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48" r:id="rId1"/>
  </p:sldMasterIdLst>
  <p:notesMasterIdLst>
    <p:notesMasterId r:id="rId146"/>
  </p:notesMasterIdLst>
  <p:handoutMasterIdLst>
    <p:handoutMasterId r:id="rId147"/>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432" r:id="rId44"/>
    <p:sldId id="304" r:id="rId45"/>
    <p:sldId id="305" r:id="rId46"/>
    <p:sldId id="306" r:id="rId47"/>
    <p:sldId id="307" r:id="rId48"/>
    <p:sldId id="311" r:id="rId49"/>
    <p:sldId id="425" r:id="rId50"/>
    <p:sldId id="312" r:id="rId51"/>
    <p:sldId id="313" r:id="rId52"/>
    <p:sldId id="314" r:id="rId53"/>
    <p:sldId id="315" r:id="rId54"/>
    <p:sldId id="316" r:id="rId55"/>
    <p:sldId id="317" r:id="rId56"/>
    <p:sldId id="318" r:id="rId57"/>
    <p:sldId id="319" r:id="rId58"/>
    <p:sldId id="320" r:id="rId59"/>
    <p:sldId id="322" r:id="rId60"/>
    <p:sldId id="323" r:id="rId61"/>
    <p:sldId id="324" r:id="rId62"/>
    <p:sldId id="325" r:id="rId63"/>
    <p:sldId id="434" r:id="rId64"/>
    <p:sldId id="435" r:id="rId65"/>
    <p:sldId id="436" r:id="rId66"/>
    <p:sldId id="437"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 id="366" r:id="rId104"/>
    <p:sldId id="367" r:id="rId105"/>
    <p:sldId id="368" r:id="rId106"/>
    <p:sldId id="369" r:id="rId107"/>
    <p:sldId id="370" r:id="rId108"/>
    <p:sldId id="371" r:id="rId109"/>
    <p:sldId id="372" r:id="rId110"/>
    <p:sldId id="373" r:id="rId111"/>
    <p:sldId id="374" r:id="rId112"/>
    <p:sldId id="375" r:id="rId113"/>
    <p:sldId id="376" r:id="rId114"/>
    <p:sldId id="377" r:id="rId115"/>
    <p:sldId id="378" r:id="rId116"/>
    <p:sldId id="392" r:id="rId117"/>
    <p:sldId id="394" r:id="rId118"/>
    <p:sldId id="395" r:id="rId119"/>
    <p:sldId id="396" r:id="rId120"/>
    <p:sldId id="397" r:id="rId121"/>
    <p:sldId id="398" r:id="rId122"/>
    <p:sldId id="399" r:id="rId123"/>
    <p:sldId id="401" r:id="rId124"/>
    <p:sldId id="402" r:id="rId125"/>
    <p:sldId id="403" r:id="rId126"/>
    <p:sldId id="427" r:id="rId127"/>
    <p:sldId id="431" r:id="rId128"/>
    <p:sldId id="430" r:id="rId129"/>
    <p:sldId id="424" r:id="rId130"/>
    <p:sldId id="418" r:id="rId131"/>
    <p:sldId id="419" r:id="rId132"/>
    <p:sldId id="420" r:id="rId133"/>
    <p:sldId id="421" r:id="rId134"/>
    <p:sldId id="422" r:id="rId135"/>
    <p:sldId id="409" r:id="rId136"/>
    <p:sldId id="410" r:id="rId137"/>
    <p:sldId id="411" r:id="rId138"/>
    <p:sldId id="412" r:id="rId139"/>
    <p:sldId id="413" r:id="rId140"/>
    <p:sldId id="414" r:id="rId141"/>
    <p:sldId id="415" r:id="rId142"/>
    <p:sldId id="416" r:id="rId143"/>
    <p:sldId id="417" r:id="rId144"/>
    <p:sldId id="390" r:id="rId145"/>
  </p:sldIdLst>
  <p:sldSz cx="9144000" cy="6858000" type="overhead"/>
  <p:notesSz cx="7315200" cy="9601200"/>
  <p:embeddedFontLst>
    <p:embeddedFont>
      <p:font typeface="Lucida Sans" pitchFamily="34" charset="0"/>
      <p:regular r:id="rId148"/>
      <p:bold r:id="rId149"/>
      <p:italic r:id="rId150"/>
      <p:boldItalic r:id="rId151"/>
    </p:embeddedFont>
    <p:embeddedFont>
      <p:font typeface="Marlett" pitchFamily="2" charset="2"/>
      <p:regular r:id="rId152"/>
    </p:embeddedFont>
    <p:embeddedFont>
      <p:font typeface="Comic Sans MS" pitchFamily="66" charset="0"/>
      <p:regular r:id="rId153"/>
      <p:bold r:id="rId154"/>
    </p:embeddedFont>
    <p:embeddedFont>
      <p:font typeface="Arial Unicode MS" pitchFamily="34" charset="-128"/>
      <p:regular r:id="rId155"/>
    </p:embeddedFont>
    <p:embeddedFont>
      <p:font typeface="cmsy10" pitchFamily="34" charset="0"/>
      <p:regular r:id="rId156"/>
    </p:embeddedFont>
    <p:embeddedFont>
      <p:font typeface="Lucida Console" pitchFamily="49" charset="0"/>
      <p:regular r:id="rId157"/>
    </p:embeddedFont>
  </p:embeddedFontLst>
  <p:custDataLst>
    <p:tags r:id="rId158"/>
  </p:custDataLst>
  <p:defaultTextStyle>
    <a:defPPr>
      <a:defRPr lang="en-US"/>
    </a:defPPr>
    <a:lvl1pPr algn="r" rtl="0" eaLnBrk="0" fontAlgn="base" hangingPunct="0">
      <a:spcBef>
        <a:spcPct val="0"/>
      </a:spcBef>
      <a:spcAft>
        <a:spcPct val="0"/>
      </a:spcAft>
      <a:defRPr sz="2400" kern="1200">
        <a:solidFill>
          <a:srgbClr val="0000FF"/>
        </a:solidFill>
        <a:latin typeface="Comic Sans MS" pitchFamily="66" charset="0"/>
        <a:ea typeface="+mn-ea"/>
        <a:cs typeface="+mn-cs"/>
      </a:defRPr>
    </a:lvl1pPr>
    <a:lvl2pPr marL="457200" algn="r" rtl="0" eaLnBrk="0" fontAlgn="base" hangingPunct="0">
      <a:spcBef>
        <a:spcPct val="0"/>
      </a:spcBef>
      <a:spcAft>
        <a:spcPct val="0"/>
      </a:spcAft>
      <a:defRPr sz="2400" kern="1200">
        <a:solidFill>
          <a:srgbClr val="0000FF"/>
        </a:solidFill>
        <a:latin typeface="Comic Sans MS" pitchFamily="66" charset="0"/>
        <a:ea typeface="+mn-ea"/>
        <a:cs typeface="+mn-cs"/>
      </a:defRPr>
    </a:lvl2pPr>
    <a:lvl3pPr marL="914400" algn="r" rtl="0" eaLnBrk="0" fontAlgn="base" hangingPunct="0">
      <a:spcBef>
        <a:spcPct val="0"/>
      </a:spcBef>
      <a:spcAft>
        <a:spcPct val="0"/>
      </a:spcAft>
      <a:defRPr sz="2400" kern="1200">
        <a:solidFill>
          <a:srgbClr val="0000FF"/>
        </a:solidFill>
        <a:latin typeface="Comic Sans MS" pitchFamily="66" charset="0"/>
        <a:ea typeface="+mn-ea"/>
        <a:cs typeface="+mn-cs"/>
      </a:defRPr>
    </a:lvl3pPr>
    <a:lvl4pPr marL="1371600" algn="r" rtl="0" eaLnBrk="0" fontAlgn="base" hangingPunct="0">
      <a:spcBef>
        <a:spcPct val="0"/>
      </a:spcBef>
      <a:spcAft>
        <a:spcPct val="0"/>
      </a:spcAft>
      <a:defRPr sz="2400" kern="1200">
        <a:solidFill>
          <a:srgbClr val="0000FF"/>
        </a:solidFill>
        <a:latin typeface="Comic Sans MS" pitchFamily="66" charset="0"/>
        <a:ea typeface="+mn-ea"/>
        <a:cs typeface="+mn-cs"/>
      </a:defRPr>
    </a:lvl4pPr>
    <a:lvl5pPr marL="1828800" algn="r" rtl="0" eaLnBrk="0" fontAlgn="base" hangingPunct="0">
      <a:spcBef>
        <a:spcPct val="0"/>
      </a:spcBef>
      <a:spcAft>
        <a:spcPct val="0"/>
      </a:spcAft>
      <a:defRPr sz="2400" kern="1200">
        <a:solidFill>
          <a:srgbClr val="0000FF"/>
        </a:solidFill>
        <a:latin typeface="Comic Sans MS" pitchFamily="66" charset="0"/>
        <a:ea typeface="+mn-ea"/>
        <a:cs typeface="+mn-cs"/>
      </a:defRPr>
    </a:lvl5pPr>
    <a:lvl6pPr marL="2286000" algn="l" defTabSz="914400" rtl="0" eaLnBrk="1" latinLnBrk="0" hangingPunct="1">
      <a:defRPr sz="2400" kern="1200">
        <a:solidFill>
          <a:srgbClr val="0000FF"/>
        </a:solidFill>
        <a:latin typeface="Comic Sans MS" pitchFamily="66" charset="0"/>
        <a:ea typeface="+mn-ea"/>
        <a:cs typeface="+mn-cs"/>
      </a:defRPr>
    </a:lvl6pPr>
    <a:lvl7pPr marL="2743200" algn="l" defTabSz="914400" rtl="0" eaLnBrk="1" latinLnBrk="0" hangingPunct="1">
      <a:defRPr sz="2400" kern="1200">
        <a:solidFill>
          <a:srgbClr val="0000FF"/>
        </a:solidFill>
        <a:latin typeface="Comic Sans MS" pitchFamily="66" charset="0"/>
        <a:ea typeface="+mn-ea"/>
        <a:cs typeface="+mn-cs"/>
      </a:defRPr>
    </a:lvl7pPr>
    <a:lvl8pPr marL="3200400" algn="l" defTabSz="914400" rtl="0" eaLnBrk="1" latinLnBrk="0" hangingPunct="1">
      <a:defRPr sz="2400" kern="1200">
        <a:solidFill>
          <a:srgbClr val="0000FF"/>
        </a:solidFill>
        <a:latin typeface="Comic Sans MS" pitchFamily="66" charset="0"/>
        <a:ea typeface="+mn-ea"/>
        <a:cs typeface="+mn-cs"/>
      </a:defRPr>
    </a:lvl8pPr>
    <a:lvl9pPr marL="3657600" algn="l" defTabSz="914400" rtl="0" eaLnBrk="1" latinLnBrk="0" hangingPunct="1">
      <a:defRPr sz="2400" kern="1200">
        <a:solidFill>
          <a:srgbClr val="0000FF"/>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6633"/>
    <a:srgbClr val="FF9900"/>
    <a:srgbClr val="FFFF00"/>
    <a:srgbClr val="FF7C80"/>
    <a:srgbClr val="FF66CC"/>
    <a:srgbClr val="FF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3" autoAdjust="0"/>
    <p:restoredTop sz="90706" autoAdjust="0"/>
  </p:normalViewPr>
  <p:slideViewPr>
    <p:cSldViewPr snapToGrid="0">
      <p:cViewPr varScale="1">
        <p:scale>
          <a:sx n="67" d="100"/>
          <a:sy n="67" d="100"/>
        </p:scale>
        <p:origin x="-1566" y="-90"/>
      </p:cViewPr>
      <p:guideLst>
        <p:guide orient="horz" pos="1404"/>
        <p:guide pos="3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6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font" Target="fonts/font7.fntdata"/><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3.fntdata"/><Relationship Id="rId155" Type="http://schemas.openxmlformats.org/officeDocument/2006/relationships/font" Target="fonts/font8.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font" Target="fonts/font6.fntdata"/><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font" Target="fonts/font1.fntdata"/><Relationship Id="rId151" Type="http://schemas.openxmlformats.org/officeDocument/2006/relationships/font" Target="fonts/font4.fntdata"/><Relationship Id="rId156"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10.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algn="l" defTabSz="966788">
              <a:defRPr sz="1300">
                <a:latin typeface="Comic Sans MS" pitchFamily="66" charset="0"/>
              </a:defRPr>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ctr" anchorCtr="0" compatLnSpc="1">
            <a:prstTxWarp prst="textNoShape">
              <a:avLst/>
            </a:prstTxWarp>
          </a:bodyPr>
          <a:lstStyle>
            <a:lvl1pPr defTabSz="966788">
              <a:defRPr sz="1300">
                <a:latin typeface="Comic Sans MS" pitchFamily="66" charset="0"/>
              </a:defRPr>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l" defTabSz="966788">
              <a:defRPr sz="1300">
                <a:latin typeface="Comic Sans MS" pitchFamily="66" charset="0"/>
              </a:defRPr>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defTabSz="966788">
              <a:defRPr sz="1300">
                <a:latin typeface="Comic Sans MS" pitchFamily="66" charset="0"/>
              </a:defRPr>
            </a:lvl1pPr>
          </a:lstStyle>
          <a:p>
            <a:pPr>
              <a:defRPr/>
            </a:pPr>
            <a:fld id="{EE10FA3B-84A4-475D-A369-F66CA9D84A6A}" type="slidenum">
              <a:rPr lang="ar-SA">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3185100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latin typeface="Marlett" pitchFamily="2" charset="2"/>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Marlett" pitchFamily="2" charset="2"/>
              </a:defRPr>
            </a:lvl1pPr>
          </a:lstStyle>
          <a:p>
            <a:pPr>
              <a:defRPr/>
            </a:pPr>
            <a:endParaRPr lang="en-US"/>
          </a:p>
        </p:txBody>
      </p:sp>
      <p:sp>
        <p:nvSpPr>
          <p:cNvPr id="158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latin typeface="Marlett" pitchFamily="2" charset="2"/>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Marlett" pitchFamily="2" charset="2"/>
              </a:defRPr>
            </a:lvl1pPr>
          </a:lstStyle>
          <a:p>
            <a:pPr>
              <a:defRPr/>
            </a:pPr>
            <a:fld id="{690BFAFD-4C0D-458A-8EDB-2E7F879C24D7}" type="slidenum">
              <a:rPr lang="ar-SA"/>
              <a:pPr>
                <a:defRPr/>
              </a:pPr>
              <a:t>‹#›</a:t>
            </a:fld>
            <a:endParaRPr lang="en-US"/>
          </a:p>
        </p:txBody>
      </p:sp>
    </p:spTree>
    <p:extLst>
      <p:ext uri="{BB962C8B-B14F-4D97-AF65-F5344CB8AC3E}">
        <p14:creationId xmlns:p14="http://schemas.microsoft.com/office/powerpoint/2010/main" val="3624509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CAF4082F-EC19-4196-920E-D274E8393C8D}" type="slidenum">
              <a:rPr lang="ar-SA" smtClean="0"/>
              <a:pPr/>
              <a:t>1</a:t>
            </a:fld>
            <a:endParaRPr lang="en-US" smtClean="0"/>
          </a:p>
        </p:txBody>
      </p:sp>
      <p:sp>
        <p:nvSpPr>
          <p:cNvPr id="1597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BA07FB3-C560-4226-A55F-08F1126835DD}" type="slidenum">
              <a:rPr lang="ar-SA" sz="1300">
                <a:latin typeface="Marlett" pitchFamily="2" charset="2"/>
              </a:rPr>
              <a:pPr defTabSz="966788"/>
              <a:t>1</a:t>
            </a:fld>
            <a:endParaRPr lang="en-US" sz="1300">
              <a:latin typeface="Marlett" pitchFamily="2" charset="2"/>
            </a:endParaRPr>
          </a:p>
        </p:txBody>
      </p:sp>
      <p:sp>
        <p:nvSpPr>
          <p:cNvPr id="159748" name="Rectangle 2"/>
          <p:cNvSpPr>
            <a:spLocks noGrp="1" noRot="1" noChangeAspect="1" noChangeArrowheads="1" noTextEdit="1"/>
          </p:cNvSpPr>
          <p:nvPr>
            <p:ph type="sldImg"/>
          </p:nvPr>
        </p:nvSpPr>
        <p:spPr>
          <a:xfrm>
            <a:off x="1258888" y="720725"/>
            <a:ext cx="4800600" cy="3600450"/>
          </a:xfrm>
          <a:ln/>
        </p:spPr>
      </p:sp>
      <p:sp>
        <p:nvSpPr>
          <p:cNvPr id="15974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F67321F6-1909-4A3D-9185-B2820A225B45}" type="slidenum">
              <a:rPr lang="ar-SA" smtClean="0"/>
              <a:pPr/>
              <a:t>10</a:t>
            </a:fld>
            <a:endParaRPr lang="en-US" smtClean="0"/>
          </a:p>
        </p:txBody>
      </p:sp>
      <p:sp>
        <p:nvSpPr>
          <p:cNvPr id="1730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9856C36-D806-439A-BDE3-AB37F6B11770}" type="slidenum">
              <a:rPr lang="ar-SA" sz="1300">
                <a:latin typeface="Marlett" pitchFamily="2" charset="2"/>
              </a:rPr>
              <a:pPr defTabSz="966788"/>
              <a:t>10</a:t>
            </a:fld>
            <a:endParaRPr lang="en-US" sz="1300">
              <a:latin typeface="Marlett" pitchFamily="2" charset="2"/>
            </a:endParaRPr>
          </a:p>
        </p:txBody>
      </p:sp>
      <p:sp>
        <p:nvSpPr>
          <p:cNvPr id="173060" name="Rectangle 2"/>
          <p:cNvSpPr>
            <a:spLocks noGrp="1" noRot="1" noChangeAspect="1" noChangeArrowheads="1" noTextEdit="1"/>
          </p:cNvSpPr>
          <p:nvPr>
            <p:ph type="sldImg"/>
          </p:nvPr>
        </p:nvSpPr>
        <p:spPr>
          <a:xfrm>
            <a:off x="1443038" y="922338"/>
            <a:ext cx="4430712" cy="3322637"/>
          </a:xfrm>
          <a:ln/>
        </p:spPr>
      </p:sp>
      <p:sp>
        <p:nvSpPr>
          <p:cNvPr id="173061" name="Rectangle 3"/>
          <p:cNvSpPr>
            <a:spLocks noGrp="1" noChangeArrowheads="1"/>
          </p:cNvSpPr>
          <p:nvPr>
            <p:ph type="body" idx="1"/>
          </p:nvPr>
        </p:nvSpPr>
        <p:spPr>
          <a:xfrm>
            <a:off x="1133475" y="4567238"/>
            <a:ext cx="5056188" cy="3690937"/>
          </a:xfrm>
          <a:noFill/>
          <a:ln/>
        </p:spPr>
        <p:txBody>
          <a:bodyPr wrap="none" anchor="ctr"/>
          <a:lstStyle/>
          <a:p>
            <a:pPr defTabSz="449263"/>
            <a:endParaRPr 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F0627FA1-F87A-48A7-A4C8-F4EE7649D3D4}" type="slidenum">
              <a:rPr lang="ar-SA" smtClean="0"/>
              <a:pPr/>
              <a:t>100</a:t>
            </a:fld>
            <a:endParaRPr lang="en-US" smtClean="0"/>
          </a:p>
        </p:txBody>
      </p:sp>
      <p:sp>
        <p:nvSpPr>
          <p:cNvPr id="26931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BCB9D95-B5F2-424B-9233-732334275FE6}" type="slidenum">
              <a:rPr lang="ar-SA" sz="1300">
                <a:latin typeface="Marlett" pitchFamily="2" charset="2"/>
              </a:rPr>
              <a:pPr defTabSz="966788"/>
              <a:t>100</a:t>
            </a:fld>
            <a:endParaRPr lang="en-US" sz="1300">
              <a:latin typeface="Marlett" pitchFamily="2" charset="2"/>
            </a:endParaRPr>
          </a:p>
        </p:txBody>
      </p:sp>
      <p:sp>
        <p:nvSpPr>
          <p:cNvPr id="269316" name="Rectangle 2"/>
          <p:cNvSpPr>
            <a:spLocks noGrp="1" noRot="1" noChangeAspect="1" noChangeArrowheads="1" noTextEdit="1"/>
          </p:cNvSpPr>
          <p:nvPr>
            <p:ph type="sldImg"/>
          </p:nvPr>
        </p:nvSpPr>
        <p:spPr>
          <a:ln/>
        </p:spPr>
      </p:sp>
      <p:sp>
        <p:nvSpPr>
          <p:cNvPr id="26931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828894D0-237B-44E2-87DA-2D66CE04E0CC}" type="slidenum">
              <a:rPr lang="ar-SA" smtClean="0"/>
              <a:pPr/>
              <a:t>101</a:t>
            </a:fld>
            <a:endParaRPr lang="en-US" smtClean="0"/>
          </a:p>
        </p:txBody>
      </p:sp>
      <p:sp>
        <p:nvSpPr>
          <p:cNvPr id="27033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3EB1BFC-518C-4158-8CBB-F0B64ED27616}" type="slidenum">
              <a:rPr lang="ar-SA" sz="1300">
                <a:latin typeface="Marlett" pitchFamily="2" charset="2"/>
              </a:rPr>
              <a:pPr defTabSz="966788"/>
              <a:t>101</a:t>
            </a:fld>
            <a:endParaRPr lang="en-US" sz="1300">
              <a:latin typeface="Marlett" pitchFamily="2" charset="2"/>
            </a:endParaRPr>
          </a:p>
        </p:txBody>
      </p:sp>
      <p:sp>
        <p:nvSpPr>
          <p:cNvPr id="270340" name="Rectangle 2"/>
          <p:cNvSpPr>
            <a:spLocks noGrp="1" noRot="1" noChangeAspect="1" noChangeArrowheads="1" noTextEdit="1"/>
          </p:cNvSpPr>
          <p:nvPr>
            <p:ph type="sldImg"/>
          </p:nvPr>
        </p:nvSpPr>
        <p:spPr>
          <a:ln/>
        </p:spPr>
      </p:sp>
      <p:sp>
        <p:nvSpPr>
          <p:cNvPr id="27034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6DB09CB3-7228-41CD-B58C-FF1F7D5EC707}" type="slidenum">
              <a:rPr lang="ar-SA" smtClean="0"/>
              <a:pPr/>
              <a:t>102</a:t>
            </a:fld>
            <a:endParaRPr lang="en-US" smtClean="0"/>
          </a:p>
        </p:txBody>
      </p:sp>
      <p:sp>
        <p:nvSpPr>
          <p:cNvPr id="27136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B63E906-4A24-46CB-B85B-05F3CB4E52AF}" type="slidenum">
              <a:rPr lang="ar-SA" sz="1300">
                <a:latin typeface="Marlett" pitchFamily="2" charset="2"/>
              </a:rPr>
              <a:pPr defTabSz="966788"/>
              <a:t>102</a:t>
            </a:fld>
            <a:endParaRPr lang="en-US" sz="1300">
              <a:latin typeface="Marlett" pitchFamily="2" charset="2"/>
            </a:endParaRPr>
          </a:p>
        </p:txBody>
      </p:sp>
      <p:sp>
        <p:nvSpPr>
          <p:cNvPr id="271364" name="Rectangle 2"/>
          <p:cNvSpPr>
            <a:spLocks noGrp="1" noRot="1" noChangeAspect="1" noChangeArrowheads="1" noTextEdit="1"/>
          </p:cNvSpPr>
          <p:nvPr>
            <p:ph type="sldImg"/>
          </p:nvPr>
        </p:nvSpPr>
        <p:spPr>
          <a:ln/>
        </p:spPr>
      </p:sp>
      <p:sp>
        <p:nvSpPr>
          <p:cNvPr id="27136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7C7DA010-A761-44DC-B072-14414218126A}" type="slidenum">
              <a:rPr lang="ar-SA" smtClean="0"/>
              <a:pPr/>
              <a:t>103</a:t>
            </a:fld>
            <a:endParaRPr lang="en-US" smtClean="0"/>
          </a:p>
        </p:txBody>
      </p:sp>
      <p:sp>
        <p:nvSpPr>
          <p:cNvPr id="2723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4562F31-33F3-4A52-A717-C41067B370EC}" type="slidenum">
              <a:rPr lang="ar-SA" sz="1300">
                <a:latin typeface="Marlett" pitchFamily="2" charset="2"/>
              </a:rPr>
              <a:pPr defTabSz="966788"/>
              <a:t>103</a:t>
            </a:fld>
            <a:endParaRPr lang="en-US" sz="1300">
              <a:latin typeface="Marlett" pitchFamily="2" charset="2"/>
            </a:endParaRPr>
          </a:p>
        </p:txBody>
      </p:sp>
      <p:sp>
        <p:nvSpPr>
          <p:cNvPr id="272388" name="Rectangle 2"/>
          <p:cNvSpPr>
            <a:spLocks noGrp="1" noRot="1" noChangeAspect="1" noChangeArrowheads="1" noTextEdit="1"/>
          </p:cNvSpPr>
          <p:nvPr>
            <p:ph type="sldImg"/>
          </p:nvPr>
        </p:nvSpPr>
        <p:spPr>
          <a:ln/>
        </p:spPr>
      </p:sp>
      <p:sp>
        <p:nvSpPr>
          <p:cNvPr id="27238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F5EDC099-CD5C-4855-B8A2-55F8125A1C1C}" type="slidenum">
              <a:rPr lang="ar-SA" smtClean="0"/>
              <a:pPr/>
              <a:t>104</a:t>
            </a:fld>
            <a:endParaRPr lang="en-US" smtClean="0"/>
          </a:p>
        </p:txBody>
      </p:sp>
      <p:sp>
        <p:nvSpPr>
          <p:cNvPr id="2734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4E77EDC-CDCA-426B-95A4-B6E8F0755A09}" type="slidenum">
              <a:rPr lang="ar-SA" sz="1300">
                <a:latin typeface="Marlett" pitchFamily="2" charset="2"/>
              </a:rPr>
              <a:pPr defTabSz="966788"/>
              <a:t>104</a:t>
            </a:fld>
            <a:endParaRPr lang="en-US" sz="1300">
              <a:latin typeface="Marlett" pitchFamily="2" charset="2"/>
            </a:endParaRPr>
          </a:p>
        </p:txBody>
      </p:sp>
      <p:sp>
        <p:nvSpPr>
          <p:cNvPr id="273412" name="Rectangle 2"/>
          <p:cNvSpPr>
            <a:spLocks noGrp="1" noRot="1" noChangeAspect="1" noChangeArrowheads="1" noTextEdit="1"/>
          </p:cNvSpPr>
          <p:nvPr>
            <p:ph type="sldImg"/>
          </p:nvPr>
        </p:nvSpPr>
        <p:spPr>
          <a:ln/>
        </p:spPr>
      </p:sp>
      <p:sp>
        <p:nvSpPr>
          <p:cNvPr id="27341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2EB30533-EFF4-4AED-B7BE-CC5E31FA1597}" type="slidenum">
              <a:rPr lang="ar-SA" smtClean="0"/>
              <a:pPr/>
              <a:t>105</a:t>
            </a:fld>
            <a:endParaRPr lang="en-US" smtClean="0"/>
          </a:p>
        </p:txBody>
      </p:sp>
      <p:sp>
        <p:nvSpPr>
          <p:cNvPr id="2744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55D95C1-8708-46D6-827B-1621BE00031D}" type="slidenum">
              <a:rPr lang="ar-SA" sz="1300">
                <a:latin typeface="Marlett" pitchFamily="2" charset="2"/>
              </a:rPr>
              <a:pPr defTabSz="966788"/>
              <a:t>105</a:t>
            </a:fld>
            <a:endParaRPr lang="en-US" sz="1300">
              <a:latin typeface="Marlett" pitchFamily="2" charset="2"/>
            </a:endParaRPr>
          </a:p>
        </p:txBody>
      </p:sp>
      <p:sp>
        <p:nvSpPr>
          <p:cNvPr id="274436" name="Rectangle 2"/>
          <p:cNvSpPr>
            <a:spLocks noGrp="1" noRot="1" noChangeAspect="1" noChangeArrowheads="1" noTextEdit="1"/>
          </p:cNvSpPr>
          <p:nvPr>
            <p:ph type="sldImg"/>
          </p:nvPr>
        </p:nvSpPr>
        <p:spPr>
          <a:ln/>
        </p:spPr>
      </p:sp>
      <p:sp>
        <p:nvSpPr>
          <p:cNvPr id="27443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D1815F47-D082-4DCC-A64B-FDD02551B765}" type="slidenum">
              <a:rPr lang="ar-SA" smtClean="0"/>
              <a:pPr/>
              <a:t>106</a:t>
            </a:fld>
            <a:endParaRPr lang="en-US" smtClean="0"/>
          </a:p>
        </p:txBody>
      </p:sp>
      <p:sp>
        <p:nvSpPr>
          <p:cNvPr id="2754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E35A323-3D5D-404A-8119-BA7786DB9245}" type="slidenum">
              <a:rPr lang="ar-SA" sz="1300">
                <a:latin typeface="Marlett" pitchFamily="2" charset="2"/>
              </a:rPr>
              <a:pPr defTabSz="966788"/>
              <a:t>106</a:t>
            </a:fld>
            <a:endParaRPr lang="en-US" sz="1300">
              <a:latin typeface="Marlett" pitchFamily="2" charset="2"/>
            </a:endParaRPr>
          </a:p>
        </p:txBody>
      </p:sp>
      <p:sp>
        <p:nvSpPr>
          <p:cNvPr id="275460" name="Rectangle 2"/>
          <p:cNvSpPr>
            <a:spLocks noGrp="1" noRot="1" noChangeAspect="1" noChangeArrowheads="1" noTextEdit="1"/>
          </p:cNvSpPr>
          <p:nvPr>
            <p:ph type="sldImg"/>
          </p:nvPr>
        </p:nvSpPr>
        <p:spPr>
          <a:ln/>
        </p:spPr>
      </p:sp>
      <p:sp>
        <p:nvSpPr>
          <p:cNvPr id="27546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EDBFB173-D864-4724-A94C-AB785F904363}" type="slidenum">
              <a:rPr lang="ar-SA" smtClean="0"/>
              <a:pPr/>
              <a:t>107</a:t>
            </a:fld>
            <a:endParaRPr lang="en-US" smtClean="0"/>
          </a:p>
        </p:txBody>
      </p:sp>
      <p:sp>
        <p:nvSpPr>
          <p:cNvPr id="2764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29F5EA3-A52D-4EED-8D45-2EFAB66D9CBE}" type="slidenum">
              <a:rPr lang="ar-SA" sz="1300">
                <a:latin typeface="Marlett" pitchFamily="2" charset="2"/>
              </a:rPr>
              <a:pPr defTabSz="966788"/>
              <a:t>107</a:t>
            </a:fld>
            <a:endParaRPr lang="en-US" sz="1300">
              <a:latin typeface="Marlett" pitchFamily="2" charset="2"/>
            </a:endParaRPr>
          </a:p>
        </p:txBody>
      </p:sp>
      <p:sp>
        <p:nvSpPr>
          <p:cNvPr id="276484" name="Rectangle 2"/>
          <p:cNvSpPr>
            <a:spLocks noGrp="1" noRot="1" noChangeAspect="1" noChangeArrowheads="1" noTextEdit="1"/>
          </p:cNvSpPr>
          <p:nvPr>
            <p:ph type="sldImg"/>
          </p:nvPr>
        </p:nvSpPr>
        <p:spPr>
          <a:ln/>
        </p:spPr>
      </p:sp>
      <p:sp>
        <p:nvSpPr>
          <p:cNvPr id="27648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F259981F-1763-49DA-832A-1D9F52966880}" type="slidenum">
              <a:rPr lang="ar-SA" smtClean="0"/>
              <a:pPr/>
              <a:t>108</a:t>
            </a:fld>
            <a:endParaRPr lang="en-US" smtClean="0"/>
          </a:p>
        </p:txBody>
      </p:sp>
      <p:sp>
        <p:nvSpPr>
          <p:cNvPr id="27750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9BAB5B0-68AE-442E-9DDC-1098676B6AB8}" type="slidenum">
              <a:rPr lang="ar-SA" sz="1300">
                <a:latin typeface="Marlett" pitchFamily="2" charset="2"/>
              </a:rPr>
              <a:pPr defTabSz="966788"/>
              <a:t>108</a:t>
            </a:fld>
            <a:endParaRPr lang="en-US" sz="1300">
              <a:latin typeface="Marlett" pitchFamily="2" charset="2"/>
            </a:endParaRPr>
          </a:p>
        </p:txBody>
      </p:sp>
      <p:sp>
        <p:nvSpPr>
          <p:cNvPr id="277508" name="Rectangle 2"/>
          <p:cNvSpPr>
            <a:spLocks noGrp="1" noRot="1" noChangeAspect="1" noChangeArrowheads="1" noTextEdit="1"/>
          </p:cNvSpPr>
          <p:nvPr>
            <p:ph type="sldImg"/>
          </p:nvPr>
        </p:nvSpPr>
        <p:spPr>
          <a:ln/>
        </p:spPr>
      </p:sp>
      <p:sp>
        <p:nvSpPr>
          <p:cNvPr id="27750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11B8AF85-C655-4D71-94FB-281BE095A26E}" type="slidenum">
              <a:rPr lang="ar-SA" smtClean="0"/>
              <a:pPr/>
              <a:t>109</a:t>
            </a:fld>
            <a:endParaRPr lang="en-US" smtClean="0"/>
          </a:p>
        </p:txBody>
      </p:sp>
      <p:sp>
        <p:nvSpPr>
          <p:cNvPr id="27853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2B2EDB7-F77D-4AC4-8ED8-53AB6FCCADAB}" type="slidenum">
              <a:rPr lang="ar-SA" sz="1300">
                <a:latin typeface="Marlett" pitchFamily="2" charset="2"/>
              </a:rPr>
              <a:pPr defTabSz="966788"/>
              <a:t>109</a:t>
            </a:fld>
            <a:endParaRPr lang="en-US" sz="1300">
              <a:latin typeface="Marlett" pitchFamily="2" charset="2"/>
            </a:endParaRPr>
          </a:p>
        </p:txBody>
      </p:sp>
      <p:sp>
        <p:nvSpPr>
          <p:cNvPr id="278532" name="Rectangle 2"/>
          <p:cNvSpPr>
            <a:spLocks noGrp="1" noRot="1" noChangeAspect="1" noChangeArrowheads="1" noTextEdit="1"/>
          </p:cNvSpPr>
          <p:nvPr>
            <p:ph type="sldImg"/>
          </p:nvPr>
        </p:nvSpPr>
        <p:spPr>
          <a:ln/>
        </p:spPr>
      </p:sp>
      <p:sp>
        <p:nvSpPr>
          <p:cNvPr id="278533" name="Rectangle 3"/>
          <p:cNvSpPr>
            <a:spLocks noGrp="1" noChangeArrowheads="1"/>
          </p:cNvSpPr>
          <p:nvPr>
            <p:ph type="body" idx="1"/>
          </p:nvPr>
        </p:nvSpPr>
        <p:spPr>
          <a:noFill/>
          <a:ln/>
        </p:spPr>
        <p:txBody>
          <a:bodyPr/>
          <a:lstStyle/>
          <a:p>
            <a:r>
              <a:rPr lang="en-US" smtClean="0"/>
              <a:t>MENTION PARENT PROVIDES SHORT CUT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65880879-D0F6-4702-A5DA-EB13FAB865E6}" type="slidenum">
              <a:rPr lang="ar-SA" smtClean="0"/>
              <a:pPr/>
              <a:t>11</a:t>
            </a:fld>
            <a:endParaRPr lang="en-US" smtClean="0"/>
          </a:p>
        </p:txBody>
      </p:sp>
      <p:sp>
        <p:nvSpPr>
          <p:cNvPr id="1740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3C2F6DE-E363-4895-8A3B-C59612D3EACD}" type="slidenum">
              <a:rPr lang="ar-SA" sz="1300">
                <a:latin typeface="Marlett" pitchFamily="2" charset="2"/>
              </a:rPr>
              <a:pPr defTabSz="966788"/>
              <a:t>11</a:t>
            </a:fld>
            <a:endParaRPr lang="en-US" sz="1300">
              <a:latin typeface="Marlett" pitchFamily="2" charset="2"/>
            </a:endParaRPr>
          </a:p>
        </p:txBody>
      </p:sp>
      <p:sp>
        <p:nvSpPr>
          <p:cNvPr id="174084" name="Rectangle 2"/>
          <p:cNvSpPr>
            <a:spLocks noGrp="1" noRot="1" noChangeAspect="1" noChangeArrowheads="1" noTextEdit="1"/>
          </p:cNvSpPr>
          <p:nvPr>
            <p:ph type="sldImg"/>
          </p:nvPr>
        </p:nvSpPr>
        <p:spPr>
          <a:xfrm>
            <a:off x="1443038" y="922338"/>
            <a:ext cx="4430712" cy="3322637"/>
          </a:xfrm>
          <a:ln/>
        </p:spPr>
      </p:sp>
      <p:sp>
        <p:nvSpPr>
          <p:cNvPr id="174085" name="Rectangle 3"/>
          <p:cNvSpPr>
            <a:spLocks noGrp="1" noChangeArrowheads="1"/>
          </p:cNvSpPr>
          <p:nvPr>
            <p:ph type="body" idx="1"/>
          </p:nvPr>
        </p:nvSpPr>
        <p:spPr>
          <a:xfrm>
            <a:off x="1133475" y="4567238"/>
            <a:ext cx="5056188" cy="3690937"/>
          </a:xfrm>
          <a:noFill/>
          <a:ln/>
        </p:spPr>
        <p:txBody>
          <a:bodyPr wrap="none" anchor="ctr"/>
          <a:lstStyle/>
          <a:p>
            <a:pPr defTabSz="449263"/>
            <a:endParaRPr lang="en-US"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2E0CEDA9-1E12-4CAD-A275-3F7F942EE13F}" type="slidenum">
              <a:rPr lang="ar-SA" smtClean="0"/>
              <a:pPr/>
              <a:t>110</a:t>
            </a:fld>
            <a:endParaRPr lang="en-US" smtClean="0"/>
          </a:p>
        </p:txBody>
      </p:sp>
      <p:sp>
        <p:nvSpPr>
          <p:cNvPr id="27955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94D9040-CA5E-4E31-A36B-FA5FC2227276}" type="slidenum">
              <a:rPr lang="ar-SA" sz="1300">
                <a:latin typeface="Marlett" pitchFamily="2" charset="2"/>
              </a:rPr>
              <a:pPr defTabSz="966788"/>
              <a:t>110</a:t>
            </a:fld>
            <a:endParaRPr lang="en-US" sz="1300">
              <a:latin typeface="Marlett" pitchFamily="2" charset="2"/>
            </a:endParaRPr>
          </a:p>
        </p:txBody>
      </p:sp>
      <p:sp>
        <p:nvSpPr>
          <p:cNvPr id="279556" name="Rectangle 2"/>
          <p:cNvSpPr>
            <a:spLocks noGrp="1" noRot="1" noChangeAspect="1" noChangeArrowheads="1" noTextEdit="1"/>
          </p:cNvSpPr>
          <p:nvPr>
            <p:ph type="sldImg"/>
          </p:nvPr>
        </p:nvSpPr>
        <p:spPr>
          <a:xfrm>
            <a:off x="1317625" y="754063"/>
            <a:ext cx="4741863" cy="3556000"/>
          </a:xfrm>
          <a:ln/>
        </p:spPr>
      </p:sp>
      <p:sp>
        <p:nvSpPr>
          <p:cNvPr id="279557" name="Text Box 3"/>
          <p:cNvSpPr>
            <a:spLocks noGrp="1" noChangeArrowheads="1"/>
          </p:cNvSpPr>
          <p:nvPr>
            <p:ph type="body" idx="1"/>
          </p:nvPr>
        </p:nvSpPr>
        <p:spPr>
          <a:xfrm>
            <a:off x="1133475" y="4567238"/>
            <a:ext cx="5056188" cy="3690937"/>
          </a:xfrm>
          <a:solidFill>
            <a:srgbClr val="FFFFFF"/>
          </a:solidFill>
          <a:ln>
            <a:solidFill>
              <a:srgbClr val="000000"/>
            </a:solidFill>
          </a:ln>
        </p:spPr>
        <p:txBody>
          <a:bodyPr/>
          <a:lstStyle/>
          <a:p>
            <a:pPr defTabSz="449263"/>
            <a:r>
              <a:rPr lang="en-US" smtClean="0"/>
              <a:t>When we allocate a new block of buckets they’re uninitialized, and the work of initializing a bucket and redirecting it’s pointer is done incrementally. Buckets are initialized when they are first accessed. This is important in realtime applications since it means that there is no prolonged resized phase.</a:t>
            </a:r>
          </a:p>
          <a:p>
            <a:pPr defTabSz="449263"/>
            <a:r>
              <a:rPr lang="en-US" smtClean="0"/>
              <a:t>explain</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ABD4F876-CFB2-4DF8-829A-A3A3D498FC43}" type="slidenum">
              <a:rPr lang="ar-SA" smtClean="0"/>
              <a:pPr/>
              <a:t>111</a:t>
            </a:fld>
            <a:endParaRPr lang="en-US" smtClean="0"/>
          </a:p>
        </p:txBody>
      </p:sp>
      <p:sp>
        <p:nvSpPr>
          <p:cNvPr id="2805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A599F73-52EA-4E47-98E0-CA9A752141FC}" type="slidenum">
              <a:rPr lang="ar-SA" sz="1300">
                <a:latin typeface="Marlett" pitchFamily="2" charset="2"/>
              </a:rPr>
              <a:pPr defTabSz="966788"/>
              <a:t>111</a:t>
            </a:fld>
            <a:endParaRPr lang="en-US" sz="1300">
              <a:latin typeface="Marlett" pitchFamily="2" charset="2"/>
            </a:endParaRPr>
          </a:p>
        </p:txBody>
      </p:sp>
      <p:sp>
        <p:nvSpPr>
          <p:cNvPr id="280580" name="Rectangle 2"/>
          <p:cNvSpPr>
            <a:spLocks noGrp="1" noRot="1" noChangeAspect="1" noChangeArrowheads="1" noTextEdit="1"/>
          </p:cNvSpPr>
          <p:nvPr>
            <p:ph type="sldImg"/>
          </p:nvPr>
        </p:nvSpPr>
        <p:spPr>
          <a:ln/>
        </p:spPr>
      </p:sp>
      <p:sp>
        <p:nvSpPr>
          <p:cNvPr id="2805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7C47AD57-815B-4ACE-B8F7-4CF9660CBB2B}" type="slidenum">
              <a:rPr lang="ar-SA" smtClean="0"/>
              <a:pPr/>
              <a:t>112</a:t>
            </a:fld>
            <a:endParaRPr lang="en-US" smtClean="0"/>
          </a:p>
        </p:txBody>
      </p:sp>
      <p:sp>
        <p:nvSpPr>
          <p:cNvPr id="2816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D09CD6AC-AD0C-4CF2-BACB-B4D6FE5ED47A}" type="slidenum">
              <a:rPr lang="ar-SA" sz="1300">
                <a:latin typeface="Marlett" pitchFamily="2" charset="2"/>
              </a:rPr>
              <a:pPr defTabSz="966788"/>
              <a:t>112</a:t>
            </a:fld>
            <a:endParaRPr lang="en-US" sz="1300">
              <a:latin typeface="Marlett" pitchFamily="2" charset="2"/>
            </a:endParaRPr>
          </a:p>
        </p:txBody>
      </p:sp>
      <p:sp>
        <p:nvSpPr>
          <p:cNvPr id="281604" name="Rectangle 2"/>
          <p:cNvSpPr>
            <a:spLocks noGrp="1" noRot="1" noChangeAspect="1" noChangeArrowheads="1" noTextEdit="1"/>
          </p:cNvSpPr>
          <p:nvPr>
            <p:ph type="sldImg"/>
          </p:nvPr>
        </p:nvSpPr>
        <p:spPr>
          <a:ln/>
        </p:spPr>
      </p:sp>
      <p:sp>
        <p:nvSpPr>
          <p:cNvPr id="2816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E845791F-3CC4-4CDC-AFAE-402DC732240E}" type="slidenum">
              <a:rPr lang="ar-SA" smtClean="0"/>
              <a:pPr/>
              <a:t>113</a:t>
            </a:fld>
            <a:endParaRPr lang="en-US" smtClean="0"/>
          </a:p>
        </p:txBody>
      </p:sp>
      <p:sp>
        <p:nvSpPr>
          <p:cNvPr id="2826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4FFC0DA-CBBC-44AF-A725-9CE1FE28D0AE}" type="slidenum">
              <a:rPr lang="ar-SA" sz="1300">
                <a:latin typeface="Marlett" pitchFamily="2" charset="2"/>
              </a:rPr>
              <a:pPr defTabSz="966788"/>
              <a:t>113</a:t>
            </a:fld>
            <a:endParaRPr lang="en-US" sz="1300">
              <a:latin typeface="Marlett" pitchFamily="2" charset="2"/>
            </a:endParaRPr>
          </a:p>
        </p:txBody>
      </p:sp>
      <p:sp>
        <p:nvSpPr>
          <p:cNvPr id="282628" name="Rectangle 2"/>
          <p:cNvSpPr>
            <a:spLocks noGrp="1" noRot="1" noChangeAspect="1" noChangeArrowheads="1" noTextEdit="1"/>
          </p:cNvSpPr>
          <p:nvPr>
            <p:ph type="sldImg"/>
          </p:nvPr>
        </p:nvSpPr>
        <p:spPr>
          <a:ln/>
        </p:spPr>
      </p:sp>
      <p:sp>
        <p:nvSpPr>
          <p:cNvPr id="2826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960D0B89-3BB2-464D-9DFA-3D839C1AC55F}" type="slidenum">
              <a:rPr lang="ar-SA" smtClean="0"/>
              <a:pPr/>
              <a:t>114</a:t>
            </a:fld>
            <a:endParaRPr lang="en-US" smtClean="0"/>
          </a:p>
        </p:txBody>
      </p:sp>
      <p:sp>
        <p:nvSpPr>
          <p:cNvPr id="28365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523808B-B2E7-4778-898A-3635C8D176F2}" type="slidenum">
              <a:rPr lang="ar-SA" sz="1300">
                <a:latin typeface="Marlett" pitchFamily="2" charset="2"/>
              </a:rPr>
              <a:pPr defTabSz="966788"/>
              <a:t>114</a:t>
            </a:fld>
            <a:endParaRPr lang="en-US" sz="1300">
              <a:latin typeface="Marlett" pitchFamily="2" charset="2"/>
            </a:endParaRPr>
          </a:p>
        </p:txBody>
      </p:sp>
      <p:sp>
        <p:nvSpPr>
          <p:cNvPr id="283652" name="Rectangle 2"/>
          <p:cNvSpPr>
            <a:spLocks noGrp="1" noRot="1" noChangeAspect="1" noChangeArrowheads="1" noTextEdit="1"/>
          </p:cNvSpPr>
          <p:nvPr>
            <p:ph type="sldImg"/>
          </p:nvPr>
        </p:nvSpPr>
        <p:spPr>
          <a:ln/>
        </p:spPr>
      </p:sp>
      <p:sp>
        <p:nvSpPr>
          <p:cNvPr id="2836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E1B81D0C-B9EE-47AA-BA41-5D2FBAD90077}" type="slidenum">
              <a:rPr lang="ar-SA" smtClean="0"/>
              <a:pPr/>
              <a:t>115</a:t>
            </a:fld>
            <a:endParaRPr lang="en-US" smtClean="0"/>
          </a:p>
        </p:txBody>
      </p:sp>
      <p:sp>
        <p:nvSpPr>
          <p:cNvPr id="2846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D3D5FC41-65A1-4993-8681-F4F4F62A4D9F}" type="slidenum">
              <a:rPr lang="ar-SA" sz="1300">
                <a:latin typeface="Marlett" pitchFamily="2" charset="2"/>
              </a:rPr>
              <a:pPr defTabSz="966788"/>
              <a:t>115</a:t>
            </a:fld>
            <a:endParaRPr lang="en-US" sz="1300">
              <a:latin typeface="Marlett" pitchFamily="2" charset="2"/>
            </a:endParaRPr>
          </a:p>
        </p:txBody>
      </p:sp>
      <p:sp>
        <p:nvSpPr>
          <p:cNvPr id="284676" name="Rectangle 2"/>
          <p:cNvSpPr>
            <a:spLocks noGrp="1" noRot="1" noChangeAspect="1" noChangeArrowheads="1" noTextEdit="1"/>
          </p:cNvSpPr>
          <p:nvPr>
            <p:ph type="sldImg"/>
          </p:nvPr>
        </p:nvSpPr>
        <p:spPr>
          <a:xfrm>
            <a:off x="1317625" y="754063"/>
            <a:ext cx="4741863" cy="3556000"/>
          </a:xfrm>
          <a:ln/>
        </p:spPr>
      </p:sp>
      <p:sp>
        <p:nvSpPr>
          <p:cNvPr id="284677" name="Rectangle 3"/>
          <p:cNvSpPr>
            <a:spLocks noGrp="1" noChangeArrowheads="1"/>
          </p:cNvSpPr>
          <p:nvPr>
            <p:ph type="body" idx="1"/>
          </p:nvPr>
        </p:nvSpPr>
        <p:spPr>
          <a:xfrm>
            <a:off x="1133475" y="4567238"/>
            <a:ext cx="5056188" cy="3690937"/>
          </a:xfrm>
          <a:noFill/>
          <a:ln/>
        </p:spPr>
        <p:txBody>
          <a:bodyPr/>
          <a:lstStyle/>
          <a:p>
            <a:pPr defTabSz="449263"/>
            <a:r>
              <a:rPr lang="en-US" smtClean="0"/>
              <a:t>What we showed is that we implemented a linearizable set and that the expected number items in any bucket is constant. Lazy initialization can happen recursively. You can a chain of up to log n recursive initialization, but that’s the worst case. As we showed, the expected length of such a sequence is constant</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Slide Image Placeholder 1"/>
          <p:cNvSpPr>
            <a:spLocks noGrp="1" noRot="1" noChangeAspect="1" noTextEdit="1"/>
          </p:cNvSpPr>
          <p:nvPr>
            <p:ph type="sldImg"/>
          </p:nvPr>
        </p:nvSpPr>
        <p:spPr>
          <a:ln/>
        </p:spPr>
      </p:sp>
      <p:sp>
        <p:nvSpPr>
          <p:cNvPr id="285699"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ChangeArrowheads="1" noTextEdit="1"/>
          </p:cNvSpPr>
          <p:nvPr>
            <p:ph type="sldImg"/>
          </p:nvPr>
        </p:nvSpPr>
        <p:spPr>
          <a:xfrm>
            <a:off x="1314450" y="752475"/>
            <a:ext cx="4746625" cy="3559175"/>
          </a:xfrm>
          <a:ln/>
        </p:spPr>
      </p:sp>
      <p:sp>
        <p:nvSpPr>
          <p:cNvPr id="286723" name="Text Box 3"/>
          <p:cNvSpPr>
            <a:spLocks noGrp="1" noChangeArrowheads="1"/>
          </p:cNvSpPr>
          <p:nvPr>
            <p:ph type="body" idx="1"/>
          </p:nvPr>
        </p:nvSpPr>
        <p:spPr>
          <a:noFill/>
          <a:ln/>
        </p:spPr>
        <p:txBody>
          <a:bodyPr/>
          <a:lstStyle/>
          <a:p>
            <a:r>
              <a:rPr lang="en-US" smtClean="0"/>
              <a:t>Closed address</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ChangeArrowheads="1" noTextEdit="1"/>
          </p:cNvSpPr>
          <p:nvPr>
            <p:ph type="sldImg"/>
          </p:nvPr>
        </p:nvSpPr>
        <p:spPr>
          <a:xfrm>
            <a:off x="1314450" y="752475"/>
            <a:ext cx="4746625" cy="3559175"/>
          </a:xfrm>
          <a:ln/>
        </p:spPr>
      </p:sp>
      <p:sp>
        <p:nvSpPr>
          <p:cNvPr id="287747" name="Text Box 3"/>
          <p:cNvSpPr>
            <a:spLocks noGrp="1" noChangeArrowheads="1"/>
          </p:cNvSpPr>
          <p:nvPr>
            <p:ph type="body" idx="1"/>
          </p:nvPr>
        </p:nvSpPr>
        <p:spPr>
          <a:noFill/>
          <a:ln/>
        </p:spPr>
        <p:txBody>
          <a:bodyPr/>
          <a:lstStyle/>
          <a:p>
            <a:r>
              <a:rPr lang="en-US" smtClean="0"/>
              <a:t>Closed address</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Slide Image Placeholder 1"/>
          <p:cNvSpPr>
            <a:spLocks noGrp="1" noRot="1" noChangeAspect="1" noTextEdit="1"/>
          </p:cNvSpPr>
          <p:nvPr>
            <p:ph type="sldImg"/>
          </p:nvPr>
        </p:nvSpPr>
        <p:spPr>
          <a:ln/>
        </p:spPr>
      </p:sp>
      <p:sp>
        <p:nvSpPr>
          <p:cNvPr id="288771"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CC0462AC-309B-41C2-88DC-D8A21F009E3F}" type="slidenum">
              <a:rPr lang="ar-SA" smtClean="0"/>
              <a:pPr/>
              <a:t>12</a:t>
            </a:fld>
            <a:endParaRPr lang="en-US" smtClean="0"/>
          </a:p>
        </p:txBody>
      </p:sp>
      <p:sp>
        <p:nvSpPr>
          <p:cNvPr id="17510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E57E35D-FD68-472F-85FA-92C25EDB08FF}" type="slidenum">
              <a:rPr lang="ar-SA" sz="1300">
                <a:latin typeface="Marlett" pitchFamily="2" charset="2"/>
              </a:rPr>
              <a:pPr defTabSz="966788"/>
              <a:t>12</a:t>
            </a:fld>
            <a:endParaRPr lang="en-US" sz="1300">
              <a:latin typeface="Marlett" pitchFamily="2" charset="2"/>
            </a:endParaRPr>
          </a:p>
        </p:txBody>
      </p:sp>
      <p:sp>
        <p:nvSpPr>
          <p:cNvPr id="175108" name="Rectangle 2"/>
          <p:cNvSpPr>
            <a:spLocks noGrp="1" noRot="1" noChangeAspect="1" noChangeArrowheads="1" noTextEdit="1"/>
          </p:cNvSpPr>
          <p:nvPr>
            <p:ph type="sldImg"/>
          </p:nvPr>
        </p:nvSpPr>
        <p:spPr>
          <a:xfrm>
            <a:off x="1443038" y="922338"/>
            <a:ext cx="4430712" cy="3322637"/>
          </a:xfrm>
          <a:ln/>
        </p:spPr>
      </p:sp>
      <p:sp>
        <p:nvSpPr>
          <p:cNvPr id="175109" name="Rectangle 3"/>
          <p:cNvSpPr>
            <a:spLocks noGrp="1" noChangeArrowheads="1"/>
          </p:cNvSpPr>
          <p:nvPr>
            <p:ph type="body" idx="1"/>
          </p:nvPr>
        </p:nvSpPr>
        <p:spPr>
          <a:xfrm>
            <a:off x="1133475" y="4567238"/>
            <a:ext cx="5056188" cy="3690937"/>
          </a:xfrm>
          <a:noFill/>
          <a:ln/>
        </p:spPr>
        <p:txBody>
          <a:bodyPr wrap="none" anchor="ctr"/>
          <a:lstStyle/>
          <a:p>
            <a:pPr defTabSz="449263"/>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Slide Image Placeholder 1"/>
          <p:cNvSpPr>
            <a:spLocks noGrp="1" noRot="1" noChangeAspect="1" noTextEdit="1"/>
          </p:cNvSpPr>
          <p:nvPr>
            <p:ph type="sldImg"/>
          </p:nvPr>
        </p:nvSpPr>
        <p:spPr>
          <a:ln/>
        </p:spPr>
      </p:sp>
      <p:sp>
        <p:nvSpPr>
          <p:cNvPr id="289795"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1314450" y="752475"/>
            <a:ext cx="4746625" cy="3559175"/>
          </a:xfrm>
          <a:ln/>
        </p:spPr>
      </p:sp>
      <p:sp>
        <p:nvSpPr>
          <p:cNvPr id="290819" name="Text Box 3"/>
          <p:cNvSpPr>
            <a:spLocks noGrp="1" noChangeArrowheads="1"/>
          </p:cNvSpPr>
          <p:nvPr>
            <p:ph type="body" idx="1"/>
          </p:nvPr>
        </p:nvSpPr>
        <p:spPr>
          <a:noFill/>
          <a:ln/>
        </p:spPr>
        <p:txBody>
          <a:bodyPr/>
          <a:lstStyle/>
          <a:p>
            <a:r>
              <a:rPr lang="en-US" smtClean="0"/>
              <a:t>Closed address</a:t>
            </a: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Slide Image Placeholder 1"/>
          <p:cNvSpPr>
            <a:spLocks noGrp="1" noRot="1" noChangeAspect="1" noTextEdit="1"/>
          </p:cNvSpPr>
          <p:nvPr>
            <p:ph type="sldImg"/>
          </p:nvPr>
        </p:nvSpPr>
        <p:spPr>
          <a:ln/>
        </p:spPr>
      </p:sp>
      <p:sp>
        <p:nvSpPr>
          <p:cNvPr id="291843"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Slide Image Placeholder 1"/>
          <p:cNvSpPr>
            <a:spLocks noGrp="1" noRot="1" noChangeAspect="1" noTextEdit="1"/>
          </p:cNvSpPr>
          <p:nvPr>
            <p:ph type="sldImg"/>
          </p:nvPr>
        </p:nvSpPr>
        <p:spPr>
          <a:ln/>
        </p:spPr>
      </p:sp>
      <p:sp>
        <p:nvSpPr>
          <p:cNvPr id="292867"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xfrm>
            <a:off x="1314450" y="752475"/>
            <a:ext cx="4746625" cy="3559175"/>
          </a:xfrm>
          <a:ln/>
        </p:spPr>
      </p:sp>
      <p:sp>
        <p:nvSpPr>
          <p:cNvPr id="293891" name="Text Box 3"/>
          <p:cNvSpPr>
            <a:spLocks noGrp="1" noChangeArrowheads="1"/>
          </p:cNvSpPr>
          <p:nvPr>
            <p:ph type="body" idx="1"/>
          </p:nvPr>
        </p:nvSpPr>
        <p:spPr>
          <a:noFill/>
          <a:ln/>
        </p:spPr>
        <p:txBody>
          <a:bodyPr/>
          <a:lstStyle/>
          <a:p>
            <a:r>
              <a:rPr lang="en-US" dirty="0" smtClean="0"/>
              <a:t>The material on Hopscotch hashing is not in the textbook and </a:t>
            </a:r>
            <a:r>
              <a:rPr lang="en-US" smtClean="0"/>
              <a:t>appears at</a:t>
            </a:r>
            <a:r>
              <a:rPr lang="en-US" baseline="0" smtClean="0"/>
              <a:t> http://mcg.cs.tau.ac.il/projects/hopscotch-hashing-1/</a:t>
            </a:r>
            <a:endParaRPr lang="en-US" dirty="0"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ChangeArrowheads="1" noTextEdit="1"/>
          </p:cNvSpPr>
          <p:nvPr>
            <p:ph type="sldImg"/>
          </p:nvPr>
        </p:nvSpPr>
        <p:spPr>
          <a:xfrm>
            <a:off x="1314450" y="752475"/>
            <a:ext cx="4746625" cy="3559175"/>
          </a:xfrm>
          <a:ln/>
        </p:spPr>
      </p:sp>
      <p:sp>
        <p:nvSpPr>
          <p:cNvPr id="294915" name="Text Box 3"/>
          <p:cNvSpPr>
            <a:spLocks noGrp="1" noChangeArrowheads="1"/>
          </p:cNvSpPr>
          <p:nvPr>
            <p:ph type="body" idx="1"/>
          </p:nvPr>
        </p:nvSpPr>
        <p:spPr>
          <a:noFill/>
          <a:ln/>
        </p:spPr>
        <p:txBody>
          <a:bodyPr/>
          <a:lstStyle/>
          <a:p>
            <a:r>
              <a:rPr lang="en-US" smtClean="0"/>
              <a:t>Closed address</a:t>
            </a: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txBox="1">
            <a:spLocks noGrp="1"/>
          </p:cNvSpPr>
          <p:nvPr>
            <p:ph type="body" idx="1"/>
          </p:nvPr>
        </p:nvSpPr>
        <p:spPr>
          <a:noFill/>
          <a:ln/>
        </p:spPr>
        <p:txBody>
          <a:bodyPr/>
          <a:lstStyle/>
          <a:p>
            <a:r>
              <a:rPr lang="en-US" sz="1200" kern="1200" baseline="0" dirty="0" smtClean="0">
                <a:solidFill>
                  <a:srgbClr val="000000"/>
                </a:solidFill>
                <a:latin typeface="Times New Roman" pitchFamily="18" charset="0"/>
                <a:ea typeface="+mn-ea"/>
                <a:cs typeface="+mn-cs"/>
              </a:rPr>
              <a:t>Lemma 5. </a:t>
            </a:r>
            <a:r>
              <a:rPr lang="en-US" sz="1200" i="1" kern="1200" baseline="0" dirty="0" smtClean="0">
                <a:solidFill>
                  <a:srgbClr val="000000"/>
                </a:solidFill>
                <a:latin typeface="Times New Roman" pitchFamily="18" charset="0"/>
                <a:ea typeface="+mn-ea"/>
                <a:cs typeface="+mn-cs"/>
              </a:rPr>
              <a:t>The probability of probing for an empty slot, with length bigger then</a:t>
            </a:r>
          </a:p>
          <a:p>
            <a:r>
              <a:rPr lang="en-US" sz="1200" i="1" kern="1200" baseline="0" dirty="0" smtClean="0">
                <a:solidFill>
                  <a:srgbClr val="000000"/>
                </a:solidFill>
                <a:latin typeface="Times New Roman" pitchFamily="18" charset="0"/>
                <a:ea typeface="+mn-ea"/>
                <a:cs typeface="+mn-cs"/>
              </a:rPr>
              <a:t>H is ®H¡1.</a:t>
            </a:r>
            <a:endParaRPr lang="en-US" dirty="0"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txBox="1">
            <a:spLocks noGrp="1"/>
          </p:cNvSpPr>
          <p:nvPr>
            <p:ph type="body" idx="1"/>
          </p:nvPr>
        </p:nvSpPr>
        <p:spPr>
          <a:noFill/>
          <a:ln/>
        </p:spPr>
        <p:txBody>
          <a:bodyPr/>
          <a:lstStyle/>
          <a:p>
            <a:r>
              <a:rPr lang="en-US" sz="1200" kern="1200" baseline="0" dirty="0" smtClean="0">
                <a:solidFill>
                  <a:srgbClr val="000000"/>
                </a:solidFill>
                <a:latin typeface="Times New Roman" pitchFamily="18" charset="0"/>
                <a:ea typeface="+mn-ea"/>
                <a:cs typeface="+mn-cs"/>
              </a:rPr>
              <a:t>Lemma 5. </a:t>
            </a:r>
            <a:r>
              <a:rPr lang="en-US" sz="1200" i="1" kern="1200" baseline="0" dirty="0" smtClean="0">
                <a:solidFill>
                  <a:srgbClr val="000000"/>
                </a:solidFill>
                <a:latin typeface="Times New Roman" pitchFamily="18" charset="0"/>
                <a:ea typeface="+mn-ea"/>
                <a:cs typeface="+mn-cs"/>
              </a:rPr>
              <a:t>The probability of probing for an empty slot, with length bigger then</a:t>
            </a:r>
          </a:p>
          <a:p>
            <a:r>
              <a:rPr lang="en-US" sz="1200" i="1" kern="1200" baseline="0" dirty="0" smtClean="0">
                <a:solidFill>
                  <a:srgbClr val="000000"/>
                </a:solidFill>
                <a:latin typeface="Times New Roman" pitchFamily="18" charset="0"/>
                <a:ea typeface="+mn-ea"/>
                <a:cs typeface="+mn-cs"/>
              </a:rPr>
              <a:t>H is ®H¡1.</a:t>
            </a:r>
            <a:endParaRPr lang="en-US" dirty="0"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txBox="1">
            <a:spLocks noGrp="1"/>
          </p:cNvSpPr>
          <p:nvPr>
            <p:ph type="body" idx="1"/>
          </p:nvPr>
        </p:nvSpPr>
        <p:spPr>
          <a:noFill/>
          <a:ln/>
        </p:spPr>
        <p:txBody>
          <a:bodyPr/>
          <a:lstStyle/>
          <a:p>
            <a:r>
              <a:rPr lang="en-US" sz="1200" kern="1200" baseline="0" dirty="0" smtClean="0">
                <a:solidFill>
                  <a:srgbClr val="000000"/>
                </a:solidFill>
                <a:latin typeface="Times New Roman" pitchFamily="18" charset="0"/>
                <a:ea typeface="+mn-ea"/>
                <a:cs typeface="+mn-cs"/>
              </a:rPr>
              <a:t>Lemma 5. </a:t>
            </a:r>
            <a:r>
              <a:rPr lang="en-US" sz="1200" i="1" kern="1200" baseline="0" dirty="0" smtClean="0">
                <a:solidFill>
                  <a:srgbClr val="000000"/>
                </a:solidFill>
                <a:latin typeface="Times New Roman" pitchFamily="18" charset="0"/>
                <a:ea typeface="+mn-ea"/>
                <a:cs typeface="+mn-cs"/>
              </a:rPr>
              <a:t>The probability of probing for an empty slot, with length bigger then</a:t>
            </a:r>
          </a:p>
          <a:p>
            <a:r>
              <a:rPr lang="en-US" sz="1200" i="1" kern="1200" baseline="0" dirty="0" smtClean="0">
                <a:solidFill>
                  <a:srgbClr val="000000"/>
                </a:solidFill>
                <a:latin typeface="Times New Roman" pitchFamily="18" charset="0"/>
                <a:ea typeface="+mn-ea"/>
                <a:cs typeface="+mn-cs"/>
              </a:rPr>
              <a:t>H is ®H¡1.</a:t>
            </a:r>
            <a:endParaRPr lang="en-US" dirty="0"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txBox="1">
            <a:spLocks noGrp="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508559FD-BB11-4E62-9BC4-59ED8B074F8D}" type="slidenum">
              <a:rPr lang="ar-SA" smtClean="0"/>
              <a:pPr/>
              <a:t>13</a:t>
            </a:fld>
            <a:endParaRPr lang="en-US" smtClean="0"/>
          </a:p>
        </p:txBody>
      </p:sp>
      <p:sp>
        <p:nvSpPr>
          <p:cNvPr id="1781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20F919E-B8E0-48B2-B337-CCE4E519D149}" type="slidenum">
              <a:rPr lang="ar-SA" sz="1300">
                <a:latin typeface="Marlett" pitchFamily="2" charset="2"/>
              </a:rPr>
              <a:pPr defTabSz="966788"/>
              <a:t>13</a:t>
            </a:fld>
            <a:endParaRPr lang="en-US" sz="1300">
              <a:latin typeface="Marlett" pitchFamily="2" charset="2"/>
            </a:endParaRPr>
          </a:p>
        </p:txBody>
      </p:sp>
      <p:sp>
        <p:nvSpPr>
          <p:cNvPr id="178180" name="Rectangle 2"/>
          <p:cNvSpPr>
            <a:spLocks noGrp="1" noRot="1" noChangeAspect="1" noChangeArrowheads="1" noTextEdit="1"/>
          </p:cNvSpPr>
          <p:nvPr>
            <p:ph type="sldImg"/>
          </p:nvPr>
        </p:nvSpPr>
        <p:spPr>
          <a:ln/>
        </p:spPr>
      </p:sp>
      <p:sp>
        <p:nvSpPr>
          <p:cNvPr id="1781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Rot="1" noChangeAspect="1" noChangeArrowheads="1" noTextEdit="1"/>
          </p:cNvSpPr>
          <p:nvPr>
            <p:ph type="sldImg"/>
          </p:nvPr>
        </p:nvSpPr>
        <p:spPr>
          <a:xfrm>
            <a:off x="1314450" y="752475"/>
            <a:ext cx="4746625" cy="3559175"/>
          </a:xfrm>
          <a:ln/>
        </p:spPr>
      </p:sp>
      <p:sp>
        <p:nvSpPr>
          <p:cNvPr id="300035" name="Text Box 3"/>
          <p:cNvSpPr>
            <a:spLocks noGrp="1" noChangeArrowheads="1"/>
          </p:cNvSpPr>
          <p:nvPr>
            <p:ph type="body" idx="1"/>
          </p:nvPr>
        </p:nvSpPr>
        <p:spPr>
          <a:noFill/>
          <a:ln/>
        </p:spPr>
        <p:txBody>
          <a:bodyPr/>
          <a:lstStyle/>
          <a:p>
            <a:r>
              <a:rPr lang="en-US" smtClean="0"/>
              <a:t>Closed address</a:t>
            </a: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ChangeArrowheads="1" noTextEdit="1"/>
          </p:cNvSpPr>
          <p:nvPr>
            <p:ph type="sldImg"/>
          </p:nvPr>
        </p:nvSpPr>
        <p:spPr>
          <a:xfrm>
            <a:off x="1314450" y="752475"/>
            <a:ext cx="4746625" cy="3559175"/>
          </a:xfrm>
          <a:ln/>
        </p:spPr>
      </p:sp>
      <p:sp>
        <p:nvSpPr>
          <p:cNvPr id="301059" name="Text Box 3"/>
          <p:cNvSpPr>
            <a:spLocks noGrp="1" noChangeArrowheads="1"/>
          </p:cNvSpPr>
          <p:nvPr>
            <p:ph type="body" idx="1"/>
          </p:nvPr>
        </p:nvSpPr>
        <p:spPr>
          <a:noFill/>
          <a:ln/>
        </p:spPr>
        <p:txBody>
          <a:bodyPr/>
          <a:lstStyle/>
          <a:p>
            <a:r>
              <a:rPr lang="en-US" smtClean="0"/>
              <a:t>Closed address</a:t>
            </a: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ChangeArrowheads="1" noTextEdit="1"/>
          </p:cNvSpPr>
          <p:nvPr>
            <p:ph type="sldImg"/>
          </p:nvPr>
        </p:nvSpPr>
        <p:spPr>
          <a:xfrm>
            <a:off x="1314450" y="752475"/>
            <a:ext cx="4746625" cy="3559175"/>
          </a:xfrm>
          <a:ln/>
        </p:spPr>
      </p:sp>
      <p:sp>
        <p:nvSpPr>
          <p:cNvPr id="302083" name="Text Box 3"/>
          <p:cNvSpPr>
            <a:spLocks noGrp="1" noChangeArrowheads="1"/>
          </p:cNvSpPr>
          <p:nvPr>
            <p:ph type="body" idx="1"/>
          </p:nvPr>
        </p:nvSpPr>
        <p:spPr>
          <a:noFill/>
          <a:ln/>
        </p:spPr>
        <p:txBody>
          <a:bodyPr/>
          <a:lstStyle/>
          <a:p>
            <a:r>
              <a:rPr lang="en-US" smtClean="0"/>
              <a:t>Closed address</a:t>
            </a: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ChangeArrowheads="1" noTextEdit="1"/>
          </p:cNvSpPr>
          <p:nvPr>
            <p:ph type="sldImg"/>
          </p:nvPr>
        </p:nvSpPr>
        <p:spPr>
          <a:xfrm>
            <a:off x="1314450" y="752475"/>
            <a:ext cx="4746625" cy="3559175"/>
          </a:xfrm>
          <a:ln/>
        </p:spPr>
      </p:sp>
      <p:sp>
        <p:nvSpPr>
          <p:cNvPr id="303107" name="Text Box 3"/>
          <p:cNvSpPr>
            <a:spLocks noGrp="1" noChangeArrowheads="1"/>
          </p:cNvSpPr>
          <p:nvPr>
            <p:ph type="body" idx="1"/>
          </p:nvPr>
        </p:nvSpPr>
        <p:spPr>
          <a:noFill/>
          <a:ln/>
        </p:spPr>
        <p:txBody>
          <a:bodyPr/>
          <a:lstStyle/>
          <a:p>
            <a:r>
              <a:rPr lang="en-US" smtClean="0"/>
              <a:t>There are many entries that could potentially have the given entry in their hop-</a:t>
            </a:r>
          </a:p>
          <a:p>
            <a:r>
              <a:rPr lang="en-US" smtClean="0"/>
              <a:t>information, but, as we prove, there can only be one that actually has it at any</a:t>
            </a:r>
          </a:p>
          <a:p>
            <a:r>
              <a:rPr lang="en-US" smtClean="0"/>
              <a:t>given point. To add() or remove() an item, only one lock, the lock of the location</a:t>
            </a:r>
          </a:p>
          <a:p>
            <a:r>
              <a:rPr lang="en-US" smtClean="0"/>
              <a:t>with the hop information is acquired. Then, to move an item, while the lock is</a:t>
            </a:r>
          </a:p>
          <a:p>
            <a:r>
              <a:rPr lang="en-US" smtClean="0"/>
              <a:t>held, the full-empty bit of the empty location is set, and then a key and its data</a:t>
            </a:r>
          </a:p>
          <a:p>
            <a:r>
              <a:rPr lang="en-US" smtClean="0"/>
              <a:t>are moved. No thread ever spins on this full-empty information, so it cannot be</a:t>
            </a:r>
          </a:p>
          <a:p>
            <a:r>
              <a:rPr lang="en-US" smtClean="0"/>
              <a:t>a source of deadlock. Since only one lock is ever taken at a time, there cannot be</a:t>
            </a:r>
          </a:p>
          <a:p>
            <a:r>
              <a:rPr lang="en-US" smtClean="0"/>
              <a:t>deadlock. The algorithm is however not starvation-free: it trusts the natural distri-</a:t>
            </a:r>
          </a:p>
          <a:p>
            <a:r>
              <a:rPr lang="en-US" smtClean="0"/>
              <a:t>bution of hashed values to prevent starvation, and if this distribution is unfair, one</a:t>
            </a:r>
          </a:p>
          <a:p>
            <a:r>
              <a:rPr lang="en-US" smtClean="0"/>
              <a:t>can replace the simple locks we use with more expensive fair locks.</a:t>
            </a: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Rot="1" noChangeAspect="1" noChangeArrowheads="1" noTextEdit="1"/>
          </p:cNvSpPr>
          <p:nvPr>
            <p:ph type="sldImg"/>
          </p:nvPr>
        </p:nvSpPr>
        <p:spPr>
          <a:xfrm>
            <a:off x="1314450" y="752475"/>
            <a:ext cx="4746625" cy="3559175"/>
          </a:xfrm>
          <a:ln/>
        </p:spPr>
      </p:sp>
      <p:sp>
        <p:nvSpPr>
          <p:cNvPr id="304131" name="Text Box 3"/>
          <p:cNvSpPr>
            <a:spLocks noGrp="1" noChangeArrowheads="1"/>
          </p:cNvSpPr>
          <p:nvPr>
            <p:ph type="body" idx="1"/>
          </p:nvPr>
        </p:nvSpPr>
        <p:spPr>
          <a:noFill/>
          <a:ln/>
        </p:spPr>
        <p:txBody>
          <a:bodyPr/>
          <a:lstStyle/>
          <a:p>
            <a:r>
              <a:rPr lang="en-US" smtClean="0"/>
              <a:t>Closed address</a:t>
            </a: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Image Placeholder 1"/>
          <p:cNvSpPr>
            <a:spLocks noGrp="1" noRot="1" noChangeAspect="1" noTextEdit="1"/>
          </p:cNvSpPr>
          <p:nvPr>
            <p:ph type="sldImg"/>
          </p:nvPr>
        </p:nvSpPr>
        <p:spPr>
          <a:ln/>
        </p:spPr>
      </p:sp>
      <p:sp>
        <p:nvSpPr>
          <p:cNvPr id="305155"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Slide Image Placeholder 1"/>
          <p:cNvSpPr>
            <a:spLocks noGrp="1" noRot="1" noChangeAspect="1" noTextEdit="1"/>
          </p:cNvSpPr>
          <p:nvPr>
            <p:ph type="sldImg"/>
          </p:nvPr>
        </p:nvSpPr>
        <p:spPr>
          <a:ln/>
        </p:spPr>
      </p:sp>
      <p:sp>
        <p:nvSpPr>
          <p:cNvPr id="306179"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Slide Image Placeholder 1"/>
          <p:cNvSpPr>
            <a:spLocks noGrp="1" noRot="1" noChangeAspect="1" noTextEdit="1"/>
          </p:cNvSpPr>
          <p:nvPr>
            <p:ph type="sldImg"/>
          </p:nvPr>
        </p:nvSpPr>
        <p:spPr>
          <a:ln/>
        </p:spPr>
      </p:sp>
      <p:sp>
        <p:nvSpPr>
          <p:cNvPr id="307203"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Slide Image Placeholder 1"/>
          <p:cNvSpPr>
            <a:spLocks noGrp="1" noRot="1" noChangeAspect="1" noTextEdit="1"/>
          </p:cNvSpPr>
          <p:nvPr>
            <p:ph type="sldImg"/>
          </p:nvPr>
        </p:nvSpPr>
        <p:spPr>
          <a:ln/>
        </p:spPr>
      </p:sp>
      <p:sp>
        <p:nvSpPr>
          <p:cNvPr id="308227"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Slide Image Placeholder 1"/>
          <p:cNvSpPr>
            <a:spLocks noGrp="1" noRot="1" noChangeAspect="1" noTextEdit="1"/>
          </p:cNvSpPr>
          <p:nvPr>
            <p:ph type="sldImg"/>
          </p:nvPr>
        </p:nvSpPr>
        <p:spPr>
          <a:ln/>
        </p:spPr>
      </p:sp>
      <p:sp>
        <p:nvSpPr>
          <p:cNvPr id="309251"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A14CAAFB-4107-4D94-9C40-66BDE0640836}" type="slidenum">
              <a:rPr lang="ar-SA" smtClean="0"/>
              <a:pPr/>
              <a:t>14</a:t>
            </a:fld>
            <a:endParaRPr lang="en-US" smtClean="0"/>
          </a:p>
        </p:txBody>
      </p:sp>
      <p:sp>
        <p:nvSpPr>
          <p:cNvPr id="1792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5FFF53E-6E83-4D4C-9604-D7CDDD1B4CB0}" type="slidenum">
              <a:rPr lang="ar-SA" sz="1300">
                <a:latin typeface="Marlett" pitchFamily="2" charset="2"/>
              </a:rPr>
              <a:pPr defTabSz="966788"/>
              <a:t>14</a:t>
            </a:fld>
            <a:endParaRPr lang="en-US" sz="1300">
              <a:latin typeface="Marlett" pitchFamily="2" charset="2"/>
            </a:endParaRPr>
          </a:p>
        </p:txBody>
      </p:sp>
      <p:sp>
        <p:nvSpPr>
          <p:cNvPr id="179204" name="Rectangle 2"/>
          <p:cNvSpPr>
            <a:spLocks noGrp="1" noRot="1" noChangeAspect="1" noChangeArrowheads="1" noTextEdit="1"/>
          </p:cNvSpPr>
          <p:nvPr>
            <p:ph type="sldImg"/>
          </p:nvPr>
        </p:nvSpPr>
        <p:spPr>
          <a:ln/>
        </p:spPr>
      </p:sp>
      <p:sp>
        <p:nvSpPr>
          <p:cNvPr id="1792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Slide Image Placeholder 1"/>
          <p:cNvSpPr>
            <a:spLocks noGrp="1" noRot="1" noChangeAspect="1" noTextEdit="1"/>
          </p:cNvSpPr>
          <p:nvPr>
            <p:ph type="sldImg"/>
          </p:nvPr>
        </p:nvSpPr>
        <p:spPr>
          <a:ln/>
        </p:spPr>
      </p:sp>
      <p:sp>
        <p:nvSpPr>
          <p:cNvPr id="310275"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a:ln/>
        </p:spPr>
      </p:sp>
      <p:sp>
        <p:nvSpPr>
          <p:cNvPr id="311299"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Slide Image Placeholder 1"/>
          <p:cNvSpPr>
            <a:spLocks noGrp="1" noRot="1" noChangeAspect="1" noTextEdit="1"/>
          </p:cNvSpPr>
          <p:nvPr>
            <p:ph type="sldImg"/>
          </p:nvPr>
        </p:nvSpPr>
        <p:spPr>
          <a:ln/>
        </p:spPr>
      </p:sp>
      <p:sp>
        <p:nvSpPr>
          <p:cNvPr id="312323"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Slide Image Placeholder 1"/>
          <p:cNvSpPr>
            <a:spLocks noGrp="1" noRot="1" noChangeAspect="1" noTextEdit="1"/>
          </p:cNvSpPr>
          <p:nvPr>
            <p:ph type="sldImg"/>
          </p:nvPr>
        </p:nvSpPr>
        <p:spPr>
          <a:ln/>
        </p:spPr>
      </p:sp>
      <p:sp>
        <p:nvSpPr>
          <p:cNvPr id="313347"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6A20B199-1B2F-4700-8528-2072B8DEFFD7}" type="slidenum">
              <a:rPr lang="ar-SA" smtClean="0"/>
              <a:pPr/>
              <a:t>144</a:t>
            </a:fld>
            <a:endParaRPr lang="en-US" smtClean="0"/>
          </a:p>
        </p:txBody>
      </p:sp>
      <p:sp>
        <p:nvSpPr>
          <p:cNvPr id="3143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8EB5576-FC52-453A-8444-098531F1D2F5}" type="slidenum">
              <a:rPr lang="ar-SA" sz="1300">
                <a:latin typeface="Marlett" pitchFamily="2" charset="2"/>
              </a:rPr>
              <a:pPr defTabSz="966788"/>
              <a:t>144</a:t>
            </a:fld>
            <a:endParaRPr lang="en-US" sz="1300">
              <a:latin typeface="Marlett" pitchFamily="2" charset="2"/>
            </a:endParaRPr>
          </a:p>
        </p:txBody>
      </p:sp>
      <p:sp>
        <p:nvSpPr>
          <p:cNvPr id="314372" name="Rectangle 2"/>
          <p:cNvSpPr>
            <a:spLocks noGrp="1" noRot="1" noChangeAspect="1" noChangeArrowheads="1" noTextEdit="1"/>
          </p:cNvSpPr>
          <p:nvPr>
            <p:ph type="sldImg"/>
          </p:nvPr>
        </p:nvSpPr>
        <p:spPr>
          <a:ln/>
        </p:spPr>
      </p:sp>
      <p:sp>
        <p:nvSpPr>
          <p:cNvPr id="31437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D909712D-738E-4C68-B954-139C2359E5C2}" type="slidenum">
              <a:rPr lang="ar-SA" smtClean="0"/>
              <a:pPr/>
              <a:t>15</a:t>
            </a:fld>
            <a:endParaRPr lang="en-US" smtClean="0"/>
          </a:p>
        </p:txBody>
      </p:sp>
      <p:sp>
        <p:nvSpPr>
          <p:cNvPr id="1802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A4EB5F7-90AA-4BE5-B261-0FE189EF6E34}" type="slidenum">
              <a:rPr lang="ar-SA" sz="1300">
                <a:latin typeface="Marlett" pitchFamily="2" charset="2"/>
              </a:rPr>
              <a:pPr defTabSz="966788"/>
              <a:t>15</a:t>
            </a:fld>
            <a:endParaRPr lang="en-US" sz="1300">
              <a:latin typeface="Marlett" pitchFamily="2" charset="2"/>
            </a:endParaRPr>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9D37059B-E0F8-4CC7-98E1-23D406C51EB0}" type="slidenum">
              <a:rPr lang="ar-SA" smtClean="0"/>
              <a:pPr/>
              <a:t>16</a:t>
            </a:fld>
            <a:endParaRPr lang="en-US" smtClean="0"/>
          </a:p>
        </p:txBody>
      </p:sp>
      <p:sp>
        <p:nvSpPr>
          <p:cNvPr id="18125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76DD7EF-3F94-43C7-8DC2-D35AE0BB6DB7}" type="slidenum">
              <a:rPr lang="ar-SA" sz="1300">
                <a:latin typeface="Marlett" pitchFamily="2" charset="2"/>
              </a:rPr>
              <a:pPr defTabSz="966788"/>
              <a:t>16</a:t>
            </a:fld>
            <a:endParaRPr lang="en-US" sz="1300">
              <a:latin typeface="Marlett" pitchFamily="2" charset="2"/>
            </a:endParaRPr>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B48373B9-FB1B-4A83-8DC4-2D0D0E6BA7D2}" type="slidenum">
              <a:rPr lang="ar-SA" smtClean="0"/>
              <a:pPr/>
              <a:t>17</a:t>
            </a:fld>
            <a:endParaRPr lang="en-US" smtClean="0"/>
          </a:p>
        </p:txBody>
      </p:sp>
      <p:sp>
        <p:nvSpPr>
          <p:cNvPr id="1822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18A32E2-2E27-4068-BA75-6E5F3C48FDCB}" type="slidenum">
              <a:rPr lang="ar-SA" sz="1300">
                <a:latin typeface="Marlett" pitchFamily="2" charset="2"/>
              </a:rPr>
              <a:pPr defTabSz="966788"/>
              <a:t>17</a:t>
            </a:fld>
            <a:endParaRPr lang="en-US" sz="1300">
              <a:latin typeface="Marlett" pitchFamily="2" charset="2"/>
            </a:endParaRPr>
          </a:p>
        </p:txBody>
      </p:sp>
      <p:sp>
        <p:nvSpPr>
          <p:cNvPr id="182276" name="Rectangle 2"/>
          <p:cNvSpPr>
            <a:spLocks noGrp="1" noRot="1" noChangeAspect="1" noChangeArrowheads="1" noTextEdit="1"/>
          </p:cNvSpPr>
          <p:nvPr>
            <p:ph type="sldImg"/>
          </p:nvPr>
        </p:nvSpPr>
        <p:spPr>
          <a:ln/>
        </p:spPr>
      </p:sp>
      <p:sp>
        <p:nvSpPr>
          <p:cNvPr id="1822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2F0ECF17-EEAE-4707-8CBC-FEDBB76182E4}" type="slidenum">
              <a:rPr lang="ar-SA" smtClean="0"/>
              <a:pPr/>
              <a:t>18</a:t>
            </a:fld>
            <a:endParaRPr lang="en-US" smtClean="0"/>
          </a:p>
        </p:txBody>
      </p:sp>
      <p:sp>
        <p:nvSpPr>
          <p:cNvPr id="18329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79BBBAD-2BAC-401C-9FC5-BEA4AB469C35}" type="slidenum">
              <a:rPr lang="ar-SA" sz="1300">
                <a:latin typeface="Marlett" pitchFamily="2" charset="2"/>
              </a:rPr>
              <a:pPr defTabSz="966788"/>
              <a:t>18</a:t>
            </a:fld>
            <a:endParaRPr lang="en-US" sz="1300">
              <a:latin typeface="Marlett" pitchFamily="2" charset="2"/>
            </a:endParaRPr>
          </a:p>
        </p:txBody>
      </p:sp>
      <p:sp>
        <p:nvSpPr>
          <p:cNvPr id="183300" name="Rectangle 2"/>
          <p:cNvSpPr>
            <a:spLocks noGrp="1" noRot="1" noChangeAspect="1" noChangeArrowheads="1" noTextEdit="1"/>
          </p:cNvSpPr>
          <p:nvPr>
            <p:ph type="sldImg"/>
          </p:nvPr>
        </p:nvSpPr>
        <p:spPr>
          <a:ln/>
        </p:spPr>
      </p:sp>
      <p:sp>
        <p:nvSpPr>
          <p:cNvPr id="18330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8E16611F-0829-49D3-A09E-7CEA05F50A0D}" type="slidenum">
              <a:rPr lang="ar-SA" smtClean="0"/>
              <a:pPr/>
              <a:t>19</a:t>
            </a:fld>
            <a:endParaRPr lang="en-US" smtClean="0"/>
          </a:p>
        </p:txBody>
      </p:sp>
      <p:sp>
        <p:nvSpPr>
          <p:cNvPr id="1843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36E7D45-5409-4947-9024-16EA90D1B2B1}" type="slidenum">
              <a:rPr lang="ar-SA" sz="1300">
                <a:latin typeface="Marlett" pitchFamily="2" charset="2"/>
              </a:rPr>
              <a:pPr defTabSz="966788"/>
              <a:t>19</a:t>
            </a:fld>
            <a:endParaRPr lang="en-US" sz="1300">
              <a:latin typeface="Marlett" pitchFamily="2" charset="2"/>
            </a:endParaRPr>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62376C0E-2D3F-41E1-879B-0F8D37EC495B}" type="slidenum">
              <a:rPr lang="ar-SA" smtClean="0"/>
              <a:pPr/>
              <a:t>2</a:t>
            </a:fld>
            <a:endParaRPr lang="en-US" smtClean="0"/>
          </a:p>
        </p:txBody>
      </p:sp>
      <p:sp>
        <p:nvSpPr>
          <p:cNvPr id="1648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0ABEB6D-B02D-49FD-AC84-0493DCC9AF71}" type="slidenum">
              <a:rPr lang="ar-SA" sz="1300">
                <a:latin typeface="Marlett" pitchFamily="2" charset="2"/>
              </a:rPr>
              <a:pPr defTabSz="966788"/>
              <a:t>2</a:t>
            </a:fld>
            <a:endParaRPr lang="en-US" sz="1300">
              <a:latin typeface="Marlett" pitchFamily="2" charset="2"/>
            </a:endParaRPr>
          </a:p>
        </p:txBody>
      </p:sp>
      <p:sp>
        <p:nvSpPr>
          <p:cNvPr id="164868" name="Rectangle 2"/>
          <p:cNvSpPr>
            <a:spLocks noGrp="1" noRot="1" noChangeAspect="1" noChangeArrowheads="1" noTextEdit="1"/>
          </p:cNvSpPr>
          <p:nvPr>
            <p:ph type="sldImg"/>
          </p:nvPr>
        </p:nvSpPr>
        <p:spPr>
          <a:xfrm>
            <a:off x="1443038" y="922338"/>
            <a:ext cx="4430712" cy="3322637"/>
          </a:xfrm>
          <a:ln/>
        </p:spPr>
      </p:sp>
      <p:sp>
        <p:nvSpPr>
          <p:cNvPr id="164869" name="Text Box 3"/>
          <p:cNvSpPr>
            <a:spLocks noGrp="1" noChangeArrowheads="1"/>
          </p:cNvSpPr>
          <p:nvPr>
            <p:ph type="body" idx="1"/>
          </p:nvPr>
        </p:nvSpPr>
        <p:spPr>
          <a:xfrm>
            <a:off x="1133475" y="4567238"/>
            <a:ext cx="5056188" cy="3690937"/>
          </a:xfrm>
          <a:noFill/>
          <a:ln/>
        </p:spPr>
        <p:txBody>
          <a:bodyPr wrap="none" anchor="ctr"/>
          <a:lstStyle/>
          <a:p>
            <a:pPr defTabSz="449263"/>
            <a:r>
              <a:rPr lang="en-US" smtClean="0"/>
              <a:t>What’s an extensible hash table? We’re looking at closed addressing table. Here’s the most popular implementation. The table is implemented as an array of buckets, each pointing to a constant size list of elements. Where the number of buckets is a power of two, and the hash function maps an item to the respective bucket of key modulo size.</a:t>
            </a:r>
          </a:p>
          <a:p>
            <a:pPr defTabSz="449263"/>
            <a:r>
              <a:rPr lang="en-US" smtClean="0"/>
              <a:t>Seven is inserted to bucket 3,…</a:t>
            </a:r>
          </a:p>
          <a:p>
            <a:pPr defTabSz="449263"/>
            <a:r>
              <a:rPr lang="en-US" smtClean="0"/>
              <a:t>As items are added, the total itemcount increases, and when it passes a certain threshold the table is extended.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5A8E9EA7-DCBB-478A-97E5-D57F4407573F}" type="slidenum">
              <a:rPr lang="ar-SA" smtClean="0"/>
              <a:pPr/>
              <a:t>20</a:t>
            </a:fld>
            <a:endParaRPr lang="en-US" smtClean="0"/>
          </a:p>
        </p:txBody>
      </p:sp>
      <p:sp>
        <p:nvSpPr>
          <p:cNvPr id="1853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3133EA5-80AF-4243-AB57-1589B81C1EEC}" type="slidenum">
              <a:rPr lang="ar-SA" sz="1300">
                <a:latin typeface="Marlett" pitchFamily="2" charset="2"/>
              </a:rPr>
              <a:pPr defTabSz="966788"/>
              <a:t>20</a:t>
            </a:fld>
            <a:endParaRPr lang="en-US" sz="1300">
              <a:latin typeface="Marlett" pitchFamily="2" charset="2"/>
            </a:endParaRPr>
          </a:p>
        </p:txBody>
      </p:sp>
      <p:sp>
        <p:nvSpPr>
          <p:cNvPr id="185348" name="Rectangle 2"/>
          <p:cNvSpPr>
            <a:spLocks noGrp="1" noRot="1" noChangeAspect="1" noChangeArrowheads="1" noTextEdit="1"/>
          </p:cNvSpPr>
          <p:nvPr>
            <p:ph type="sldImg"/>
          </p:nvPr>
        </p:nvSpPr>
        <p:spPr>
          <a:ln/>
        </p:spPr>
      </p:sp>
      <p:sp>
        <p:nvSpPr>
          <p:cNvPr id="18534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34FCC480-22D3-40A0-90BD-E538AD1D7BA6}" type="slidenum">
              <a:rPr lang="ar-SA" smtClean="0"/>
              <a:pPr/>
              <a:t>21</a:t>
            </a:fld>
            <a:endParaRPr lang="en-US" smtClean="0"/>
          </a:p>
        </p:txBody>
      </p:sp>
      <p:sp>
        <p:nvSpPr>
          <p:cNvPr id="1863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0F40919-B236-4C68-98C9-56F36114C8CC}" type="slidenum">
              <a:rPr lang="ar-SA" sz="1300">
                <a:latin typeface="Marlett" pitchFamily="2" charset="2"/>
              </a:rPr>
              <a:pPr defTabSz="966788"/>
              <a:t>21</a:t>
            </a:fld>
            <a:endParaRPr lang="en-US" sz="1300">
              <a:latin typeface="Marlett" pitchFamily="2" charset="2"/>
            </a:endParaRPr>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441F97F2-74A9-4898-A7C9-42B3A57CBEBA}" type="slidenum">
              <a:rPr lang="ar-SA" smtClean="0"/>
              <a:pPr/>
              <a:t>22</a:t>
            </a:fld>
            <a:endParaRPr lang="en-US" smtClean="0"/>
          </a:p>
        </p:txBody>
      </p:sp>
      <p:sp>
        <p:nvSpPr>
          <p:cNvPr id="18739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BDDC3E7-E459-4ACA-BC4F-905EED79D729}" type="slidenum">
              <a:rPr lang="ar-SA" sz="1300">
                <a:latin typeface="Marlett" pitchFamily="2" charset="2"/>
              </a:rPr>
              <a:pPr defTabSz="966788"/>
              <a:t>22</a:t>
            </a:fld>
            <a:endParaRPr lang="en-US" sz="1300">
              <a:latin typeface="Marlett" pitchFamily="2" charset="2"/>
            </a:endParaRPr>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3F0BE8AF-3486-4645-BF7B-96374A555CAE}" type="slidenum">
              <a:rPr lang="ar-SA" smtClean="0"/>
              <a:pPr/>
              <a:t>23</a:t>
            </a:fld>
            <a:endParaRPr lang="en-US" smtClean="0"/>
          </a:p>
        </p:txBody>
      </p:sp>
      <p:sp>
        <p:nvSpPr>
          <p:cNvPr id="18841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4ED2D43-C25D-4D15-A637-1277D4BFC0F2}" type="slidenum">
              <a:rPr lang="ar-SA" sz="1300">
                <a:latin typeface="Marlett" pitchFamily="2" charset="2"/>
              </a:rPr>
              <a:pPr defTabSz="966788"/>
              <a:t>23</a:t>
            </a:fld>
            <a:endParaRPr lang="en-US" sz="1300">
              <a:latin typeface="Marlett" pitchFamily="2" charset="2"/>
            </a:endParaRPr>
          </a:p>
        </p:txBody>
      </p:sp>
      <p:sp>
        <p:nvSpPr>
          <p:cNvPr id="188420" name="Rectangle 2"/>
          <p:cNvSpPr>
            <a:spLocks noGrp="1" noRot="1" noChangeAspect="1" noChangeArrowheads="1" noTextEdit="1"/>
          </p:cNvSpPr>
          <p:nvPr>
            <p:ph type="sldImg"/>
          </p:nvPr>
        </p:nvSpPr>
        <p:spPr>
          <a:ln/>
        </p:spPr>
      </p:sp>
      <p:sp>
        <p:nvSpPr>
          <p:cNvPr id="18842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E96B0109-C4CA-4219-9E32-201C8088E0BA}" type="slidenum">
              <a:rPr lang="ar-SA" smtClean="0"/>
              <a:pPr/>
              <a:t>24</a:t>
            </a:fld>
            <a:endParaRPr lang="en-US" smtClean="0"/>
          </a:p>
        </p:txBody>
      </p:sp>
      <p:sp>
        <p:nvSpPr>
          <p:cNvPr id="18944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74B0B7B-D4E6-48E3-A784-2986091D83C4}" type="slidenum">
              <a:rPr lang="ar-SA" sz="1300">
                <a:latin typeface="Marlett" pitchFamily="2" charset="2"/>
              </a:rPr>
              <a:pPr defTabSz="966788"/>
              <a:t>24</a:t>
            </a:fld>
            <a:endParaRPr lang="en-US" sz="1300">
              <a:latin typeface="Marlett" pitchFamily="2" charset="2"/>
            </a:endParaRPr>
          </a:p>
        </p:txBody>
      </p:sp>
      <p:sp>
        <p:nvSpPr>
          <p:cNvPr id="189444" name="Rectangle 2"/>
          <p:cNvSpPr>
            <a:spLocks noGrp="1" noRot="1" noChangeAspect="1" noChangeArrowheads="1" noTextEdit="1"/>
          </p:cNvSpPr>
          <p:nvPr>
            <p:ph type="sldImg"/>
          </p:nvPr>
        </p:nvSpPr>
        <p:spPr>
          <a:ln/>
        </p:spPr>
      </p:sp>
      <p:sp>
        <p:nvSpPr>
          <p:cNvPr id="189445" name="Rectangle 3"/>
          <p:cNvSpPr>
            <a:spLocks noGrp="1" noChangeArrowheads="1"/>
          </p:cNvSpPr>
          <p:nvPr>
            <p:ph type="body" idx="1"/>
          </p:nvPr>
        </p:nvSpPr>
        <p:spPr>
          <a:noFill/>
          <a:ln/>
        </p:spPr>
        <p:txBody>
          <a:bodyPr/>
          <a:lstStyle/>
          <a:p>
            <a:r>
              <a:rPr lang="en-US" smtClean="0"/>
              <a:t>Java: .75 load factor threshold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36209BB0-BE0C-4F50-B03E-F12592548EFC}" type="slidenum">
              <a:rPr lang="ar-SA" smtClean="0"/>
              <a:pPr/>
              <a:t>25</a:t>
            </a:fld>
            <a:endParaRPr lang="en-US" smtClean="0"/>
          </a:p>
        </p:txBody>
      </p:sp>
      <p:sp>
        <p:nvSpPr>
          <p:cNvPr id="1904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7C1D657-91F2-4A70-82AD-44F05206A5F5}" type="slidenum">
              <a:rPr lang="ar-SA" sz="1300">
                <a:latin typeface="Marlett" pitchFamily="2" charset="2"/>
              </a:rPr>
              <a:pPr defTabSz="966788"/>
              <a:t>25</a:t>
            </a:fld>
            <a:endParaRPr lang="en-US" sz="1300">
              <a:latin typeface="Marlett" pitchFamily="2" charset="2"/>
            </a:endParaRPr>
          </a:p>
        </p:txBody>
      </p:sp>
      <p:sp>
        <p:nvSpPr>
          <p:cNvPr id="190468" name="Rectangle 2"/>
          <p:cNvSpPr>
            <a:spLocks noGrp="1" noRot="1" noChangeAspect="1" noChangeArrowheads="1" noTextEdit="1"/>
          </p:cNvSpPr>
          <p:nvPr>
            <p:ph type="sldImg"/>
          </p:nvPr>
        </p:nvSpPr>
        <p:spPr>
          <a:ln/>
        </p:spPr>
      </p:sp>
      <p:sp>
        <p:nvSpPr>
          <p:cNvPr id="19046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C08E5124-0A1A-4FC7-9C6B-56FC57EB495F}" type="slidenum">
              <a:rPr lang="ar-SA" smtClean="0"/>
              <a:pPr/>
              <a:t>26</a:t>
            </a:fld>
            <a:endParaRPr lang="en-US" smtClean="0"/>
          </a:p>
        </p:txBody>
      </p:sp>
      <p:sp>
        <p:nvSpPr>
          <p:cNvPr id="1914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5EACF2E-8EA1-4978-919C-58E1630B9DB4}" type="slidenum">
              <a:rPr lang="ar-SA" sz="1300">
                <a:latin typeface="Marlett" pitchFamily="2" charset="2"/>
              </a:rPr>
              <a:pPr defTabSz="966788"/>
              <a:t>26</a:t>
            </a:fld>
            <a:endParaRPr lang="en-US" sz="1300">
              <a:latin typeface="Marlett" pitchFamily="2" charset="2"/>
            </a:endParaRPr>
          </a:p>
        </p:txBody>
      </p:sp>
      <p:sp>
        <p:nvSpPr>
          <p:cNvPr id="191492" name="Rectangle 2"/>
          <p:cNvSpPr>
            <a:spLocks noGrp="1" noRot="1" noChangeAspect="1" noChangeArrowheads="1" noTextEdit="1"/>
          </p:cNvSpPr>
          <p:nvPr>
            <p:ph type="sldImg"/>
          </p:nvPr>
        </p:nvSpPr>
        <p:spPr>
          <a:ln/>
        </p:spPr>
      </p:sp>
      <p:sp>
        <p:nvSpPr>
          <p:cNvPr id="19149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7D96913B-BADE-4ECB-A053-6C685AFBACAC}" type="slidenum">
              <a:rPr lang="ar-SA" smtClean="0"/>
              <a:pPr/>
              <a:t>27</a:t>
            </a:fld>
            <a:endParaRPr lang="en-US" smtClean="0"/>
          </a:p>
        </p:txBody>
      </p:sp>
      <p:sp>
        <p:nvSpPr>
          <p:cNvPr id="19251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A65D501-AE97-4112-9E34-7438DB033B82}" type="slidenum">
              <a:rPr lang="ar-SA" sz="1300">
                <a:latin typeface="Marlett" pitchFamily="2" charset="2"/>
              </a:rPr>
              <a:pPr defTabSz="966788"/>
              <a:t>27</a:t>
            </a:fld>
            <a:endParaRPr lang="en-US" sz="1300">
              <a:latin typeface="Marlett" pitchFamily="2" charset="2"/>
            </a:endParaRPr>
          </a:p>
        </p:txBody>
      </p:sp>
      <p:sp>
        <p:nvSpPr>
          <p:cNvPr id="192516" name="Rectangle 2"/>
          <p:cNvSpPr>
            <a:spLocks noGrp="1" noRot="1" noChangeAspect="1" noChangeArrowheads="1" noTextEdit="1"/>
          </p:cNvSpPr>
          <p:nvPr>
            <p:ph type="sldImg"/>
          </p:nvPr>
        </p:nvSpPr>
        <p:spPr>
          <a:ln/>
        </p:spPr>
      </p:sp>
      <p:sp>
        <p:nvSpPr>
          <p:cNvPr id="19251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BCE1F8CC-BC0D-444E-98A4-CA622C24FDC4}" type="slidenum">
              <a:rPr lang="ar-SA" smtClean="0"/>
              <a:pPr/>
              <a:t>28</a:t>
            </a:fld>
            <a:endParaRPr lang="en-US" smtClean="0"/>
          </a:p>
        </p:txBody>
      </p:sp>
      <p:sp>
        <p:nvSpPr>
          <p:cNvPr id="19353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05D2FC6-A02E-44AB-A2DB-47D520F6498F}" type="slidenum">
              <a:rPr lang="ar-SA" sz="1300">
                <a:latin typeface="Marlett" pitchFamily="2" charset="2"/>
              </a:rPr>
              <a:pPr defTabSz="966788"/>
              <a:t>28</a:t>
            </a:fld>
            <a:endParaRPr lang="en-US" sz="1300">
              <a:latin typeface="Marlett" pitchFamily="2" charset="2"/>
            </a:endParaRPr>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56EE002C-FE52-45C2-B14C-42007D0EBE30}" type="slidenum">
              <a:rPr lang="ar-SA" smtClean="0"/>
              <a:pPr/>
              <a:t>29</a:t>
            </a:fld>
            <a:endParaRPr lang="en-US" smtClean="0"/>
          </a:p>
        </p:txBody>
      </p:sp>
      <p:sp>
        <p:nvSpPr>
          <p:cNvPr id="19456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977C83B9-FC78-499F-916C-C667C54FEB81}" type="slidenum">
              <a:rPr lang="ar-SA" sz="1300">
                <a:latin typeface="Marlett" pitchFamily="2" charset="2"/>
              </a:rPr>
              <a:pPr defTabSz="966788"/>
              <a:t>29</a:t>
            </a:fld>
            <a:endParaRPr lang="en-US" sz="1300">
              <a:latin typeface="Marlett" pitchFamily="2" charset="2"/>
            </a:endParaRPr>
          </a:p>
        </p:txBody>
      </p:sp>
      <p:sp>
        <p:nvSpPr>
          <p:cNvPr id="194564" name="Rectangle 2"/>
          <p:cNvSpPr>
            <a:spLocks noGrp="1" noRot="1" noChangeAspect="1" noChangeArrowheads="1" noTextEdit="1"/>
          </p:cNvSpPr>
          <p:nvPr>
            <p:ph type="sldImg"/>
          </p:nvPr>
        </p:nvSpPr>
        <p:spPr>
          <a:ln/>
        </p:spPr>
      </p:sp>
      <p:sp>
        <p:nvSpPr>
          <p:cNvPr id="194565" name="Rectangle 3"/>
          <p:cNvSpPr>
            <a:spLocks noGrp="1" noChangeArrowheads="1"/>
          </p:cNvSpPr>
          <p:nvPr>
            <p:ph type="body" idx="1"/>
          </p:nvPr>
        </p:nvSpPr>
        <p:spPr>
          <a:noFill/>
          <a:ln/>
        </p:spPr>
        <p:txBody>
          <a:bodyPr/>
          <a:lstStyle/>
          <a:p>
            <a:r>
              <a:rPr lang="en-US" smtClean="0"/>
              <a:t>Dashed lines?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4322F47F-E336-4A92-8ADB-43044C04A8DF}" type="slidenum">
              <a:rPr lang="ar-SA" smtClean="0"/>
              <a:pPr/>
              <a:t>3</a:t>
            </a:fld>
            <a:endParaRPr lang="en-US" smtClean="0"/>
          </a:p>
        </p:txBody>
      </p:sp>
      <p:sp>
        <p:nvSpPr>
          <p:cNvPr id="1658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D9D59BBF-1FFE-4F5E-B720-64251329FA0D}" type="slidenum">
              <a:rPr lang="ar-SA" sz="1300">
                <a:latin typeface="Marlett" pitchFamily="2" charset="2"/>
              </a:rPr>
              <a:pPr defTabSz="966788"/>
              <a:t>3</a:t>
            </a:fld>
            <a:endParaRPr lang="en-US" sz="1300">
              <a:latin typeface="Marlett" pitchFamily="2" charset="2"/>
            </a:endParaRPr>
          </a:p>
        </p:txBody>
      </p:sp>
      <p:sp>
        <p:nvSpPr>
          <p:cNvPr id="165892" name="Rectangle 2"/>
          <p:cNvSpPr>
            <a:spLocks noGrp="1" noRot="1" noChangeAspect="1" noChangeArrowheads="1" noTextEdit="1"/>
          </p:cNvSpPr>
          <p:nvPr>
            <p:ph type="sldImg"/>
          </p:nvPr>
        </p:nvSpPr>
        <p:spPr>
          <a:xfrm>
            <a:off x="1443038" y="922338"/>
            <a:ext cx="4430712" cy="3322637"/>
          </a:xfrm>
          <a:ln/>
        </p:spPr>
      </p:sp>
      <p:sp>
        <p:nvSpPr>
          <p:cNvPr id="165893" name="Rectangle 3"/>
          <p:cNvSpPr>
            <a:spLocks noGrp="1" noChangeArrowheads="1"/>
          </p:cNvSpPr>
          <p:nvPr>
            <p:ph type="body" idx="1"/>
          </p:nvPr>
        </p:nvSpPr>
        <p:spPr>
          <a:xfrm>
            <a:off x="1133475" y="4567238"/>
            <a:ext cx="5056188" cy="3690937"/>
          </a:xfrm>
          <a:noFill/>
          <a:ln/>
        </p:spPr>
        <p:txBody>
          <a:bodyPr wrap="none" anchor="ctr"/>
          <a:lstStyle/>
          <a:p>
            <a:pPr defTabSz="449263"/>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B28ACFA9-526E-4F6C-A40B-E584AD8C982D}" type="slidenum">
              <a:rPr lang="ar-SA" smtClean="0"/>
              <a:pPr/>
              <a:t>30</a:t>
            </a:fld>
            <a:endParaRPr lang="en-US" smtClean="0"/>
          </a:p>
        </p:txBody>
      </p:sp>
      <p:sp>
        <p:nvSpPr>
          <p:cNvPr id="1955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9BD7FDF-2AB0-4CF3-906D-6346859D9885}" type="slidenum">
              <a:rPr lang="ar-SA" sz="1300">
                <a:latin typeface="Marlett" pitchFamily="2" charset="2"/>
              </a:rPr>
              <a:pPr defTabSz="966788"/>
              <a:t>30</a:t>
            </a:fld>
            <a:endParaRPr lang="en-US" sz="1300">
              <a:latin typeface="Marlett" pitchFamily="2" charset="2"/>
            </a:endParaRPr>
          </a:p>
        </p:txBody>
      </p:sp>
      <p:sp>
        <p:nvSpPr>
          <p:cNvPr id="195588" name="Rectangle 2"/>
          <p:cNvSpPr>
            <a:spLocks noGrp="1" noRot="1" noChangeAspect="1" noChangeArrowheads="1" noTextEdit="1"/>
          </p:cNvSpPr>
          <p:nvPr>
            <p:ph type="sldImg"/>
          </p:nvPr>
        </p:nvSpPr>
        <p:spPr>
          <a:ln/>
        </p:spPr>
      </p:sp>
      <p:sp>
        <p:nvSpPr>
          <p:cNvPr id="19558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0CCEB8F2-35C3-483B-BA69-B38C3762C123}" type="slidenum">
              <a:rPr lang="ar-SA" smtClean="0"/>
              <a:pPr/>
              <a:t>31</a:t>
            </a:fld>
            <a:endParaRPr lang="en-US" smtClean="0"/>
          </a:p>
        </p:txBody>
      </p:sp>
      <p:sp>
        <p:nvSpPr>
          <p:cNvPr id="1966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A0A0D98-BA43-4B7B-B797-80164DC6AF96}" type="slidenum">
              <a:rPr lang="ar-SA" sz="1300">
                <a:latin typeface="Marlett" pitchFamily="2" charset="2"/>
              </a:rPr>
              <a:pPr defTabSz="966788"/>
              <a:t>31</a:t>
            </a:fld>
            <a:endParaRPr lang="en-US" sz="1300">
              <a:latin typeface="Marlett" pitchFamily="2" charset="2"/>
            </a:endParaRPr>
          </a:p>
        </p:txBody>
      </p:sp>
      <p:sp>
        <p:nvSpPr>
          <p:cNvPr id="196612" name="Rectangle 2"/>
          <p:cNvSpPr>
            <a:spLocks noGrp="1" noRot="1" noChangeAspect="1" noChangeArrowheads="1" noTextEdit="1"/>
          </p:cNvSpPr>
          <p:nvPr>
            <p:ph type="sldImg"/>
          </p:nvPr>
        </p:nvSpPr>
        <p:spPr>
          <a:ln/>
        </p:spPr>
      </p:sp>
      <p:sp>
        <p:nvSpPr>
          <p:cNvPr id="196613" name="Rectangle 3"/>
          <p:cNvSpPr>
            <a:spLocks noGrp="1" noChangeArrowheads="1"/>
          </p:cNvSpPr>
          <p:nvPr>
            <p:ph type="body" idx="1"/>
          </p:nvPr>
        </p:nvSpPr>
        <p:spPr>
          <a:noFill/>
          <a:ln/>
        </p:spPr>
        <p:txBody>
          <a:bodyPr/>
          <a:lstStyle/>
          <a:p>
            <a:r>
              <a:rPr lang="en-US" smtClean="0"/>
              <a:t>Seems one lock to sequentialize resizes might be a good idea .. somebody else having the lock already … don’t do anything</a:t>
            </a:r>
          </a:p>
          <a:p>
            <a:r>
              <a:rPr lang="en-US" smtClean="0"/>
              <a:t>Yossi: why not a single lock?  If someone have the first lock in the array we block as well…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6345CBD4-14C2-447C-AED0-90653955A1F2}" type="slidenum">
              <a:rPr lang="ar-SA" smtClean="0"/>
              <a:pPr/>
              <a:t>32</a:t>
            </a:fld>
            <a:endParaRPr lang="en-US" smtClean="0"/>
          </a:p>
        </p:txBody>
      </p:sp>
      <p:sp>
        <p:nvSpPr>
          <p:cNvPr id="1976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D55CE4E-71CF-4E54-B3B8-B888CBF36D21}" type="slidenum">
              <a:rPr lang="ar-SA" sz="1300">
                <a:latin typeface="Marlett" pitchFamily="2" charset="2"/>
              </a:rPr>
              <a:pPr defTabSz="966788"/>
              <a:t>32</a:t>
            </a:fld>
            <a:endParaRPr lang="en-US" sz="1300">
              <a:latin typeface="Marlett" pitchFamily="2" charset="2"/>
            </a:endParaRPr>
          </a:p>
        </p:txBody>
      </p:sp>
      <p:sp>
        <p:nvSpPr>
          <p:cNvPr id="197636" name="Rectangle 2"/>
          <p:cNvSpPr>
            <a:spLocks noGrp="1" noRot="1" noChangeAspect="1" noChangeArrowheads="1" noTextEdit="1"/>
          </p:cNvSpPr>
          <p:nvPr>
            <p:ph type="sldImg"/>
          </p:nvPr>
        </p:nvSpPr>
        <p:spPr>
          <a:ln/>
        </p:spPr>
      </p:sp>
      <p:sp>
        <p:nvSpPr>
          <p:cNvPr id="197637" name="Rectangle 3"/>
          <p:cNvSpPr>
            <a:spLocks noGrp="1" noChangeArrowheads="1"/>
          </p:cNvSpPr>
          <p:nvPr>
            <p:ph type="body" idx="1"/>
          </p:nvPr>
        </p:nvSpPr>
        <p:spPr>
          <a:noFill/>
          <a:ln/>
        </p:spPr>
        <p:txBody>
          <a:bodyPr/>
          <a:lstStyle/>
          <a:p>
            <a:r>
              <a:rPr lang="en-US" smtClean="0"/>
              <a:t>tricky: need to communicate that waiting threads need to recompute the bucket .. with interrupts … disable old locks..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8017063D-692E-4C4C-9011-19E1380D08AF}" type="slidenum">
              <a:rPr lang="ar-SA" smtClean="0"/>
              <a:pPr/>
              <a:t>33</a:t>
            </a:fld>
            <a:endParaRPr lang="en-US" smtClean="0"/>
          </a:p>
        </p:txBody>
      </p:sp>
      <p:sp>
        <p:nvSpPr>
          <p:cNvPr id="1986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9F1DE9F-ED9F-4541-92D0-599F883B2E49}" type="slidenum">
              <a:rPr lang="ar-SA" sz="1300">
                <a:latin typeface="Marlett" pitchFamily="2" charset="2"/>
              </a:rPr>
              <a:pPr defTabSz="966788"/>
              <a:t>33</a:t>
            </a:fld>
            <a:endParaRPr lang="en-US" sz="1300">
              <a:latin typeface="Marlett" pitchFamily="2" charset="2"/>
            </a:endParaRPr>
          </a:p>
        </p:txBody>
      </p:sp>
      <p:sp>
        <p:nvSpPr>
          <p:cNvPr id="198660" name="Rectangle 2"/>
          <p:cNvSpPr>
            <a:spLocks noGrp="1" noRot="1" noChangeAspect="1" noChangeArrowheads="1" noTextEdit="1"/>
          </p:cNvSpPr>
          <p:nvPr>
            <p:ph type="sldImg"/>
          </p:nvPr>
        </p:nvSpPr>
        <p:spPr>
          <a:ln/>
        </p:spPr>
      </p:sp>
      <p:sp>
        <p:nvSpPr>
          <p:cNvPr id="19866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A20FC507-6BD9-4297-82A6-00CC419E3031}" type="slidenum">
              <a:rPr lang="ar-SA" smtClean="0"/>
              <a:pPr/>
              <a:t>34</a:t>
            </a:fld>
            <a:endParaRPr lang="en-US" smtClean="0"/>
          </a:p>
        </p:txBody>
      </p:sp>
      <p:sp>
        <p:nvSpPr>
          <p:cNvPr id="1996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D9ED29EA-97D9-416F-8BEF-ACB50D8B26B4}" type="slidenum">
              <a:rPr lang="ar-SA" sz="1300">
                <a:latin typeface="Marlett" pitchFamily="2" charset="2"/>
              </a:rPr>
              <a:pPr defTabSz="966788"/>
              <a:t>34</a:t>
            </a:fld>
            <a:endParaRPr lang="en-US" sz="1300">
              <a:latin typeface="Marlett" pitchFamily="2" charset="2"/>
            </a:endParaRPr>
          </a:p>
        </p:txBody>
      </p:sp>
      <p:sp>
        <p:nvSpPr>
          <p:cNvPr id="199684" name="Rectangle 2"/>
          <p:cNvSpPr>
            <a:spLocks noGrp="1" noRot="1" noChangeAspect="1" noChangeArrowheads="1" noTextEdit="1"/>
          </p:cNvSpPr>
          <p:nvPr>
            <p:ph type="sldImg"/>
          </p:nvPr>
        </p:nvSpPr>
        <p:spPr>
          <a:ln/>
        </p:spPr>
      </p:sp>
      <p:sp>
        <p:nvSpPr>
          <p:cNvPr id="19968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4EC530B8-FC7F-495E-BDAD-5C8A03000ABF}" type="slidenum">
              <a:rPr lang="ar-SA" smtClean="0"/>
              <a:pPr/>
              <a:t>35</a:t>
            </a:fld>
            <a:endParaRPr lang="en-US" smtClean="0"/>
          </a:p>
        </p:txBody>
      </p:sp>
      <p:sp>
        <p:nvSpPr>
          <p:cNvPr id="20070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D424A6B0-010B-4F33-A50C-A82E92B3DE98}" type="slidenum">
              <a:rPr lang="ar-SA" sz="1300">
                <a:latin typeface="Marlett" pitchFamily="2" charset="2"/>
              </a:rPr>
              <a:pPr defTabSz="966788"/>
              <a:t>35</a:t>
            </a:fld>
            <a:endParaRPr lang="en-US" sz="1300">
              <a:latin typeface="Marlett" pitchFamily="2" charset="2"/>
            </a:endParaRPr>
          </a:p>
        </p:txBody>
      </p:sp>
      <p:sp>
        <p:nvSpPr>
          <p:cNvPr id="200708" name="Rectangle 2"/>
          <p:cNvSpPr>
            <a:spLocks noGrp="1" noRot="1" noChangeAspect="1" noChangeArrowheads="1" noTextEdit="1"/>
          </p:cNvSpPr>
          <p:nvPr>
            <p:ph type="sldImg"/>
          </p:nvPr>
        </p:nvSpPr>
        <p:spPr>
          <a:ln/>
        </p:spPr>
      </p:sp>
      <p:sp>
        <p:nvSpPr>
          <p:cNvPr id="20070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754AAFB6-EB57-4436-9943-39D6409A4F3A}" type="slidenum">
              <a:rPr lang="ar-SA" smtClean="0"/>
              <a:pPr/>
              <a:t>36</a:t>
            </a:fld>
            <a:endParaRPr lang="en-US" smtClean="0"/>
          </a:p>
        </p:txBody>
      </p:sp>
      <p:sp>
        <p:nvSpPr>
          <p:cNvPr id="20173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88119FF-AC2A-45CE-8D01-C5D42B6C4F9C}" type="slidenum">
              <a:rPr lang="ar-SA" sz="1300">
                <a:latin typeface="Marlett" pitchFamily="2" charset="2"/>
              </a:rPr>
              <a:pPr defTabSz="966788"/>
              <a:t>36</a:t>
            </a:fld>
            <a:endParaRPr lang="en-US" sz="1300">
              <a:latin typeface="Marlett" pitchFamily="2" charset="2"/>
            </a:endParaRPr>
          </a:p>
        </p:txBody>
      </p:sp>
      <p:sp>
        <p:nvSpPr>
          <p:cNvPr id="201732" name="Rectangle 2"/>
          <p:cNvSpPr>
            <a:spLocks noGrp="1" noRot="1" noChangeAspect="1" noChangeArrowheads="1" noTextEdit="1"/>
          </p:cNvSpPr>
          <p:nvPr>
            <p:ph type="sldImg"/>
          </p:nvPr>
        </p:nvSpPr>
        <p:spPr>
          <a:ln/>
        </p:spPr>
      </p:sp>
      <p:sp>
        <p:nvSpPr>
          <p:cNvPr id="20173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4651A962-E2A3-4FB3-A527-6060FB9D4CF7}" type="slidenum">
              <a:rPr lang="ar-SA" smtClean="0"/>
              <a:pPr/>
              <a:t>37</a:t>
            </a:fld>
            <a:endParaRPr lang="en-US" smtClean="0"/>
          </a:p>
        </p:txBody>
      </p:sp>
      <p:sp>
        <p:nvSpPr>
          <p:cNvPr id="20275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8555C0F-D531-4102-BEBF-7A697D0F9249}" type="slidenum">
              <a:rPr lang="ar-SA" sz="1300">
                <a:latin typeface="Marlett" pitchFamily="2" charset="2"/>
              </a:rPr>
              <a:pPr defTabSz="966788"/>
              <a:t>37</a:t>
            </a:fld>
            <a:endParaRPr lang="en-US" sz="1300">
              <a:latin typeface="Marlett" pitchFamily="2" charset="2"/>
            </a:endParaRPr>
          </a:p>
        </p:txBody>
      </p:sp>
      <p:sp>
        <p:nvSpPr>
          <p:cNvPr id="202756" name="Rectangle 2"/>
          <p:cNvSpPr>
            <a:spLocks noGrp="1" noRot="1" noChangeAspect="1" noChangeArrowheads="1" noTextEdit="1"/>
          </p:cNvSpPr>
          <p:nvPr>
            <p:ph type="sldImg"/>
          </p:nvPr>
        </p:nvSpPr>
        <p:spPr>
          <a:ln/>
        </p:spPr>
      </p:sp>
      <p:sp>
        <p:nvSpPr>
          <p:cNvPr id="20275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66504CD5-FEF4-435D-AAC7-1AB6696BAA37}" type="slidenum">
              <a:rPr lang="ar-SA" smtClean="0"/>
              <a:pPr/>
              <a:t>38</a:t>
            </a:fld>
            <a:endParaRPr lang="en-US" smtClean="0"/>
          </a:p>
        </p:txBody>
      </p:sp>
      <p:sp>
        <p:nvSpPr>
          <p:cNvPr id="2037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114A0DB-F92D-4451-BC61-9E3D67C75F8E}" type="slidenum">
              <a:rPr lang="ar-SA" sz="1300">
                <a:latin typeface="Marlett" pitchFamily="2" charset="2"/>
              </a:rPr>
              <a:pPr defTabSz="966788"/>
              <a:t>38</a:t>
            </a:fld>
            <a:endParaRPr lang="en-US" sz="1300">
              <a:latin typeface="Marlett" pitchFamily="2" charset="2"/>
            </a:endParaRPr>
          </a:p>
        </p:txBody>
      </p:sp>
      <p:sp>
        <p:nvSpPr>
          <p:cNvPr id="203780" name="Rectangle 2"/>
          <p:cNvSpPr>
            <a:spLocks noGrp="1" noRot="1" noChangeAspect="1" noChangeArrowheads="1" noTextEdit="1"/>
          </p:cNvSpPr>
          <p:nvPr>
            <p:ph type="sldImg"/>
          </p:nvPr>
        </p:nvSpPr>
        <p:spPr>
          <a:ln/>
        </p:spPr>
      </p:sp>
      <p:sp>
        <p:nvSpPr>
          <p:cNvPr id="2037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147E8AAE-371C-403B-A1AD-50158E5D4FE7}" type="slidenum">
              <a:rPr lang="ar-SA" smtClean="0"/>
              <a:pPr/>
              <a:t>39</a:t>
            </a:fld>
            <a:endParaRPr lang="en-US" smtClean="0"/>
          </a:p>
        </p:txBody>
      </p:sp>
      <p:sp>
        <p:nvSpPr>
          <p:cNvPr id="2048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53AF0D0-1EAD-4EB1-A93E-FE6237401001}" type="slidenum">
              <a:rPr lang="ar-SA" sz="1300">
                <a:latin typeface="Marlett" pitchFamily="2" charset="2"/>
              </a:rPr>
              <a:pPr defTabSz="966788"/>
              <a:t>39</a:t>
            </a:fld>
            <a:endParaRPr lang="en-US" sz="1300">
              <a:latin typeface="Marlett" pitchFamily="2" charset="2"/>
            </a:endParaRPr>
          </a:p>
        </p:txBody>
      </p:sp>
      <p:sp>
        <p:nvSpPr>
          <p:cNvPr id="204804" name="Rectangle 2"/>
          <p:cNvSpPr>
            <a:spLocks noGrp="1" noRot="1" noChangeAspect="1" noChangeArrowheads="1" noTextEdit="1"/>
          </p:cNvSpPr>
          <p:nvPr>
            <p:ph type="sldImg"/>
          </p:nvPr>
        </p:nvSpPr>
        <p:spPr>
          <a:ln/>
        </p:spPr>
      </p:sp>
      <p:sp>
        <p:nvSpPr>
          <p:cNvPr id="2048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B7BA519B-075C-4B59-AFAE-26F4250BB85E}" type="slidenum">
              <a:rPr lang="ar-SA" smtClean="0"/>
              <a:pPr/>
              <a:t>4</a:t>
            </a:fld>
            <a:endParaRPr lang="en-US" smtClean="0"/>
          </a:p>
        </p:txBody>
      </p:sp>
      <p:sp>
        <p:nvSpPr>
          <p:cNvPr id="16691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F294285-32B8-492E-B00C-E2957010F4E7}" type="slidenum">
              <a:rPr lang="ar-SA" sz="1300">
                <a:latin typeface="Marlett" pitchFamily="2" charset="2"/>
              </a:rPr>
              <a:pPr defTabSz="966788"/>
              <a:t>4</a:t>
            </a:fld>
            <a:endParaRPr lang="en-US" sz="1300">
              <a:latin typeface="Marlett" pitchFamily="2" charset="2"/>
            </a:endParaRPr>
          </a:p>
        </p:txBody>
      </p:sp>
      <p:sp>
        <p:nvSpPr>
          <p:cNvPr id="166916" name="Rectangle 2"/>
          <p:cNvSpPr>
            <a:spLocks noGrp="1" noRot="1" noChangeAspect="1" noChangeArrowheads="1" noTextEdit="1"/>
          </p:cNvSpPr>
          <p:nvPr>
            <p:ph type="sldImg"/>
          </p:nvPr>
        </p:nvSpPr>
        <p:spPr>
          <a:xfrm>
            <a:off x="1443038" y="922338"/>
            <a:ext cx="4430712" cy="3322637"/>
          </a:xfrm>
          <a:ln/>
        </p:spPr>
      </p:sp>
      <p:sp>
        <p:nvSpPr>
          <p:cNvPr id="166917" name="Rectangle 3"/>
          <p:cNvSpPr>
            <a:spLocks noGrp="1" noChangeArrowheads="1"/>
          </p:cNvSpPr>
          <p:nvPr>
            <p:ph type="body" idx="1"/>
          </p:nvPr>
        </p:nvSpPr>
        <p:spPr>
          <a:xfrm>
            <a:off x="1133475" y="4567238"/>
            <a:ext cx="5056188" cy="3690937"/>
          </a:xfrm>
          <a:noFill/>
          <a:ln/>
        </p:spPr>
        <p:txBody>
          <a:bodyPr wrap="none" anchor="ctr"/>
          <a:lstStyle/>
          <a:p>
            <a:pPr defTabSz="449263"/>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0CFCD149-8767-4524-8D25-067316F0127F}" type="slidenum">
              <a:rPr lang="ar-SA" smtClean="0"/>
              <a:pPr/>
              <a:t>40</a:t>
            </a:fld>
            <a:endParaRPr lang="en-US" smtClean="0"/>
          </a:p>
        </p:txBody>
      </p:sp>
      <p:sp>
        <p:nvSpPr>
          <p:cNvPr id="2058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DD730BD3-D70A-498C-8809-7AC425BF7D22}" type="slidenum">
              <a:rPr lang="ar-SA" sz="1300">
                <a:latin typeface="Marlett" pitchFamily="2" charset="2"/>
              </a:rPr>
              <a:pPr defTabSz="966788"/>
              <a:t>40</a:t>
            </a:fld>
            <a:endParaRPr lang="en-US" sz="1300">
              <a:latin typeface="Marlett" pitchFamily="2" charset="2"/>
            </a:endParaRPr>
          </a:p>
        </p:txBody>
      </p:sp>
      <p:sp>
        <p:nvSpPr>
          <p:cNvPr id="205828" name="Rectangle 2"/>
          <p:cNvSpPr>
            <a:spLocks noGrp="1" noRot="1" noChangeAspect="1" noChangeArrowheads="1" noTextEdit="1"/>
          </p:cNvSpPr>
          <p:nvPr>
            <p:ph type="sldImg"/>
          </p:nvPr>
        </p:nvSpPr>
        <p:spPr>
          <a:ln/>
        </p:spPr>
      </p:sp>
      <p:sp>
        <p:nvSpPr>
          <p:cNvPr id="2058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3E0FBFE3-175B-48BA-9FBF-94508B5083F3}" type="slidenum">
              <a:rPr lang="ar-SA" smtClean="0"/>
              <a:pPr/>
              <a:t>41</a:t>
            </a:fld>
            <a:endParaRPr lang="en-US" smtClean="0"/>
          </a:p>
        </p:txBody>
      </p:sp>
      <p:sp>
        <p:nvSpPr>
          <p:cNvPr id="20685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3366EF2-EA3C-4CA8-A67D-C9480BBE758B}" type="slidenum">
              <a:rPr lang="ar-SA" sz="1300">
                <a:latin typeface="Marlett" pitchFamily="2" charset="2"/>
              </a:rPr>
              <a:pPr defTabSz="966788"/>
              <a:t>41</a:t>
            </a:fld>
            <a:endParaRPr lang="en-US" sz="1300">
              <a:latin typeface="Marlett" pitchFamily="2" charset="2"/>
            </a:endParaRPr>
          </a:p>
        </p:txBody>
      </p:sp>
      <p:sp>
        <p:nvSpPr>
          <p:cNvPr id="206852" name="Rectangle 2"/>
          <p:cNvSpPr>
            <a:spLocks noGrp="1" noRot="1" noChangeAspect="1" noChangeArrowheads="1" noTextEdit="1"/>
          </p:cNvSpPr>
          <p:nvPr>
            <p:ph type="sldImg"/>
          </p:nvPr>
        </p:nvSpPr>
        <p:spPr>
          <a:ln/>
        </p:spPr>
      </p:sp>
      <p:sp>
        <p:nvSpPr>
          <p:cNvPr id="2068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070B7F85-A06C-41FA-AA29-F201E1A28320}" type="slidenum">
              <a:rPr lang="ar-SA" smtClean="0"/>
              <a:pPr/>
              <a:t>42</a:t>
            </a:fld>
            <a:endParaRPr lang="en-US" smtClean="0"/>
          </a:p>
        </p:txBody>
      </p:sp>
      <p:sp>
        <p:nvSpPr>
          <p:cNvPr id="2078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3B61320-5B0B-4720-A6A5-5034DEF74E1C}" type="slidenum">
              <a:rPr lang="ar-SA" sz="1300">
                <a:latin typeface="Marlett" pitchFamily="2" charset="2"/>
              </a:rPr>
              <a:pPr defTabSz="966788"/>
              <a:t>42</a:t>
            </a:fld>
            <a:endParaRPr lang="en-US" sz="1300">
              <a:latin typeface="Marlett" pitchFamily="2" charset="2"/>
            </a:endParaRPr>
          </a:p>
        </p:txBody>
      </p:sp>
      <p:sp>
        <p:nvSpPr>
          <p:cNvPr id="207876" name="Rectangle 2"/>
          <p:cNvSpPr>
            <a:spLocks noGrp="1" noRot="1" noChangeAspect="1" noChangeArrowheads="1" noTextEdit="1"/>
          </p:cNvSpPr>
          <p:nvPr>
            <p:ph type="sldImg"/>
          </p:nvPr>
        </p:nvSpPr>
        <p:spPr>
          <a:ln/>
        </p:spPr>
      </p:sp>
      <p:sp>
        <p:nvSpPr>
          <p:cNvPr id="2078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070B7F85-A06C-41FA-AA29-F201E1A28320}" type="slidenum">
              <a:rPr lang="ar-SA" smtClean="0"/>
              <a:pPr/>
              <a:t>43</a:t>
            </a:fld>
            <a:endParaRPr lang="en-US" smtClean="0"/>
          </a:p>
        </p:txBody>
      </p:sp>
      <p:sp>
        <p:nvSpPr>
          <p:cNvPr id="2078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3B61320-5B0B-4720-A6A5-5034DEF74E1C}" type="slidenum">
              <a:rPr lang="ar-SA" sz="1300">
                <a:latin typeface="Marlett" pitchFamily="2" charset="2"/>
              </a:rPr>
              <a:pPr defTabSz="966788"/>
              <a:t>43</a:t>
            </a:fld>
            <a:endParaRPr lang="en-US" sz="1300">
              <a:latin typeface="Marlett" pitchFamily="2" charset="2"/>
            </a:endParaRPr>
          </a:p>
        </p:txBody>
      </p:sp>
      <p:sp>
        <p:nvSpPr>
          <p:cNvPr id="207876" name="Rectangle 2"/>
          <p:cNvSpPr>
            <a:spLocks noGrp="1" noRot="1" noChangeAspect="1" noChangeArrowheads="1" noTextEdit="1"/>
          </p:cNvSpPr>
          <p:nvPr>
            <p:ph type="sldImg"/>
          </p:nvPr>
        </p:nvSpPr>
        <p:spPr>
          <a:ln/>
        </p:spPr>
      </p:sp>
      <p:sp>
        <p:nvSpPr>
          <p:cNvPr id="2078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71A6714E-A4F2-48ED-B460-7213A48984AA}" type="slidenum">
              <a:rPr lang="ar-SA" smtClean="0"/>
              <a:pPr/>
              <a:t>44</a:t>
            </a:fld>
            <a:endParaRPr lang="en-US" smtClean="0"/>
          </a:p>
        </p:txBody>
      </p:sp>
      <p:sp>
        <p:nvSpPr>
          <p:cNvPr id="20889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502A24F-ED7B-4F4B-8B26-8C9356FD4205}" type="slidenum">
              <a:rPr lang="ar-SA" sz="1300">
                <a:latin typeface="Marlett" pitchFamily="2" charset="2"/>
              </a:rPr>
              <a:pPr defTabSz="966788"/>
              <a:t>44</a:t>
            </a:fld>
            <a:endParaRPr lang="en-US" sz="1300">
              <a:latin typeface="Marlett" pitchFamily="2" charset="2"/>
            </a:endParaRPr>
          </a:p>
        </p:txBody>
      </p:sp>
      <p:sp>
        <p:nvSpPr>
          <p:cNvPr id="208900" name="Rectangle 2"/>
          <p:cNvSpPr>
            <a:spLocks noGrp="1" noRot="1" noChangeAspect="1" noChangeArrowheads="1" noTextEdit="1"/>
          </p:cNvSpPr>
          <p:nvPr>
            <p:ph type="sldImg"/>
          </p:nvPr>
        </p:nvSpPr>
        <p:spPr>
          <a:ln/>
        </p:spPr>
      </p:sp>
      <p:sp>
        <p:nvSpPr>
          <p:cNvPr id="20890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B0B1FCC7-455B-45EE-B526-C0857BA494FD}" type="slidenum">
              <a:rPr lang="ar-SA" smtClean="0"/>
              <a:pPr/>
              <a:t>45</a:t>
            </a:fld>
            <a:endParaRPr lang="en-US" smtClean="0"/>
          </a:p>
        </p:txBody>
      </p:sp>
      <p:sp>
        <p:nvSpPr>
          <p:cNvPr id="2099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76F4D48-65A3-4134-9E43-8ED8114B9A4A}" type="slidenum">
              <a:rPr lang="ar-SA" sz="1300">
                <a:latin typeface="Marlett" pitchFamily="2" charset="2"/>
              </a:rPr>
              <a:pPr defTabSz="966788"/>
              <a:t>45</a:t>
            </a:fld>
            <a:endParaRPr lang="en-US" sz="1300">
              <a:latin typeface="Marlett" pitchFamily="2" charset="2"/>
            </a:endParaRPr>
          </a:p>
        </p:txBody>
      </p:sp>
      <p:sp>
        <p:nvSpPr>
          <p:cNvPr id="209924" name="Rectangle 2"/>
          <p:cNvSpPr>
            <a:spLocks noGrp="1" noRot="1" noChangeAspect="1" noChangeArrowheads="1" noTextEdit="1"/>
          </p:cNvSpPr>
          <p:nvPr>
            <p:ph type="sldImg"/>
          </p:nvPr>
        </p:nvSpPr>
        <p:spPr>
          <a:ln/>
        </p:spPr>
      </p:sp>
      <p:sp>
        <p:nvSpPr>
          <p:cNvPr id="2099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2C758AFC-63A3-4F6A-A945-256A39AC5532}" type="slidenum">
              <a:rPr lang="ar-SA" smtClean="0"/>
              <a:pPr/>
              <a:t>46</a:t>
            </a:fld>
            <a:endParaRPr lang="en-US" smtClean="0"/>
          </a:p>
        </p:txBody>
      </p:sp>
      <p:sp>
        <p:nvSpPr>
          <p:cNvPr id="2109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E87635F-09FF-4C49-8C54-39391D731399}" type="slidenum">
              <a:rPr lang="ar-SA" sz="1300">
                <a:latin typeface="Marlett" pitchFamily="2" charset="2"/>
              </a:rPr>
              <a:pPr defTabSz="966788"/>
              <a:t>46</a:t>
            </a:fld>
            <a:endParaRPr lang="en-US" sz="1300">
              <a:latin typeface="Marlett" pitchFamily="2" charset="2"/>
            </a:endParaRPr>
          </a:p>
        </p:txBody>
      </p:sp>
      <p:sp>
        <p:nvSpPr>
          <p:cNvPr id="210948" name="Rectangle 2"/>
          <p:cNvSpPr>
            <a:spLocks noGrp="1" noRot="1" noChangeAspect="1" noChangeArrowheads="1" noTextEdit="1"/>
          </p:cNvSpPr>
          <p:nvPr>
            <p:ph type="sldImg"/>
          </p:nvPr>
        </p:nvSpPr>
        <p:spPr>
          <a:ln/>
        </p:spPr>
      </p:sp>
      <p:sp>
        <p:nvSpPr>
          <p:cNvPr id="21094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279C138F-381F-4395-A3D4-8651302C658F}" type="slidenum">
              <a:rPr lang="ar-SA" smtClean="0"/>
              <a:pPr/>
              <a:t>47</a:t>
            </a:fld>
            <a:endParaRPr lang="en-US" smtClean="0"/>
          </a:p>
        </p:txBody>
      </p:sp>
      <p:sp>
        <p:nvSpPr>
          <p:cNvPr id="2119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58DCA20-73F5-4F4C-8265-001DA8075696}" type="slidenum">
              <a:rPr lang="ar-SA" sz="1300">
                <a:latin typeface="Marlett" pitchFamily="2" charset="2"/>
              </a:rPr>
              <a:pPr defTabSz="966788"/>
              <a:t>47</a:t>
            </a:fld>
            <a:endParaRPr lang="en-US" sz="1300">
              <a:latin typeface="Marlett" pitchFamily="2" charset="2"/>
            </a:endParaRPr>
          </a:p>
        </p:txBody>
      </p:sp>
      <p:sp>
        <p:nvSpPr>
          <p:cNvPr id="211972" name="Rectangle 2"/>
          <p:cNvSpPr>
            <a:spLocks noGrp="1" noRot="1" noChangeAspect="1" noChangeArrowheads="1" noTextEdit="1"/>
          </p:cNvSpPr>
          <p:nvPr>
            <p:ph type="sldImg"/>
          </p:nvPr>
        </p:nvSpPr>
        <p:spPr>
          <a:ln/>
        </p:spPr>
      </p:sp>
      <p:sp>
        <p:nvSpPr>
          <p:cNvPr id="21197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672E5DFC-502E-46F7-9817-47A5D6E3B12E}" type="slidenum">
              <a:rPr lang="ar-SA" smtClean="0"/>
              <a:pPr/>
              <a:t>48</a:t>
            </a:fld>
            <a:endParaRPr lang="en-US" smtClean="0"/>
          </a:p>
        </p:txBody>
      </p:sp>
      <p:sp>
        <p:nvSpPr>
          <p:cNvPr id="2160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DB9B91E-3D28-497B-A505-9E16284178E8}" type="slidenum">
              <a:rPr lang="ar-SA" sz="1300">
                <a:latin typeface="Marlett" pitchFamily="2" charset="2"/>
              </a:rPr>
              <a:pPr defTabSz="966788"/>
              <a:t>48</a:t>
            </a:fld>
            <a:endParaRPr lang="en-US" sz="1300">
              <a:latin typeface="Marlett" pitchFamily="2" charset="2"/>
            </a:endParaRPr>
          </a:p>
        </p:txBody>
      </p:sp>
      <p:sp>
        <p:nvSpPr>
          <p:cNvPr id="216068" name="Rectangle 2"/>
          <p:cNvSpPr>
            <a:spLocks noGrp="1" noRot="1" noChangeAspect="1" noChangeArrowheads="1" noTextEdit="1"/>
          </p:cNvSpPr>
          <p:nvPr>
            <p:ph type="sldImg"/>
          </p:nvPr>
        </p:nvSpPr>
        <p:spPr>
          <a:ln/>
        </p:spPr>
      </p:sp>
      <p:sp>
        <p:nvSpPr>
          <p:cNvPr id="21606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672E5DFC-502E-46F7-9817-47A5D6E3B12E}" type="slidenum">
              <a:rPr lang="ar-SA" smtClean="0"/>
              <a:pPr/>
              <a:t>49</a:t>
            </a:fld>
            <a:endParaRPr lang="en-US" smtClean="0"/>
          </a:p>
        </p:txBody>
      </p:sp>
      <p:sp>
        <p:nvSpPr>
          <p:cNvPr id="2160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DB9B91E-3D28-497B-A505-9E16284178E8}" type="slidenum">
              <a:rPr lang="ar-SA" sz="1300">
                <a:latin typeface="Marlett" pitchFamily="2" charset="2"/>
              </a:rPr>
              <a:pPr defTabSz="966788"/>
              <a:t>49</a:t>
            </a:fld>
            <a:endParaRPr lang="en-US" sz="1300">
              <a:latin typeface="Marlett" pitchFamily="2" charset="2"/>
            </a:endParaRPr>
          </a:p>
        </p:txBody>
      </p:sp>
      <p:sp>
        <p:nvSpPr>
          <p:cNvPr id="216068" name="Rectangle 2"/>
          <p:cNvSpPr>
            <a:spLocks noGrp="1" noRot="1" noChangeAspect="1" noChangeArrowheads="1" noTextEdit="1"/>
          </p:cNvSpPr>
          <p:nvPr>
            <p:ph type="sldImg"/>
          </p:nvPr>
        </p:nvSpPr>
        <p:spPr>
          <a:ln/>
        </p:spPr>
      </p:sp>
      <p:sp>
        <p:nvSpPr>
          <p:cNvPr id="21606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ACD733E4-74E3-4863-B03E-B6C7661F7451}" type="slidenum">
              <a:rPr lang="ar-SA" smtClean="0"/>
              <a:pPr/>
              <a:t>5</a:t>
            </a:fld>
            <a:endParaRPr lang="en-US" smtClean="0"/>
          </a:p>
        </p:txBody>
      </p:sp>
      <p:sp>
        <p:nvSpPr>
          <p:cNvPr id="16793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9CB25E6D-5FFA-4CAB-B55A-7BE1647EEB1C}" type="slidenum">
              <a:rPr lang="ar-SA" sz="1300">
                <a:latin typeface="Marlett" pitchFamily="2" charset="2"/>
              </a:rPr>
              <a:pPr defTabSz="966788"/>
              <a:t>5</a:t>
            </a:fld>
            <a:endParaRPr lang="en-US" sz="1300">
              <a:latin typeface="Marlett" pitchFamily="2" charset="2"/>
            </a:endParaRPr>
          </a:p>
        </p:txBody>
      </p:sp>
      <p:sp>
        <p:nvSpPr>
          <p:cNvPr id="167940" name="Rectangle 2"/>
          <p:cNvSpPr>
            <a:spLocks noGrp="1" noRot="1" noChangeAspect="1" noChangeArrowheads="1" noTextEdit="1"/>
          </p:cNvSpPr>
          <p:nvPr>
            <p:ph type="sldImg"/>
          </p:nvPr>
        </p:nvSpPr>
        <p:spPr>
          <a:xfrm>
            <a:off x="1443038" y="922338"/>
            <a:ext cx="4430712" cy="3322637"/>
          </a:xfrm>
          <a:ln/>
        </p:spPr>
      </p:sp>
      <p:sp>
        <p:nvSpPr>
          <p:cNvPr id="167941" name="Rectangle 3"/>
          <p:cNvSpPr>
            <a:spLocks noGrp="1" noChangeArrowheads="1"/>
          </p:cNvSpPr>
          <p:nvPr>
            <p:ph type="body" idx="1"/>
          </p:nvPr>
        </p:nvSpPr>
        <p:spPr>
          <a:xfrm>
            <a:off x="1133475" y="4567238"/>
            <a:ext cx="5056188" cy="3690937"/>
          </a:xfrm>
          <a:noFill/>
          <a:ln/>
        </p:spPr>
        <p:txBody>
          <a:bodyPr wrap="none" anchor="ctr"/>
          <a:lstStyle/>
          <a:p>
            <a:pPr defTabSz="449263"/>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580C3DA4-489D-4325-B8D4-3A9D77A63463}" type="slidenum">
              <a:rPr lang="ar-SA" smtClean="0"/>
              <a:pPr/>
              <a:t>50</a:t>
            </a:fld>
            <a:endParaRPr lang="en-US" smtClean="0"/>
          </a:p>
        </p:txBody>
      </p:sp>
      <p:sp>
        <p:nvSpPr>
          <p:cNvPr id="2170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9F46BFDE-1073-425F-B63E-6CA5439D9C05}" type="slidenum">
              <a:rPr lang="ar-SA" sz="1300">
                <a:latin typeface="Marlett" pitchFamily="2" charset="2"/>
              </a:rPr>
              <a:pPr defTabSz="966788"/>
              <a:t>50</a:t>
            </a:fld>
            <a:endParaRPr lang="en-US" sz="1300">
              <a:latin typeface="Marlett" pitchFamily="2" charset="2"/>
            </a:endParaRPr>
          </a:p>
        </p:txBody>
      </p:sp>
      <p:sp>
        <p:nvSpPr>
          <p:cNvPr id="217092" name="Rectangle 2"/>
          <p:cNvSpPr>
            <a:spLocks noGrp="1" noRot="1" noChangeAspect="1" noChangeArrowheads="1" noTextEdit="1"/>
          </p:cNvSpPr>
          <p:nvPr>
            <p:ph type="sldImg"/>
          </p:nvPr>
        </p:nvSpPr>
        <p:spPr>
          <a:ln/>
        </p:spPr>
      </p:sp>
      <p:sp>
        <p:nvSpPr>
          <p:cNvPr id="21709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EA7CF00C-51BA-48B6-B09A-A805DF593055}" type="slidenum">
              <a:rPr lang="ar-SA" smtClean="0"/>
              <a:pPr/>
              <a:t>51</a:t>
            </a:fld>
            <a:endParaRPr lang="en-US" smtClean="0"/>
          </a:p>
        </p:txBody>
      </p:sp>
      <p:sp>
        <p:nvSpPr>
          <p:cNvPr id="21811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1E8D270-E585-4754-9FAB-76FABB11E8C0}" type="slidenum">
              <a:rPr lang="ar-SA" sz="1300">
                <a:latin typeface="Marlett" pitchFamily="2" charset="2"/>
              </a:rPr>
              <a:pPr defTabSz="966788"/>
              <a:t>51</a:t>
            </a:fld>
            <a:endParaRPr lang="en-US" sz="1300">
              <a:latin typeface="Marlett" pitchFamily="2" charset="2"/>
            </a:endParaRPr>
          </a:p>
        </p:txBody>
      </p:sp>
      <p:sp>
        <p:nvSpPr>
          <p:cNvPr id="218116" name="Rectangle 2"/>
          <p:cNvSpPr>
            <a:spLocks noGrp="1" noRot="1" noChangeAspect="1" noChangeArrowheads="1" noTextEdit="1"/>
          </p:cNvSpPr>
          <p:nvPr>
            <p:ph type="sldImg"/>
          </p:nvPr>
        </p:nvSpPr>
        <p:spPr>
          <a:ln/>
        </p:spPr>
      </p:sp>
      <p:sp>
        <p:nvSpPr>
          <p:cNvPr id="21811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92F08E2D-9394-4D00-ABDC-BF9E03069782}" type="slidenum">
              <a:rPr lang="ar-SA" smtClean="0"/>
              <a:pPr/>
              <a:t>52</a:t>
            </a:fld>
            <a:endParaRPr lang="en-US" smtClean="0"/>
          </a:p>
        </p:txBody>
      </p:sp>
      <p:sp>
        <p:nvSpPr>
          <p:cNvPr id="21913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0FE29E3-62D3-46D1-AF5D-671B5696039A}" type="slidenum">
              <a:rPr lang="ar-SA" sz="1300">
                <a:latin typeface="Marlett" pitchFamily="2" charset="2"/>
              </a:rPr>
              <a:pPr defTabSz="966788"/>
              <a:t>52</a:t>
            </a:fld>
            <a:endParaRPr lang="en-US" sz="1300">
              <a:latin typeface="Marlett" pitchFamily="2" charset="2"/>
            </a:endParaRPr>
          </a:p>
        </p:txBody>
      </p:sp>
      <p:sp>
        <p:nvSpPr>
          <p:cNvPr id="219140" name="Rectangle 2"/>
          <p:cNvSpPr>
            <a:spLocks noGrp="1" noRot="1" noChangeAspect="1" noChangeArrowheads="1" noTextEdit="1"/>
          </p:cNvSpPr>
          <p:nvPr>
            <p:ph type="sldImg"/>
          </p:nvPr>
        </p:nvSpPr>
        <p:spPr>
          <a:ln/>
        </p:spPr>
      </p:sp>
      <p:sp>
        <p:nvSpPr>
          <p:cNvPr id="21914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3E63B43F-46B6-4E31-AAC6-4581D4195FF1}" type="slidenum">
              <a:rPr lang="ar-SA" smtClean="0"/>
              <a:pPr/>
              <a:t>53</a:t>
            </a:fld>
            <a:endParaRPr lang="en-US" smtClean="0"/>
          </a:p>
        </p:txBody>
      </p:sp>
      <p:sp>
        <p:nvSpPr>
          <p:cNvPr id="22016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5E33216-80A7-4BB5-BB53-068B112201B1}" type="slidenum">
              <a:rPr lang="ar-SA" sz="1300">
                <a:latin typeface="Marlett" pitchFamily="2" charset="2"/>
              </a:rPr>
              <a:pPr defTabSz="966788"/>
              <a:t>53</a:t>
            </a:fld>
            <a:endParaRPr lang="en-US" sz="1300">
              <a:latin typeface="Marlett" pitchFamily="2" charset="2"/>
            </a:endParaRPr>
          </a:p>
        </p:txBody>
      </p:sp>
      <p:sp>
        <p:nvSpPr>
          <p:cNvPr id="220164" name="Rectangle 2"/>
          <p:cNvSpPr>
            <a:spLocks noGrp="1" noRot="1" noChangeAspect="1" noChangeArrowheads="1" noTextEdit="1"/>
          </p:cNvSpPr>
          <p:nvPr>
            <p:ph type="sldImg"/>
          </p:nvPr>
        </p:nvSpPr>
        <p:spPr>
          <a:ln/>
        </p:spPr>
      </p:sp>
      <p:sp>
        <p:nvSpPr>
          <p:cNvPr id="22016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DBAF9FC7-1C89-4DE8-82B5-3D05E9844594}" type="slidenum">
              <a:rPr lang="ar-SA" smtClean="0"/>
              <a:pPr/>
              <a:t>54</a:t>
            </a:fld>
            <a:endParaRPr lang="en-US" smtClean="0"/>
          </a:p>
        </p:txBody>
      </p:sp>
      <p:sp>
        <p:nvSpPr>
          <p:cNvPr id="2211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05D474D-3878-4090-9D31-268B7C95A265}" type="slidenum">
              <a:rPr lang="ar-SA" sz="1300">
                <a:latin typeface="Marlett" pitchFamily="2" charset="2"/>
              </a:rPr>
              <a:pPr defTabSz="966788"/>
              <a:t>54</a:t>
            </a:fld>
            <a:endParaRPr lang="en-US" sz="1300">
              <a:latin typeface="Marlett" pitchFamily="2" charset="2"/>
            </a:endParaRPr>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a:ln/>
        </p:spPr>
        <p:txBody>
          <a:bodyPr/>
          <a:lstStyle/>
          <a:p>
            <a:r>
              <a:rPr lang="en-US" smtClean="0"/>
              <a:t>Yossi: why tricky? (because they don’t know much)</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97C5EA45-FA3A-44AB-AA76-281021C3E6B5}" type="slidenum">
              <a:rPr lang="ar-SA" smtClean="0"/>
              <a:pPr/>
              <a:t>55</a:t>
            </a:fld>
            <a:endParaRPr lang="en-US" smtClean="0"/>
          </a:p>
        </p:txBody>
      </p:sp>
      <p:sp>
        <p:nvSpPr>
          <p:cNvPr id="2222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C68746A-0A02-4A1E-8983-275D979E7325}" type="slidenum">
              <a:rPr lang="ar-SA" sz="1300">
                <a:latin typeface="Marlett" pitchFamily="2" charset="2"/>
              </a:rPr>
              <a:pPr defTabSz="966788"/>
              <a:t>55</a:t>
            </a:fld>
            <a:endParaRPr lang="en-US" sz="1300">
              <a:latin typeface="Marlett" pitchFamily="2" charset="2"/>
            </a:endParaRPr>
          </a:p>
        </p:txBody>
      </p:sp>
      <p:sp>
        <p:nvSpPr>
          <p:cNvPr id="222212" name="Rectangle 2"/>
          <p:cNvSpPr>
            <a:spLocks noGrp="1" noRot="1" noChangeAspect="1" noChangeArrowheads="1" noTextEdit="1"/>
          </p:cNvSpPr>
          <p:nvPr>
            <p:ph type="sldImg"/>
          </p:nvPr>
        </p:nvSpPr>
        <p:spPr>
          <a:ln/>
        </p:spPr>
      </p:sp>
      <p:sp>
        <p:nvSpPr>
          <p:cNvPr id="22221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2A61B056-11E3-4906-B6D0-92760BCBB901}" type="slidenum">
              <a:rPr lang="ar-SA" smtClean="0"/>
              <a:pPr/>
              <a:t>56</a:t>
            </a:fld>
            <a:endParaRPr lang="en-US" smtClean="0"/>
          </a:p>
        </p:txBody>
      </p:sp>
      <p:sp>
        <p:nvSpPr>
          <p:cNvPr id="2232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97C08FF4-AE7F-4868-A852-7DDFAF4899C8}" type="slidenum">
              <a:rPr lang="ar-SA" sz="1300">
                <a:latin typeface="Marlett" pitchFamily="2" charset="2"/>
              </a:rPr>
              <a:pPr defTabSz="966788"/>
              <a:t>56</a:t>
            </a:fld>
            <a:endParaRPr lang="en-US" sz="1300">
              <a:latin typeface="Marlett" pitchFamily="2" charset="2"/>
            </a:endParaRPr>
          </a:p>
        </p:txBody>
      </p:sp>
      <p:sp>
        <p:nvSpPr>
          <p:cNvPr id="223236" name="Rectangle 2"/>
          <p:cNvSpPr>
            <a:spLocks noGrp="1" noRot="1" noChangeAspect="1" noChangeArrowheads="1" noTextEdit="1"/>
          </p:cNvSpPr>
          <p:nvPr>
            <p:ph type="sldImg"/>
          </p:nvPr>
        </p:nvSpPr>
        <p:spPr>
          <a:ln/>
        </p:spPr>
      </p:sp>
      <p:sp>
        <p:nvSpPr>
          <p:cNvPr id="223237" name="Rectangle 3"/>
          <p:cNvSpPr>
            <a:spLocks noGrp="1" noChangeArrowheads="1"/>
          </p:cNvSpPr>
          <p:nvPr>
            <p:ph type="body" idx="1"/>
          </p:nvPr>
        </p:nvSpPr>
        <p:spPr>
          <a:noFill/>
          <a:ln/>
        </p:spPr>
        <p:txBody>
          <a:bodyPr/>
          <a:lstStyle/>
          <a:p>
            <a:r>
              <a:rPr lang="en-US" smtClean="0"/>
              <a:t>Yossi: makes sense if most of the time you look for something that is likely to be in the set.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211399B7-1AB5-4BCF-A496-683589C32125}" type="slidenum">
              <a:rPr lang="ar-SA" smtClean="0"/>
              <a:pPr/>
              <a:t>57</a:t>
            </a:fld>
            <a:endParaRPr lang="en-US" smtClean="0"/>
          </a:p>
        </p:txBody>
      </p:sp>
      <p:sp>
        <p:nvSpPr>
          <p:cNvPr id="2242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F9AB5B2-15D4-4D56-8F80-E53776DF73AD}" type="slidenum">
              <a:rPr lang="ar-SA" sz="1300">
                <a:latin typeface="Marlett" pitchFamily="2" charset="2"/>
              </a:rPr>
              <a:pPr defTabSz="966788"/>
              <a:t>57</a:t>
            </a:fld>
            <a:endParaRPr lang="en-US" sz="1300">
              <a:latin typeface="Marlett" pitchFamily="2" charset="2"/>
            </a:endParaRPr>
          </a:p>
        </p:txBody>
      </p:sp>
      <p:sp>
        <p:nvSpPr>
          <p:cNvPr id="224260" name="Rectangle 2"/>
          <p:cNvSpPr>
            <a:spLocks noGrp="1" noRot="1" noChangeAspect="1" noChangeArrowheads="1" noTextEdit="1"/>
          </p:cNvSpPr>
          <p:nvPr>
            <p:ph type="sldImg"/>
          </p:nvPr>
        </p:nvSpPr>
        <p:spPr>
          <a:ln/>
        </p:spPr>
      </p:sp>
      <p:sp>
        <p:nvSpPr>
          <p:cNvPr id="22426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87E26918-8258-465C-A835-B7009D08FB4A}" type="slidenum">
              <a:rPr lang="ar-SA" smtClean="0"/>
              <a:pPr/>
              <a:t>58</a:t>
            </a:fld>
            <a:endParaRPr lang="en-US" smtClean="0"/>
          </a:p>
        </p:txBody>
      </p:sp>
      <p:sp>
        <p:nvSpPr>
          <p:cNvPr id="2252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A5769F8-3B2D-4CB1-B932-6270510397BD}" type="slidenum">
              <a:rPr lang="ar-SA" sz="1300">
                <a:latin typeface="Marlett" pitchFamily="2" charset="2"/>
              </a:rPr>
              <a:pPr defTabSz="966788"/>
              <a:t>58</a:t>
            </a:fld>
            <a:endParaRPr lang="en-US" sz="1300">
              <a:latin typeface="Marlett" pitchFamily="2" charset="2"/>
            </a:endParaRPr>
          </a:p>
        </p:txBody>
      </p:sp>
      <p:sp>
        <p:nvSpPr>
          <p:cNvPr id="225284" name="Rectangle 2"/>
          <p:cNvSpPr>
            <a:spLocks noGrp="1" noRot="1" noChangeAspect="1" noChangeArrowheads="1" noTextEdit="1"/>
          </p:cNvSpPr>
          <p:nvPr>
            <p:ph type="sldImg"/>
          </p:nvPr>
        </p:nvSpPr>
        <p:spPr>
          <a:xfrm>
            <a:off x="1443038" y="922338"/>
            <a:ext cx="4430712" cy="3322637"/>
          </a:xfrm>
          <a:ln/>
        </p:spPr>
      </p:sp>
      <p:sp>
        <p:nvSpPr>
          <p:cNvPr id="225285" name="Text Box 3"/>
          <p:cNvSpPr>
            <a:spLocks noGrp="1" noChangeArrowheads="1"/>
          </p:cNvSpPr>
          <p:nvPr>
            <p:ph type="body" idx="1"/>
          </p:nvPr>
        </p:nvSpPr>
        <p:spPr>
          <a:xfrm>
            <a:off x="1133475" y="4567238"/>
            <a:ext cx="5056188" cy="3690937"/>
          </a:xfrm>
          <a:noFill/>
          <a:ln/>
        </p:spPr>
        <p:txBody>
          <a:bodyPr wrap="none" anchor="ctr"/>
          <a:lstStyle/>
          <a:p>
            <a:pPr defTabSz="449263"/>
            <a:r>
              <a:rPr lang="en-US" smtClean="0"/>
              <a:t>Add 12 to bucket 0 and decide to extend. </a:t>
            </a:r>
          </a:p>
          <a:p>
            <a:pPr defTabSz="449263"/>
            <a:r>
              <a:rPr lang="en-US" smtClean="0"/>
              <a:t>Double the table</a:t>
            </a:r>
          </a:p>
          <a:p>
            <a:pPr defTabSz="449263"/>
            <a:r>
              <a:rPr lang="en-US" smtClean="0"/>
              <a:t>Try to move 4</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A657961C-A1A6-48F6-8D72-47D127D160EF}" type="slidenum">
              <a:rPr lang="ar-SA" smtClean="0"/>
              <a:pPr/>
              <a:t>59</a:t>
            </a:fld>
            <a:endParaRPr lang="en-US" smtClean="0"/>
          </a:p>
        </p:txBody>
      </p:sp>
      <p:sp>
        <p:nvSpPr>
          <p:cNvPr id="22733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ACF00AB-9462-4EB9-B66A-27B230AE91A6}" type="slidenum">
              <a:rPr lang="ar-SA" sz="1300">
                <a:latin typeface="Marlett" pitchFamily="2" charset="2"/>
              </a:rPr>
              <a:pPr defTabSz="966788"/>
              <a:t>59</a:t>
            </a:fld>
            <a:endParaRPr lang="en-US" sz="1300">
              <a:latin typeface="Marlett" pitchFamily="2" charset="2"/>
            </a:endParaRPr>
          </a:p>
        </p:txBody>
      </p:sp>
      <p:sp>
        <p:nvSpPr>
          <p:cNvPr id="227332" name="Rectangle 2"/>
          <p:cNvSpPr>
            <a:spLocks noGrp="1" noRot="1" noChangeAspect="1" noChangeArrowheads="1" noTextEdit="1"/>
          </p:cNvSpPr>
          <p:nvPr>
            <p:ph type="sldImg"/>
          </p:nvPr>
        </p:nvSpPr>
        <p:spPr>
          <a:xfrm>
            <a:off x="1443038" y="922338"/>
            <a:ext cx="4430712" cy="3322637"/>
          </a:xfrm>
          <a:ln/>
        </p:spPr>
      </p:sp>
      <p:sp>
        <p:nvSpPr>
          <p:cNvPr id="227333" name="Text Box 3"/>
          <p:cNvSpPr>
            <a:spLocks noGrp="1" noChangeArrowheads="1"/>
          </p:cNvSpPr>
          <p:nvPr>
            <p:ph type="body" idx="1"/>
          </p:nvPr>
        </p:nvSpPr>
        <p:spPr>
          <a:xfrm>
            <a:off x="1133475" y="4567238"/>
            <a:ext cx="5056188" cy="3690937"/>
          </a:xfrm>
          <a:noFill/>
          <a:ln/>
        </p:spPr>
        <p:txBody>
          <a:bodyPr wrap="none" anchor="ctr"/>
          <a:lstStyle/>
          <a:p>
            <a:pPr defTabSz="449263"/>
            <a:r>
              <a:rPr lang="en-US" smtClean="0"/>
              <a:t>Add 12 to bucket 0 and decide to extend. </a:t>
            </a:r>
          </a:p>
          <a:p>
            <a:pPr defTabSz="449263"/>
            <a:r>
              <a:rPr lang="en-US" smtClean="0"/>
              <a:t>Double the table</a:t>
            </a:r>
          </a:p>
          <a:p>
            <a:pPr defTabSz="449263"/>
            <a:r>
              <a:rPr lang="en-US" smtClean="0"/>
              <a:t>Try to move 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DFDF2C40-5D56-4858-85A3-F51819A88441}" type="slidenum">
              <a:rPr lang="ar-SA" smtClean="0"/>
              <a:pPr/>
              <a:t>6</a:t>
            </a:fld>
            <a:endParaRPr lang="en-US" smtClean="0"/>
          </a:p>
        </p:txBody>
      </p:sp>
      <p:sp>
        <p:nvSpPr>
          <p:cNvPr id="16896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6E743F3-1A86-4AD4-9026-A617CDD0531D}" type="slidenum">
              <a:rPr lang="ar-SA" sz="1300">
                <a:latin typeface="Marlett" pitchFamily="2" charset="2"/>
              </a:rPr>
              <a:pPr defTabSz="966788"/>
              <a:t>6</a:t>
            </a:fld>
            <a:endParaRPr lang="en-US" sz="1300">
              <a:latin typeface="Marlett" pitchFamily="2" charset="2"/>
            </a:endParaRPr>
          </a:p>
        </p:txBody>
      </p:sp>
      <p:sp>
        <p:nvSpPr>
          <p:cNvPr id="168964" name="Rectangle 2"/>
          <p:cNvSpPr>
            <a:spLocks noGrp="1" noRot="1" noChangeAspect="1" noChangeArrowheads="1" noTextEdit="1"/>
          </p:cNvSpPr>
          <p:nvPr>
            <p:ph type="sldImg"/>
          </p:nvPr>
        </p:nvSpPr>
        <p:spPr>
          <a:xfrm>
            <a:off x="1443038" y="922338"/>
            <a:ext cx="4430712" cy="3322637"/>
          </a:xfrm>
          <a:ln/>
        </p:spPr>
      </p:sp>
      <p:sp>
        <p:nvSpPr>
          <p:cNvPr id="168965" name="Rectangle 3"/>
          <p:cNvSpPr>
            <a:spLocks noGrp="1" noChangeArrowheads="1"/>
          </p:cNvSpPr>
          <p:nvPr>
            <p:ph type="body" idx="1"/>
          </p:nvPr>
        </p:nvSpPr>
        <p:spPr>
          <a:xfrm>
            <a:off x="1133475" y="4567238"/>
            <a:ext cx="5056188" cy="3690937"/>
          </a:xfrm>
          <a:noFill/>
          <a:ln/>
        </p:spPr>
        <p:txBody>
          <a:bodyPr wrap="none" anchor="ctr"/>
          <a:lstStyle/>
          <a:p>
            <a:pPr defTabSz="449263"/>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C949DE4E-FE42-4838-ABA5-DCAFBEBC1756}" type="slidenum">
              <a:rPr lang="ar-SA" smtClean="0"/>
              <a:pPr/>
              <a:t>60</a:t>
            </a:fld>
            <a:endParaRPr lang="en-US" smtClean="0"/>
          </a:p>
        </p:txBody>
      </p:sp>
      <p:sp>
        <p:nvSpPr>
          <p:cNvPr id="22835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8F5FE0D-ED1B-4F5E-9D2D-17138EA874F9}" type="slidenum">
              <a:rPr lang="ar-SA" sz="1300">
                <a:latin typeface="Marlett" pitchFamily="2" charset="2"/>
              </a:rPr>
              <a:pPr defTabSz="966788"/>
              <a:t>60</a:t>
            </a:fld>
            <a:endParaRPr lang="en-US" sz="1300">
              <a:latin typeface="Marlett" pitchFamily="2" charset="2"/>
            </a:endParaRPr>
          </a:p>
        </p:txBody>
      </p:sp>
      <p:sp>
        <p:nvSpPr>
          <p:cNvPr id="228356" name="Rectangle 2"/>
          <p:cNvSpPr>
            <a:spLocks noGrp="1" noRot="1" noChangeAspect="1" noChangeArrowheads="1" noTextEdit="1"/>
          </p:cNvSpPr>
          <p:nvPr>
            <p:ph type="sldImg"/>
          </p:nvPr>
        </p:nvSpPr>
        <p:spPr>
          <a:xfrm>
            <a:off x="1443038" y="922338"/>
            <a:ext cx="4430712" cy="3322637"/>
          </a:xfrm>
          <a:ln/>
        </p:spPr>
      </p:sp>
      <p:sp>
        <p:nvSpPr>
          <p:cNvPr id="228357" name="Text Box 3"/>
          <p:cNvSpPr>
            <a:spLocks noGrp="1" noChangeArrowheads="1"/>
          </p:cNvSpPr>
          <p:nvPr>
            <p:ph type="body" idx="1"/>
          </p:nvPr>
        </p:nvSpPr>
        <p:spPr>
          <a:xfrm>
            <a:off x="1133475" y="4567238"/>
            <a:ext cx="5056188" cy="3690937"/>
          </a:xfrm>
          <a:noFill/>
          <a:ln/>
        </p:spPr>
        <p:txBody>
          <a:bodyPr wrap="none" anchor="ctr"/>
          <a:lstStyle/>
          <a:p>
            <a:pPr defTabSz="449263"/>
            <a:r>
              <a:rPr lang="en-US" smtClean="0"/>
              <a:t>Add 12 to bucket 0 and decide to extend. </a:t>
            </a:r>
          </a:p>
          <a:p>
            <a:pPr defTabSz="449263"/>
            <a:r>
              <a:rPr lang="en-US" smtClean="0"/>
              <a:t>Double the table</a:t>
            </a:r>
          </a:p>
          <a:p>
            <a:pPr defTabSz="449263"/>
            <a:r>
              <a:rPr lang="en-US" smtClean="0"/>
              <a:t>Try to move 4</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16C5723F-2DF6-4081-B085-132A25548402}" type="slidenum">
              <a:rPr lang="ar-SA" smtClean="0"/>
              <a:pPr/>
              <a:t>61</a:t>
            </a:fld>
            <a:endParaRPr lang="en-US" smtClean="0"/>
          </a:p>
        </p:txBody>
      </p:sp>
      <p:sp>
        <p:nvSpPr>
          <p:cNvPr id="2293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34656186-78AB-4380-BFBD-0A4AD27C177E}" type="slidenum">
              <a:rPr lang="ar-SA" sz="1300">
                <a:latin typeface="Marlett" pitchFamily="2" charset="2"/>
              </a:rPr>
              <a:pPr defTabSz="966788"/>
              <a:t>61</a:t>
            </a:fld>
            <a:endParaRPr lang="en-US" sz="1300">
              <a:latin typeface="Marlett" pitchFamily="2" charset="2"/>
            </a:endParaRPr>
          </a:p>
        </p:txBody>
      </p:sp>
      <p:sp>
        <p:nvSpPr>
          <p:cNvPr id="229380" name="Rectangle 2"/>
          <p:cNvSpPr>
            <a:spLocks noGrp="1" noRot="1" noChangeAspect="1" noChangeArrowheads="1" noTextEdit="1"/>
          </p:cNvSpPr>
          <p:nvPr>
            <p:ph type="sldImg"/>
          </p:nvPr>
        </p:nvSpPr>
        <p:spPr>
          <a:xfrm>
            <a:off x="1443038" y="922338"/>
            <a:ext cx="4430712" cy="3322637"/>
          </a:xfrm>
          <a:ln/>
        </p:spPr>
      </p:sp>
      <p:sp>
        <p:nvSpPr>
          <p:cNvPr id="229381" name="Text Box 3"/>
          <p:cNvSpPr>
            <a:spLocks noGrp="1" noChangeArrowheads="1"/>
          </p:cNvSpPr>
          <p:nvPr>
            <p:ph type="body" idx="1"/>
          </p:nvPr>
        </p:nvSpPr>
        <p:spPr>
          <a:xfrm>
            <a:off x="1133475" y="4567238"/>
            <a:ext cx="5056188" cy="3690937"/>
          </a:xfrm>
          <a:noFill/>
          <a:ln/>
        </p:spPr>
        <p:txBody>
          <a:bodyPr wrap="none" anchor="ctr"/>
          <a:lstStyle/>
          <a:p>
            <a:pPr defTabSz="449263"/>
            <a:r>
              <a:rPr lang="en-US" smtClean="0"/>
              <a:t>Moving items, it doesn’t matter if its one or many, from one bucket to the other, cannot be done efficiently using CAS operations. If you first remove it from the old bucket and only then put it in the new bucket then concurrent threads might not find it. If you first copy it and then remove it from the old bucket that you got a copy management problem, it’s not clear how to manage the inconsistencies.</a:t>
            </a:r>
          </a:p>
          <a:p>
            <a:pPr defTabSz="449263"/>
            <a:r>
              <a:rPr lang="en-US" smtClean="0"/>
              <a:t>Building an efficient double-compare-and-swap using primitives existing on today’s machines is also unknown.</a:t>
            </a:r>
          </a:p>
          <a:p>
            <a:pPr defTabSz="449263"/>
            <a:r>
              <a:rPr lang="en-US" smtClean="0"/>
              <a:t>So we need a new idea.</a:t>
            </a:r>
          </a:p>
          <a:p>
            <a:pPr defTabSz="449263"/>
            <a:endParaRPr lang="en-US" smtClean="0"/>
          </a:p>
          <a:p>
            <a:pPr defTabSz="449263"/>
            <a:r>
              <a:rPr lang="en-US" smtClean="0"/>
              <a:t>Yossi: what copy-management problem? Each thread knows which entries it needs to remove.</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7551E301-1298-46EA-B9A5-3C9D7DA3952A}" type="slidenum">
              <a:rPr lang="ar-SA" smtClean="0"/>
              <a:pPr/>
              <a:t>62</a:t>
            </a:fld>
            <a:endParaRPr lang="en-US" smtClean="0"/>
          </a:p>
        </p:txBody>
      </p:sp>
      <p:sp>
        <p:nvSpPr>
          <p:cNvPr id="2304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812CC013-C6A1-4C58-BBDC-A55D4793522B}" type="slidenum">
              <a:rPr lang="ar-SA" sz="1300">
                <a:latin typeface="Marlett" pitchFamily="2" charset="2"/>
              </a:rPr>
              <a:pPr defTabSz="966788"/>
              <a:t>62</a:t>
            </a:fld>
            <a:endParaRPr lang="en-US" sz="1300">
              <a:latin typeface="Marlett" pitchFamily="2" charset="2"/>
            </a:endParaRPr>
          </a:p>
        </p:txBody>
      </p:sp>
      <p:sp>
        <p:nvSpPr>
          <p:cNvPr id="230404" name="Rectangle 2"/>
          <p:cNvSpPr>
            <a:spLocks noGrp="1" noRot="1" noChangeAspect="1" noChangeArrowheads="1" noTextEdit="1"/>
          </p:cNvSpPr>
          <p:nvPr>
            <p:ph type="sldImg"/>
          </p:nvPr>
        </p:nvSpPr>
        <p:spPr>
          <a:xfrm>
            <a:off x="1317625" y="754063"/>
            <a:ext cx="4741863" cy="3556000"/>
          </a:xfrm>
          <a:ln/>
        </p:spPr>
      </p:sp>
      <p:sp>
        <p:nvSpPr>
          <p:cNvPr id="230405" name="Rectangle 3"/>
          <p:cNvSpPr>
            <a:spLocks noGrp="1" noChangeArrowheads="1"/>
          </p:cNvSpPr>
          <p:nvPr>
            <p:ph type="body" idx="1"/>
          </p:nvPr>
        </p:nvSpPr>
        <p:spPr>
          <a:xfrm>
            <a:off x="1133475" y="4567238"/>
            <a:ext cx="5056188" cy="3690937"/>
          </a:xfrm>
          <a:noFill/>
          <a:ln/>
        </p:spPr>
        <p:txBody>
          <a:bodyPr/>
          <a:lstStyle/>
          <a:p>
            <a:pPr defTabSz="449263"/>
            <a:r>
              <a:rPr lang="en-US" dirty="0" smtClean="0"/>
              <a:t>Since moving items among buckets is what’s hard, our idea was not to move them. Instead, we will flip the idea of bucket-based hashing on its head. We keep the items fixed and move the buckets. As you can see from the picture, we keep the items in an </a:t>
            </a:r>
            <a:r>
              <a:rPr lang="en-US" b="1" u="sng" dirty="0" smtClean="0"/>
              <a:t>ordered</a:t>
            </a:r>
            <a:r>
              <a:rPr lang="en-US" dirty="0" smtClean="0"/>
              <a:t> linked list, which will be implemented using Michael’s technique. Even though all the items are reachable from the top bucket, the additional buckets are shortcuts that allow us to reach items in </a:t>
            </a:r>
            <a:r>
              <a:rPr lang="en-US" b="1" u="sng" dirty="0" smtClean="0"/>
              <a:t>constant</a:t>
            </a:r>
            <a:r>
              <a:rPr lang="en-US" dirty="0" smtClean="0"/>
              <a:t> time.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charset="0"/>
              </a:defRPr>
            </a:lvl1pPr>
            <a:lvl2pPr marL="742950" indent="-285750" defTabSz="966788">
              <a:defRPr sz="2400">
                <a:solidFill>
                  <a:srgbClr val="0000FF"/>
                </a:solidFill>
                <a:latin typeface="Comic Sans MS" charset="0"/>
              </a:defRPr>
            </a:lvl2pPr>
            <a:lvl3pPr marL="1143000" indent="-228600" defTabSz="966788">
              <a:defRPr sz="2400">
                <a:solidFill>
                  <a:srgbClr val="0000FF"/>
                </a:solidFill>
                <a:latin typeface="Comic Sans MS" charset="0"/>
              </a:defRPr>
            </a:lvl3pPr>
            <a:lvl4pPr marL="1600200" indent="-228600" defTabSz="966788">
              <a:defRPr sz="2400">
                <a:solidFill>
                  <a:srgbClr val="0000FF"/>
                </a:solidFill>
                <a:latin typeface="Comic Sans MS" charset="0"/>
              </a:defRPr>
            </a:lvl4pPr>
            <a:lvl5pPr marL="2057400" indent="-228600" defTabSz="966788">
              <a:defRPr sz="2400">
                <a:solidFill>
                  <a:srgbClr val="0000FF"/>
                </a:solidFill>
                <a:latin typeface="Comic Sans MS" charset="0"/>
              </a:defRPr>
            </a:lvl5pPr>
            <a:lvl6pPr marL="2514600" indent="-228600" algn="r" defTabSz="966788" eaLnBrk="0" fontAlgn="base" hangingPunct="0">
              <a:spcBef>
                <a:spcPct val="0"/>
              </a:spcBef>
              <a:spcAft>
                <a:spcPct val="0"/>
              </a:spcAft>
              <a:defRPr sz="2400">
                <a:solidFill>
                  <a:srgbClr val="0000FF"/>
                </a:solidFill>
                <a:latin typeface="Comic Sans MS" charset="0"/>
              </a:defRPr>
            </a:lvl6pPr>
            <a:lvl7pPr marL="2971800" indent="-228600" algn="r" defTabSz="966788" eaLnBrk="0" fontAlgn="base" hangingPunct="0">
              <a:spcBef>
                <a:spcPct val="0"/>
              </a:spcBef>
              <a:spcAft>
                <a:spcPct val="0"/>
              </a:spcAft>
              <a:defRPr sz="2400">
                <a:solidFill>
                  <a:srgbClr val="0000FF"/>
                </a:solidFill>
                <a:latin typeface="Comic Sans MS" charset="0"/>
              </a:defRPr>
            </a:lvl7pPr>
            <a:lvl8pPr marL="3429000" indent="-228600" algn="r" defTabSz="966788" eaLnBrk="0" fontAlgn="base" hangingPunct="0">
              <a:spcBef>
                <a:spcPct val="0"/>
              </a:spcBef>
              <a:spcAft>
                <a:spcPct val="0"/>
              </a:spcAft>
              <a:defRPr sz="2400">
                <a:solidFill>
                  <a:srgbClr val="0000FF"/>
                </a:solidFill>
                <a:latin typeface="Comic Sans MS" charset="0"/>
              </a:defRPr>
            </a:lvl8pPr>
            <a:lvl9pPr marL="3886200" indent="-228600" algn="r" defTabSz="966788" eaLnBrk="0" fontAlgn="base" hangingPunct="0">
              <a:spcBef>
                <a:spcPct val="0"/>
              </a:spcBef>
              <a:spcAft>
                <a:spcPct val="0"/>
              </a:spcAft>
              <a:defRPr sz="2400">
                <a:solidFill>
                  <a:srgbClr val="0000FF"/>
                </a:solidFill>
                <a:latin typeface="Comic Sans MS" charset="0"/>
              </a:defRPr>
            </a:lvl9pPr>
          </a:lstStyle>
          <a:p>
            <a:fld id="{A0980D3D-1F52-4290-9DA6-F01B633BDCFB}" type="slidenum">
              <a:rPr lang="ar-SA" sz="1300" smtClean="0">
                <a:latin typeface="Marlett" pitchFamily="2" charset="2"/>
              </a:rPr>
              <a:pPr/>
              <a:t>63</a:t>
            </a:fld>
            <a:endParaRPr lang="en-US" sz="1300" smtClean="0">
              <a:latin typeface="Marlett" pitchFamily="2" charset="2"/>
            </a:endParaRPr>
          </a:p>
        </p:txBody>
      </p:sp>
      <p:sp>
        <p:nvSpPr>
          <p:cNvPr id="231427"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rgbClr val="0000FF"/>
                </a:solidFill>
                <a:latin typeface="Comic Sans MS" charset="0"/>
              </a:defRPr>
            </a:lvl1pPr>
            <a:lvl2pPr marL="742950" indent="-285750" defTabSz="966788">
              <a:defRPr sz="2400">
                <a:solidFill>
                  <a:srgbClr val="0000FF"/>
                </a:solidFill>
                <a:latin typeface="Comic Sans MS" charset="0"/>
              </a:defRPr>
            </a:lvl2pPr>
            <a:lvl3pPr marL="1143000" indent="-228600" defTabSz="966788">
              <a:defRPr sz="2400">
                <a:solidFill>
                  <a:srgbClr val="0000FF"/>
                </a:solidFill>
                <a:latin typeface="Comic Sans MS" charset="0"/>
              </a:defRPr>
            </a:lvl3pPr>
            <a:lvl4pPr marL="1600200" indent="-228600" defTabSz="966788">
              <a:defRPr sz="2400">
                <a:solidFill>
                  <a:srgbClr val="0000FF"/>
                </a:solidFill>
                <a:latin typeface="Comic Sans MS" charset="0"/>
              </a:defRPr>
            </a:lvl4pPr>
            <a:lvl5pPr marL="2057400" indent="-228600" defTabSz="966788">
              <a:defRPr sz="2400">
                <a:solidFill>
                  <a:srgbClr val="0000FF"/>
                </a:solidFill>
                <a:latin typeface="Comic Sans MS" charset="0"/>
              </a:defRPr>
            </a:lvl5pPr>
            <a:lvl6pPr marL="2514600" indent="-228600" algn="r" defTabSz="966788" eaLnBrk="0" fontAlgn="base" hangingPunct="0">
              <a:spcBef>
                <a:spcPct val="0"/>
              </a:spcBef>
              <a:spcAft>
                <a:spcPct val="0"/>
              </a:spcAft>
              <a:defRPr sz="2400">
                <a:solidFill>
                  <a:srgbClr val="0000FF"/>
                </a:solidFill>
                <a:latin typeface="Comic Sans MS" charset="0"/>
              </a:defRPr>
            </a:lvl6pPr>
            <a:lvl7pPr marL="2971800" indent="-228600" algn="r" defTabSz="966788" eaLnBrk="0" fontAlgn="base" hangingPunct="0">
              <a:spcBef>
                <a:spcPct val="0"/>
              </a:spcBef>
              <a:spcAft>
                <a:spcPct val="0"/>
              </a:spcAft>
              <a:defRPr sz="2400">
                <a:solidFill>
                  <a:srgbClr val="0000FF"/>
                </a:solidFill>
                <a:latin typeface="Comic Sans MS" charset="0"/>
              </a:defRPr>
            </a:lvl7pPr>
            <a:lvl8pPr marL="3429000" indent="-228600" algn="r" defTabSz="966788" eaLnBrk="0" fontAlgn="base" hangingPunct="0">
              <a:spcBef>
                <a:spcPct val="0"/>
              </a:spcBef>
              <a:spcAft>
                <a:spcPct val="0"/>
              </a:spcAft>
              <a:defRPr sz="2400">
                <a:solidFill>
                  <a:srgbClr val="0000FF"/>
                </a:solidFill>
                <a:latin typeface="Comic Sans MS" charset="0"/>
              </a:defRPr>
            </a:lvl8pPr>
            <a:lvl9pPr marL="3886200" indent="-228600" algn="r" defTabSz="966788" eaLnBrk="0" fontAlgn="base" hangingPunct="0">
              <a:spcBef>
                <a:spcPct val="0"/>
              </a:spcBef>
              <a:spcAft>
                <a:spcPct val="0"/>
              </a:spcAft>
              <a:defRPr sz="2400">
                <a:solidFill>
                  <a:srgbClr val="0000FF"/>
                </a:solidFill>
                <a:latin typeface="Comic Sans MS" charset="0"/>
              </a:defRPr>
            </a:lvl9pPr>
          </a:lstStyle>
          <a:p>
            <a:fld id="{4055D259-E903-4720-894B-311F405B8C03}" type="slidenum">
              <a:rPr lang="ar-SA" sz="1300">
                <a:latin typeface="Marlett" pitchFamily="2" charset="2"/>
              </a:rPr>
              <a:pPr/>
              <a:t>63</a:t>
            </a:fld>
            <a:endParaRPr lang="en-US" sz="1300">
              <a:latin typeface="Marlett" pitchFamily="2" charset="2"/>
            </a:endParaRPr>
          </a:p>
        </p:txBody>
      </p:sp>
      <p:sp>
        <p:nvSpPr>
          <p:cNvPr id="231428" name="Rectangle 2"/>
          <p:cNvSpPr>
            <a:spLocks noGrp="1" noRot="1" noChangeAspect="1" noChangeArrowheads="1" noTextEdit="1"/>
          </p:cNvSpPr>
          <p:nvPr>
            <p:ph type="sldImg"/>
          </p:nvPr>
        </p:nvSpPr>
        <p:spPr>
          <a:xfrm>
            <a:off x="1317625" y="754063"/>
            <a:ext cx="4741863" cy="3556000"/>
          </a:xfrm>
          <a:ln/>
        </p:spPr>
      </p:sp>
      <p:sp>
        <p:nvSpPr>
          <p:cNvPr id="231429" name="Rectangle 3"/>
          <p:cNvSpPr>
            <a:spLocks noGrp="1" noChangeArrowheads="1"/>
          </p:cNvSpPr>
          <p:nvPr>
            <p:ph type="body" idx="1"/>
          </p:nvPr>
        </p:nvSpPr>
        <p:spPr>
          <a:xfrm>
            <a:off x="1133475" y="4567238"/>
            <a:ext cx="5056188" cy="3690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49263"/>
            <a:r>
              <a:rPr lang="en-US" smtClean="0">
                <a:latin typeface="Comic Sans MS" charset="0"/>
              </a:rPr>
              <a:t>Let’s look at a simple example, Suppose the items 0 through 7 need to be hashed into the table. If we have one bucket, it can only point to the head of the list. Once we have another bucket, we expect it to split the list in 2, and with 4 buckets, each of the two new buckets will recursively split each of those halves, so that in the end, there are only a constant number of items between any two bucket pointers.</a:t>
            </a:r>
          </a:p>
          <a:p>
            <a:pPr defTabSz="449263"/>
            <a:r>
              <a:rPr lang="en-US" smtClean="0">
                <a:latin typeface="Comic Sans MS" charset="0"/>
              </a:rPr>
              <a:t>In order to allow us to redirect the bucket pointers in this recursive manner, we haveto insert the items in such a special order, and order that allows to trecursively split buckets.</a:t>
            </a:r>
          </a:p>
          <a:p>
            <a:pPr defTabSz="449263"/>
            <a:r>
              <a:rPr lang="en-US" smtClean="0">
                <a:latin typeface="Comic Sans MS" charset="0"/>
              </a:rPr>
              <a:t>What is this magical order?</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charset="0"/>
              </a:defRPr>
            </a:lvl1pPr>
            <a:lvl2pPr marL="742950" indent="-285750" defTabSz="966788">
              <a:defRPr sz="2400">
                <a:solidFill>
                  <a:srgbClr val="0000FF"/>
                </a:solidFill>
                <a:latin typeface="Comic Sans MS" charset="0"/>
              </a:defRPr>
            </a:lvl2pPr>
            <a:lvl3pPr marL="1143000" indent="-228600" defTabSz="966788">
              <a:defRPr sz="2400">
                <a:solidFill>
                  <a:srgbClr val="0000FF"/>
                </a:solidFill>
                <a:latin typeface="Comic Sans MS" charset="0"/>
              </a:defRPr>
            </a:lvl3pPr>
            <a:lvl4pPr marL="1600200" indent="-228600" defTabSz="966788">
              <a:defRPr sz="2400">
                <a:solidFill>
                  <a:srgbClr val="0000FF"/>
                </a:solidFill>
                <a:latin typeface="Comic Sans MS" charset="0"/>
              </a:defRPr>
            </a:lvl4pPr>
            <a:lvl5pPr marL="2057400" indent="-228600" defTabSz="966788">
              <a:defRPr sz="2400">
                <a:solidFill>
                  <a:srgbClr val="0000FF"/>
                </a:solidFill>
                <a:latin typeface="Comic Sans MS" charset="0"/>
              </a:defRPr>
            </a:lvl5pPr>
            <a:lvl6pPr marL="2514600" indent="-228600" algn="r" defTabSz="966788" eaLnBrk="0" fontAlgn="base" hangingPunct="0">
              <a:spcBef>
                <a:spcPct val="0"/>
              </a:spcBef>
              <a:spcAft>
                <a:spcPct val="0"/>
              </a:spcAft>
              <a:defRPr sz="2400">
                <a:solidFill>
                  <a:srgbClr val="0000FF"/>
                </a:solidFill>
                <a:latin typeface="Comic Sans MS" charset="0"/>
              </a:defRPr>
            </a:lvl6pPr>
            <a:lvl7pPr marL="2971800" indent="-228600" algn="r" defTabSz="966788" eaLnBrk="0" fontAlgn="base" hangingPunct="0">
              <a:spcBef>
                <a:spcPct val="0"/>
              </a:spcBef>
              <a:spcAft>
                <a:spcPct val="0"/>
              </a:spcAft>
              <a:defRPr sz="2400">
                <a:solidFill>
                  <a:srgbClr val="0000FF"/>
                </a:solidFill>
                <a:latin typeface="Comic Sans MS" charset="0"/>
              </a:defRPr>
            </a:lvl7pPr>
            <a:lvl8pPr marL="3429000" indent="-228600" algn="r" defTabSz="966788" eaLnBrk="0" fontAlgn="base" hangingPunct="0">
              <a:spcBef>
                <a:spcPct val="0"/>
              </a:spcBef>
              <a:spcAft>
                <a:spcPct val="0"/>
              </a:spcAft>
              <a:defRPr sz="2400">
                <a:solidFill>
                  <a:srgbClr val="0000FF"/>
                </a:solidFill>
                <a:latin typeface="Comic Sans MS" charset="0"/>
              </a:defRPr>
            </a:lvl8pPr>
            <a:lvl9pPr marL="3886200" indent="-228600" algn="r" defTabSz="966788" eaLnBrk="0" fontAlgn="base" hangingPunct="0">
              <a:spcBef>
                <a:spcPct val="0"/>
              </a:spcBef>
              <a:spcAft>
                <a:spcPct val="0"/>
              </a:spcAft>
              <a:defRPr sz="2400">
                <a:solidFill>
                  <a:srgbClr val="0000FF"/>
                </a:solidFill>
                <a:latin typeface="Comic Sans MS" charset="0"/>
              </a:defRPr>
            </a:lvl9pPr>
          </a:lstStyle>
          <a:p>
            <a:fld id="{586917D0-142A-4ADD-83F6-EAC323EA4702}" type="slidenum">
              <a:rPr lang="ar-SA" sz="1300" smtClean="0">
                <a:latin typeface="Marlett" pitchFamily="2" charset="2"/>
              </a:rPr>
              <a:pPr/>
              <a:t>64</a:t>
            </a:fld>
            <a:endParaRPr lang="en-US" sz="1300" smtClean="0">
              <a:latin typeface="Marlett" pitchFamily="2" charset="2"/>
            </a:endParaRPr>
          </a:p>
        </p:txBody>
      </p:sp>
      <p:sp>
        <p:nvSpPr>
          <p:cNvPr id="232451"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rgbClr val="0000FF"/>
                </a:solidFill>
                <a:latin typeface="Comic Sans MS" charset="0"/>
              </a:defRPr>
            </a:lvl1pPr>
            <a:lvl2pPr marL="742950" indent="-285750" defTabSz="966788">
              <a:defRPr sz="2400">
                <a:solidFill>
                  <a:srgbClr val="0000FF"/>
                </a:solidFill>
                <a:latin typeface="Comic Sans MS" charset="0"/>
              </a:defRPr>
            </a:lvl2pPr>
            <a:lvl3pPr marL="1143000" indent="-228600" defTabSz="966788">
              <a:defRPr sz="2400">
                <a:solidFill>
                  <a:srgbClr val="0000FF"/>
                </a:solidFill>
                <a:latin typeface="Comic Sans MS" charset="0"/>
              </a:defRPr>
            </a:lvl3pPr>
            <a:lvl4pPr marL="1600200" indent="-228600" defTabSz="966788">
              <a:defRPr sz="2400">
                <a:solidFill>
                  <a:srgbClr val="0000FF"/>
                </a:solidFill>
                <a:latin typeface="Comic Sans MS" charset="0"/>
              </a:defRPr>
            </a:lvl4pPr>
            <a:lvl5pPr marL="2057400" indent="-228600" defTabSz="966788">
              <a:defRPr sz="2400">
                <a:solidFill>
                  <a:srgbClr val="0000FF"/>
                </a:solidFill>
                <a:latin typeface="Comic Sans MS" charset="0"/>
              </a:defRPr>
            </a:lvl5pPr>
            <a:lvl6pPr marL="2514600" indent="-228600" algn="r" defTabSz="966788" eaLnBrk="0" fontAlgn="base" hangingPunct="0">
              <a:spcBef>
                <a:spcPct val="0"/>
              </a:spcBef>
              <a:spcAft>
                <a:spcPct val="0"/>
              </a:spcAft>
              <a:defRPr sz="2400">
                <a:solidFill>
                  <a:srgbClr val="0000FF"/>
                </a:solidFill>
                <a:latin typeface="Comic Sans MS" charset="0"/>
              </a:defRPr>
            </a:lvl6pPr>
            <a:lvl7pPr marL="2971800" indent="-228600" algn="r" defTabSz="966788" eaLnBrk="0" fontAlgn="base" hangingPunct="0">
              <a:spcBef>
                <a:spcPct val="0"/>
              </a:spcBef>
              <a:spcAft>
                <a:spcPct val="0"/>
              </a:spcAft>
              <a:defRPr sz="2400">
                <a:solidFill>
                  <a:srgbClr val="0000FF"/>
                </a:solidFill>
                <a:latin typeface="Comic Sans MS" charset="0"/>
              </a:defRPr>
            </a:lvl7pPr>
            <a:lvl8pPr marL="3429000" indent="-228600" algn="r" defTabSz="966788" eaLnBrk="0" fontAlgn="base" hangingPunct="0">
              <a:spcBef>
                <a:spcPct val="0"/>
              </a:spcBef>
              <a:spcAft>
                <a:spcPct val="0"/>
              </a:spcAft>
              <a:defRPr sz="2400">
                <a:solidFill>
                  <a:srgbClr val="0000FF"/>
                </a:solidFill>
                <a:latin typeface="Comic Sans MS" charset="0"/>
              </a:defRPr>
            </a:lvl8pPr>
            <a:lvl9pPr marL="3886200" indent="-228600" algn="r" defTabSz="966788" eaLnBrk="0" fontAlgn="base" hangingPunct="0">
              <a:spcBef>
                <a:spcPct val="0"/>
              </a:spcBef>
              <a:spcAft>
                <a:spcPct val="0"/>
              </a:spcAft>
              <a:defRPr sz="2400">
                <a:solidFill>
                  <a:srgbClr val="0000FF"/>
                </a:solidFill>
                <a:latin typeface="Comic Sans MS" charset="0"/>
              </a:defRPr>
            </a:lvl9pPr>
          </a:lstStyle>
          <a:p>
            <a:fld id="{CEDC4125-8CDF-40DF-9EC7-E11011C3DBB5}" type="slidenum">
              <a:rPr lang="ar-SA" sz="1300">
                <a:latin typeface="Marlett" pitchFamily="2" charset="2"/>
              </a:rPr>
              <a:pPr/>
              <a:t>64</a:t>
            </a:fld>
            <a:endParaRPr lang="en-US" sz="1300">
              <a:latin typeface="Marlett" pitchFamily="2" charset="2"/>
            </a:endParaRPr>
          </a:p>
        </p:txBody>
      </p:sp>
      <p:sp>
        <p:nvSpPr>
          <p:cNvPr id="232452" name="Rectangle 2"/>
          <p:cNvSpPr>
            <a:spLocks noGrp="1" noRot="1" noChangeAspect="1" noChangeArrowheads="1" noTextEdit="1"/>
          </p:cNvSpPr>
          <p:nvPr>
            <p:ph type="sldImg"/>
          </p:nvPr>
        </p:nvSpPr>
        <p:spPr>
          <a:xfrm>
            <a:off x="1317625" y="754063"/>
            <a:ext cx="4741863" cy="3556000"/>
          </a:xfrm>
          <a:ln/>
        </p:spPr>
      </p:sp>
      <p:sp>
        <p:nvSpPr>
          <p:cNvPr id="232453" name="Rectangle 3"/>
          <p:cNvSpPr>
            <a:spLocks noGrp="1" noChangeArrowheads="1"/>
          </p:cNvSpPr>
          <p:nvPr>
            <p:ph type="body" idx="1"/>
          </p:nvPr>
        </p:nvSpPr>
        <p:spPr>
          <a:xfrm>
            <a:off x="1133475" y="4567238"/>
            <a:ext cx="5056188" cy="3690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49263"/>
            <a:endParaRPr lang="en-US" smtClean="0">
              <a:latin typeface="Comic Sans MS"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charset="0"/>
              </a:defRPr>
            </a:lvl1pPr>
            <a:lvl2pPr marL="742950" indent="-285750" defTabSz="966788">
              <a:defRPr sz="2400">
                <a:solidFill>
                  <a:srgbClr val="0000FF"/>
                </a:solidFill>
                <a:latin typeface="Comic Sans MS" charset="0"/>
              </a:defRPr>
            </a:lvl2pPr>
            <a:lvl3pPr marL="1143000" indent="-228600" defTabSz="966788">
              <a:defRPr sz="2400">
                <a:solidFill>
                  <a:srgbClr val="0000FF"/>
                </a:solidFill>
                <a:latin typeface="Comic Sans MS" charset="0"/>
              </a:defRPr>
            </a:lvl3pPr>
            <a:lvl4pPr marL="1600200" indent="-228600" defTabSz="966788">
              <a:defRPr sz="2400">
                <a:solidFill>
                  <a:srgbClr val="0000FF"/>
                </a:solidFill>
                <a:latin typeface="Comic Sans MS" charset="0"/>
              </a:defRPr>
            </a:lvl4pPr>
            <a:lvl5pPr marL="2057400" indent="-228600" defTabSz="966788">
              <a:defRPr sz="2400">
                <a:solidFill>
                  <a:srgbClr val="0000FF"/>
                </a:solidFill>
                <a:latin typeface="Comic Sans MS" charset="0"/>
              </a:defRPr>
            </a:lvl5pPr>
            <a:lvl6pPr marL="2514600" indent="-228600" algn="r" defTabSz="966788" eaLnBrk="0" fontAlgn="base" hangingPunct="0">
              <a:spcBef>
                <a:spcPct val="0"/>
              </a:spcBef>
              <a:spcAft>
                <a:spcPct val="0"/>
              </a:spcAft>
              <a:defRPr sz="2400">
                <a:solidFill>
                  <a:srgbClr val="0000FF"/>
                </a:solidFill>
                <a:latin typeface="Comic Sans MS" charset="0"/>
              </a:defRPr>
            </a:lvl6pPr>
            <a:lvl7pPr marL="2971800" indent="-228600" algn="r" defTabSz="966788" eaLnBrk="0" fontAlgn="base" hangingPunct="0">
              <a:spcBef>
                <a:spcPct val="0"/>
              </a:spcBef>
              <a:spcAft>
                <a:spcPct val="0"/>
              </a:spcAft>
              <a:defRPr sz="2400">
                <a:solidFill>
                  <a:srgbClr val="0000FF"/>
                </a:solidFill>
                <a:latin typeface="Comic Sans MS" charset="0"/>
              </a:defRPr>
            </a:lvl7pPr>
            <a:lvl8pPr marL="3429000" indent="-228600" algn="r" defTabSz="966788" eaLnBrk="0" fontAlgn="base" hangingPunct="0">
              <a:spcBef>
                <a:spcPct val="0"/>
              </a:spcBef>
              <a:spcAft>
                <a:spcPct val="0"/>
              </a:spcAft>
              <a:defRPr sz="2400">
                <a:solidFill>
                  <a:srgbClr val="0000FF"/>
                </a:solidFill>
                <a:latin typeface="Comic Sans MS" charset="0"/>
              </a:defRPr>
            </a:lvl8pPr>
            <a:lvl9pPr marL="3886200" indent="-228600" algn="r" defTabSz="966788" eaLnBrk="0" fontAlgn="base" hangingPunct="0">
              <a:spcBef>
                <a:spcPct val="0"/>
              </a:spcBef>
              <a:spcAft>
                <a:spcPct val="0"/>
              </a:spcAft>
              <a:defRPr sz="2400">
                <a:solidFill>
                  <a:srgbClr val="0000FF"/>
                </a:solidFill>
                <a:latin typeface="Comic Sans MS" charset="0"/>
              </a:defRPr>
            </a:lvl9pPr>
          </a:lstStyle>
          <a:p>
            <a:fld id="{09FA7A40-F621-4C49-9BFF-7ADB90ACA4C6}" type="slidenum">
              <a:rPr lang="ar-SA" sz="1300" smtClean="0">
                <a:latin typeface="Marlett" pitchFamily="2" charset="2"/>
              </a:rPr>
              <a:pPr/>
              <a:t>65</a:t>
            </a:fld>
            <a:endParaRPr lang="en-US" sz="1300" smtClean="0">
              <a:latin typeface="Marlett" pitchFamily="2" charset="2"/>
            </a:endParaRPr>
          </a:p>
        </p:txBody>
      </p:sp>
      <p:sp>
        <p:nvSpPr>
          <p:cNvPr id="233475"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rgbClr val="0000FF"/>
                </a:solidFill>
                <a:latin typeface="Comic Sans MS" charset="0"/>
              </a:defRPr>
            </a:lvl1pPr>
            <a:lvl2pPr marL="742950" indent="-285750" defTabSz="966788">
              <a:defRPr sz="2400">
                <a:solidFill>
                  <a:srgbClr val="0000FF"/>
                </a:solidFill>
                <a:latin typeface="Comic Sans MS" charset="0"/>
              </a:defRPr>
            </a:lvl2pPr>
            <a:lvl3pPr marL="1143000" indent="-228600" defTabSz="966788">
              <a:defRPr sz="2400">
                <a:solidFill>
                  <a:srgbClr val="0000FF"/>
                </a:solidFill>
                <a:latin typeface="Comic Sans MS" charset="0"/>
              </a:defRPr>
            </a:lvl3pPr>
            <a:lvl4pPr marL="1600200" indent="-228600" defTabSz="966788">
              <a:defRPr sz="2400">
                <a:solidFill>
                  <a:srgbClr val="0000FF"/>
                </a:solidFill>
                <a:latin typeface="Comic Sans MS" charset="0"/>
              </a:defRPr>
            </a:lvl4pPr>
            <a:lvl5pPr marL="2057400" indent="-228600" defTabSz="966788">
              <a:defRPr sz="2400">
                <a:solidFill>
                  <a:srgbClr val="0000FF"/>
                </a:solidFill>
                <a:latin typeface="Comic Sans MS" charset="0"/>
              </a:defRPr>
            </a:lvl5pPr>
            <a:lvl6pPr marL="2514600" indent="-228600" algn="r" defTabSz="966788" eaLnBrk="0" fontAlgn="base" hangingPunct="0">
              <a:spcBef>
                <a:spcPct val="0"/>
              </a:spcBef>
              <a:spcAft>
                <a:spcPct val="0"/>
              </a:spcAft>
              <a:defRPr sz="2400">
                <a:solidFill>
                  <a:srgbClr val="0000FF"/>
                </a:solidFill>
                <a:latin typeface="Comic Sans MS" charset="0"/>
              </a:defRPr>
            </a:lvl6pPr>
            <a:lvl7pPr marL="2971800" indent="-228600" algn="r" defTabSz="966788" eaLnBrk="0" fontAlgn="base" hangingPunct="0">
              <a:spcBef>
                <a:spcPct val="0"/>
              </a:spcBef>
              <a:spcAft>
                <a:spcPct val="0"/>
              </a:spcAft>
              <a:defRPr sz="2400">
                <a:solidFill>
                  <a:srgbClr val="0000FF"/>
                </a:solidFill>
                <a:latin typeface="Comic Sans MS" charset="0"/>
              </a:defRPr>
            </a:lvl7pPr>
            <a:lvl8pPr marL="3429000" indent="-228600" algn="r" defTabSz="966788" eaLnBrk="0" fontAlgn="base" hangingPunct="0">
              <a:spcBef>
                <a:spcPct val="0"/>
              </a:spcBef>
              <a:spcAft>
                <a:spcPct val="0"/>
              </a:spcAft>
              <a:defRPr sz="2400">
                <a:solidFill>
                  <a:srgbClr val="0000FF"/>
                </a:solidFill>
                <a:latin typeface="Comic Sans MS" charset="0"/>
              </a:defRPr>
            </a:lvl8pPr>
            <a:lvl9pPr marL="3886200" indent="-228600" algn="r" defTabSz="966788" eaLnBrk="0" fontAlgn="base" hangingPunct="0">
              <a:spcBef>
                <a:spcPct val="0"/>
              </a:spcBef>
              <a:spcAft>
                <a:spcPct val="0"/>
              </a:spcAft>
              <a:defRPr sz="2400">
                <a:solidFill>
                  <a:srgbClr val="0000FF"/>
                </a:solidFill>
                <a:latin typeface="Comic Sans MS" charset="0"/>
              </a:defRPr>
            </a:lvl9pPr>
          </a:lstStyle>
          <a:p>
            <a:fld id="{88456E77-C0C2-4BC5-9957-EDAB9F10FB9D}" type="slidenum">
              <a:rPr lang="ar-SA" sz="1300">
                <a:latin typeface="Marlett" pitchFamily="2" charset="2"/>
              </a:rPr>
              <a:pPr/>
              <a:t>65</a:t>
            </a:fld>
            <a:endParaRPr lang="en-US" sz="1300">
              <a:latin typeface="Marlett" pitchFamily="2" charset="2"/>
            </a:endParaRPr>
          </a:p>
        </p:txBody>
      </p:sp>
      <p:sp>
        <p:nvSpPr>
          <p:cNvPr id="233476" name="Rectangle 2"/>
          <p:cNvSpPr>
            <a:spLocks noGrp="1" noRot="1" noChangeAspect="1" noChangeArrowheads="1" noTextEdit="1"/>
          </p:cNvSpPr>
          <p:nvPr>
            <p:ph type="sldImg"/>
          </p:nvPr>
        </p:nvSpPr>
        <p:spPr>
          <a:xfrm>
            <a:off x="1317625" y="754063"/>
            <a:ext cx="4741863" cy="3556000"/>
          </a:xfrm>
          <a:ln/>
        </p:spPr>
      </p:sp>
      <p:sp>
        <p:nvSpPr>
          <p:cNvPr id="233477" name="Rectangle 3"/>
          <p:cNvSpPr>
            <a:spLocks noGrp="1" noChangeArrowheads="1"/>
          </p:cNvSpPr>
          <p:nvPr>
            <p:ph type="body" idx="1"/>
          </p:nvPr>
        </p:nvSpPr>
        <p:spPr>
          <a:xfrm>
            <a:off x="1133475" y="4567238"/>
            <a:ext cx="5056188" cy="3690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49263"/>
            <a:endParaRPr lang="en-US" smtClean="0">
              <a:latin typeface="Comic Sans MS"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rgbClr val="0000FF"/>
                </a:solidFill>
                <a:latin typeface="Comic Sans MS" charset="0"/>
              </a:defRPr>
            </a:lvl1pPr>
            <a:lvl2pPr marL="742950" indent="-285750" defTabSz="966788">
              <a:defRPr sz="2400">
                <a:solidFill>
                  <a:srgbClr val="0000FF"/>
                </a:solidFill>
                <a:latin typeface="Comic Sans MS" charset="0"/>
              </a:defRPr>
            </a:lvl2pPr>
            <a:lvl3pPr marL="1143000" indent="-228600" defTabSz="966788">
              <a:defRPr sz="2400">
                <a:solidFill>
                  <a:srgbClr val="0000FF"/>
                </a:solidFill>
                <a:latin typeface="Comic Sans MS" charset="0"/>
              </a:defRPr>
            </a:lvl3pPr>
            <a:lvl4pPr marL="1600200" indent="-228600" defTabSz="966788">
              <a:defRPr sz="2400">
                <a:solidFill>
                  <a:srgbClr val="0000FF"/>
                </a:solidFill>
                <a:latin typeface="Comic Sans MS" charset="0"/>
              </a:defRPr>
            </a:lvl4pPr>
            <a:lvl5pPr marL="2057400" indent="-228600" defTabSz="966788">
              <a:defRPr sz="2400">
                <a:solidFill>
                  <a:srgbClr val="0000FF"/>
                </a:solidFill>
                <a:latin typeface="Comic Sans MS" charset="0"/>
              </a:defRPr>
            </a:lvl5pPr>
            <a:lvl6pPr marL="2514600" indent="-228600" algn="r" defTabSz="966788" eaLnBrk="0" fontAlgn="base" hangingPunct="0">
              <a:spcBef>
                <a:spcPct val="0"/>
              </a:spcBef>
              <a:spcAft>
                <a:spcPct val="0"/>
              </a:spcAft>
              <a:defRPr sz="2400">
                <a:solidFill>
                  <a:srgbClr val="0000FF"/>
                </a:solidFill>
                <a:latin typeface="Comic Sans MS" charset="0"/>
              </a:defRPr>
            </a:lvl6pPr>
            <a:lvl7pPr marL="2971800" indent="-228600" algn="r" defTabSz="966788" eaLnBrk="0" fontAlgn="base" hangingPunct="0">
              <a:spcBef>
                <a:spcPct val="0"/>
              </a:spcBef>
              <a:spcAft>
                <a:spcPct val="0"/>
              </a:spcAft>
              <a:defRPr sz="2400">
                <a:solidFill>
                  <a:srgbClr val="0000FF"/>
                </a:solidFill>
                <a:latin typeface="Comic Sans MS" charset="0"/>
              </a:defRPr>
            </a:lvl7pPr>
            <a:lvl8pPr marL="3429000" indent="-228600" algn="r" defTabSz="966788" eaLnBrk="0" fontAlgn="base" hangingPunct="0">
              <a:spcBef>
                <a:spcPct val="0"/>
              </a:spcBef>
              <a:spcAft>
                <a:spcPct val="0"/>
              </a:spcAft>
              <a:defRPr sz="2400">
                <a:solidFill>
                  <a:srgbClr val="0000FF"/>
                </a:solidFill>
                <a:latin typeface="Comic Sans MS" charset="0"/>
              </a:defRPr>
            </a:lvl8pPr>
            <a:lvl9pPr marL="3886200" indent="-228600" algn="r" defTabSz="966788" eaLnBrk="0" fontAlgn="base" hangingPunct="0">
              <a:spcBef>
                <a:spcPct val="0"/>
              </a:spcBef>
              <a:spcAft>
                <a:spcPct val="0"/>
              </a:spcAft>
              <a:defRPr sz="2400">
                <a:solidFill>
                  <a:srgbClr val="0000FF"/>
                </a:solidFill>
                <a:latin typeface="Comic Sans MS" charset="0"/>
              </a:defRPr>
            </a:lvl9pPr>
          </a:lstStyle>
          <a:p>
            <a:fld id="{954DD312-6DE3-4543-A843-F1BF7CFDFF4D}" type="slidenum">
              <a:rPr lang="ar-SA" sz="1300" smtClean="0">
                <a:latin typeface="Marlett" pitchFamily="2" charset="2"/>
              </a:rPr>
              <a:pPr/>
              <a:t>66</a:t>
            </a:fld>
            <a:endParaRPr lang="en-US" sz="1300" smtClean="0">
              <a:latin typeface="Marlett" pitchFamily="2" charset="2"/>
            </a:endParaRPr>
          </a:p>
        </p:txBody>
      </p:sp>
      <p:sp>
        <p:nvSpPr>
          <p:cNvPr id="234499"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2400">
                <a:solidFill>
                  <a:srgbClr val="0000FF"/>
                </a:solidFill>
                <a:latin typeface="Comic Sans MS" charset="0"/>
              </a:defRPr>
            </a:lvl1pPr>
            <a:lvl2pPr marL="742950" indent="-285750" defTabSz="966788">
              <a:defRPr sz="2400">
                <a:solidFill>
                  <a:srgbClr val="0000FF"/>
                </a:solidFill>
                <a:latin typeface="Comic Sans MS" charset="0"/>
              </a:defRPr>
            </a:lvl2pPr>
            <a:lvl3pPr marL="1143000" indent="-228600" defTabSz="966788">
              <a:defRPr sz="2400">
                <a:solidFill>
                  <a:srgbClr val="0000FF"/>
                </a:solidFill>
                <a:latin typeface="Comic Sans MS" charset="0"/>
              </a:defRPr>
            </a:lvl3pPr>
            <a:lvl4pPr marL="1600200" indent="-228600" defTabSz="966788">
              <a:defRPr sz="2400">
                <a:solidFill>
                  <a:srgbClr val="0000FF"/>
                </a:solidFill>
                <a:latin typeface="Comic Sans MS" charset="0"/>
              </a:defRPr>
            </a:lvl4pPr>
            <a:lvl5pPr marL="2057400" indent="-228600" defTabSz="966788">
              <a:defRPr sz="2400">
                <a:solidFill>
                  <a:srgbClr val="0000FF"/>
                </a:solidFill>
                <a:latin typeface="Comic Sans MS" charset="0"/>
              </a:defRPr>
            </a:lvl5pPr>
            <a:lvl6pPr marL="2514600" indent="-228600" algn="r" defTabSz="966788" eaLnBrk="0" fontAlgn="base" hangingPunct="0">
              <a:spcBef>
                <a:spcPct val="0"/>
              </a:spcBef>
              <a:spcAft>
                <a:spcPct val="0"/>
              </a:spcAft>
              <a:defRPr sz="2400">
                <a:solidFill>
                  <a:srgbClr val="0000FF"/>
                </a:solidFill>
                <a:latin typeface="Comic Sans MS" charset="0"/>
              </a:defRPr>
            </a:lvl6pPr>
            <a:lvl7pPr marL="2971800" indent="-228600" algn="r" defTabSz="966788" eaLnBrk="0" fontAlgn="base" hangingPunct="0">
              <a:spcBef>
                <a:spcPct val="0"/>
              </a:spcBef>
              <a:spcAft>
                <a:spcPct val="0"/>
              </a:spcAft>
              <a:defRPr sz="2400">
                <a:solidFill>
                  <a:srgbClr val="0000FF"/>
                </a:solidFill>
                <a:latin typeface="Comic Sans MS" charset="0"/>
              </a:defRPr>
            </a:lvl7pPr>
            <a:lvl8pPr marL="3429000" indent="-228600" algn="r" defTabSz="966788" eaLnBrk="0" fontAlgn="base" hangingPunct="0">
              <a:spcBef>
                <a:spcPct val="0"/>
              </a:spcBef>
              <a:spcAft>
                <a:spcPct val="0"/>
              </a:spcAft>
              <a:defRPr sz="2400">
                <a:solidFill>
                  <a:srgbClr val="0000FF"/>
                </a:solidFill>
                <a:latin typeface="Comic Sans MS" charset="0"/>
              </a:defRPr>
            </a:lvl8pPr>
            <a:lvl9pPr marL="3886200" indent="-228600" algn="r" defTabSz="966788" eaLnBrk="0" fontAlgn="base" hangingPunct="0">
              <a:spcBef>
                <a:spcPct val="0"/>
              </a:spcBef>
              <a:spcAft>
                <a:spcPct val="0"/>
              </a:spcAft>
              <a:defRPr sz="2400">
                <a:solidFill>
                  <a:srgbClr val="0000FF"/>
                </a:solidFill>
                <a:latin typeface="Comic Sans MS" charset="0"/>
              </a:defRPr>
            </a:lvl9pPr>
          </a:lstStyle>
          <a:p>
            <a:fld id="{53DC352E-9929-4F0B-A929-D1ACA1E8E627}" type="slidenum">
              <a:rPr lang="ar-SA" sz="1300">
                <a:latin typeface="Marlett" pitchFamily="2" charset="2"/>
              </a:rPr>
              <a:pPr/>
              <a:t>66</a:t>
            </a:fld>
            <a:endParaRPr lang="en-US" sz="1300">
              <a:latin typeface="Marlett" pitchFamily="2" charset="2"/>
            </a:endParaRPr>
          </a:p>
        </p:txBody>
      </p:sp>
      <p:sp>
        <p:nvSpPr>
          <p:cNvPr id="234500" name="Rectangle 2"/>
          <p:cNvSpPr>
            <a:spLocks noGrp="1" noRot="1" noChangeAspect="1" noChangeArrowheads="1" noTextEdit="1"/>
          </p:cNvSpPr>
          <p:nvPr>
            <p:ph type="sldImg"/>
          </p:nvPr>
        </p:nvSpPr>
        <p:spPr>
          <a:xfrm>
            <a:off x="1317625" y="754063"/>
            <a:ext cx="4741863" cy="3556000"/>
          </a:xfrm>
          <a:ln/>
        </p:spPr>
      </p:sp>
      <p:sp>
        <p:nvSpPr>
          <p:cNvPr id="234501" name="Rectangle 3"/>
          <p:cNvSpPr>
            <a:spLocks noGrp="1" noChangeArrowheads="1"/>
          </p:cNvSpPr>
          <p:nvPr>
            <p:ph type="body" idx="1"/>
          </p:nvPr>
        </p:nvSpPr>
        <p:spPr>
          <a:xfrm>
            <a:off x="1133475" y="4567238"/>
            <a:ext cx="5056188" cy="36909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49263"/>
            <a:endParaRPr lang="en-US" smtClean="0">
              <a:latin typeface="Comic Sans MS"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269907E4-359B-446B-9386-1CB3DA807DA5}" type="slidenum">
              <a:rPr lang="ar-SA" smtClean="0"/>
              <a:pPr/>
              <a:t>67</a:t>
            </a:fld>
            <a:endParaRPr lang="en-US" smtClean="0"/>
          </a:p>
        </p:txBody>
      </p:sp>
      <p:sp>
        <p:nvSpPr>
          <p:cNvPr id="2355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AF0AC99-AE38-436B-8902-2E9DA0120AE3}" type="slidenum">
              <a:rPr lang="ar-SA" sz="1300">
                <a:latin typeface="Marlett" pitchFamily="2" charset="2"/>
              </a:rPr>
              <a:pPr defTabSz="966788"/>
              <a:t>67</a:t>
            </a:fld>
            <a:endParaRPr lang="en-US" sz="1300">
              <a:latin typeface="Marlett" pitchFamily="2" charset="2"/>
            </a:endParaRPr>
          </a:p>
        </p:txBody>
      </p:sp>
      <p:sp>
        <p:nvSpPr>
          <p:cNvPr id="235524" name="Rectangle 2"/>
          <p:cNvSpPr>
            <a:spLocks noGrp="1" noRot="1" noChangeAspect="1" noChangeArrowheads="1" noTextEdit="1"/>
          </p:cNvSpPr>
          <p:nvPr>
            <p:ph type="sldImg"/>
          </p:nvPr>
        </p:nvSpPr>
        <p:spPr>
          <a:xfrm>
            <a:off x="1317625" y="754063"/>
            <a:ext cx="4741863" cy="3556000"/>
          </a:xfrm>
          <a:ln/>
        </p:spPr>
      </p:sp>
      <p:sp>
        <p:nvSpPr>
          <p:cNvPr id="235525" name="Rectangle 3"/>
          <p:cNvSpPr>
            <a:spLocks noGrp="1" noChangeArrowheads="1"/>
          </p:cNvSpPr>
          <p:nvPr>
            <p:ph type="body" idx="1"/>
          </p:nvPr>
        </p:nvSpPr>
        <p:spPr>
          <a:xfrm>
            <a:off x="1133475" y="4567238"/>
            <a:ext cx="5056188" cy="3690937"/>
          </a:xfrm>
          <a:noFill/>
          <a:ln/>
        </p:spPr>
        <p:txBody>
          <a:bodyPr/>
          <a:lstStyle/>
          <a:p>
            <a:pPr defTabSz="449263"/>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C9778185-1A4F-4C1E-A40D-76EDB8447C25}" type="slidenum">
              <a:rPr lang="ar-SA" smtClean="0"/>
              <a:pPr/>
              <a:t>68</a:t>
            </a:fld>
            <a:endParaRPr lang="en-US" smtClean="0"/>
          </a:p>
        </p:txBody>
      </p:sp>
      <p:sp>
        <p:nvSpPr>
          <p:cNvPr id="2365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DECB8FE-9C68-4C9E-BFAE-CECE9B8AC554}" type="slidenum">
              <a:rPr lang="ar-SA" sz="1300">
                <a:latin typeface="Marlett" pitchFamily="2" charset="2"/>
              </a:rPr>
              <a:pPr defTabSz="966788"/>
              <a:t>68</a:t>
            </a:fld>
            <a:endParaRPr lang="en-US" sz="1300">
              <a:latin typeface="Marlett" pitchFamily="2" charset="2"/>
            </a:endParaRPr>
          </a:p>
        </p:txBody>
      </p:sp>
      <p:sp>
        <p:nvSpPr>
          <p:cNvPr id="236548" name="Rectangle 2"/>
          <p:cNvSpPr>
            <a:spLocks noGrp="1" noRot="1" noChangeAspect="1" noChangeArrowheads="1" noTextEdit="1"/>
          </p:cNvSpPr>
          <p:nvPr>
            <p:ph type="sldImg"/>
          </p:nvPr>
        </p:nvSpPr>
        <p:spPr>
          <a:xfrm>
            <a:off x="1317625" y="754063"/>
            <a:ext cx="4741863" cy="3556000"/>
          </a:xfrm>
          <a:ln/>
        </p:spPr>
      </p:sp>
      <p:sp>
        <p:nvSpPr>
          <p:cNvPr id="236549" name="Rectangle 3"/>
          <p:cNvSpPr>
            <a:spLocks noGrp="1" noChangeArrowheads="1"/>
          </p:cNvSpPr>
          <p:nvPr>
            <p:ph type="body" idx="1"/>
          </p:nvPr>
        </p:nvSpPr>
        <p:spPr>
          <a:xfrm>
            <a:off x="1133475" y="4567238"/>
            <a:ext cx="5056188" cy="3690937"/>
          </a:xfrm>
          <a:noFill/>
          <a:ln/>
        </p:spPr>
        <p:txBody>
          <a:bodyPr/>
          <a:lstStyle/>
          <a:p>
            <a:pPr defTabSz="449263"/>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DFF3EA56-5834-4997-A728-C7A58EE7A32A}" type="slidenum">
              <a:rPr lang="ar-SA" smtClean="0"/>
              <a:pPr/>
              <a:t>69</a:t>
            </a:fld>
            <a:endParaRPr lang="en-US" smtClean="0"/>
          </a:p>
        </p:txBody>
      </p:sp>
      <p:sp>
        <p:nvSpPr>
          <p:cNvPr id="2375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1AFD9E9-E8CA-44A4-8174-CD2C4E896337}" type="slidenum">
              <a:rPr lang="ar-SA" sz="1300">
                <a:latin typeface="Marlett" pitchFamily="2" charset="2"/>
              </a:rPr>
              <a:pPr defTabSz="966788"/>
              <a:t>69</a:t>
            </a:fld>
            <a:endParaRPr lang="en-US" sz="1300">
              <a:latin typeface="Marlett" pitchFamily="2" charset="2"/>
            </a:endParaRPr>
          </a:p>
        </p:txBody>
      </p:sp>
      <p:sp>
        <p:nvSpPr>
          <p:cNvPr id="237572" name="Rectangle 2"/>
          <p:cNvSpPr>
            <a:spLocks noGrp="1" noRot="1" noChangeAspect="1" noChangeArrowheads="1" noTextEdit="1"/>
          </p:cNvSpPr>
          <p:nvPr>
            <p:ph type="sldImg"/>
          </p:nvPr>
        </p:nvSpPr>
        <p:spPr>
          <a:xfrm>
            <a:off x="1317625" y="754063"/>
            <a:ext cx="4741863" cy="3556000"/>
          </a:xfrm>
          <a:ln/>
        </p:spPr>
      </p:sp>
      <p:sp>
        <p:nvSpPr>
          <p:cNvPr id="237573" name="Rectangle 3"/>
          <p:cNvSpPr>
            <a:spLocks noGrp="1" noChangeArrowheads="1"/>
          </p:cNvSpPr>
          <p:nvPr>
            <p:ph type="body" idx="1"/>
          </p:nvPr>
        </p:nvSpPr>
        <p:spPr>
          <a:xfrm>
            <a:off x="1133475" y="4567238"/>
            <a:ext cx="5056188" cy="3690937"/>
          </a:xfrm>
          <a:noFill/>
          <a:ln/>
        </p:spPr>
        <p:txBody>
          <a:bodyPr/>
          <a:lstStyle/>
          <a:p>
            <a:pPr defTabSz="449263"/>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B5A60D1E-AE77-479C-AD96-58606D334F9F}" type="slidenum">
              <a:rPr lang="ar-SA" smtClean="0"/>
              <a:pPr/>
              <a:t>7</a:t>
            </a:fld>
            <a:endParaRPr lang="en-US" smtClean="0"/>
          </a:p>
        </p:txBody>
      </p:sp>
      <p:sp>
        <p:nvSpPr>
          <p:cNvPr id="1699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EF12D18-D8BF-4930-AC01-0826C2113404}" type="slidenum">
              <a:rPr lang="ar-SA" sz="1300">
                <a:latin typeface="Marlett" pitchFamily="2" charset="2"/>
              </a:rPr>
              <a:pPr defTabSz="966788"/>
              <a:t>7</a:t>
            </a:fld>
            <a:endParaRPr lang="en-US" sz="1300">
              <a:latin typeface="Marlett" pitchFamily="2" charset="2"/>
            </a:endParaRPr>
          </a:p>
        </p:txBody>
      </p:sp>
      <p:sp>
        <p:nvSpPr>
          <p:cNvPr id="169988" name="Rectangle 2"/>
          <p:cNvSpPr>
            <a:spLocks noGrp="1" noRot="1" noChangeAspect="1" noChangeArrowheads="1" noTextEdit="1"/>
          </p:cNvSpPr>
          <p:nvPr>
            <p:ph type="sldImg"/>
          </p:nvPr>
        </p:nvSpPr>
        <p:spPr>
          <a:xfrm>
            <a:off x="1443038" y="922338"/>
            <a:ext cx="4430712" cy="3322637"/>
          </a:xfrm>
          <a:ln/>
        </p:spPr>
      </p:sp>
      <p:sp>
        <p:nvSpPr>
          <p:cNvPr id="169989" name="Text Box 3"/>
          <p:cNvSpPr>
            <a:spLocks noGrp="1" noChangeArrowheads="1"/>
          </p:cNvSpPr>
          <p:nvPr>
            <p:ph type="body" idx="1"/>
          </p:nvPr>
        </p:nvSpPr>
        <p:spPr>
          <a:xfrm>
            <a:off x="1133475" y="4567238"/>
            <a:ext cx="5056188" cy="3690937"/>
          </a:xfrm>
          <a:noFill/>
          <a:ln/>
        </p:spPr>
        <p:txBody>
          <a:bodyPr wrap="none" anchor="ctr"/>
          <a:lstStyle/>
          <a:p>
            <a:pPr defTabSz="449263"/>
            <a:r>
              <a:rPr lang="en-US" smtClean="0"/>
              <a:t>To extend the table one allocates a new bucket array and redistributes the items using the new hash function, which now uses the new size.</a:t>
            </a:r>
          </a:p>
          <a:p>
            <a:pPr defTabSz="449263"/>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54A1B528-C04E-48EF-9ACE-D9051DDCD0D7}" type="slidenum">
              <a:rPr lang="ar-SA" smtClean="0"/>
              <a:pPr/>
              <a:t>70</a:t>
            </a:fld>
            <a:endParaRPr lang="en-US" smtClean="0"/>
          </a:p>
        </p:txBody>
      </p:sp>
      <p:sp>
        <p:nvSpPr>
          <p:cNvPr id="23859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0ED2386-F07E-4A5F-B0D2-3251D94ACFF5}" type="slidenum">
              <a:rPr lang="ar-SA" sz="1300">
                <a:latin typeface="Marlett" pitchFamily="2" charset="2"/>
              </a:rPr>
              <a:pPr defTabSz="966788"/>
              <a:t>70</a:t>
            </a:fld>
            <a:endParaRPr lang="en-US" sz="1300">
              <a:latin typeface="Marlett" pitchFamily="2" charset="2"/>
            </a:endParaRPr>
          </a:p>
        </p:txBody>
      </p:sp>
      <p:sp>
        <p:nvSpPr>
          <p:cNvPr id="238596" name="Rectangle 2"/>
          <p:cNvSpPr>
            <a:spLocks noGrp="1" noRot="1" noChangeAspect="1" noChangeArrowheads="1" noTextEdit="1"/>
          </p:cNvSpPr>
          <p:nvPr>
            <p:ph type="sldImg"/>
          </p:nvPr>
        </p:nvSpPr>
        <p:spPr>
          <a:ln/>
        </p:spPr>
      </p:sp>
      <p:sp>
        <p:nvSpPr>
          <p:cNvPr id="23859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D83A161E-3773-44CB-81B5-36B8F1A13585}" type="slidenum">
              <a:rPr lang="ar-SA" smtClean="0"/>
              <a:pPr/>
              <a:t>71</a:t>
            </a:fld>
            <a:endParaRPr lang="en-US" smtClean="0"/>
          </a:p>
        </p:txBody>
      </p:sp>
      <p:sp>
        <p:nvSpPr>
          <p:cNvPr id="23961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A7700A3-4940-4B74-B94D-B226E6200A93}" type="slidenum">
              <a:rPr lang="ar-SA" sz="1300">
                <a:latin typeface="Marlett" pitchFamily="2" charset="2"/>
              </a:rPr>
              <a:pPr defTabSz="966788"/>
              <a:t>71</a:t>
            </a:fld>
            <a:endParaRPr lang="en-US" sz="1300">
              <a:latin typeface="Marlett" pitchFamily="2" charset="2"/>
            </a:endParaRPr>
          </a:p>
        </p:txBody>
      </p:sp>
      <p:sp>
        <p:nvSpPr>
          <p:cNvPr id="239620" name="Rectangle 2"/>
          <p:cNvSpPr>
            <a:spLocks noGrp="1" noRot="1" noChangeAspect="1" noChangeArrowheads="1" noTextEdit="1"/>
          </p:cNvSpPr>
          <p:nvPr>
            <p:ph type="sldImg"/>
          </p:nvPr>
        </p:nvSpPr>
        <p:spPr>
          <a:ln/>
        </p:spPr>
      </p:sp>
      <p:sp>
        <p:nvSpPr>
          <p:cNvPr id="23962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F42D6293-4DB1-4582-9C1B-C285E62814DB}" type="slidenum">
              <a:rPr lang="ar-SA" smtClean="0"/>
              <a:pPr/>
              <a:t>72</a:t>
            </a:fld>
            <a:endParaRPr lang="en-US" smtClean="0"/>
          </a:p>
        </p:txBody>
      </p:sp>
      <p:sp>
        <p:nvSpPr>
          <p:cNvPr id="24064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07EB995-631C-449D-8966-6ACE82582819}" type="slidenum">
              <a:rPr lang="ar-SA" sz="1300">
                <a:latin typeface="Marlett" pitchFamily="2" charset="2"/>
              </a:rPr>
              <a:pPr defTabSz="966788"/>
              <a:t>72</a:t>
            </a:fld>
            <a:endParaRPr lang="en-US" sz="1300">
              <a:latin typeface="Marlett" pitchFamily="2" charset="2"/>
            </a:endParaRPr>
          </a:p>
        </p:txBody>
      </p:sp>
      <p:sp>
        <p:nvSpPr>
          <p:cNvPr id="240644" name="Rectangle 2"/>
          <p:cNvSpPr>
            <a:spLocks noGrp="1" noRot="1" noChangeAspect="1" noChangeArrowheads="1" noTextEdit="1"/>
          </p:cNvSpPr>
          <p:nvPr>
            <p:ph type="sldImg"/>
          </p:nvPr>
        </p:nvSpPr>
        <p:spPr>
          <a:xfrm>
            <a:off x="1317625" y="754063"/>
            <a:ext cx="4741863" cy="3556000"/>
          </a:xfrm>
          <a:ln/>
        </p:spPr>
      </p:sp>
      <p:sp>
        <p:nvSpPr>
          <p:cNvPr id="240645" name="Rectangle 3"/>
          <p:cNvSpPr>
            <a:spLocks noGrp="1" noChangeArrowheads="1"/>
          </p:cNvSpPr>
          <p:nvPr>
            <p:ph type="body" idx="1"/>
          </p:nvPr>
        </p:nvSpPr>
        <p:spPr>
          <a:xfrm>
            <a:off x="1133475" y="4567238"/>
            <a:ext cx="5056188" cy="3690937"/>
          </a:xfrm>
          <a:noFill/>
          <a:ln/>
        </p:spPr>
        <p:txBody>
          <a:bodyPr/>
          <a:lstStyle/>
          <a:p>
            <a:pPr defTabSz="449263"/>
            <a:r>
              <a:rPr lang="en-US" smtClean="0"/>
              <a:t>Here are the real keys in the list. And here are their indices in the list. We need to map the real keys to the split-order. How do we do that? Look at the binary representation of the real keys. And look at the binary representations of the desired indices. Magically, but not surprisingly, the map simply needs to reverse the order of the bits. That is, the split-order according to which any two keys should be inserted into the list is given by comparing the binary reversed representations of the keys.</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0E5497FA-035F-4AD4-97B5-33532DBA52AD}" type="slidenum">
              <a:rPr lang="ar-SA" smtClean="0"/>
              <a:pPr/>
              <a:t>73</a:t>
            </a:fld>
            <a:endParaRPr lang="en-US" smtClean="0"/>
          </a:p>
        </p:txBody>
      </p:sp>
      <p:sp>
        <p:nvSpPr>
          <p:cNvPr id="2416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5250333-A719-46CD-9465-2C4E6C1B71F8}" type="slidenum">
              <a:rPr lang="ar-SA" sz="1300">
                <a:latin typeface="Marlett" pitchFamily="2" charset="2"/>
              </a:rPr>
              <a:pPr defTabSz="966788"/>
              <a:t>73</a:t>
            </a:fld>
            <a:endParaRPr lang="en-US" sz="1300">
              <a:latin typeface="Marlett" pitchFamily="2" charset="2"/>
            </a:endParaRPr>
          </a:p>
        </p:txBody>
      </p:sp>
      <p:sp>
        <p:nvSpPr>
          <p:cNvPr id="241668" name="Rectangle 2"/>
          <p:cNvSpPr>
            <a:spLocks noGrp="1" noRot="1" noChangeAspect="1" noChangeArrowheads="1" noTextEdit="1"/>
          </p:cNvSpPr>
          <p:nvPr>
            <p:ph type="sldImg"/>
          </p:nvPr>
        </p:nvSpPr>
        <p:spPr>
          <a:xfrm>
            <a:off x="1317625" y="754063"/>
            <a:ext cx="4741863" cy="3556000"/>
          </a:xfrm>
          <a:ln/>
        </p:spPr>
      </p:sp>
      <p:sp>
        <p:nvSpPr>
          <p:cNvPr id="241669" name="Rectangle 3"/>
          <p:cNvSpPr>
            <a:spLocks noGrp="1" noChangeArrowheads="1"/>
          </p:cNvSpPr>
          <p:nvPr>
            <p:ph type="body" idx="1"/>
          </p:nvPr>
        </p:nvSpPr>
        <p:spPr>
          <a:xfrm>
            <a:off x="1133475" y="4567238"/>
            <a:ext cx="5056188" cy="3690937"/>
          </a:xfrm>
          <a:noFill/>
          <a:ln/>
        </p:spPr>
        <p:txBody>
          <a:bodyPr/>
          <a:lstStyle/>
          <a:p>
            <a:pPr defTabSz="449263"/>
            <a:r>
              <a:rPr lang="en-US" smtClean="0"/>
              <a:t>Here are the real keys in the list. And here are their indexes in the list. We need to map the real keys to the split-order. How do we do that? Look at the binary representation of the real keys. And look at the binary representations of the desired indexes. Magically, but not surprisingly, the map simply needs to reverse the order of the bits. That is, the split-order according to which any two keys should be inserted into the list is given by comparing the binary reveresed representations of the keys.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E7333FA9-43C5-49D0-937D-9AF5852E6831}" type="slidenum">
              <a:rPr lang="ar-SA" smtClean="0"/>
              <a:pPr/>
              <a:t>74</a:t>
            </a:fld>
            <a:endParaRPr lang="en-US" smtClean="0"/>
          </a:p>
        </p:txBody>
      </p:sp>
      <p:sp>
        <p:nvSpPr>
          <p:cNvPr id="2426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6A974C01-A4AA-4E14-9646-73E8D2333636}" type="slidenum">
              <a:rPr lang="ar-SA" sz="1300">
                <a:latin typeface="Marlett" pitchFamily="2" charset="2"/>
              </a:rPr>
              <a:pPr defTabSz="966788"/>
              <a:t>74</a:t>
            </a:fld>
            <a:endParaRPr lang="en-US" sz="1300">
              <a:latin typeface="Marlett" pitchFamily="2" charset="2"/>
            </a:endParaRPr>
          </a:p>
        </p:txBody>
      </p:sp>
      <p:sp>
        <p:nvSpPr>
          <p:cNvPr id="242692" name="Rectangle 2"/>
          <p:cNvSpPr>
            <a:spLocks noGrp="1" noRot="1" noChangeAspect="1" noChangeArrowheads="1" noTextEdit="1"/>
          </p:cNvSpPr>
          <p:nvPr>
            <p:ph type="sldImg"/>
          </p:nvPr>
        </p:nvSpPr>
        <p:spPr>
          <a:xfrm>
            <a:off x="1317625" y="754063"/>
            <a:ext cx="4741863" cy="3556000"/>
          </a:xfrm>
          <a:ln/>
        </p:spPr>
      </p:sp>
      <p:sp>
        <p:nvSpPr>
          <p:cNvPr id="242693" name="Rectangle 3"/>
          <p:cNvSpPr>
            <a:spLocks noGrp="1" noChangeArrowheads="1"/>
          </p:cNvSpPr>
          <p:nvPr>
            <p:ph type="body" idx="1"/>
          </p:nvPr>
        </p:nvSpPr>
        <p:spPr>
          <a:xfrm>
            <a:off x="1133475" y="4567238"/>
            <a:ext cx="5056188" cy="3690937"/>
          </a:xfrm>
          <a:noFill/>
          <a:ln/>
        </p:spPr>
        <p:txBody>
          <a:bodyPr/>
          <a:lstStyle/>
          <a:p>
            <a:pPr defTabSz="449263"/>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EC10770D-51B2-4CD0-9584-E12C0642DF30}" type="slidenum">
              <a:rPr lang="ar-SA" smtClean="0"/>
              <a:pPr/>
              <a:t>75</a:t>
            </a:fld>
            <a:endParaRPr lang="en-US" smtClean="0"/>
          </a:p>
        </p:txBody>
      </p:sp>
      <p:sp>
        <p:nvSpPr>
          <p:cNvPr id="24371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BF586B07-B5B4-4086-9420-F6C4CBFEA227}" type="slidenum">
              <a:rPr lang="ar-SA" sz="1300">
                <a:latin typeface="Marlett" pitchFamily="2" charset="2"/>
              </a:rPr>
              <a:pPr defTabSz="966788"/>
              <a:t>75</a:t>
            </a:fld>
            <a:endParaRPr lang="en-US" sz="1300">
              <a:latin typeface="Marlett" pitchFamily="2" charset="2"/>
            </a:endParaRPr>
          </a:p>
        </p:txBody>
      </p:sp>
      <p:sp>
        <p:nvSpPr>
          <p:cNvPr id="243716" name="Rectangle 2"/>
          <p:cNvSpPr>
            <a:spLocks noGrp="1" noRot="1" noChangeAspect="1" noChangeArrowheads="1" noTextEdit="1"/>
          </p:cNvSpPr>
          <p:nvPr>
            <p:ph type="sldImg"/>
          </p:nvPr>
        </p:nvSpPr>
        <p:spPr>
          <a:xfrm>
            <a:off x="1317625" y="754063"/>
            <a:ext cx="4741863" cy="3556000"/>
          </a:xfrm>
          <a:ln/>
        </p:spPr>
      </p:sp>
      <p:sp>
        <p:nvSpPr>
          <p:cNvPr id="243717" name="Rectangle 3"/>
          <p:cNvSpPr>
            <a:spLocks noGrp="1" noChangeArrowheads="1"/>
          </p:cNvSpPr>
          <p:nvPr>
            <p:ph type="body" idx="1"/>
          </p:nvPr>
        </p:nvSpPr>
        <p:spPr>
          <a:xfrm>
            <a:off x="1133475" y="4567238"/>
            <a:ext cx="5056188" cy="3690937"/>
          </a:xfrm>
          <a:noFill/>
          <a:ln/>
        </p:spPr>
        <p:txBody>
          <a:bodyPr/>
          <a:lstStyle/>
          <a:p>
            <a:pPr defTabSz="449263"/>
            <a:r>
              <a:rPr lang="en-US" smtClean="0"/>
              <a:t>So if you have, two keys – a and b, a precedes b if and only if the bit-reversed value of a is smaller than the bit-reversed value of b.</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69E9CC14-68D9-49BD-B3E0-F60CD210A519}" type="slidenum">
              <a:rPr lang="ar-SA" smtClean="0"/>
              <a:pPr/>
              <a:t>76</a:t>
            </a:fld>
            <a:endParaRPr lang="en-US" smtClean="0"/>
          </a:p>
        </p:txBody>
      </p:sp>
      <p:sp>
        <p:nvSpPr>
          <p:cNvPr id="24473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365292B-56C9-4964-9907-A9808DB9B80F}" type="slidenum">
              <a:rPr lang="ar-SA" sz="1300">
                <a:latin typeface="Marlett" pitchFamily="2" charset="2"/>
              </a:rPr>
              <a:pPr defTabSz="966788"/>
              <a:t>76</a:t>
            </a:fld>
            <a:endParaRPr lang="en-US" sz="1300">
              <a:latin typeface="Marlett" pitchFamily="2" charset="2"/>
            </a:endParaRPr>
          </a:p>
        </p:txBody>
      </p:sp>
      <p:sp>
        <p:nvSpPr>
          <p:cNvPr id="244740" name="Rectangle 2"/>
          <p:cNvSpPr>
            <a:spLocks noGrp="1" noRot="1" noChangeAspect="1" noChangeArrowheads="1" noTextEdit="1"/>
          </p:cNvSpPr>
          <p:nvPr>
            <p:ph type="sldImg"/>
          </p:nvPr>
        </p:nvSpPr>
        <p:spPr>
          <a:xfrm>
            <a:off x="1317625" y="754063"/>
            <a:ext cx="4741863" cy="3556000"/>
          </a:xfrm>
          <a:ln/>
        </p:spPr>
      </p:sp>
      <p:sp>
        <p:nvSpPr>
          <p:cNvPr id="244741" name="Rectangle 3"/>
          <p:cNvSpPr>
            <a:spLocks noGrp="1" noChangeArrowheads="1"/>
          </p:cNvSpPr>
          <p:nvPr>
            <p:ph type="body" idx="1"/>
          </p:nvPr>
        </p:nvSpPr>
        <p:spPr>
          <a:xfrm>
            <a:off x="1133475" y="4567238"/>
            <a:ext cx="5056188" cy="3690937"/>
          </a:xfrm>
          <a:noFill/>
          <a:ln/>
        </p:spPr>
        <p:txBody>
          <a:bodyPr/>
          <a:lstStyle/>
          <a:p>
            <a:pPr defTabSz="449263"/>
            <a:r>
              <a:rPr lang="en-US" smtClean="0"/>
              <a:t>So if you have, two keys – a and b, a precedes b if and only if the bit-reversed value of a is smaller than the bit-reversed value of b.</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33483D73-8EC8-4DEF-AFD6-648E683A7366}" type="slidenum">
              <a:rPr lang="ar-SA" smtClean="0"/>
              <a:pPr/>
              <a:t>77</a:t>
            </a:fld>
            <a:endParaRPr lang="en-US" smtClean="0"/>
          </a:p>
        </p:txBody>
      </p:sp>
      <p:sp>
        <p:nvSpPr>
          <p:cNvPr id="24576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985F480C-6A44-42E4-B77F-48BAD04B065B}" type="slidenum">
              <a:rPr lang="ar-SA" sz="1300">
                <a:latin typeface="Marlett" pitchFamily="2" charset="2"/>
              </a:rPr>
              <a:pPr defTabSz="966788"/>
              <a:t>77</a:t>
            </a:fld>
            <a:endParaRPr lang="en-US" sz="1300">
              <a:latin typeface="Marlett" pitchFamily="2" charset="2"/>
            </a:endParaRPr>
          </a:p>
        </p:txBody>
      </p:sp>
      <p:sp>
        <p:nvSpPr>
          <p:cNvPr id="245764" name="Rectangle 2"/>
          <p:cNvSpPr>
            <a:spLocks noGrp="1" noRot="1" noChangeAspect="1" noChangeArrowheads="1" noTextEdit="1"/>
          </p:cNvSpPr>
          <p:nvPr>
            <p:ph type="sldImg"/>
          </p:nvPr>
        </p:nvSpPr>
        <p:spPr>
          <a:xfrm>
            <a:off x="1317625" y="754063"/>
            <a:ext cx="4741863" cy="3556000"/>
          </a:xfrm>
          <a:ln/>
        </p:spPr>
      </p:sp>
      <p:sp>
        <p:nvSpPr>
          <p:cNvPr id="245765" name="Rectangle 3"/>
          <p:cNvSpPr>
            <a:spLocks noGrp="1" noChangeArrowheads="1"/>
          </p:cNvSpPr>
          <p:nvPr>
            <p:ph type="body" idx="1"/>
          </p:nvPr>
        </p:nvSpPr>
        <p:spPr>
          <a:xfrm>
            <a:off x="1133475" y="4567238"/>
            <a:ext cx="5056188" cy="3690937"/>
          </a:xfrm>
          <a:noFill/>
          <a:ln/>
        </p:spPr>
        <p:txBody>
          <a:bodyPr/>
          <a:lstStyle/>
          <a:p>
            <a:pPr defTabSz="449263"/>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F88C701E-A035-45ED-AD09-9081DB6BDD1E}" type="slidenum">
              <a:rPr lang="ar-SA" smtClean="0"/>
              <a:pPr/>
              <a:t>78</a:t>
            </a:fld>
            <a:endParaRPr lang="en-US" smtClean="0"/>
          </a:p>
        </p:txBody>
      </p:sp>
      <p:sp>
        <p:nvSpPr>
          <p:cNvPr id="24678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4FA7801-5EE9-44F9-8662-49A62D997E3C}" type="slidenum">
              <a:rPr lang="ar-SA" sz="1300">
                <a:latin typeface="Marlett" pitchFamily="2" charset="2"/>
              </a:rPr>
              <a:pPr defTabSz="966788"/>
              <a:t>78</a:t>
            </a:fld>
            <a:endParaRPr lang="en-US" sz="1300">
              <a:latin typeface="Marlett" pitchFamily="2" charset="2"/>
            </a:endParaRPr>
          </a:p>
        </p:txBody>
      </p:sp>
      <p:sp>
        <p:nvSpPr>
          <p:cNvPr id="246788" name="Rectangle 2"/>
          <p:cNvSpPr>
            <a:spLocks noGrp="1" noRot="1" noChangeAspect="1" noChangeArrowheads="1" noTextEdit="1"/>
          </p:cNvSpPr>
          <p:nvPr>
            <p:ph type="sldImg"/>
          </p:nvPr>
        </p:nvSpPr>
        <p:spPr>
          <a:xfrm>
            <a:off x="1317625" y="754063"/>
            <a:ext cx="4741863" cy="3556000"/>
          </a:xfrm>
          <a:ln/>
        </p:spPr>
      </p:sp>
      <p:sp>
        <p:nvSpPr>
          <p:cNvPr id="246789" name="Text Box 3"/>
          <p:cNvSpPr>
            <a:spLocks noGrp="1" noChangeArrowheads="1"/>
          </p:cNvSpPr>
          <p:nvPr>
            <p:ph type="body" idx="1"/>
          </p:nvPr>
        </p:nvSpPr>
        <p:spPr>
          <a:xfrm>
            <a:off x="1133475" y="4567238"/>
            <a:ext cx="5056188" cy="3690937"/>
          </a:xfrm>
          <a:solidFill>
            <a:srgbClr val="FFFFFF"/>
          </a:solidFill>
          <a:ln>
            <a:solidFill>
              <a:srgbClr val="000000"/>
            </a:solidFill>
          </a:ln>
        </p:spPr>
        <p:txBody>
          <a:bodyPr/>
          <a:lstStyle/>
          <a:p>
            <a:pPr defTabSz="449263"/>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EC51580C-DC1F-441F-8C8F-204352498C91}" type="slidenum">
              <a:rPr lang="ar-SA" smtClean="0"/>
              <a:pPr/>
              <a:t>79</a:t>
            </a:fld>
            <a:endParaRPr lang="en-US" smtClean="0"/>
          </a:p>
        </p:txBody>
      </p:sp>
      <p:sp>
        <p:nvSpPr>
          <p:cNvPr id="2478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C330328-F767-4397-AB1F-D19165616C23}" type="slidenum">
              <a:rPr lang="ar-SA" sz="1300">
                <a:latin typeface="Marlett" pitchFamily="2" charset="2"/>
              </a:rPr>
              <a:pPr defTabSz="966788"/>
              <a:t>79</a:t>
            </a:fld>
            <a:endParaRPr lang="en-US" sz="1300">
              <a:latin typeface="Marlett" pitchFamily="2" charset="2"/>
            </a:endParaRPr>
          </a:p>
        </p:txBody>
      </p:sp>
      <p:sp>
        <p:nvSpPr>
          <p:cNvPr id="247812" name="Rectangle 2"/>
          <p:cNvSpPr>
            <a:spLocks noGrp="1" noRot="1" noChangeAspect="1" noChangeArrowheads="1" noTextEdit="1"/>
          </p:cNvSpPr>
          <p:nvPr>
            <p:ph type="sldImg"/>
          </p:nvPr>
        </p:nvSpPr>
        <p:spPr>
          <a:xfrm>
            <a:off x="1317625" y="754063"/>
            <a:ext cx="4741863" cy="3556000"/>
          </a:xfrm>
          <a:ln/>
        </p:spPr>
      </p:sp>
      <p:sp>
        <p:nvSpPr>
          <p:cNvPr id="247813" name="Rectangle 3"/>
          <p:cNvSpPr>
            <a:spLocks noGrp="1" noChangeArrowheads="1"/>
          </p:cNvSpPr>
          <p:nvPr>
            <p:ph type="body" idx="1"/>
          </p:nvPr>
        </p:nvSpPr>
        <p:spPr>
          <a:xfrm>
            <a:off x="1133475" y="4567238"/>
            <a:ext cx="5056188" cy="3690937"/>
          </a:xfrm>
          <a:noFill/>
          <a:ln/>
        </p:spPr>
        <p:txBody>
          <a:bodyPr/>
          <a:lstStyle/>
          <a:p>
            <a:pPr defTabSz="449263"/>
            <a:r>
              <a:rPr lang="en-US" smtClean="0"/>
              <a:t>There are a few other technical details. If you notice, in our implementations have two incoming pointers. This complicated deletions using CAS since we must keep track of how many pointer there are to a given node. To avoid this problem we had logical dummy nodes, one per bucket. That is, as if each bucket points to a dummy and not to a real item in the list and the dummy nodes are never deletes. In reality we need only and additional 4 bytes for the array entries.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5BAC0D5A-9026-4F6C-A1BD-5621A784950F}" type="slidenum">
              <a:rPr lang="ar-SA" smtClean="0"/>
              <a:pPr/>
              <a:t>8</a:t>
            </a:fld>
            <a:endParaRPr lang="en-US" smtClean="0"/>
          </a:p>
        </p:txBody>
      </p:sp>
      <p:sp>
        <p:nvSpPr>
          <p:cNvPr id="17101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C509EC4-3C38-4C8F-918D-8478E75390C0}" type="slidenum">
              <a:rPr lang="ar-SA" sz="1300">
                <a:latin typeface="Marlett" pitchFamily="2" charset="2"/>
              </a:rPr>
              <a:pPr defTabSz="966788"/>
              <a:t>8</a:t>
            </a:fld>
            <a:endParaRPr lang="en-US" sz="1300">
              <a:latin typeface="Marlett" pitchFamily="2" charset="2"/>
            </a:endParaRPr>
          </a:p>
        </p:txBody>
      </p:sp>
      <p:sp>
        <p:nvSpPr>
          <p:cNvPr id="171012" name="Rectangle 2"/>
          <p:cNvSpPr>
            <a:spLocks noGrp="1" noRot="1" noChangeAspect="1" noChangeArrowheads="1" noTextEdit="1"/>
          </p:cNvSpPr>
          <p:nvPr>
            <p:ph type="sldImg"/>
          </p:nvPr>
        </p:nvSpPr>
        <p:spPr>
          <a:xfrm>
            <a:off x="1443038" y="922338"/>
            <a:ext cx="4430712" cy="3322637"/>
          </a:xfrm>
          <a:ln/>
        </p:spPr>
      </p:sp>
      <p:sp>
        <p:nvSpPr>
          <p:cNvPr id="171013" name="Text Box 3"/>
          <p:cNvSpPr>
            <a:spLocks noGrp="1" noChangeArrowheads="1"/>
          </p:cNvSpPr>
          <p:nvPr>
            <p:ph type="body" idx="1"/>
          </p:nvPr>
        </p:nvSpPr>
        <p:spPr>
          <a:xfrm>
            <a:off x="1133475" y="4567238"/>
            <a:ext cx="5056188" cy="3690937"/>
          </a:xfrm>
          <a:noFill/>
          <a:ln/>
        </p:spPr>
        <p:txBody>
          <a:bodyPr wrap="none" anchor="ctr"/>
          <a:lstStyle/>
          <a:p>
            <a:pPr defTabSz="449263"/>
            <a:r>
              <a:rPr lang="en-US" smtClean="0"/>
              <a:t>To extend the table one allocates a new bucket array and redistributes the items using the new hash function, which now uses the new size.</a:t>
            </a:r>
          </a:p>
          <a:p>
            <a:pPr defTabSz="449263"/>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19EE3BF0-0610-45BA-97EA-FAFD7AADA612}" type="slidenum">
              <a:rPr lang="ar-SA" smtClean="0"/>
              <a:pPr/>
              <a:t>80</a:t>
            </a:fld>
            <a:endParaRPr lang="en-US" smtClean="0"/>
          </a:p>
        </p:txBody>
      </p:sp>
      <p:sp>
        <p:nvSpPr>
          <p:cNvPr id="2488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3311438-3612-4CA7-88F0-59A7BE78052F}" type="slidenum">
              <a:rPr lang="ar-SA" sz="1300">
                <a:latin typeface="Marlett" pitchFamily="2" charset="2"/>
              </a:rPr>
              <a:pPr defTabSz="966788"/>
              <a:t>80</a:t>
            </a:fld>
            <a:endParaRPr lang="en-US" sz="1300">
              <a:latin typeface="Marlett" pitchFamily="2" charset="2"/>
            </a:endParaRPr>
          </a:p>
        </p:txBody>
      </p:sp>
      <p:sp>
        <p:nvSpPr>
          <p:cNvPr id="248836" name="Rectangle 2"/>
          <p:cNvSpPr>
            <a:spLocks noGrp="1" noRot="1" noChangeAspect="1" noChangeArrowheads="1" noTextEdit="1"/>
          </p:cNvSpPr>
          <p:nvPr>
            <p:ph type="sldImg"/>
          </p:nvPr>
        </p:nvSpPr>
        <p:spPr>
          <a:ln/>
        </p:spPr>
      </p:sp>
      <p:sp>
        <p:nvSpPr>
          <p:cNvPr id="24883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ABDB06BE-86F8-4FAF-8846-E7F9BE23577F}" type="slidenum">
              <a:rPr lang="ar-SA" smtClean="0"/>
              <a:pPr/>
              <a:t>81</a:t>
            </a:fld>
            <a:endParaRPr lang="en-US" smtClean="0"/>
          </a:p>
        </p:txBody>
      </p:sp>
      <p:sp>
        <p:nvSpPr>
          <p:cNvPr id="24985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A8EB4729-CC68-4997-9EF3-BD4F8DC4A377}" type="slidenum">
              <a:rPr lang="ar-SA" sz="1300">
                <a:latin typeface="Marlett" pitchFamily="2" charset="2"/>
              </a:rPr>
              <a:pPr defTabSz="966788"/>
              <a:t>81</a:t>
            </a:fld>
            <a:endParaRPr lang="en-US" sz="1300">
              <a:latin typeface="Marlett" pitchFamily="2" charset="2"/>
            </a:endParaRPr>
          </a:p>
        </p:txBody>
      </p:sp>
      <p:sp>
        <p:nvSpPr>
          <p:cNvPr id="249860" name="Rectangle 2"/>
          <p:cNvSpPr>
            <a:spLocks noGrp="1" noRot="1" noChangeAspect="1" noChangeArrowheads="1" noTextEdit="1"/>
          </p:cNvSpPr>
          <p:nvPr>
            <p:ph type="sldImg"/>
          </p:nvPr>
        </p:nvSpPr>
        <p:spPr>
          <a:ln/>
        </p:spPr>
      </p:sp>
      <p:sp>
        <p:nvSpPr>
          <p:cNvPr id="24986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62B46813-D225-47B5-8554-2CC2E0AD35B5}" type="slidenum">
              <a:rPr lang="ar-SA" smtClean="0"/>
              <a:pPr/>
              <a:t>82</a:t>
            </a:fld>
            <a:endParaRPr lang="en-US" smtClean="0"/>
          </a:p>
        </p:txBody>
      </p:sp>
      <p:sp>
        <p:nvSpPr>
          <p:cNvPr id="25088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CC0E670-FE8B-48BD-9E1A-32DD779EDBCF}" type="slidenum">
              <a:rPr lang="ar-SA" sz="1300">
                <a:latin typeface="Marlett" pitchFamily="2" charset="2"/>
              </a:rPr>
              <a:pPr defTabSz="966788"/>
              <a:t>82</a:t>
            </a:fld>
            <a:endParaRPr lang="en-US" sz="1300">
              <a:latin typeface="Marlett" pitchFamily="2" charset="2"/>
            </a:endParaRPr>
          </a:p>
        </p:txBody>
      </p:sp>
      <p:sp>
        <p:nvSpPr>
          <p:cNvPr id="250884" name="Rectangle 2"/>
          <p:cNvSpPr>
            <a:spLocks noGrp="1" noRot="1" noChangeAspect="1" noChangeArrowheads="1" noTextEdit="1"/>
          </p:cNvSpPr>
          <p:nvPr>
            <p:ph type="sldImg"/>
          </p:nvPr>
        </p:nvSpPr>
        <p:spPr>
          <a:ln/>
        </p:spPr>
      </p:sp>
      <p:sp>
        <p:nvSpPr>
          <p:cNvPr id="25088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2BD2A866-430D-4F7B-844F-D8C4A145E2E2}" type="slidenum">
              <a:rPr lang="ar-SA" smtClean="0"/>
              <a:pPr/>
              <a:t>83</a:t>
            </a:fld>
            <a:endParaRPr lang="en-US" smtClean="0"/>
          </a:p>
        </p:txBody>
      </p:sp>
      <p:sp>
        <p:nvSpPr>
          <p:cNvPr id="25190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226524D-219D-4990-9C42-09C4826C1DA5}" type="slidenum">
              <a:rPr lang="ar-SA" sz="1300">
                <a:latin typeface="Marlett" pitchFamily="2" charset="2"/>
              </a:rPr>
              <a:pPr defTabSz="966788"/>
              <a:t>83</a:t>
            </a:fld>
            <a:endParaRPr lang="en-US" sz="1300">
              <a:latin typeface="Marlett" pitchFamily="2" charset="2"/>
            </a:endParaRPr>
          </a:p>
        </p:txBody>
      </p:sp>
      <p:sp>
        <p:nvSpPr>
          <p:cNvPr id="251908" name="Rectangle 2"/>
          <p:cNvSpPr>
            <a:spLocks noGrp="1" noRot="1" noChangeAspect="1" noChangeArrowheads="1" noTextEdit="1"/>
          </p:cNvSpPr>
          <p:nvPr>
            <p:ph type="sldImg"/>
          </p:nvPr>
        </p:nvSpPr>
        <p:spPr>
          <a:xfrm>
            <a:off x="1317625" y="754063"/>
            <a:ext cx="4741863" cy="3556000"/>
          </a:xfrm>
          <a:ln/>
        </p:spPr>
      </p:sp>
      <p:sp>
        <p:nvSpPr>
          <p:cNvPr id="251909" name="Rectangle 3"/>
          <p:cNvSpPr>
            <a:spLocks noGrp="1" noChangeArrowheads="1"/>
          </p:cNvSpPr>
          <p:nvPr>
            <p:ph type="body" idx="1"/>
          </p:nvPr>
        </p:nvSpPr>
        <p:spPr>
          <a:xfrm>
            <a:off x="1133475" y="4567238"/>
            <a:ext cx="5056188" cy="3690937"/>
          </a:xfrm>
          <a:noFill/>
          <a:ln/>
        </p:spPr>
        <p:txBody>
          <a:bodyPr/>
          <a:lstStyle/>
          <a:p>
            <a:pPr defTabSz="449263"/>
            <a:r>
              <a:rPr lang="en-US" smtClean="0"/>
              <a:t>When we allocate a new block of buckets they’re uninitialized, and the work of initializing a bucket and redirecting it’s pointer is done incrementally. Buckets are initialized when they are first accessed. This is important in realtime applications since it means that there is no prolonged resized phase.</a:t>
            </a:r>
          </a:p>
          <a:p>
            <a:pPr defTabSz="449263"/>
            <a:r>
              <a:rPr lang="en-US" smtClean="0"/>
              <a:t>explain</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4664CF32-2FB8-4F30-B3F3-E36EE9CA99C4}" type="slidenum">
              <a:rPr lang="ar-SA" smtClean="0"/>
              <a:pPr/>
              <a:t>84</a:t>
            </a:fld>
            <a:endParaRPr lang="en-US" smtClean="0"/>
          </a:p>
        </p:txBody>
      </p:sp>
      <p:sp>
        <p:nvSpPr>
          <p:cNvPr id="25293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293F54C9-E950-4890-B2BB-00A8D5BFBAC9}" type="slidenum">
              <a:rPr lang="ar-SA" sz="1300">
                <a:latin typeface="Marlett" pitchFamily="2" charset="2"/>
              </a:rPr>
              <a:pPr defTabSz="966788"/>
              <a:t>84</a:t>
            </a:fld>
            <a:endParaRPr lang="en-US" sz="1300">
              <a:latin typeface="Marlett" pitchFamily="2" charset="2"/>
            </a:endParaRPr>
          </a:p>
        </p:txBody>
      </p:sp>
      <p:sp>
        <p:nvSpPr>
          <p:cNvPr id="252932" name="Rectangle 2"/>
          <p:cNvSpPr>
            <a:spLocks noGrp="1" noRot="1" noChangeAspect="1" noChangeArrowheads="1" noTextEdit="1"/>
          </p:cNvSpPr>
          <p:nvPr>
            <p:ph type="sldImg"/>
          </p:nvPr>
        </p:nvSpPr>
        <p:spPr>
          <a:xfrm>
            <a:off x="1317625" y="754063"/>
            <a:ext cx="4741863" cy="3556000"/>
          </a:xfrm>
          <a:ln/>
        </p:spPr>
      </p:sp>
      <p:sp>
        <p:nvSpPr>
          <p:cNvPr id="252933" name="Rectangle 3"/>
          <p:cNvSpPr>
            <a:spLocks noGrp="1" noChangeArrowheads="1"/>
          </p:cNvSpPr>
          <p:nvPr>
            <p:ph type="body" idx="1"/>
          </p:nvPr>
        </p:nvSpPr>
        <p:spPr>
          <a:xfrm>
            <a:off x="1133475" y="4567238"/>
            <a:ext cx="5056188" cy="3690937"/>
          </a:xfrm>
          <a:noFill/>
          <a:ln/>
        </p:spPr>
        <p:txBody>
          <a:bodyPr/>
          <a:lstStyle/>
          <a:p>
            <a:pPr defTabSz="449263"/>
            <a:r>
              <a:rPr lang="en-US" smtClean="0"/>
              <a:t>When we allocate a new block of buckets they’re uninitialized, and the work of initializing a bucket and redirecting it’s pointer is done incrementally. Buckets are initialized when they are first accessed. This is important in realtime applications since it means that there is no prolonged resized phase.</a:t>
            </a:r>
          </a:p>
          <a:p>
            <a:pPr defTabSz="449263"/>
            <a:r>
              <a:rPr lang="en-US" smtClean="0"/>
              <a:t>explain</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683A23AF-43E0-449D-B08F-153E1A5E9A1F}" type="slidenum">
              <a:rPr lang="ar-SA" smtClean="0"/>
              <a:pPr/>
              <a:t>85</a:t>
            </a:fld>
            <a:endParaRPr lang="en-US" smtClean="0"/>
          </a:p>
        </p:txBody>
      </p:sp>
      <p:sp>
        <p:nvSpPr>
          <p:cNvPr id="25395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5E29E80-5A5C-457A-818A-AD84CCFF1930}" type="slidenum">
              <a:rPr lang="ar-SA" sz="1300">
                <a:latin typeface="Marlett" pitchFamily="2" charset="2"/>
              </a:rPr>
              <a:pPr defTabSz="966788"/>
              <a:t>85</a:t>
            </a:fld>
            <a:endParaRPr lang="en-US" sz="1300">
              <a:latin typeface="Marlett" pitchFamily="2" charset="2"/>
            </a:endParaRPr>
          </a:p>
        </p:txBody>
      </p:sp>
      <p:sp>
        <p:nvSpPr>
          <p:cNvPr id="253956" name="Rectangle 2"/>
          <p:cNvSpPr>
            <a:spLocks noGrp="1" noRot="1" noChangeAspect="1" noChangeArrowheads="1" noTextEdit="1"/>
          </p:cNvSpPr>
          <p:nvPr>
            <p:ph type="sldImg"/>
          </p:nvPr>
        </p:nvSpPr>
        <p:spPr>
          <a:xfrm>
            <a:off x="1317625" y="754063"/>
            <a:ext cx="4741863" cy="3556000"/>
          </a:xfrm>
          <a:ln/>
        </p:spPr>
      </p:sp>
      <p:sp>
        <p:nvSpPr>
          <p:cNvPr id="253957" name="Rectangle 3"/>
          <p:cNvSpPr>
            <a:spLocks noGrp="1" noChangeArrowheads="1"/>
          </p:cNvSpPr>
          <p:nvPr>
            <p:ph type="body" idx="1"/>
          </p:nvPr>
        </p:nvSpPr>
        <p:spPr>
          <a:xfrm>
            <a:off x="1133475" y="4567238"/>
            <a:ext cx="5056188" cy="3690937"/>
          </a:xfrm>
          <a:noFill/>
          <a:ln/>
        </p:spPr>
        <p:txBody>
          <a:bodyPr/>
          <a:lstStyle/>
          <a:p>
            <a:pPr defTabSz="449263"/>
            <a:r>
              <a:rPr lang="en-US" dirty="0" smtClean="0"/>
              <a:t>When we allocate a new block of buckets they’re uninitialized, and the work of initializing a bucket and redirecting its pointer is done incrementally. Buckets are initialized when they are first accessed. This is important in real-time applications since it means that there is no prolonged resized phase.</a:t>
            </a:r>
          </a:p>
          <a:p>
            <a:pPr defTabSz="449263"/>
            <a:r>
              <a:rPr lang="en-US" dirty="0" smtClean="0"/>
              <a:t>explain</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D5484A30-AEE9-4A4B-859C-206D23578523}" type="slidenum">
              <a:rPr lang="ar-SA" smtClean="0"/>
              <a:pPr/>
              <a:t>86</a:t>
            </a:fld>
            <a:endParaRPr lang="en-US" smtClean="0"/>
          </a:p>
        </p:txBody>
      </p:sp>
      <p:sp>
        <p:nvSpPr>
          <p:cNvPr id="25497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F8D3EE2-716E-4FE7-A099-868C18418BD8}" type="slidenum">
              <a:rPr lang="ar-SA" sz="1300">
                <a:latin typeface="Marlett" pitchFamily="2" charset="2"/>
              </a:rPr>
              <a:pPr defTabSz="966788"/>
              <a:t>86</a:t>
            </a:fld>
            <a:endParaRPr lang="en-US" sz="1300">
              <a:latin typeface="Marlett" pitchFamily="2" charset="2"/>
            </a:endParaRPr>
          </a:p>
        </p:txBody>
      </p:sp>
      <p:sp>
        <p:nvSpPr>
          <p:cNvPr id="254980" name="Rectangle 2"/>
          <p:cNvSpPr>
            <a:spLocks noGrp="1" noRot="1" noChangeAspect="1" noChangeArrowheads="1" noTextEdit="1"/>
          </p:cNvSpPr>
          <p:nvPr>
            <p:ph type="sldImg"/>
          </p:nvPr>
        </p:nvSpPr>
        <p:spPr>
          <a:xfrm>
            <a:off x="1317625" y="754063"/>
            <a:ext cx="4741863" cy="3556000"/>
          </a:xfrm>
          <a:ln/>
        </p:spPr>
      </p:sp>
      <p:sp>
        <p:nvSpPr>
          <p:cNvPr id="254981" name="Rectangle 3"/>
          <p:cNvSpPr>
            <a:spLocks noGrp="1" noChangeArrowheads="1"/>
          </p:cNvSpPr>
          <p:nvPr>
            <p:ph type="body" idx="1"/>
          </p:nvPr>
        </p:nvSpPr>
        <p:spPr>
          <a:xfrm>
            <a:off x="1133475" y="4567238"/>
            <a:ext cx="5056188" cy="3690937"/>
          </a:xfrm>
          <a:noFill/>
          <a:ln/>
        </p:spPr>
        <p:txBody>
          <a:bodyPr/>
          <a:lstStyle/>
          <a:p>
            <a:pPr defTabSz="449263"/>
            <a:r>
              <a:rPr lang="en-US" smtClean="0"/>
              <a:t>When we allocate a new block of buckets they’re uninitialized, and the work of initializing a bucket and redirecting it’s pointer is done incrementally. Buckets are initialized when they are first accessed. This is important in realtime applications since it means that there is no prolonged resized phase.</a:t>
            </a:r>
          </a:p>
          <a:p>
            <a:pPr defTabSz="449263"/>
            <a:r>
              <a:rPr lang="en-US" smtClean="0"/>
              <a:t>Explain</a:t>
            </a:r>
          </a:p>
          <a:p>
            <a:pPr defTabSz="449263"/>
            <a:endParaRPr lang="en-US" smtClean="0"/>
          </a:p>
          <a:p>
            <a:pPr defTabSz="449263"/>
            <a:r>
              <a:rPr lang="en-US" smtClean="0"/>
              <a:t>Yossi: we can’t pospone initializing bucket 1 because 7 is 1 modulo 2, and someone may look for 7 thinking that there are only 2 buckets.</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418FB245-4804-4C43-85DE-CB703F9AD5D8}" type="slidenum">
              <a:rPr lang="ar-SA" smtClean="0"/>
              <a:pPr/>
              <a:t>87</a:t>
            </a:fld>
            <a:endParaRPr lang="en-US" smtClean="0"/>
          </a:p>
        </p:txBody>
      </p:sp>
      <p:sp>
        <p:nvSpPr>
          <p:cNvPr id="25600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46051501-92E7-4BAC-BD3B-0C2E1A911965}" type="slidenum">
              <a:rPr lang="ar-SA" sz="1300">
                <a:latin typeface="Marlett" pitchFamily="2" charset="2"/>
              </a:rPr>
              <a:pPr defTabSz="966788"/>
              <a:t>87</a:t>
            </a:fld>
            <a:endParaRPr lang="en-US" sz="1300">
              <a:latin typeface="Marlett" pitchFamily="2" charset="2"/>
            </a:endParaRPr>
          </a:p>
        </p:txBody>
      </p:sp>
      <p:sp>
        <p:nvSpPr>
          <p:cNvPr id="256004" name="Rectangle 2"/>
          <p:cNvSpPr>
            <a:spLocks noGrp="1" noRot="1" noChangeAspect="1" noChangeArrowheads="1" noTextEdit="1"/>
          </p:cNvSpPr>
          <p:nvPr>
            <p:ph type="sldImg"/>
          </p:nvPr>
        </p:nvSpPr>
        <p:spPr>
          <a:ln/>
        </p:spPr>
      </p:sp>
      <p:sp>
        <p:nvSpPr>
          <p:cNvPr id="2560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977301B7-E9DE-44CA-8B67-13EED67103DB}" type="slidenum">
              <a:rPr lang="ar-SA" smtClean="0"/>
              <a:pPr/>
              <a:t>88</a:t>
            </a:fld>
            <a:endParaRPr lang="en-US" smtClean="0"/>
          </a:p>
        </p:txBody>
      </p:sp>
      <p:sp>
        <p:nvSpPr>
          <p:cNvPr id="25702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59E2A310-EECA-4783-B42F-AB7806D22879}" type="slidenum">
              <a:rPr lang="ar-SA" sz="1300">
                <a:latin typeface="Marlett" pitchFamily="2" charset="2"/>
              </a:rPr>
              <a:pPr defTabSz="966788"/>
              <a:t>88</a:t>
            </a:fld>
            <a:endParaRPr lang="en-US" sz="1300">
              <a:latin typeface="Marlett" pitchFamily="2" charset="2"/>
            </a:endParaRPr>
          </a:p>
        </p:txBody>
      </p:sp>
      <p:sp>
        <p:nvSpPr>
          <p:cNvPr id="257028" name="Rectangle 2"/>
          <p:cNvSpPr>
            <a:spLocks noGrp="1" noRot="1" noChangeAspect="1" noChangeArrowheads="1" noTextEdit="1"/>
          </p:cNvSpPr>
          <p:nvPr>
            <p:ph type="sldImg"/>
          </p:nvPr>
        </p:nvSpPr>
        <p:spPr>
          <a:ln/>
        </p:spPr>
      </p:sp>
      <p:sp>
        <p:nvSpPr>
          <p:cNvPr id="2570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4DC56AF6-5E79-4C7B-90CF-78425CA77C4E}" type="slidenum">
              <a:rPr lang="ar-SA" smtClean="0"/>
              <a:pPr/>
              <a:t>89</a:t>
            </a:fld>
            <a:endParaRPr lang="en-US" smtClean="0"/>
          </a:p>
        </p:txBody>
      </p:sp>
      <p:sp>
        <p:nvSpPr>
          <p:cNvPr id="25805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834BF86-8839-4B1F-9AB5-54730E6B08F9}" type="slidenum">
              <a:rPr lang="ar-SA" sz="1300">
                <a:latin typeface="Marlett" pitchFamily="2" charset="2"/>
              </a:rPr>
              <a:pPr defTabSz="966788"/>
              <a:t>89</a:t>
            </a:fld>
            <a:endParaRPr lang="en-US" sz="1300">
              <a:latin typeface="Marlett" pitchFamily="2" charset="2"/>
            </a:endParaRPr>
          </a:p>
        </p:txBody>
      </p:sp>
      <p:sp>
        <p:nvSpPr>
          <p:cNvPr id="258052" name="Rectangle 2"/>
          <p:cNvSpPr>
            <a:spLocks noGrp="1" noRot="1" noChangeAspect="1" noChangeArrowheads="1" noTextEdit="1"/>
          </p:cNvSpPr>
          <p:nvPr>
            <p:ph type="sldImg"/>
          </p:nvPr>
        </p:nvSpPr>
        <p:spPr>
          <a:ln/>
        </p:spPr>
      </p:sp>
      <p:sp>
        <p:nvSpPr>
          <p:cNvPr id="2580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E4AAEA18-D2C9-4DD4-AA04-B62F471F4F07}" type="slidenum">
              <a:rPr lang="ar-SA" smtClean="0"/>
              <a:pPr/>
              <a:t>9</a:t>
            </a:fld>
            <a:endParaRPr lang="en-US" smtClean="0"/>
          </a:p>
        </p:txBody>
      </p:sp>
      <p:sp>
        <p:nvSpPr>
          <p:cNvPr id="17203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79ECF31-B93F-43D3-A7DF-97EB5E12D3B6}" type="slidenum">
              <a:rPr lang="ar-SA" sz="1300">
                <a:latin typeface="Marlett" pitchFamily="2" charset="2"/>
              </a:rPr>
              <a:pPr defTabSz="966788"/>
              <a:t>9</a:t>
            </a:fld>
            <a:endParaRPr lang="en-US" sz="1300">
              <a:latin typeface="Marlett" pitchFamily="2" charset="2"/>
            </a:endParaRPr>
          </a:p>
        </p:txBody>
      </p:sp>
      <p:sp>
        <p:nvSpPr>
          <p:cNvPr id="172036" name="Rectangle 2"/>
          <p:cNvSpPr>
            <a:spLocks noGrp="1" noRot="1" noChangeAspect="1" noChangeArrowheads="1" noTextEdit="1"/>
          </p:cNvSpPr>
          <p:nvPr>
            <p:ph type="sldImg"/>
          </p:nvPr>
        </p:nvSpPr>
        <p:spPr>
          <a:xfrm>
            <a:off x="1443038" y="922338"/>
            <a:ext cx="4430712" cy="3322637"/>
          </a:xfrm>
          <a:ln/>
        </p:spPr>
      </p:sp>
      <p:sp>
        <p:nvSpPr>
          <p:cNvPr id="172037" name="Text Box 3"/>
          <p:cNvSpPr>
            <a:spLocks noGrp="1" noChangeArrowheads="1"/>
          </p:cNvSpPr>
          <p:nvPr>
            <p:ph type="body" idx="1"/>
          </p:nvPr>
        </p:nvSpPr>
        <p:spPr>
          <a:xfrm>
            <a:off x="1133475" y="4567238"/>
            <a:ext cx="5056188" cy="3690937"/>
          </a:xfrm>
          <a:noFill/>
          <a:ln/>
        </p:spPr>
        <p:txBody>
          <a:bodyPr wrap="none" anchor="ctr"/>
          <a:lstStyle/>
          <a:p>
            <a:pPr defTabSz="449263"/>
            <a:r>
              <a:rPr lang="en-US" smtClean="0"/>
              <a:t>The four must move the bucket four, and 7 and 15 must moveto bucket 7.</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C53EA74A-0EBB-40FE-9654-289B1EC78C51}" type="slidenum">
              <a:rPr lang="ar-SA" smtClean="0"/>
              <a:pPr/>
              <a:t>90</a:t>
            </a:fld>
            <a:endParaRPr lang="en-US" smtClean="0"/>
          </a:p>
        </p:txBody>
      </p:sp>
      <p:sp>
        <p:nvSpPr>
          <p:cNvPr id="25907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CE44945-617A-4325-B335-C873FD407FFF}" type="slidenum">
              <a:rPr lang="ar-SA" sz="1300">
                <a:latin typeface="Marlett" pitchFamily="2" charset="2"/>
              </a:rPr>
              <a:pPr defTabSz="966788"/>
              <a:t>90</a:t>
            </a:fld>
            <a:endParaRPr lang="en-US" sz="1300">
              <a:latin typeface="Marlett" pitchFamily="2" charset="2"/>
            </a:endParaRPr>
          </a:p>
        </p:txBody>
      </p:sp>
      <p:sp>
        <p:nvSpPr>
          <p:cNvPr id="259076" name="Rectangle 2"/>
          <p:cNvSpPr>
            <a:spLocks noGrp="1" noRot="1" noChangeAspect="1" noChangeArrowheads="1" noTextEdit="1"/>
          </p:cNvSpPr>
          <p:nvPr>
            <p:ph type="sldImg"/>
          </p:nvPr>
        </p:nvSpPr>
        <p:spPr>
          <a:ln/>
        </p:spPr>
      </p:sp>
      <p:sp>
        <p:nvSpPr>
          <p:cNvPr id="2590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A74A07B6-3515-4C07-8E1B-A90CF9CF6A1D}" type="slidenum">
              <a:rPr lang="ar-SA" smtClean="0"/>
              <a:pPr/>
              <a:t>91</a:t>
            </a:fld>
            <a:endParaRPr lang="en-US" smtClean="0"/>
          </a:p>
        </p:txBody>
      </p:sp>
      <p:sp>
        <p:nvSpPr>
          <p:cNvPr id="26009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A9CB34F-1B5D-443D-A5EF-3C1A3FF9CE7F}" type="slidenum">
              <a:rPr lang="ar-SA" sz="1300">
                <a:latin typeface="Marlett" pitchFamily="2" charset="2"/>
              </a:rPr>
              <a:pPr defTabSz="966788"/>
              <a:t>91</a:t>
            </a:fld>
            <a:endParaRPr lang="en-US" sz="1300">
              <a:latin typeface="Marlett" pitchFamily="2" charset="2"/>
            </a:endParaRPr>
          </a:p>
        </p:txBody>
      </p:sp>
      <p:sp>
        <p:nvSpPr>
          <p:cNvPr id="260100" name="Rectangle 2"/>
          <p:cNvSpPr>
            <a:spLocks noGrp="1" noRot="1" noChangeAspect="1" noChangeArrowheads="1" noTextEdit="1"/>
          </p:cNvSpPr>
          <p:nvPr>
            <p:ph type="sldImg"/>
          </p:nvPr>
        </p:nvSpPr>
        <p:spPr>
          <a:ln/>
        </p:spPr>
      </p:sp>
      <p:sp>
        <p:nvSpPr>
          <p:cNvPr id="26010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7A1FD18A-3565-42F8-8B68-5ADA5A464A70}" type="slidenum">
              <a:rPr lang="ar-SA" smtClean="0"/>
              <a:pPr/>
              <a:t>92</a:t>
            </a:fld>
            <a:endParaRPr lang="en-US" smtClean="0"/>
          </a:p>
        </p:txBody>
      </p:sp>
      <p:sp>
        <p:nvSpPr>
          <p:cNvPr id="26112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84E6974-D2CB-4BBE-9380-B669CF76F7F6}" type="slidenum">
              <a:rPr lang="ar-SA" sz="1300">
                <a:latin typeface="Marlett" pitchFamily="2" charset="2"/>
              </a:rPr>
              <a:pPr defTabSz="966788"/>
              <a:t>92</a:t>
            </a:fld>
            <a:endParaRPr lang="en-US" sz="1300">
              <a:latin typeface="Marlett" pitchFamily="2" charset="2"/>
            </a:endParaRPr>
          </a:p>
        </p:txBody>
      </p:sp>
      <p:sp>
        <p:nvSpPr>
          <p:cNvPr id="261124" name="Rectangle 2"/>
          <p:cNvSpPr>
            <a:spLocks noGrp="1" noRot="1" noChangeAspect="1" noChangeArrowheads="1" noTextEdit="1"/>
          </p:cNvSpPr>
          <p:nvPr>
            <p:ph type="sldImg"/>
          </p:nvPr>
        </p:nvSpPr>
        <p:spPr>
          <a:ln/>
        </p:spPr>
      </p:sp>
      <p:sp>
        <p:nvSpPr>
          <p:cNvPr id="2611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F2334716-FF8C-497C-91B0-58334F3B41C8}" type="slidenum">
              <a:rPr lang="ar-SA" smtClean="0"/>
              <a:pPr/>
              <a:t>93</a:t>
            </a:fld>
            <a:endParaRPr lang="en-US" smtClean="0"/>
          </a:p>
        </p:txBody>
      </p:sp>
      <p:sp>
        <p:nvSpPr>
          <p:cNvPr id="26214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C021FDC0-8939-4D24-9AA5-F4EDA7A54FFA}" type="slidenum">
              <a:rPr lang="ar-SA" sz="1300">
                <a:latin typeface="Marlett" pitchFamily="2" charset="2"/>
              </a:rPr>
              <a:pPr defTabSz="966788"/>
              <a:t>93</a:t>
            </a:fld>
            <a:endParaRPr lang="en-US" sz="1300">
              <a:latin typeface="Marlett" pitchFamily="2" charset="2"/>
            </a:endParaRPr>
          </a:p>
        </p:txBody>
      </p:sp>
      <p:sp>
        <p:nvSpPr>
          <p:cNvPr id="262148" name="Rectangle 2"/>
          <p:cNvSpPr>
            <a:spLocks noGrp="1" noRot="1" noChangeAspect="1" noChangeArrowheads="1" noTextEdit="1"/>
          </p:cNvSpPr>
          <p:nvPr>
            <p:ph type="sldImg"/>
          </p:nvPr>
        </p:nvSpPr>
        <p:spPr>
          <a:ln/>
        </p:spPr>
      </p:sp>
      <p:sp>
        <p:nvSpPr>
          <p:cNvPr id="26214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B5A0C5E2-7B03-4054-AA32-BEB6767C16BF}" type="slidenum">
              <a:rPr lang="ar-SA" smtClean="0"/>
              <a:pPr/>
              <a:t>94</a:t>
            </a:fld>
            <a:endParaRPr lang="en-US" smtClean="0"/>
          </a:p>
        </p:txBody>
      </p:sp>
      <p:sp>
        <p:nvSpPr>
          <p:cNvPr id="26317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704D91BC-7298-4326-97E7-B0D97B42F25A}" type="slidenum">
              <a:rPr lang="ar-SA" sz="1300">
                <a:latin typeface="Marlett" pitchFamily="2" charset="2"/>
              </a:rPr>
              <a:pPr defTabSz="966788"/>
              <a:t>94</a:t>
            </a:fld>
            <a:endParaRPr lang="en-US" sz="1300">
              <a:latin typeface="Marlett" pitchFamily="2" charset="2"/>
            </a:endParaRPr>
          </a:p>
        </p:txBody>
      </p:sp>
      <p:sp>
        <p:nvSpPr>
          <p:cNvPr id="263172" name="Rectangle 2"/>
          <p:cNvSpPr>
            <a:spLocks noGrp="1" noRot="1" noChangeAspect="1" noChangeArrowheads="1" noTextEdit="1"/>
          </p:cNvSpPr>
          <p:nvPr>
            <p:ph type="sldImg"/>
          </p:nvPr>
        </p:nvSpPr>
        <p:spPr>
          <a:ln/>
        </p:spPr>
      </p:sp>
      <p:sp>
        <p:nvSpPr>
          <p:cNvPr id="26317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58E5B868-9ADA-4448-822E-228CAA35F392}" type="slidenum">
              <a:rPr lang="ar-SA" smtClean="0"/>
              <a:pPr/>
              <a:t>95</a:t>
            </a:fld>
            <a:endParaRPr lang="en-US" smtClean="0"/>
          </a:p>
        </p:txBody>
      </p:sp>
      <p:sp>
        <p:nvSpPr>
          <p:cNvPr id="264195"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0E810B6E-BF62-4B6E-9A9E-311F9955BD0C}" type="slidenum">
              <a:rPr lang="ar-SA" sz="1300">
                <a:latin typeface="Marlett" pitchFamily="2" charset="2"/>
              </a:rPr>
              <a:pPr defTabSz="966788"/>
              <a:t>95</a:t>
            </a:fld>
            <a:endParaRPr lang="en-US" sz="1300">
              <a:latin typeface="Marlett" pitchFamily="2" charset="2"/>
            </a:endParaRPr>
          </a:p>
        </p:txBody>
      </p:sp>
      <p:sp>
        <p:nvSpPr>
          <p:cNvPr id="264196" name="Rectangle 2"/>
          <p:cNvSpPr>
            <a:spLocks noGrp="1" noRot="1" noChangeAspect="1" noChangeArrowheads="1" noTextEdit="1"/>
          </p:cNvSpPr>
          <p:nvPr>
            <p:ph type="sldImg"/>
          </p:nvPr>
        </p:nvSpPr>
        <p:spPr>
          <a:ln/>
        </p:spPr>
      </p:sp>
      <p:sp>
        <p:nvSpPr>
          <p:cNvPr id="26419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A5C4EEA6-AC78-48ED-A20B-D32A244EB388}" type="slidenum">
              <a:rPr lang="ar-SA" smtClean="0"/>
              <a:pPr/>
              <a:t>96</a:t>
            </a:fld>
            <a:endParaRPr lang="en-US" smtClean="0"/>
          </a:p>
        </p:txBody>
      </p:sp>
      <p:sp>
        <p:nvSpPr>
          <p:cNvPr id="265219"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1C98BB0-B9EA-4D47-B252-57BCA1BB3815}" type="slidenum">
              <a:rPr lang="ar-SA" sz="1300">
                <a:latin typeface="Marlett" pitchFamily="2" charset="2"/>
              </a:rPr>
              <a:pPr defTabSz="966788"/>
              <a:t>96</a:t>
            </a:fld>
            <a:endParaRPr lang="en-US" sz="1300">
              <a:latin typeface="Marlett" pitchFamily="2" charset="2"/>
            </a:endParaRPr>
          </a:p>
        </p:txBody>
      </p:sp>
      <p:sp>
        <p:nvSpPr>
          <p:cNvPr id="265220" name="Rectangle 2"/>
          <p:cNvSpPr>
            <a:spLocks noGrp="1" noRot="1" noChangeAspect="1" noChangeArrowheads="1" noTextEdit="1"/>
          </p:cNvSpPr>
          <p:nvPr>
            <p:ph type="sldImg"/>
          </p:nvPr>
        </p:nvSpPr>
        <p:spPr>
          <a:ln/>
        </p:spPr>
      </p:sp>
      <p:sp>
        <p:nvSpPr>
          <p:cNvPr id="26522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CB4B44CD-9A77-4AF7-97DB-397E80930399}" type="slidenum">
              <a:rPr lang="ar-SA" smtClean="0"/>
              <a:pPr/>
              <a:t>97</a:t>
            </a:fld>
            <a:endParaRPr lang="en-US" smtClean="0"/>
          </a:p>
        </p:txBody>
      </p:sp>
      <p:sp>
        <p:nvSpPr>
          <p:cNvPr id="266243"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E63BF03F-3B26-49C6-8E48-27D82428EF12}" type="slidenum">
              <a:rPr lang="ar-SA" sz="1300">
                <a:latin typeface="Marlett" pitchFamily="2" charset="2"/>
              </a:rPr>
              <a:pPr defTabSz="966788"/>
              <a:t>97</a:t>
            </a:fld>
            <a:endParaRPr lang="en-US" sz="1300">
              <a:latin typeface="Marlett" pitchFamily="2" charset="2"/>
            </a:endParaRPr>
          </a:p>
        </p:txBody>
      </p:sp>
      <p:sp>
        <p:nvSpPr>
          <p:cNvPr id="266244" name="Rectangle 2"/>
          <p:cNvSpPr>
            <a:spLocks noGrp="1" noRot="1" noChangeAspect="1" noChangeArrowheads="1" noTextEdit="1"/>
          </p:cNvSpPr>
          <p:nvPr>
            <p:ph type="sldImg"/>
          </p:nvPr>
        </p:nvSpPr>
        <p:spPr>
          <a:ln/>
        </p:spPr>
      </p:sp>
      <p:sp>
        <p:nvSpPr>
          <p:cNvPr id="26624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7CCB7732-074C-45DC-88AB-93802B5C8CCC}" type="slidenum">
              <a:rPr lang="ar-SA" smtClean="0"/>
              <a:pPr/>
              <a:t>98</a:t>
            </a:fld>
            <a:endParaRPr lang="en-US" smtClean="0"/>
          </a:p>
        </p:txBody>
      </p:sp>
      <p:sp>
        <p:nvSpPr>
          <p:cNvPr id="267267"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F61039F9-D0A1-4E23-A49E-4A016B464CC4}" type="slidenum">
              <a:rPr lang="ar-SA" sz="1300">
                <a:latin typeface="Marlett" pitchFamily="2" charset="2"/>
              </a:rPr>
              <a:pPr defTabSz="966788"/>
              <a:t>98</a:t>
            </a:fld>
            <a:endParaRPr lang="en-US" sz="1300">
              <a:latin typeface="Marlett" pitchFamily="2" charset="2"/>
            </a:endParaRPr>
          </a:p>
        </p:txBody>
      </p:sp>
      <p:sp>
        <p:nvSpPr>
          <p:cNvPr id="267268" name="Rectangle 2"/>
          <p:cNvSpPr>
            <a:spLocks noGrp="1" noRot="1" noChangeAspect="1" noChangeArrowheads="1" noTextEdit="1"/>
          </p:cNvSpPr>
          <p:nvPr>
            <p:ph type="sldImg"/>
          </p:nvPr>
        </p:nvSpPr>
        <p:spPr>
          <a:ln/>
        </p:spPr>
      </p:sp>
      <p:sp>
        <p:nvSpPr>
          <p:cNvPr id="26726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ACCC8C21-8627-4273-922C-CA6C94C863D8}" type="slidenum">
              <a:rPr lang="ar-SA" smtClean="0"/>
              <a:pPr/>
              <a:t>99</a:t>
            </a:fld>
            <a:endParaRPr lang="en-US" smtClean="0"/>
          </a:p>
        </p:txBody>
      </p:sp>
      <p:sp>
        <p:nvSpPr>
          <p:cNvPr id="268291" name="Rectangle 7"/>
          <p:cNvSpPr txBox="1">
            <a:spLocks noGrp="1" noChangeArrowheads="1"/>
          </p:cNvSpPr>
          <p:nvPr/>
        </p:nvSpPr>
        <p:spPr bwMode="auto">
          <a:xfrm>
            <a:off x="4144963" y="9121775"/>
            <a:ext cx="3170237" cy="479425"/>
          </a:xfrm>
          <a:prstGeom prst="rect">
            <a:avLst/>
          </a:prstGeom>
          <a:noFill/>
          <a:ln w="9525">
            <a:noFill/>
            <a:miter lim="800000"/>
            <a:headEnd/>
            <a:tailEnd/>
          </a:ln>
        </p:spPr>
        <p:txBody>
          <a:bodyPr lIns="96661" tIns="48331" rIns="96661" bIns="48331" anchor="b"/>
          <a:lstStyle/>
          <a:p>
            <a:pPr defTabSz="966788"/>
            <a:fld id="{12E5E9CE-3036-451C-810E-5DF0555D15F5}" type="slidenum">
              <a:rPr lang="ar-SA" sz="1300">
                <a:latin typeface="Marlett" pitchFamily="2" charset="2"/>
              </a:rPr>
              <a:pPr defTabSz="966788"/>
              <a:t>99</a:t>
            </a:fld>
            <a:endParaRPr lang="en-US" sz="1300">
              <a:latin typeface="Marlett" pitchFamily="2" charset="2"/>
            </a:endParaRPr>
          </a:p>
        </p:txBody>
      </p:sp>
      <p:sp>
        <p:nvSpPr>
          <p:cNvPr id="268292" name="Rectangle 2"/>
          <p:cNvSpPr>
            <a:spLocks noGrp="1" noRot="1" noChangeAspect="1" noChangeArrowheads="1" noTextEdit="1"/>
          </p:cNvSpPr>
          <p:nvPr>
            <p:ph type="sldImg"/>
          </p:nvPr>
        </p:nvSpPr>
        <p:spPr>
          <a:ln/>
        </p:spPr>
      </p:sp>
      <p:sp>
        <p:nvSpPr>
          <p:cNvPr id="26829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cstate="print"/>
          <a:srcRect/>
          <a:stretch>
            <a:fillRect/>
          </a:stretch>
        </p:blipFill>
        <p:spPr bwMode="auto">
          <a:xfrm>
            <a:off x="655638" y="6157913"/>
            <a:ext cx="587375" cy="587375"/>
          </a:xfrm>
          <a:prstGeom prst="rect">
            <a:avLst/>
          </a:prstGeom>
          <a:noFill/>
          <a:ln w="9525">
            <a:noFill/>
            <a:miter lim="800000"/>
            <a:headEnd/>
            <a:tailEnd/>
          </a:ln>
        </p:spPr>
      </p:pic>
      <p:sp>
        <p:nvSpPr>
          <p:cNvPr id="207565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075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sldNum" sz="quarter" idx="10"/>
          </p:nvPr>
        </p:nvSpPr>
        <p:spPr>
          <a:xfrm>
            <a:off x="6553200" y="6245225"/>
            <a:ext cx="2133600" cy="476250"/>
          </a:xfrm>
        </p:spPr>
        <p:txBody>
          <a:bodyPr/>
          <a:lstStyle>
            <a:lvl1pPr>
              <a:defRPr/>
            </a:lvl1pPr>
          </a:lstStyle>
          <a:p>
            <a:pPr>
              <a:defRPr/>
            </a:pPr>
            <a:fld id="{79D7CFD4-FBEF-4AF8-AF88-4BD8511ECE08}"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FED4D23F-0A1B-4BB0-86CF-CF7FA4F90DBA}"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5481B329-8AAB-407D-95C0-4DC9AC82BE9A}"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79174C8D-E37B-4A60-9814-D5A95636E32B}"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6B46AF01-2857-4A6E-8F11-28067EA3AB15}"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D5970060-6424-415E-89C8-3A062194A39D}"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F2D7A898-A02D-429E-AA65-9895A469B359}"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18CBB5C5-533C-4EDE-9E0D-BB81AB6D4DDA}"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3" name="Rectangle 6"/>
          <p:cNvSpPr>
            <a:spLocks noGrp="1" noChangeArrowheads="1"/>
          </p:cNvSpPr>
          <p:nvPr>
            <p:ph type="sldNum" sz="quarter" idx="11"/>
          </p:nvPr>
        </p:nvSpPr>
        <p:spPr>
          <a:ln/>
        </p:spPr>
        <p:txBody>
          <a:bodyPr/>
          <a:lstStyle>
            <a:lvl1pPr>
              <a:defRPr/>
            </a:lvl1pPr>
          </a:lstStyle>
          <a:p>
            <a:pPr>
              <a:defRPr/>
            </a:pPr>
            <a:fld id="{10F936D8-AF66-474C-A042-597428A3F87F}"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EDB9F4A7-326C-4E00-BABD-37D77472EFD1}"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88EE446F-8B72-47B5-8C09-D659723C892A}"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124200" y="6248400"/>
            <a:ext cx="31527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Arial" pitchFamily="34" charset="0"/>
                <a:cs typeface="Arial" pitchFamily="34" charset="0"/>
              </a:defRPr>
            </a:lvl1pPr>
          </a:lstStyle>
          <a:p>
            <a:pPr>
              <a:defRPr/>
            </a:pPr>
            <a:r>
              <a:rPr lang="en-US" dirty="0" smtClean="0"/>
              <a:t>Art of Multiprocessor Programming</a:t>
            </a: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pitchFamily="34" charset="0"/>
                <a:cs typeface="Arial" charset="0"/>
              </a:defRPr>
            </a:lvl1pPr>
          </a:lstStyle>
          <a:p>
            <a:pPr>
              <a:defRPr/>
            </a:pPr>
            <a:fld id="{5C5BE4E8-7D91-4742-975E-1AD187753991}" type="slidenum">
              <a:rPr lang="ar-SA" smtClean="0"/>
              <a:pPr>
                <a:defRPr/>
              </a:pPr>
              <a:t>‹#›</a:t>
            </a:fld>
            <a:endParaRPr lang="en-US" dirty="0"/>
          </a:p>
        </p:txBody>
      </p:sp>
      <p:pic>
        <p:nvPicPr>
          <p:cNvPr id="2" name="Picture 9"/>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7.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1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4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3077"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3078" name="Rectangle 4"/>
          <p:cNvSpPr>
            <a:spLocks noGrp="1" noChangeArrowheads="1"/>
          </p:cNvSpPr>
          <p:nvPr>
            <p:ph type="ctrTitle" idx="4294967295"/>
          </p:nvPr>
        </p:nvSpPr>
        <p:spPr>
          <a:xfrm>
            <a:off x="746125" y="619125"/>
            <a:ext cx="7772400" cy="1143000"/>
          </a:xfrm>
        </p:spPr>
        <p:txBody>
          <a:bodyPr/>
          <a:lstStyle/>
          <a:p>
            <a:r>
              <a:rPr lang="en-US" altLang="en-US" smtClean="0"/>
              <a:t>Hashing and Natural Parallism</a:t>
            </a:r>
            <a:endParaRPr lang="en-US" smtClean="0"/>
          </a:p>
        </p:txBody>
      </p:sp>
      <p:sp>
        <p:nvSpPr>
          <p:cNvPr id="3079" name="Rectangle 5"/>
          <p:cNvSpPr>
            <a:spLocks noGrp="1" noChangeArrowheads="1"/>
          </p:cNvSpPr>
          <p:nvPr>
            <p:ph type="subTitle" idx="4294967295"/>
          </p:nvPr>
        </p:nvSpPr>
        <p:spPr>
          <a:xfrm>
            <a:off x="1295400" y="4454525"/>
            <a:ext cx="6400800" cy="1752600"/>
          </a:xfrm>
        </p:spPr>
        <p:txBody>
          <a:bodyPr/>
          <a:lstStyle/>
          <a:p>
            <a:pPr marL="0" indent="0" algn="ctr">
              <a:lnSpc>
                <a:spcPct val="80000"/>
              </a:lnSpc>
              <a:buFontTx/>
              <a:buNone/>
            </a:pPr>
            <a:r>
              <a:rPr lang="en-US" sz="2800" smtClean="0">
                <a:solidFill>
                  <a:schemeClr val="accent1"/>
                </a:solidFill>
              </a:rPr>
              <a:t>Companion slides for</a:t>
            </a:r>
          </a:p>
          <a:p>
            <a:pPr marL="0" indent="0" algn="ctr">
              <a:lnSpc>
                <a:spcPct val="80000"/>
              </a:lnSpc>
              <a:buFontTx/>
              <a:buNone/>
            </a:pPr>
            <a:r>
              <a:rPr lang="en-US" sz="2800" smtClean="0">
                <a:solidFill>
                  <a:schemeClr val="tx1"/>
                </a:solidFill>
              </a:rPr>
              <a:t>The Art of Multiprocessor Programming</a:t>
            </a:r>
          </a:p>
          <a:p>
            <a:pPr marL="0" indent="0" algn="ctr">
              <a:lnSpc>
                <a:spcPct val="80000"/>
              </a:lnSpc>
              <a:buFontTx/>
              <a:buNone/>
            </a:pPr>
            <a:r>
              <a:rPr lang="en-US" sz="2800" smtClean="0">
                <a:solidFill>
                  <a:schemeClr val="accent1"/>
                </a:solidFill>
              </a:rPr>
              <a:t>by Maurice Herlihy &amp; Nir Shavit</a:t>
            </a:r>
          </a:p>
        </p:txBody>
      </p:sp>
      <p:sp>
        <p:nvSpPr>
          <p:cNvPr id="3080"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pic>
        <p:nvPicPr>
          <p:cNvPr id="3081" name="Picture 7"/>
          <p:cNvPicPr>
            <a:picLocks noChangeAspect="1" noChangeArrowheads="1"/>
          </p:cNvPicPr>
          <p:nvPr/>
        </p:nvPicPr>
        <p:blipFill>
          <a:blip r:embed="rId4" cstate="print"/>
          <a:srcRect/>
          <a:stretch>
            <a:fillRect/>
          </a:stretch>
        </p:blipFill>
        <p:spPr bwMode="auto">
          <a:xfrm>
            <a:off x="3386138" y="2009775"/>
            <a:ext cx="2297112" cy="229711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1"/>
          <p:cNvSpPr>
            <a:spLocks noGrp="1"/>
          </p:cNvSpPr>
          <p:nvPr>
            <p:ph type="ftr" sz="quarter" idx="10"/>
          </p:nvPr>
        </p:nvSpPr>
        <p:spPr>
          <a:noFill/>
        </p:spPr>
        <p:txBody>
          <a:bodyPr/>
          <a:lstStyle/>
          <a:p>
            <a:r>
              <a:rPr lang="en-US" smtClean="0"/>
              <a:t>Art of Multiprocessor Programming</a:t>
            </a:r>
          </a:p>
        </p:txBody>
      </p:sp>
      <p:sp>
        <p:nvSpPr>
          <p:cNvPr id="16387" name="Slide Number Placeholder 2"/>
          <p:cNvSpPr>
            <a:spLocks noGrp="1"/>
          </p:cNvSpPr>
          <p:nvPr>
            <p:ph type="sldNum" sz="quarter" idx="11"/>
          </p:nvPr>
        </p:nvSpPr>
        <p:spPr>
          <a:noFill/>
        </p:spPr>
        <p:txBody>
          <a:bodyPr/>
          <a:lstStyle/>
          <a:p>
            <a:fld id="{73CF9F7B-3550-413F-9A9E-8CE0D57710A6}" type="slidenum">
              <a:rPr lang="ar-SA" smtClean="0">
                <a:cs typeface="Arial" pitchFamily="34" charset="0"/>
              </a:rPr>
              <a:pPr/>
              <a:t>10</a:t>
            </a:fld>
            <a:endParaRPr lang="en-US" smtClean="0">
              <a:cs typeface="Arial" pitchFamily="34" charset="0"/>
            </a:endParaRPr>
          </a:p>
        </p:txBody>
      </p:sp>
      <p:sp>
        <p:nvSpPr>
          <p:cNvPr id="1638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3AEC43D1-FCBA-445E-84F5-FA08A4F33AB1}" type="slidenum">
              <a:rPr lang="ar-SA" sz="1400">
                <a:solidFill>
                  <a:schemeClr val="tx1"/>
                </a:solidFill>
                <a:latin typeface="Arial" pitchFamily="34" charset="0"/>
                <a:cs typeface="Arial" pitchFamily="34" charset="0"/>
              </a:rPr>
              <a:pPr/>
              <a:t>10</a:t>
            </a:fld>
            <a:endParaRPr lang="en-US" sz="1400" dirty="0">
              <a:solidFill>
                <a:schemeClr val="tx1"/>
              </a:solidFill>
              <a:latin typeface="Arial" pitchFamily="34" charset="0"/>
              <a:cs typeface="Arial" pitchFamily="34" charset="0"/>
            </a:endParaRPr>
          </a:p>
        </p:txBody>
      </p:sp>
      <p:sp>
        <p:nvSpPr>
          <p:cNvPr id="16389" name="Rectangle 2"/>
          <p:cNvSpPr>
            <a:spLocks noGrp="1" noChangeArrowheads="1"/>
          </p:cNvSpPr>
          <p:nvPr>
            <p:ph type="title" idx="4294967295"/>
          </p:nvPr>
        </p:nvSpPr>
        <p:spPr>
          <a:xfrm>
            <a:off x="760413" y="209550"/>
            <a:ext cx="7772400" cy="1146175"/>
          </a:xfrm>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Resizing</a:t>
            </a:r>
          </a:p>
        </p:txBody>
      </p:sp>
      <p:sp>
        <p:nvSpPr>
          <p:cNvPr id="16390"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391"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392"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393"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394" name="Line 7"/>
          <p:cNvSpPr>
            <a:spLocks noChangeShapeType="1"/>
          </p:cNvSpPr>
          <p:nvPr/>
        </p:nvSpPr>
        <p:spPr bwMode="auto">
          <a:xfrm>
            <a:off x="3306763" y="1698625"/>
            <a:ext cx="1587"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6395"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396"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6397"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16398"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16399"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16400"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16401" name="Line 14"/>
          <p:cNvSpPr>
            <a:spLocks noChangeShapeType="1"/>
          </p:cNvSpPr>
          <p:nvPr/>
        </p:nvSpPr>
        <p:spPr bwMode="auto">
          <a:xfrm flipV="1">
            <a:off x="2068513" y="19081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6402"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6403" name="Line 16"/>
          <p:cNvSpPr>
            <a:spLocks noChangeShapeType="1"/>
          </p:cNvSpPr>
          <p:nvPr/>
        </p:nvSpPr>
        <p:spPr bwMode="auto">
          <a:xfrm flipV="1">
            <a:off x="2060575" y="3455988"/>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6404" name="AutoShape 17"/>
          <p:cNvSpPr>
            <a:spLocks noChangeArrowheads="1"/>
          </p:cNvSpPr>
          <p:nvPr/>
        </p:nvSpPr>
        <p:spPr bwMode="auto">
          <a:xfrm>
            <a:off x="2776538" y="168751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405" name="Text Box 18"/>
          <p:cNvSpPr txBox="1">
            <a:spLocks noChangeArrowheads="1"/>
          </p:cNvSpPr>
          <p:nvPr/>
        </p:nvSpPr>
        <p:spPr bwMode="auto">
          <a:xfrm>
            <a:off x="2833688" y="166370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16406" name="AutoShape 19"/>
          <p:cNvSpPr>
            <a:spLocks noChangeArrowheads="1"/>
          </p:cNvSpPr>
          <p:nvPr/>
        </p:nvSpPr>
        <p:spPr bwMode="auto">
          <a:xfrm>
            <a:off x="2759075" y="381476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407" name="Line 20"/>
          <p:cNvSpPr>
            <a:spLocks noChangeShapeType="1"/>
          </p:cNvSpPr>
          <p:nvPr/>
        </p:nvSpPr>
        <p:spPr bwMode="auto">
          <a:xfrm>
            <a:off x="3289300" y="3825875"/>
            <a:ext cx="1588"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6408" name="Text Box 21"/>
          <p:cNvSpPr txBox="1">
            <a:spLocks noChangeArrowheads="1"/>
          </p:cNvSpPr>
          <p:nvPr/>
        </p:nvSpPr>
        <p:spPr bwMode="auto">
          <a:xfrm>
            <a:off x="2824163" y="378142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16409" name="Text Box 22"/>
          <p:cNvSpPr txBox="1">
            <a:spLocks noChangeArrowheads="1"/>
          </p:cNvSpPr>
          <p:nvPr/>
        </p:nvSpPr>
        <p:spPr bwMode="auto">
          <a:xfrm>
            <a:off x="2846388" y="22161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16410" name="AutoShape 23"/>
          <p:cNvSpPr>
            <a:spLocks noChangeArrowheads="1"/>
          </p:cNvSpPr>
          <p:nvPr/>
        </p:nvSpPr>
        <p:spPr bwMode="auto">
          <a:xfrm>
            <a:off x="2768600" y="3279775"/>
            <a:ext cx="1004888"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411" name="Line 24"/>
          <p:cNvSpPr>
            <a:spLocks noChangeShapeType="1"/>
          </p:cNvSpPr>
          <p:nvPr/>
        </p:nvSpPr>
        <p:spPr bwMode="auto">
          <a:xfrm>
            <a:off x="3298825" y="32908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6412" name="AutoShape 25"/>
          <p:cNvSpPr>
            <a:spLocks noChangeArrowheads="1"/>
          </p:cNvSpPr>
          <p:nvPr/>
        </p:nvSpPr>
        <p:spPr bwMode="auto">
          <a:xfrm>
            <a:off x="4351338" y="328930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413" name="Line 26"/>
          <p:cNvSpPr>
            <a:spLocks noChangeShapeType="1"/>
          </p:cNvSpPr>
          <p:nvPr/>
        </p:nvSpPr>
        <p:spPr bwMode="auto">
          <a:xfrm>
            <a:off x="4881563" y="33004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6414" name="Text Box 27"/>
          <p:cNvSpPr txBox="1">
            <a:spLocks noChangeArrowheads="1"/>
          </p:cNvSpPr>
          <p:nvPr/>
        </p:nvSpPr>
        <p:spPr bwMode="auto">
          <a:xfrm>
            <a:off x="2838450" y="32543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16415" name="Text Box 28"/>
          <p:cNvSpPr txBox="1">
            <a:spLocks noChangeArrowheads="1"/>
          </p:cNvSpPr>
          <p:nvPr/>
        </p:nvSpPr>
        <p:spPr bwMode="auto">
          <a:xfrm>
            <a:off x="4424363" y="3254375"/>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16416" name="AutoShape 31"/>
          <p:cNvSpPr>
            <a:spLocks noChangeArrowheads="1"/>
          </p:cNvSpPr>
          <p:nvPr/>
        </p:nvSpPr>
        <p:spPr bwMode="auto">
          <a:xfrm>
            <a:off x="1520825" y="47704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417" name="AutoShape 32"/>
          <p:cNvSpPr>
            <a:spLocks noChangeArrowheads="1"/>
          </p:cNvSpPr>
          <p:nvPr/>
        </p:nvSpPr>
        <p:spPr bwMode="auto">
          <a:xfrm>
            <a:off x="1520825" y="52927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418" name="AutoShape 33"/>
          <p:cNvSpPr>
            <a:spLocks noChangeArrowheads="1"/>
          </p:cNvSpPr>
          <p:nvPr/>
        </p:nvSpPr>
        <p:spPr bwMode="auto">
          <a:xfrm>
            <a:off x="1520825" y="37290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419" name="AutoShape 34"/>
          <p:cNvSpPr>
            <a:spLocks noChangeArrowheads="1"/>
          </p:cNvSpPr>
          <p:nvPr/>
        </p:nvSpPr>
        <p:spPr bwMode="auto">
          <a:xfrm>
            <a:off x="1520825" y="42497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6420" name="Text Box 35"/>
          <p:cNvSpPr txBox="1">
            <a:spLocks noChangeArrowheads="1"/>
          </p:cNvSpPr>
          <p:nvPr/>
        </p:nvSpPr>
        <p:spPr bwMode="auto">
          <a:xfrm>
            <a:off x="1646238" y="38481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4</a:t>
            </a:r>
          </a:p>
        </p:txBody>
      </p:sp>
      <p:sp>
        <p:nvSpPr>
          <p:cNvPr id="16421" name="Text Box 36"/>
          <p:cNvSpPr txBox="1">
            <a:spLocks noChangeArrowheads="1"/>
          </p:cNvSpPr>
          <p:nvPr/>
        </p:nvSpPr>
        <p:spPr bwMode="auto">
          <a:xfrm>
            <a:off x="1646238" y="4370388"/>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5</a:t>
            </a:r>
          </a:p>
        </p:txBody>
      </p:sp>
      <p:sp>
        <p:nvSpPr>
          <p:cNvPr id="16422" name="Text Box 37"/>
          <p:cNvSpPr txBox="1">
            <a:spLocks noChangeArrowheads="1"/>
          </p:cNvSpPr>
          <p:nvPr/>
        </p:nvSpPr>
        <p:spPr bwMode="auto">
          <a:xfrm>
            <a:off x="1646238" y="48942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6</a:t>
            </a:r>
          </a:p>
        </p:txBody>
      </p:sp>
      <p:sp>
        <p:nvSpPr>
          <p:cNvPr id="16423" name="Text Box 38"/>
          <p:cNvSpPr txBox="1">
            <a:spLocks noChangeArrowheads="1"/>
          </p:cNvSpPr>
          <p:nvPr/>
        </p:nvSpPr>
        <p:spPr bwMode="auto">
          <a:xfrm>
            <a:off x="1646238" y="54165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7</a:t>
            </a:r>
          </a:p>
        </p:txBody>
      </p:sp>
      <p:sp>
        <p:nvSpPr>
          <p:cNvPr id="16424" name="Line 39"/>
          <p:cNvSpPr>
            <a:spLocks noChangeShapeType="1"/>
          </p:cNvSpPr>
          <p:nvPr/>
        </p:nvSpPr>
        <p:spPr bwMode="auto">
          <a:xfrm>
            <a:off x="3306763" y="168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6425" name="Line 40"/>
          <p:cNvSpPr>
            <a:spLocks noChangeShapeType="1"/>
          </p:cNvSpPr>
          <p:nvPr/>
        </p:nvSpPr>
        <p:spPr bwMode="auto">
          <a:xfrm flipV="1">
            <a:off x="2051050" y="3983038"/>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6426" name="Line 41"/>
          <p:cNvSpPr>
            <a:spLocks noChangeShapeType="1"/>
          </p:cNvSpPr>
          <p:nvPr/>
        </p:nvSpPr>
        <p:spPr bwMode="auto">
          <a:xfrm flipV="1">
            <a:off x="3643313" y="34575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6427" name="Freeform 44"/>
          <p:cNvSpPr>
            <a:spLocks/>
          </p:cNvSpPr>
          <p:nvPr/>
        </p:nvSpPr>
        <p:spPr bwMode="auto">
          <a:xfrm>
            <a:off x="3962400" y="1946275"/>
            <a:ext cx="2254250" cy="2293938"/>
          </a:xfrm>
          <a:custGeom>
            <a:avLst/>
            <a:gdLst>
              <a:gd name="T0" fmla="*/ 2147483647 w 1420"/>
              <a:gd name="T1" fmla="*/ 0 h 1445"/>
              <a:gd name="T2" fmla="*/ 2147483647 w 1420"/>
              <a:gd name="T3" fmla="*/ 2147483647 h 1445"/>
              <a:gd name="T4" fmla="*/ 2147483647 w 1420"/>
              <a:gd name="T5" fmla="*/ 2147483647 h 1445"/>
              <a:gd name="T6" fmla="*/ 0 w 1420"/>
              <a:gd name="T7" fmla="*/ 2147483647 h 1445"/>
              <a:gd name="T8" fmla="*/ 0 60000 65536"/>
              <a:gd name="T9" fmla="*/ 0 60000 65536"/>
              <a:gd name="T10" fmla="*/ 0 60000 65536"/>
              <a:gd name="T11" fmla="*/ 0 60000 65536"/>
              <a:gd name="T12" fmla="*/ 0 w 1420"/>
              <a:gd name="T13" fmla="*/ 0 h 1445"/>
              <a:gd name="T14" fmla="*/ 1420 w 1420"/>
              <a:gd name="T15" fmla="*/ 1445 h 1445"/>
            </a:gdLst>
            <a:ahLst/>
            <a:cxnLst>
              <a:cxn ang="T8">
                <a:pos x="T0" y="T1"/>
              </a:cxn>
              <a:cxn ang="T9">
                <a:pos x="T2" y="T3"/>
              </a:cxn>
              <a:cxn ang="T10">
                <a:pos x="T4" y="T5"/>
              </a:cxn>
              <a:cxn ang="T11">
                <a:pos x="T6" y="T7"/>
              </a:cxn>
            </a:cxnLst>
            <a:rect l="T12" t="T13" r="T14" b="T15"/>
            <a:pathLst>
              <a:path w="1420" h="1445">
                <a:moveTo>
                  <a:pt x="953" y="0"/>
                </a:moveTo>
                <a:cubicBezTo>
                  <a:pt x="1024" y="43"/>
                  <a:pt x="1342" y="46"/>
                  <a:pt x="1381" y="258"/>
                </a:cubicBezTo>
                <a:cubicBezTo>
                  <a:pt x="1420" y="470"/>
                  <a:pt x="1419" y="1095"/>
                  <a:pt x="1189" y="1270"/>
                </a:cubicBezTo>
                <a:cubicBezTo>
                  <a:pt x="959" y="1445"/>
                  <a:pt x="248" y="1299"/>
                  <a:pt x="0" y="1307"/>
                </a:cubicBezTo>
              </a:path>
            </a:pathLst>
          </a:custGeom>
          <a:noFill/>
          <a:ln w="76200">
            <a:solidFill>
              <a:srgbClr val="FF0000"/>
            </a:solidFill>
            <a:miter lim="800000"/>
            <a:headEnd/>
            <a:tailEnd type="triangle" w="lg" len="med"/>
          </a:ln>
        </p:spPr>
        <p:txBody>
          <a:bodyPr wrap="none"/>
          <a:lstStyle/>
          <a:p>
            <a:pPr algn="ctr" eaLnBrk="1" hangingPunct="1">
              <a:lnSpc>
                <a:spcPct val="70000"/>
              </a:lnSpc>
              <a:spcBef>
                <a:spcPct val="30000"/>
              </a:spcBef>
            </a:pPr>
            <a:endParaRPr lang="en-US" sz="2800" b="1" dirty="0">
              <a:latin typeface="Arial" pitchFamily="34" charset="0"/>
            </a:endParaRPr>
          </a:p>
        </p:txBody>
      </p:sp>
      <p:sp>
        <p:nvSpPr>
          <p:cNvPr id="1049645" name="Text Box 45"/>
          <p:cNvSpPr txBox="1">
            <a:spLocks noChangeArrowheads="1"/>
          </p:cNvSpPr>
          <p:nvPr/>
        </p:nvSpPr>
        <p:spPr bwMode="auto">
          <a:xfrm>
            <a:off x="5248275" y="4673600"/>
            <a:ext cx="2475834"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lang="en-US" sz="2800" dirty="0">
                <a:solidFill>
                  <a:schemeClr val="tx1"/>
                </a:solidFill>
                <a:latin typeface="Arial" pitchFamily="34" charset="0"/>
                <a:cs typeface="Arial" pitchFamily="34" charset="0"/>
              </a:rPr>
              <a:t>h(k) = k mod </a:t>
            </a:r>
            <a:r>
              <a:rPr lang="en-US" sz="2800" dirty="0">
                <a:solidFill>
                  <a:srgbClr val="FF0000"/>
                </a:solidFill>
                <a:latin typeface="Arial" pitchFamily="34" charset="0"/>
                <a:cs typeface="Arial" pitchFamily="34" charset="0"/>
              </a:rPr>
              <a:t>8</a:t>
            </a:r>
          </a:p>
        </p:txBody>
      </p:sp>
      <p:sp>
        <p:nvSpPr>
          <p:cNvPr id="16429" name="Text Box 46"/>
          <p:cNvSpPr txBox="1">
            <a:spLocks noChangeArrowheads="1"/>
          </p:cNvSpPr>
          <p:nvPr/>
        </p:nvSpPr>
        <p:spPr bwMode="auto">
          <a:xfrm>
            <a:off x="6221413" y="1665288"/>
            <a:ext cx="2671762" cy="530225"/>
          </a:xfrm>
          <a:prstGeom prst="rect">
            <a:avLst/>
          </a:prstGeom>
          <a:noFill/>
          <a:ln w="9525">
            <a:noFill/>
            <a:miter lim="800000"/>
            <a:headEnd/>
            <a:tailEnd/>
          </a:ln>
        </p:spPr>
        <p:txBody>
          <a:bodyPr wrap="none" lIns="82945" tIns="41473" rIns="82945" bIns="41473">
            <a:spAutoFit/>
          </a:bodyPr>
          <a:lstStyle/>
          <a:p>
            <a:pPr algn="l" defTabSz="828675" eaLnBrk="1" hangingPunct="1"/>
            <a:r>
              <a:rPr lang="en-US" sz="2900" dirty="0">
                <a:solidFill>
                  <a:schemeClr val="tx1"/>
                </a:solidFill>
                <a:latin typeface="Arial" pitchFamily="34" charset="0"/>
                <a:cs typeface="Arial" pitchFamily="34" charset="0"/>
              </a:rPr>
              <a:t>h(4) = 4 mod 8</a:t>
            </a:r>
          </a:p>
        </p:txBody>
      </p:sp>
      <p:sp>
        <p:nvSpPr>
          <p:cNvPr id="46" name="AutoShape 39"/>
          <p:cNvSpPr>
            <a:spLocks noChangeArrowheads="1"/>
          </p:cNvSpPr>
          <p:nvPr/>
        </p:nvSpPr>
        <p:spPr bwMode="auto">
          <a:xfrm>
            <a:off x="4359275" y="1698625"/>
            <a:ext cx="1003300" cy="374650"/>
          </a:xfrm>
          <a:prstGeom prst="roundRect">
            <a:avLst>
              <a:gd name="adj" fmla="val 384"/>
            </a:avLst>
          </a:prstGeom>
          <a:solidFill>
            <a:schemeClr val="bg1">
              <a:lumMod val="85000"/>
            </a:schemeClr>
          </a:solidFill>
          <a:ln w="25146">
            <a:solidFill>
              <a:schemeClr val="bg1">
                <a:lumMod val="85000"/>
              </a:schemeClr>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1"/>
          <p:cNvSpPr>
            <a:spLocks noGrp="1"/>
          </p:cNvSpPr>
          <p:nvPr>
            <p:ph type="ftr" sz="quarter" idx="10"/>
          </p:nvPr>
        </p:nvSpPr>
        <p:spPr>
          <a:noFill/>
        </p:spPr>
        <p:txBody>
          <a:bodyPr/>
          <a:lstStyle/>
          <a:p>
            <a:r>
              <a:rPr lang="en-US" smtClean="0"/>
              <a:t>Art of Multiprocessor Programming</a:t>
            </a:r>
          </a:p>
        </p:txBody>
      </p:sp>
      <p:sp>
        <p:nvSpPr>
          <p:cNvPr id="112643" name="Slide Number Placeholder 2"/>
          <p:cNvSpPr>
            <a:spLocks noGrp="1"/>
          </p:cNvSpPr>
          <p:nvPr>
            <p:ph type="sldNum" sz="quarter" idx="11"/>
          </p:nvPr>
        </p:nvSpPr>
        <p:spPr>
          <a:noFill/>
        </p:spPr>
        <p:txBody>
          <a:bodyPr/>
          <a:lstStyle/>
          <a:p>
            <a:fld id="{A3A5D97E-89CB-4299-9C3B-638F759B1992}" type="slidenum">
              <a:rPr lang="ar-SA" smtClean="0">
                <a:cs typeface="Arial" pitchFamily="34" charset="0"/>
              </a:rPr>
              <a:pPr/>
              <a:t>100</a:t>
            </a:fld>
            <a:endParaRPr lang="en-US" smtClean="0">
              <a:cs typeface="Arial" pitchFamily="34" charset="0"/>
            </a:endParaRPr>
          </a:p>
        </p:txBody>
      </p:sp>
      <p:sp>
        <p:nvSpPr>
          <p:cNvPr id="112644" name="Rectangle 3"/>
          <p:cNvSpPr>
            <a:spLocks noGrp="1" noChangeArrowheads="1"/>
          </p:cNvSpPr>
          <p:nvPr>
            <p:ph type="title" idx="4294967295"/>
          </p:nvPr>
        </p:nvSpPr>
        <p:spPr/>
        <p:txBody>
          <a:bodyPr/>
          <a:lstStyle/>
          <a:p>
            <a:r>
              <a:rPr lang="en-US" smtClean="0"/>
              <a:t>Fields</a:t>
            </a:r>
          </a:p>
        </p:txBody>
      </p:sp>
      <p:sp>
        <p:nvSpPr>
          <p:cNvPr id="112645" name="Text Box 4"/>
          <p:cNvSpPr txBox="1">
            <a:spLocks noChangeArrowheads="1"/>
          </p:cNvSpPr>
          <p:nvPr/>
        </p:nvSpPr>
        <p:spPr bwMode="auto">
          <a:xfrm>
            <a:off x="773113" y="2057400"/>
            <a:ext cx="7445375" cy="399891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class SOSet {</a:t>
            </a:r>
          </a:p>
          <a:p>
            <a:pPr algn="l" eaLnBrk="1" hangingPunct="1">
              <a:lnSpc>
                <a:spcPct val="70000"/>
              </a:lnSpc>
              <a:spcBef>
                <a:spcPct val="30000"/>
              </a:spcBef>
            </a:pPr>
            <a:r>
              <a:rPr lang="en-US" b="1">
                <a:solidFill>
                  <a:schemeClr val="folHlink"/>
                </a:solidFill>
                <a:latin typeface="Lucida Console" pitchFamily="49" charset="0"/>
              </a:rPr>
              <a:t>  protected LockFreeList[] table;</a:t>
            </a:r>
          </a:p>
          <a:p>
            <a:pPr algn="l" eaLnBrk="1" hangingPunct="1">
              <a:lnSpc>
                <a:spcPct val="70000"/>
              </a:lnSpc>
              <a:spcBef>
                <a:spcPct val="30000"/>
              </a:spcBef>
            </a:pPr>
            <a:r>
              <a:rPr lang="en-US" b="1">
                <a:solidFill>
                  <a:schemeClr val="folHlink"/>
                </a:solidFill>
                <a:latin typeface="Lucida Console" pitchFamily="49" charset="0"/>
              </a:rPr>
              <a:t>  protected AtomicInteger tableSize;</a:t>
            </a:r>
          </a:p>
          <a:p>
            <a:pPr algn="l" eaLnBrk="1" hangingPunct="1">
              <a:lnSpc>
                <a:spcPct val="70000"/>
              </a:lnSpc>
              <a:spcBef>
                <a:spcPct val="30000"/>
              </a:spcBef>
            </a:pPr>
            <a:r>
              <a:rPr lang="en-US" b="1">
                <a:solidFill>
                  <a:schemeClr val="folHlink"/>
                </a:solidFill>
                <a:latin typeface="Lucida Console" pitchFamily="49" charset="0"/>
              </a:rPr>
              <a:t>  protected AtomicInteger setSize;</a:t>
            </a:r>
          </a:p>
          <a:p>
            <a:pPr algn="l" eaLnBrk="1" hangingPunct="1">
              <a:lnSpc>
                <a:spcPct val="70000"/>
              </a:lnSpc>
              <a:spcBef>
                <a:spcPct val="30000"/>
              </a:spcBef>
            </a:pPr>
            <a:endParaRPr lang="en-US" b="1">
              <a:latin typeface="Lucida Console" pitchFamily="49" charset="0"/>
            </a:endParaRP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public</a:t>
            </a:r>
            <a:r>
              <a:rPr lang="en-US" b="1">
                <a:latin typeface="Lucida Console" pitchFamily="49" charset="0"/>
              </a:rPr>
              <a:t> SOSet(</a:t>
            </a:r>
            <a:r>
              <a:rPr lang="en-US" b="1">
                <a:solidFill>
                  <a:schemeClr val="tx1"/>
                </a:solidFill>
                <a:latin typeface="Lucida Console" pitchFamily="49" charset="0"/>
              </a:rPr>
              <a:t>int</a:t>
            </a:r>
            <a:r>
              <a:rPr lang="en-US" b="1">
                <a:latin typeface="Lucida Console" pitchFamily="49" charset="0"/>
              </a:rPr>
              <a:t> capacity) {</a:t>
            </a:r>
          </a:p>
          <a:p>
            <a:pPr algn="l" eaLnBrk="1" hangingPunct="1">
              <a:lnSpc>
                <a:spcPct val="70000"/>
              </a:lnSpc>
              <a:spcBef>
                <a:spcPct val="30000"/>
              </a:spcBef>
            </a:pPr>
            <a:r>
              <a:rPr lang="en-US" b="1">
                <a:latin typeface="Lucida Console" pitchFamily="49" charset="0"/>
              </a:rPr>
              <a:t>    table = </a:t>
            </a:r>
            <a:r>
              <a:rPr lang="en-US" b="1">
                <a:solidFill>
                  <a:schemeClr val="tx1"/>
                </a:solidFill>
                <a:latin typeface="Lucida Console" pitchFamily="49" charset="0"/>
              </a:rPr>
              <a:t>new</a:t>
            </a:r>
            <a:r>
              <a:rPr lang="en-US" b="1">
                <a:latin typeface="Lucida Console" pitchFamily="49" charset="0"/>
              </a:rPr>
              <a:t> LockFreeList[capacity];</a:t>
            </a:r>
          </a:p>
          <a:p>
            <a:pPr algn="l" eaLnBrk="1" hangingPunct="1">
              <a:lnSpc>
                <a:spcPct val="70000"/>
              </a:lnSpc>
              <a:spcBef>
                <a:spcPct val="30000"/>
              </a:spcBef>
            </a:pPr>
            <a:r>
              <a:rPr lang="en-US" b="1">
                <a:latin typeface="Lucida Console" pitchFamily="49" charset="0"/>
              </a:rPr>
              <a:t>    table[0] = </a:t>
            </a:r>
            <a:r>
              <a:rPr lang="en-US" b="1">
                <a:solidFill>
                  <a:schemeClr val="tx1"/>
                </a:solidFill>
                <a:latin typeface="Lucida Console" pitchFamily="49" charset="0"/>
              </a:rPr>
              <a:t>new</a:t>
            </a:r>
            <a:r>
              <a:rPr lang="en-US" b="1">
                <a:latin typeface="Lucida Console" pitchFamily="49" charset="0"/>
              </a:rPr>
              <a:t> LockFreeList();</a:t>
            </a:r>
          </a:p>
          <a:p>
            <a:pPr algn="l" eaLnBrk="1" hangingPunct="1">
              <a:lnSpc>
                <a:spcPct val="70000"/>
              </a:lnSpc>
              <a:spcBef>
                <a:spcPct val="30000"/>
              </a:spcBef>
            </a:pPr>
            <a:r>
              <a:rPr lang="en-US" b="1">
                <a:latin typeface="Lucida Console" pitchFamily="49" charset="0"/>
              </a:rPr>
              <a:t>    tableSize = </a:t>
            </a:r>
            <a:r>
              <a:rPr lang="en-US" b="1">
                <a:solidFill>
                  <a:schemeClr val="tx1"/>
                </a:solidFill>
                <a:latin typeface="Lucida Console" pitchFamily="49" charset="0"/>
              </a:rPr>
              <a:t>new</a:t>
            </a:r>
            <a:r>
              <a:rPr lang="en-US" b="1">
                <a:latin typeface="Lucida Console" pitchFamily="49" charset="0"/>
              </a:rPr>
              <a:t> AtomicInteger(1);</a:t>
            </a:r>
          </a:p>
          <a:p>
            <a:pPr algn="l" eaLnBrk="1" hangingPunct="1">
              <a:lnSpc>
                <a:spcPct val="70000"/>
              </a:lnSpc>
              <a:spcBef>
                <a:spcPct val="30000"/>
              </a:spcBef>
            </a:pPr>
            <a:r>
              <a:rPr lang="en-US" b="1">
                <a:latin typeface="Lucida Console" pitchFamily="49" charset="0"/>
              </a:rPr>
              <a:t>    setSize = </a:t>
            </a:r>
            <a:r>
              <a:rPr lang="en-US" b="1">
                <a:solidFill>
                  <a:schemeClr val="tx1"/>
                </a:solidFill>
                <a:latin typeface="Lucida Console" pitchFamily="49" charset="0"/>
              </a:rPr>
              <a:t>new</a:t>
            </a:r>
            <a:r>
              <a:rPr lang="en-US" b="1">
                <a:latin typeface="Lucida Console" pitchFamily="49" charset="0"/>
              </a:rPr>
              <a:t> AtomicInteger(0);</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a:t>
            </a:r>
          </a:p>
        </p:txBody>
      </p:sp>
      <p:sp>
        <p:nvSpPr>
          <p:cNvPr id="112646" name="Text Box 5"/>
          <p:cNvSpPr txBox="1">
            <a:spLocks noChangeArrowheads="1"/>
          </p:cNvSpPr>
          <p:nvPr/>
        </p:nvSpPr>
        <p:spPr bwMode="auto">
          <a:xfrm>
            <a:off x="252413" y="1965325"/>
            <a:ext cx="6475412" cy="1066800"/>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Initially use </a:t>
            </a:r>
            <a:r>
              <a:rPr lang="en-US" sz="3200" b="1" dirty="0" smtClean="0">
                <a:solidFill>
                  <a:srgbClr val="FF0000"/>
                </a:solidFill>
                <a:latin typeface="Arial" pitchFamily="34" charset="0"/>
                <a:cs typeface="Arial" pitchFamily="34" charset="0"/>
              </a:rPr>
              <a:t>single bucket,</a:t>
            </a:r>
          </a:p>
          <a:p>
            <a:pPr algn="ctr"/>
            <a:r>
              <a:rPr lang="en-US" sz="3200" b="1" dirty="0" smtClean="0">
                <a:solidFill>
                  <a:srgbClr val="FF0000"/>
                </a:solidFill>
                <a:latin typeface="Arial" pitchFamily="34" charset="0"/>
                <a:cs typeface="Arial" pitchFamily="34" charset="0"/>
              </a:rPr>
              <a:t>and </a:t>
            </a:r>
            <a:r>
              <a:rPr lang="en-US" sz="3200" b="1" dirty="0">
                <a:solidFill>
                  <a:srgbClr val="FF0000"/>
                </a:solidFill>
                <a:latin typeface="Arial" pitchFamily="34" charset="0"/>
                <a:cs typeface="Arial" pitchFamily="34" charset="0"/>
              </a:rPr>
              <a:t>size is zero</a:t>
            </a:r>
          </a:p>
        </p:txBody>
      </p:sp>
      <p:sp>
        <p:nvSpPr>
          <p:cNvPr id="112647" name="AutoShape 6"/>
          <p:cNvSpPr>
            <a:spLocks noChangeArrowheads="1"/>
          </p:cNvSpPr>
          <p:nvPr/>
        </p:nvSpPr>
        <p:spPr bwMode="auto">
          <a:xfrm>
            <a:off x="1117600" y="3778250"/>
            <a:ext cx="6946900" cy="1993900"/>
          </a:xfrm>
          <a:prstGeom prst="wedgeRoundRectCallout">
            <a:avLst>
              <a:gd name="adj1" fmla="val -14421"/>
              <a:gd name="adj2" fmla="val -73648"/>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1"/>
          <p:cNvSpPr>
            <a:spLocks noGrp="1"/>
          </p:cNvSpPr>
          <p:nvPr>
            <p:ph type="ftr" sz="quarter" idx="10"/>
          </p:nvPr>
        </p:nvSpPr>
        <p:spPr>
          <a:noFill/>
        </p:spPr>
        <p:txBody>
          <a:bodyPr/>
          <a:lstStyle/>
          <a:p>
            <a:r>
              <a:rPr lang="en-US" smtClean="0"/>
              <a:t>Art of Multiprocessor Programming</a:t>
            </a:r>
          </a:p>
        </p:txBody>
      </p:sp>
      <p:sp>
        <p:nvSpPr>
          <p:cNvPr id="113667" name="Slide Number Placeholder 2"/>
          <p:cNvSpPr>
            <a:spLocks noGrp="1"/>
          </p:cNvSpPr>
          <p:nvPr>
            <p:ph type="sldNum" sz="quarter" idx="11"/>
          </p:nvPr>
        </p:nvSpPr>
        <p:spPr>
          <a:noFill/>
        </p:spPr>
        <p:txBody>
          <a:bodyPr/>
          <a:lstStyle/>
          <a:p>
            <a:fld id="{396F6D59-4EB1-48E9-A53C-FAF3891C8DBA}" type="slidenum">
              <a:rPr lang="ar-SA" smtClean="0">
                <a:cs typeface="Arial" pitchFamily="34" charset="0"/>
              </a:rPr>
              <a:pPr/>
              <a:t>101</a:t>
            </a:fld>
            <a:endParaRPr lang="en-US" smtClean="0">
              <a:cs typeface="Arial" pitchFamily="34" charset="0"/>
            </a:endParaRPr>
          </a:p>
        </p:txBody>
      </p:sp>
      <p:sp>
        <p:nvSpPr>
          <p:cNvPr id="113668" name="Rectangle 3"/>
          <p:cNvSpPr>
            <a:spLocks noGrp="1" noChangeArrowheads="1"/>
          </p:cNvSpPr>
          <p:nvPr>
            <p:ph type="title" idx="4294967295"/>
          </p:nvPr>
        </p:nvSpPr>
        <p:spPr/>
        <p:txBody>
          <a:bodyPr/>
          <a:lstStyle/>
          <a:p>
            <a:r>
              <a:rPr lang="en-US" dirty="0" smtClean="0"/>
              <a:t>add()</a:t>
            </a:r>
          </a:p>
        </p:txBody>
      </p:sp>
      <p:sp>
        <p:nvSpPr>
          <p:cNvPr id="113669" name="Text Box 4"/>
          <p:cNvSpPr txBox="1">
            <a:spLocks noChangeArrowheads="1"/>
          </p:cNvSpPr>
          <p:nvPr/>
        </p:nvSpPr>
        <p:spPr bwMode="auto">
          <a:xfrm>
            <a:off x="773113" y="2057400"/>
            <a:ext cx="7445375" cy="399891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tx1"/>
                </a:solidFill>
                <a:latin typeface="Lucida Console" pitchFamily="49" charset="0"/>
              </a:rPr>
              <a:t>public boolean</a:t>
            </a:r>
            <a:r>
              <a:rPr lang="en-US" b="1">
                <a:latin typeface="Lucida Console" pitchFamily="49" charset="0"/>
              </a:rPr>
              <a:t> add(Object object)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hash  = object.hashCode();</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bucket = hash % tableSize.get();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key = makeRegularKey(hash);</a:t>
            </a:r>
          </a:p>
          <a:p>
            <a:pPr algn="l" eaLnBrk="1" hangingPunct="1">
              <a:lnSpc>
                <a:spcPct val="70000"/>
              </a:lnSpc>
              <a:spcBef>
                <a:spcPct val="30000"/>
              </a:spcBef>
            </a:pPr>
            <a:r>
              <a:rPr lang="en-US" b="1">
                <a:latin typeface="Lucida Console" pitchFamily="49" charset="0"/>
              </a:rPr>
              <a:t> LockFreeList list</a:t>
            </a:r>
          </a:p>
          <a:p>
            <a:pPr algn="l" eaLnBrk="1" hangingPunct="1">
              <a:lnSpc>
                <a:spcPct val="70000"/>
              </a:lnSpc>
              <a:spcBef>
                <a:spcPct val="30000"/>
              </a:spcBef>
            </a:pPr>
            <a:r>
              <a:rPr lang="en-US" b="1">
                <a:latin typeface="Lucida Console" pitchFamily="49" charset="0"/>
              </a:rPr>
              <a:t>   = getBucketList(bucket);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if</a:t>
            </a:r>
            <a:r>
              <a:rPr lang="en-US" b="1">
                <a:latin typeface="Lucida Console" pitchFamily="49" charset="0"/>
              </a:rPr>
              <a:t> (!list.add(object, key))</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return false</a:t>
            </a:r>
            <a:r>
              <a:rPr lang="en-US" b="1">
                <a:latin typeface="Lucida Console" pitchFamily="49" charset="0"/>
              </a:rPr>
              <a:t>;</a:t>
            </a:r>
          </a:p>
          <a:p>
            <a:pPr algn="l" eaLnBrk="1" hangingPunct="1">
              <a:lnSpc>
                <a:spcPct val="70000"/>
              </a:lnSpc>
              <a:spcBef>
                <a:spcPct val="30000"/>
              </a:spcBef>
            </a:pPr>
            <a:r>
              <a:rPr lang="en-US" b="1">
                <a:latin typeface="Lucida Console" pitchFamily="49" charset="0"/>
              </a:rPr>
              <a:t>  resizeCheck();</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return true</a:t>
            </a:r>
            <a:r>
              <a:rPr lang="en-US" b="1">
                <a:latin typeface="Lucida Console" pitchFamily="49" charset="0"/>
              </a:rPr>
              <a:t>;</a:t>
            </a:r>
          </a:p>
          <a:p>
            <a:pPr algn="l" eaLnBrk="1" hangingPunct="1">
              <a:lnSpc>
                <a:spcPct val="70000"/>
              </a:lnSpc>
              <a:spcBef>
                <a:spcPct val="30000"/>
              </a:spcBef>
            </a:pPr>
            <a:r>
              <a:rPr lang="en-US" b="1">
                <a:latin typeface="Lucida Console"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1"/>
          <p:cNvSpPr>
            <a:spLocks noGrp="1"/>
          </p:cNvSpPr>
          <p:nvPr>
            <p:ph type="ftr" sz="quarter" idx="10"/>
          </p:nvPr>
        </p:nvSpPr>
        <p:spPr>
          <a:noFill/>
        </p:spPr>
        <p:txBody>
          <a:bodyPr/>
          <a:lstStyle/>
          <a:p>
            <a:r>
              <a:rPr lang="en-US" smtClean="0"/>
              <a:t>Art of Multiprocessor Programming</a:t>
            </a:r>
          </a:p>
        </p:txBody>
      </p:sp>
      <p:sp>
        <p:nvSpPr>
          <p:cNvPr id="114691" name="Slide Number Placeholder 2"/>
          <p:cNvSpPr>
            <a:spLocks noGrp="1"/>
          </p:cNvSpPr>
          <p:nvPr>
            <p:ph type="sldNum" sz="quarter" idx="11"/>
          </p:nvPr>
        </p:nvSpPr>
        <p:spPr>
          <a:noFill/>
        </p:spPr>
        <p:txBody>
          <a:bodyPr/>
          <a:lstStyle/>
          <a:p>
            <a:fld id="{7C95942D-00D9-4747-9D47-26A6430E8D8A}" type="slidenum">
              <a:rPr lang="ar-SA" smtClean="0">
                <a:cs typeface="Arial" pitchFamily="34" charset="0"/>
              </a:rPr>
              <a:pPr/>
              <a:t>102</a:t>
            </a:fld>
            <a:endParaRPr lang="en-US" smtClean="0">
              <a:cs typeface="Arial" pitchFamily="34" charset="0"/>
            </a:endParaRPr>
          </a:p>
        </p:txBody>
      </p:sp>
      <p:sp>
        <p:nvSpPr>
          <p:cNvPr id="114692" name="Rectangle 3"/>
          <p:cNvSpPr>
            <a:spLocks noGrp="1" noChangeArrowheads="1"/>
          </p:cNvSpPr>
          <p:nvPr>
            <p:ph type="title" idx="4294967295"/>
          </p:nvPr>
        </p:nvSpPr>
        <p:spPr/>
        <p:txBody>
          <a:bodyPr/>
          <a:lstStyle/>
          <a:p>
            <a:r>
              <a:rPr lang="en-US" dirty="0" smtClean="0"/>
              <a:t>add()</a:t>
            </a:r>
          </a:p>
        </p:txBody>
      </p:sp>
      <p:sp>
        <p:nvSpPr>
          <p:cNvPr id="114693" name="Text Box 4"/>
          <p:cNvSpPr txBox="1">
            <a:spLocks noChangeArrowheads="1"/>
          </p:cNvSpPr>
          <p:nvPr/>
        </p:nvSpPr>
        <p:spPr bwMode="auto">
          <a:xfrm>
            <a:off x="773113" y="2057400"/>
            <a:ext cx="7445375" cy="399891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boolean add(Object object)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hash  = object.hashCode();</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bucket = hash % tableSize.get();</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int key = makeRegularKey(hash);</a:t>
            </a:r>
          </a:p>
          <a:p>
            <a:pPr algn="l" eaLnBrk="1" hangingPunct="1">
              <a:lnSpc>
                <a:spcPct val="70000"/>
              </a:lnSpc>
              <a:spcBef>
                <a:spcPct val="30000"/>
              </a:spcBef>
            </a:pPr>
            <a:r>
              <a:rPr lang="en-US" b="1">
                <a:solidFill>
                  <a:schemeClr val="folHlink"/>
                </a:solidFill>
                <a:latin typeface="Lucida Console" pitchFamily="49" charset="0"/>
              </a:rPr>
              <a:t> LockFreeList list</a:t>
            </a:r>
          </a:p>
          <a:p>
            <a:pPr algn="l" eaLnBrk="1" hangingPunct="1">
              <a:lnSpc>
                <a:spcPct val="70000"/>
              </a:lnSpc>
              <a:spcBef>
                <a:spcPct val="30000"/>
              </a:spcBef>
            </a:pPr>
            <a:r>
              <a:rPr lang="en-US" b="1">
                <a:solidFill>
                  <a:schemeClr val="folHlink"/>
                </a:solidFill>
                <a:latin typeface="Lucida Console" pitchFamily="49" charset="0"/>
              </a:rPr>
              <a:t>   = getBucketList(bucket);</a:t>
            </a:r>
          </a:p>
          <a:p>
            <a:pPr algn="l" eaLnBrk="1" hangingPunct="1">
              <a:lnSpc>
                <a:spcPct val="70000"/>
              </a:lnSpc>
              <a:spcBef>
                <a:spcPct val="30000"/>
              </a:spcBef>
            </a:pPr>
            <a:r>
              <a:rPr lang="en-US" b="1">
                <a:solidFill>
                  <a:schemeClr val="folHlink"/>
                </a:solidFill>
                <a:latin typeface="Lucida Console" pitchFamily="49" charset="0"/>
              </a:rPr>
              <a:t> if (!list.add(object, key))</a:t>
            </a:r>
          </a:p>
          <a:p>
            <a:pPr algn="l" eaLnBrk="1" hangingPunct="1">
              <a:lnSpc>
                <a:spcPct val="70000"/>
              </a:lnSpc>
              <a:spcBef>
                <a:spcPct val="30000"/>
              </a:spcBef>
            </a:pPr>
            <a:r>
              <a:rPr lang="en-US" b="1">
                <a:solidFill>
                  <a:schemeClr val="folHlink"/>
                </a:solidFill>
                <a:latin typeface="Lucida Console" pitchFamily="49" charset="0"/>
              </a:rPr>
              <a:t>      return false;</a:t>
            </a:r>
          </a:p>
          <a:p>
            <a:pPr algn="l" eaLnBrk="1" hangingPunct="1">
              <a:lnSpc>
                <a:spcPct val="70000"/>
              </a:lnSpc>
              <a:spcBef>
                <a:spcPct val="30000"/>
              </a:spcBef>
            </a:pPr>
            <a:r>
              <a:rPr lang="en-US" b="1">
                <a:solidFill>
                  <a:schemeClr val="folHlink"/>
                </a:solidFill>
                <a:latin typeface="Lucida Console" pitchFamily="49" charset="0"/>
              </a:rPr>
              <a:t>  resizeCheck();</a:t>
            </a:r>
          </a:p>
          <a:p>
            <a:pPr algn="l" eaLnBrk="1" hangingPunct="1">
              <a:lnSpc>
                <a:spcPct val="70000"/>
              </a:lnSpc>
              <a:spcBef>
                <a:spcPct val="30000"/>
              </a:spcBef>
            </a:pPr>
            <a:r>
              <a:rPr lang="en-US" b="1">
                <a:solidFill>
                  <a:schemeClr val="folHlink"/>
                </a:solidFill>
                <a:latin typeface="Lucida Console" pitchFamily="49" charset="0"/>
              </a:rPr>
              <a:t>  return true;</a:t>
            </a:r>
          </a:p>
          <a:p>
            <a:pPr algn="l" eaLnBrk="1" hangingPunct="1">
              <a:lnSpc>
                <a:spcPct val="70000"/>
              </a:lnSpc>
              <a:spcBef>
                <a:spcPct val="30000"/>
              </a:spcBef>
            </a:pPr>
            <a:r>
              <a:rPr lang="en-US" b="1">
                <a:solidFill>
                  <a:schemeClr val="folHlink"/>
                </a:solidFill>
                <a:latin typeface="Lucida Console" pitchFamily="49" charset="0"/>
              </a:rPr>
              <a:t>}</a:t>
            </a:r>
          </a:p>
        </p:txBody>
      </p:sp>
      <p:sp>
        <p:nvSpPr>
          <p:cNvPr id="114694" name="Text Box 5"/>
          <p:cNvSpPr txBox="1">
            <a:spLocks noChangeArrowheads="1"/>
          </p:cNvSpPr>
          <p:nvPr/>
        </p:nvSpPr>
        <p:spPr bwMode="auto">
          <a:xfrm>
            <a:off x="4229100" y="5422900"/>
            <a:ext cx="4003675" cy="579438"/>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Pick a bucket</a:t>
            </a:r>
          </a:p>
        </p:txBody>
      </p:sp>
      <p:sp>
        <p:nvSpPr>
          <p:cNvPr id="114695" name="AutoShape 6"/>
          <p:cNvSpPr>
            <a:spLocks noChangeArrowheads="1"/>
          </p:cNvSpPr>
          <p:nvPr/>
        </p:nvSpPr>
        <p:spPr bwMode="auto">
          <a:xfrm>
            <a:off x="1012825" y="2352675"/>
            <a:ext cx="6831013" cy="777875"/>
          </a:xfrm>
          <a:prstGeom prst="wedgeRoundRectCallout">
            <a:avLst>
              <a:gd name="adj1" fmla="val 18208"/>
              <a:gd name="adj2" fmla="val 349796"/>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1"/>
          <p:cNvSpPr>
            <a:spLocks noGrp="1"/>
          </p:cNvSpPr>
          <p:nvPr>
            <p:ph type="ftr" sz="quarter" idx="10"/>
          </p:nvPr>
        </p:nvSpPr>
        <p:spPr>
          <a:noFill/>
        </p:spPr>
        <p:txBody>
          <a:bodyPr/>
          <a:lstStyle/>
          <a:p>
            <a:r>
              <a:rPr lang="en-US" smtClean="0"/>
              <a:t>Art of Multiprocessor Programming</a:t>
            </a:r>
          </a:p>
        </p:txBody>
      </p:sp>
      <p:sp>
        <p:nvSpPr>
          <p:cNvPr id="115715" name="Slide Number Placeholder 2"/>
          <p:cNvSpPr>
            <a:spLocks noGrp="1"/>
          </p:cNvSpPr>
          <p:nvPr>
            <p:ph type="sldNum" sz="quarter" idx="11"/>
          </p:nvPr>
        </p:nvSpPr>
        <p:spPr>
          <a:noFill/>
        </p:spPr>
        <p:txBody>
          <a:bodyPr/>
          <a:lstStyle/>
          <a:p>
            <a:fld id="{46055F66-1C56-498F-B8F4-00A0E7D21860}" type="slidenum">
              <a:rPr lang="ar-SA" smtClean="0">
                <a:cs typeface="Arial" pitchFamily="34" charset="0"/>
              </a:rPr>
              <a:pPr/>
              <a:t>103</a:t>
            </a:fld>
            <a:endParaRPr lang="en-US" smtClean="0">
              <a:cs typeface="Arial" pitchFamily="34" charset="0"/>
            </a:endParaRPr>
          </a:p>
        </p:txBody>
      </p:sp>
      <p:sp>
        <p:nvSpPr>
          <p:cNvPr id="115716" name="Rectangle 3"/>
          <p:cNvSpPr>
            <a:spLocks noGrp="1" noChangeArrowheads="1"/>
          </p:cNvSpPr>
          <p:nvPr>
            <p:ph type="title" idx="4294967295"/>
          </p:nvPr>
        </p:nvSpPr>
        <p:spPr/>
        <p:txBody>
          <a:bodyPr/>
          <a:lstStyle/>
          <a:p>
            <a:r>
              <a:rPr lang="en-US" dirty="0" smtClean="0"/>
              <a:t>add()</a:t>
            </a:r>
          </a:p>
        </p:txBody>
      </p:sp>
      <p:sp>
        <p:nvSpPr>
          <p:cNvPr id="115717" name="Text Box 4"/>
          <p:cNvSpPr txBox="1">
            <a:spLocks noChangeArrowheads="1"/>
          </p:cNvSpPr>
          <p:nvPr/>
        </p:nvSpPr>
        <p:spPr bwMode="auto">
          <a:xfrm>
            <a:off x="773113" y="2057400"/>
            <a:ext cx="7445375" cy="399891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boolean add(Object object) {</a:t>
            </a:r>
          </a:p>
          <a:p>
            <a:pPr algn="l" eaLnBrk="1" hangingPunct="1">
              <a:lnSpc>
                <a:spcPct val="70000"/>
              </a:lnSpc>
              <a:spcBef>
                <a:spcPct val="30000"/>
              </a:spcBef>
            </a:pPr>
            <a:r>
              <a:rPr lang="en-US" b="1">
                <a:solidFill>
                  <a:schemeClr val="folHlink"/>
                </a:solidFill>
                <a:latin typeface="Lucida Console" pitchFamily="49" charset="0"/>
              </a:rPr>
              <a:t> int hash  = object.hashCode();</a:t>
            </a:r>
          </a:p>
          <a:p>
            <a:pPr algn="l" eaLnBrk="1" hangingPunct="1">
              <a:lnSpc>
                <a:spcPct val="70000"/>
              </a:lnSpc>
              <a:spcBef>
                <a:spcPct val="30000"/>
              </a:spcBef>
            </a:pPr>
            <a:r>
              <a:rPr lang="en-US" b="1">
                <a:solidFill>
                  <a:schemeClr val="folHlink"/>
                </a:solidFill>
                <a:latin typeface="Lucida Console" pitchFamily="49" charset="0"/>
              </a:rPr>
              <a:t> int bucket = hash % tableSize.get();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key = makeRegularKey(hash);</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LockFreeList list</a:t>
            </a:r>
          </a:p>
          <a:p>
            <a:pPr algn="l" eaLnBrk="1" hangingPunct="1">
              <a:lnSpc>
                <a:spcPct val="70000"/>
              </a:lnSpc>
              <a:spcBef>
                <a:spcPct val="30000"/>
              </a:spcBef>
            </a:pPr>
            <a:r>
              <a:rPr lang="en-US" b="1">
                <a:solidFill>
                  <a:schemeClr val="folHlink"/>
                </a:solidFill>
                <a:latin typeface="Lucida Console" pitchFamily="49" charset="0"/>
              </a:rPr>
              <a:t>   = getBucketList(bucket);</a:t>
            </a:r>
          </a:p>
          <a:p>
            <a:pPr algn="l" eaLnBrk="1" hangingPunct="1">
              <a:lnSpc>
                <a:spcPct val="70000"/>
              </a:lnSpc>
              <a:spcBef>
                <a:spcPct val="30000"/>
              </a:spcBef>
            </a:pPr>
            <a:r>
              <a:rPr lang="en-US" b="1">
                <a:solidFill>
                  <a:schemeClr val="folHlink"/>
                </a:solidFill>
                <a:latin typeface="Lucida Console" pitchFamily="49" charset="0"/>
              </a:rPr>
              <a:t> if (!list.add(object, key))</a:t>
            </a:r>
          </a:p>
          <a:p>
            <a:pPr algn="l" eaLnBrk="1" hangingPunct="1">
              <a:lnSpc>
                <a:spcPct val="70000"/>
              </a:lnSpc>
              <a:spcBef>
                <a:spcPct val="30000"/>
              </a:spcBef>
            </a:pPr>
            <a:r>
              <a:rPr lang="en-US" b="1">
                <a:solidFill>
                  <a:schemeClr val="folHlink"/>
                </a:solidFill>
                <a:latin typeface="Lucida Console" pitchFamily="49" charset="0"/>
              </a:rPr>
              <a:t>      return false;</a:t>
            </a:r>
          </a:p>
          <a:p>
            <a:pPr algn="l" eaLnBrk="1" hangingPunct="1">
              <a:lnSpc>
                <a:spcPct val="70000"/>
              </a:lnSpc>
              <a:spcBef>
                <a:spcPct val="30000"/>
              </a:spcBef>
            </a:pPr>
            <a:r>
              <a:rPr lang="en-US" b="1">
                <a:solidFill>
                  <a:schemeClr val="folHlink"/>
                </a:solidFill>
                <a:latin typeface="Lucida Console" pitchFamily="49" charset="0"/>
              </a:rPr>
              <a:t>  resizeCheck();</a:t>
            </a:r>
          </a:p>
          <a:p>
            <a:pPr algn="l" eaLnBrk="1" hangingPunct="1">
              <a:lnSpc>
                <a:spcPct val="70000"/>
              </a:lnSpc>
              <a:spcBef>
                <a:spcPct val="30000"/>
              </a:spcBef>
            </a:pPr>
            <a:r>
              <a:rPr lang="en-US" b="1">
                <a:solidFill>
                  <a:schemeClr val="folHlink"/>
                </a:solidFill>
                <a:latin typeface="Lucida Console" pitchFamily="49" charset="0"/>
              </a:rPr>
              <a:t>  return true;</a:t>
            </a:r>
          </a:p>
          <a:p>
            <a:pPr algn="l" eaLnBrk="1" hangingPunct="1">
              <a:lnSpc>
                <a:spcPct val="70000"/>
              </a:lnSpc>
              <a:spcBef>
                <a:spcPct val="30000"/>
              </a:spcBef>
            </a:pPr>
            <a:r>
              <a:rPr lang="en-US" b="1">
                <a:solidFill>
                  <a:schemeClr val="folHlink"/>
                </a:solidFill>
                <a:latin typeface="Lucida Console" pitchFamily="49" charset="0"/>
              </a:rPr>
              <a:t>}</a:t>
            </a:r>
          </a:p>
        </p:txBody>
      </p:sp>
      <p:sp>
        <p:nvSpPr>
          <p:cNvPr id="115718" name="Text Box 5"/>
          <p:cNvSpPr txBox="1">
            <a:spLocks noChangeArrowheads="1"/>
          </p:cNvSpPr>
          <p:nvPr/>
        </p:nvSpPr>
        <p:spPr bwMode="auto">
          <a:xfrm>
            <a:off x="4092576" y="5149850"/>
            <a:ext cx="3594100" cy="1066800"/>
          </a:xfrm>
          <a:prstGeom prst="rect">
            <a:avLst/>
          </a:prstGeom>
          <a:solidFill>
            <a:srgbClr val="FFFFCC">
              <a:alpha val="89803"/>
            </a:srgbClr>
          </a:solidFill>
          <a:ln w="9525">
            <a:noFill/>
            <a:miter lim="800000"/>
            <a:headEnd/>
            <a:tailEnd/>
          </a:ln>
        </p:spPr>
        <p:txBody>
          <a:bodyPr wrap="square">
            <a:spAutoFit/>
          </a:bodyPr>
          <a:lstStyle/>
          <a:p>
            <a:pPr algn="ctr"/>
            <a:r>
              <a:rPr lang="en-US" sz="3200" b="1" dirty="0">
                <a:solidFill>
                  <a:srgbClr val="FF0000"/>
                </a:solidFill>
                <a:latin typeface="Arial" pitchFamily="34" charset="0"/>
                <a:cs typeface="Arial" pitchFamily="34" charset="0"/>
              </a:rPr>
              <a:t>Non-Sentinel split-ordered key</a:t>
            </a:r>
          </a:p>
        </p:txBody>
      </p:sp>
      <p:sp>
        <p:nvSpPr>
          <p:cNvPr id="115719" name="AutoShape 6"/>
          <p:cNvSpPr>
            <a:spLocks noChangeArrowheads="1"/>
          </p:cNvSpPr>
          <p:nvPr/>
        </p:nvSpPr>
        <p:spPr bwMode="auto">
          <a:xfrm>
            <a:off x="1023938" y="3030538"/>
            <a:ext cx="5881687" cy="552450"/>
          </a:xfrm>
          <a:prstGeom prst="wedgeRoundRectCallout">
            <a:avLst>
              <a:gd name="adj1" fmla="val 36884"/>
              <a:gd name="adj2" fmla="val 347699"/>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1"/>
          <p:cNvSpPr>
            <a:spLocks noGrp="1"/>
          </p:cNvSpPr>
          <p:nvPr>
            <p:ph type="ftr" sz="quarter" idx="10"/>
          </p:nvPr>
        </p:nvSpPr>
        <p:spPr>
          <a:noFill/>
        </p:spPr>
        <p:txBody>
          <a:bodyPr/>
          <a:lstStyle/>
          <a:p>
            <a:r>
              <a:rPr lang="en-US" smtClean="0"/>
              <a:t>Art of Multiprocessor Programming</a:t>
            </a:r>
          </a:p>
        </p:txBody>
      </p:sp>
      <p:sp>
        <p:nvSpPr>
          <p:cNvPr id="116739" name="Slide Number Placeholder 2"/>
          <p:cNvSpPr>
            <a:spLocks noGrp="1"/>
          </p:cNvSpPr>
          <p:nvPr>
            <p:ph type="sldNum" sz="quarter" idx="11"/>
          </p:nvPr>
        </p:nvSpPr>
        <p:spPr>
          <a:noFill/>
        </p:spPr>
        <p:txBody>
          <a:bodyPr/>
          <a:lstStyle/>
          <a:p>
            <a:fld id="{0F5217DF-DA23-445B-A2B7-F287337379A0}" type="slidenum">
              <a:rPr lang="ar-SA" smtClean="0">
                <a:latin typeface="Arial" pitchFamily="34" charset="0"/>
                <a:cs typeface="Arial" pitchFamily="34" charset="0"/>
              </a:rPr>
              <a:pPr/>
              <a:t>104</a:t>
            </a:fld>
            <a:endParaRPr lang="en-US" smtClean="0">
              <a:latin typeface="Arial" pitchFamily="34" charset="0"/>
              <a:cs typeface="Arial" pitchFamily="34" charset="0"/>
            </a:endParaRPr>
          </a:p>
        </p:txBody>
      </p:sp>
      <p:sp>
        <p:nvSpPr>
          <p:cNvPr id="116740" name="Rectangle 3"/>
          <p:cNvSpPr>
            <a:spLocks noGrp="1" noChangeArrowheads="1"/>
          </p:cNvSpPr>
          <p:nvPr>
            <p:ph type="title" idx="4294967295"/>
          </p:nvPr>
        </p:nvSpPr>
        <p:spPr/>
        <p:txBody>
          <a:bodyPr/>
          <a:lstStyle/>
          <a:p>
            <a:r>
              <a:rPr lang="en-US" dirty="0" smtClean="0"/>
              <a:t>add()</a:t>
            </a:r>
          </a:p>
        </p:txBody>
      </p:sp>
      <p:sp>
        <p:nvSpPr>
          <p:cNvPr id="116741" name="Text Box 4"/>
          <p:cNvSpPr txBox="1">
            <a:spLocks noChangeArrowheads="1"/>
          </p:cNvSpPr>
          <p:nvPr/>
        </p:nvSpPr>
        <p:spPr bwMode="auto">
          <a:xfrm>
            <a:off x="773113" y="2057400"/>
            <a:ext cx="7445375" cy="4049570"/>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Arial" pitchFamily="34" charset="0"/>
                <a:cs typeface="Arial" pitchFamily="34" charset="0"/>
              </a:rPr>
              <a:t>public boolean add(Object object) {</a:t>
            </a:r>
          </a:p>
          <a:p>
            <a:pPr algn="l" eaLnBrk="1" hangingPunct="1">
              <a:lnSpc>
                <a:spcPct val="70000"/>
              </a:lnSpc>
              <a:spcBef>
                <a:spcPct val="30000"/>
              </a:spcBef>
            </a:pPr>
            <a:r>
              <a:rPr lang="en-US" b="1">
                <a:solidFill>
                  <a:schemeClr val="folHlink"/>
                </a:solidFill>
                <a:latin typeface="Arial" pitchFamily="34" charset="0"/>
                <a:cs typeface="Arial" pitchFamily="34" charset="0"/>
              </a:rPr>
              <a:t> int hash  = object.hashCode();</a:t>
            </a:r>
          </a:p>
          <a:p>
            <a:pPr algn="l" eaLnBrk="1" hangingPunct="1">
              <a:lnSpc>
                <a:spcPct val="70000"/>
              </a:lnSpc>
              <a:spcBef>
                <a:spcPct val="30000"/>
              </a:spcBef>
            </a:pPr>
            <a:r>
              <a:rPr lang="en-US" b="1">
                <a:solidFill>
                  <a:schemeClr val="folHlink"/>
                </a:solidFill>
                <a:latin typeface="Arial" pitchFamily="34" charset="0"/>
                <a:cs typeface="Arial" pitchFamily="34" charset="0"/>
              </a:rPr>
              <a:t> int bucket = hash % tableSize.get();</a:t>
            </a:r>
          </a:p>
          <a:p>
            <a:pPr algn="l" eaLnBrk="1" hangingPunct="1">
              <a:lnSpc>
                <a:spcPct val="70000"/>
              </a:lnSpc>
              <a:spcBef>
                <a:spcPct val="30000"/>
              </a:spcBef>
            </a:pPr>
            <a:r>
              <a:rPr lang="en-US" b="1">
                <a:solidFill>
                  <a:schemeClr val="folHlink"/>
                </a:solidFill>
                <a:latin typeface="Arial" pitchFamily="34" charset="0"/>
                <a:cs typeface="Arial" pitchFamily="34" charset="0"/>
              </a:rPr>
              <a:t> int key = makeRegularKey(hash);</a:t>
            </a:r>
          </a:p>
          <a:p>
            <a:pPr algn="l" eaLnBrk="1" hangingPunct="1">
              <a:lnSpc>
                <a:spcPct val="70000"/>
              </a:lnSpc>
              <a:spcBef>
                <a:spcPct val="30000"/>
              </a:spcBef>
            </a:pPr>
            <a:r>
              <a:rPr lang="en-US" b="1">
                <a:latin typeface="Arial" pitchFamily="34" charset="0"/>
                <a:cs typeface="Arial" pitchFamily="34" charset="0"/>
              </a:rPr>
              <a:t> LockFreeList list</a:t>
            </a:r>
          </a:p>
          <a:p>
            <a:pPr algn="l" eaLnBrk="1" hangingPunct="1">
              <a:lnSpc>
                <a:spcPct val="70000"/>
              </a:lnSpc>
              <a:spcBef>
                <a:spcPct val="30000"/>
              </a:spcBef>
            </a:pPr>
            <a:r>
              <a:rPr lang="en-US" b="1">
                <a:latin typeface="Arial" pitchFamily="34" charset="0"/>
                <a:cs typeface="Arial" pitchFamily="34" charset="0"/>
              </a:rPr>
              <a:t>   = getBucketList(bucket);</a:t>
            </a:r>
          </a:p>
          <a:p>
            <a:pPr algn="l" eaLnBrk="1" hangingPunct="1">
              <a:lnSpc>
                <a:spcPct val="70000"/>
              </a:lnSpc>
              <a:spcBef>
                <a:spcPct val="30000"/>
              </a:spcBef>
            </a:pPr>
            <a:r>
              <a:rPr lang="en-US" b="1">
                <a:latin typeface="Arial" pitchFamily="34" charset="0"/>
                <a:cs typeface="Arial" pitchFamily="34" charset="0"/>
              </a:rPr>
              <a:t> </a:t>
            </a:r>
            <a:r>
              <a:rPr lang="en-US" b="1">
                <a:solidFill>
                  <a:schemeClr val="folHlink"/>
                </a:solidFill>
                <a:latin typeface="Arial" pitchFamily="34" charset="0"/>
                <a:cs typeface="Arial" pitchFamily="34" charset="0"/>
              </a:rPr>
              <a:t>if (!list.add(object, key))</a:t>
            </a:r>
          </a:p>
          <a:p>
            <a:pPr algn="l" eaLnBrk="1" hangingPunct="1">
              <a:lnSpc>
                <a:spcPct val="70000"/>
              </a:lnSpc>
              <a:spcBef>
                <a:spcPct val="30000"/>
              </a:spcBef>
            </a:pPr>
            <a:r>
              <a:rPr lang="en-US" b="1">
                <a:solidFill>
                  <a:schemeClr val="folHlink"/>
                </a:solidFill>
                <a:latin typeface="Arial" pitchFamily="34" charset="0"/>
                <a:cs typeface="Arial" pitchFamily="34" charset="0"/>
              </a:rPr>
              <a:t>      return false;</a:t>
            </a:r>
          </a:p>
          <a:p>
            <a:pPr algn="l" eaLnBrk="1" hangingPunct="1">
              <a:lnSpc>
                <a:spcPct val="70000"/>
              </a:lnSpc>
              <a:spcBef>
                <a:spcPct val="30000"/>
              </a:spcBef>
            </a:pPr>
            <a:r>
              <a:rPr lang="en-US" b="1">
                <a:solidFill>
                  <a:schemeClr val="folHlink"/>
                </a:solidFill>
                <a:latin typeface="Arial" pitchFamily="34" charset="0"/>
                <a:cs typeface="Arial" pitchFamily="34" charset="0"/>
              </a:rPr>
              <a:t>  resizeCheck();</a:t>
            </a:r>
          </a:p>
          <a:p>
            <a:pPr algn="l" eaLnBrk="1" hangingPunct="1">
              <a:lnSpc>
                <a:spcPct val="70000"/>
              </a:lnSpc>
              <a:spcBef>
                <a:spcPct val="30000"/>
              </a:spcBef>
            </a:pPr>
            <a:r>
              <a:rPr lang="en-US" b="1">
                <a:solidFill>
                  <a:schemeClr val="folHlink"/>
                </a:solidFill>
                <a:latin typeface="Arial" pitchFamily="34" charset="0"/>
                <a:cs typeface="Arial" pitchFamily="34" charset="0"/>
              </a:rPr>
              <a:t>  return true;</a:t>
            </a:r>
          </a:p>
          <a:p>
            <a:pPr algn="l" eaLnBrk="1" hangingPunct="1">
              <a:lnSpc>
                <a:spcPct val="70000"/>
              </a:lnSpc>
              <a:spcBef>
                <a:spcPct val="30000"/>
              </a:spcBef>
            </a:pPr>
            <a:r>
              <a:rPr lang="en-US" b="1">
                <a:solidFill>
                  <a:schemeClr val="folHlink"/>
                </a:solidFill>
                <a:latin typeface="Arial" pitchFamily="34" charset="0"/>
                <a:cs typeface="Arial" pitchFamily="34" charset="0"/>
              </a:rPr>
              <a:t>}</a:t>
            </a:r>
          </a:p>
        </p:txBody>
      </p:sp>
      <p:sp>
        <p:nvSpPr>
          <p:cNvPr id="116742" name="Text Box 5"/>
          <p:cNvSpPr txBox="1">
            <a:spLocks noChangeArrowheads="1"/>
          </p:cNvSpPr>
          <p:nvPr/>
        </p:nvSpPr>
        <p:spPr bwMode="auto">
          <a:xfrm>
            <a:off x="1321118" y="4994275"/>
            <a:ext cx="6757987" cy="1066800"/>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Get </a:t>
            </a:r>
            <a:r>
              <a:rPr lang="en-US" sz="3200" b="1" dirty="0" smtClean="0">
                <a:solidFill>
                  <a:srgbClr val="FF0000"/>
                </a:solidFill>
                <a:latin typeface="Arial" pitchFamily="34" charset="0"/>
                <a:cs typeface="Arial" pitchFamily="34" charset="0"/>
              </a:rPr>
              <a:t>reference to </a:t>
            </a:r>
            <a:r>
              <a:rPr lang="en-US" sz="3200" b="1" dirty="0">
                <a:solidFill>
                  <a:srgbClr val="FF0000"/>
                </a:solidFill>
                <a:latin typeface="Arial" pitchFamily="34" charset="0"/>
                <a:cs typeface="Arial" pitchFamily="34" charset="0"/>
              </a:rPr>
              <a:t>bucket’s sentinel, initializing if necessary</a:t>
            </a:r>
          </a:p>
        </p:txBody>
      </p:sp>
      <p:sp>
        <p:nvSpPr>
          <p:cNvPr id="116743" name="AutoShape 6"/>
          <p:cNvSpPr>
            <a:spLocks noChangeArrowheads="1"/>
          </p:cNvSpPr>
          <p:nvPr/>
        </p:nvSpPr>
        <p:spPr bwMode="auto">
          <a:xfrm>
            <a:off x="787396" y="3421061"/>
            <a:ext cx="3941763" cy="903288"/>
          </a:xfrm>
          <a:prstGeom prst="wedgeRoundRectCallout">
            <a:avLst>
              <a:gd name="adj1" fmla="val 13778"/>
              <a:gd name="adj2" fmla="val 127153"/>
              <a:gd name="adj3" fmla="val 16667"/>
            </a:avLst>
          </a:prstGeom>
          <a:noFill/>
          <a:ln w="38100">
            <a:solidFill>
              <a:srgbClr val="FF0000"/>
            </a:solidFill>
            <a:miter lim="800000"/>
            <a:headEnd/>
            <a:tailEnd/>
          </a:ln>
        </p:spPr>
        <p:txBody>
          <a:bodyPr anchor="ctr"/>
          <a:lstStyle/>
          <a:p>
            <a:pPr algn="ctr"/>
            <a:endParaRPr lang="en-US" sz="4400" b="1" baseline="30000">
              <a:solidFill>
                <a:schemeClr val="tx1"/>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1"/>
          <p:cNvSpPr>
            <a:spLocks noGrp="1"/>
          </p:cNvSpPr>
          <p:nvPr>
            <p:ph type="ftr" sz="quarter" idx="10"/>
          </p:nvPr>
        </p:nvSpPr>
        <p:spPr>
          <a:noFill/>
        </p:spPr>
        <p:txBody>
          <a:bodyPr/>
          <a:lstStyle/>
          <a:p>
            <a:r>
              <a:rPr lang="en-US" smtClean="0"/>
              <a:t>Art of Multiprocessor Programming</a:t>
            </a:r>
          </a:p>
        </p:txBody>
      </p:sp>
      <p:sp>
        <p:nvSpPr>
          <p:cNvPr id="117763" name="Slide Number Placeholder 2"/>
          <p:cNvSpPr>
            <a:spLocks noGrp="1"/>
          </p:cNvSpPr>
          <p:nvPr>
            <p:ph type="sldNum" sz="quarter" idx="11"/>
          </p:nvPr>
        </p:nvSpPr>
        <p:spPr>
          <a:noFill/>
        </p:spPr>
        <p:txBody>
          <a:bodyPr/>
          <a:lstStyle/>
          <a:p>
            <a:fld id="{1E94D0F5-6DC8-4425-B533-68F9949A0104}" type="slidenum">
              <a:rPr lang="ar-SA" smtClean="0">
                <a:cs typeface="Arial" pitchFamily="34" charset="0"/>
              </a:rPr>
              <a:pPr/>
              <a:t>105</a:t>
            </a:fld>
            <a:endParaRPr lang="en-US" smtClean="0">
              <a:cs typeface="Arial" pitchFamily="34" charset="0"/>
            </a:endParaRPr>
          </a:p>
        </p:txBody>
      </p:sp>
      <p:sp>
        <p:nvSpPr>
          <p:cNvPr id="117764" name="Rectangle 3"/>
          <p:cNvSpPr>
            <a:spLocks noGrp="1" noChangeArrowheads="1"/>
          </p:cNvSpPr>
          <p:nvPr>
            <p:ph type="title" idx="4294967295"/>
          </p:nvPr>
        </p:nvSpPr>
        <p:spPr/>
        <p:txBody>
          <a:bodyPr/>
          <a:lstStyle/>
          <a:p>
            <a:r>
              <a:rPr lang="en-US" dirty="0" smtClean="0"/>
              <a:t>add()</a:t>
            </a:r>
          </a:p>
        </p:txBody>
      </p:sp>
      <p:sp>
        <p:nvSpPr>
          <p:cNvPr id="117765" name="Text Box 4"/>
          <p:cNvSpPr txBox="1">
            <a:spLocks noChangeArrowheads="1"/>
          </p:cNvSpPr>
          <p:nvPr/>
        </p:nvSpPr>
        <p:spPr bwMode="auto">
          <a:xfrm>
            <a:off x="773113" y="2057400"/>
            <a:ext cx="7445375" cy="399891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boolean add(Object object) {</a:t>
            </a:r>
          </a:p>
          <a:p>
            <a:pPr algn="l" eaLnBrk="1" hangingPunct="1">
              <a:lnSpc>
                <a:spcPct val="70000"/>
              </a:lnSpc>
              <a:spcBef>
                <a:spcPct val="30000"/>
              </a:spcBef>
            </a:pPr>
            <a:r>
              <a:rPr lang="en-US" b="1">
                <a:solidFill>
                  <a:schemeClr val="folHlink"/>
                </a:solidFill>
                <a:latin typeface="Lucida Console" pitchFamily="49" charset="0"/>
              </a:rPr>
              <a:t> int hash  = object.hashCode();</a:t>
            </a:r>
          </a:p>
          <a:p>
            <a:pPr algn="l" eaLnBrk="1" hangingPunct="1">
              <a:lnSpc>
                <a:spcPct val="70000"/>
              </a:lnSpc>
              <a:spcBef>
                <a:spcPct val="30000"/>
              </a:spcBef>
            </a:pPr>
            <a:r>
              <a:rPr lang="en-US" b="1">
                <a:solidFill>
                  <a:schemeClr val="folHlink"/>
                </a:solidFill>
                <a:latin typeface="Lucida Console" pitchFamily="49" charset="0"/>
              </a:rPr>
              <a:t> int bucket = hash % tableSize.get();</a:t>
            </a:r>
          </a:p>
          <a:p>
            <a:pPr algn="l" eaLnBrk="1" hangingPunct="1">
              <a:lnSpc>
                <a:spcPct val="70000"/>
              </a:lnSpc>
              <a:spcBef>
                <a:spcPct val="30000"/>
              </a:spcBef>
            </a:pPr>
            <a:r>
              <a:rPr lang="en-US" b="1">
                <a:solidFill>
                  <a:schemeClr val="folHlink"/>
                </a:solidFill>
                <a:latin typeface="Lucida Console" pitchFamily="49" charset="0"/>
              </a:rPr>
              <a:t> int key = makeRegularKey(hash);</a:t>
            </a:r>
          </a:p>
          <a:p>
            <a:pPr algn="l" eaLnBrk="1" hangingPunct="1">
              <a:lnSpc>
                <a:spcPct val="70000"/>
              </a:lnSpc>
              <a:spcBef>
                <a:spcPct val="30000"/>
              </a:spcBef>
            </a:pPr>
            <a:r>
              <a:rPr lang="en-US" b="1">
                <a:solidFill>
                  <a:schemeClr val="folHlink"/>
                </a:solidFill>
                <a:latin typeface="Lucida Console" pitchFamily="49" charset="0"/>
              </a:rPr>
              <a:t> LockFreeList list</a:t>
            </a:r>
          </a:p>
          <a:p>
            <a:pPr algn="l" eaLnBrk="1" hangingPunct="1">
              <a:lnSpc>
                <a:spcPct val="70000"/>
              </a:lnSpc>
              <a:spcBef>
                <a:spcPct val="30000"/>
              </a:spcBef>
            </a:pPr>
            <a:r>
              <a:rPr lang="en-US" b="1">
                <a:solidFill>
                  <a:schemeClr val="folHlink"/>
                </a:solidFill>
                <a:latin typeface="Lucida Console" pitchFamily="49" charset="0"/>
              </a:rPr>
              <a:t>   = getBucketList(bucket);</a:t>
            </a:r>
          </a:p>
          <a:p>
            <a:pPr algn="l" eaLnBrk="1" hangingPunct="1">
              <a:lnSpc>
                <a:spcPct val="70000"/>
              </a:lnSpc>
              <a:spcBef>
                <a:spcPct val="30000"/>
              </a:spcBef>
            </a:pPr>
            <a:r>
              <a:rPr lang="en-US" b="1">
                <a:solidFill>
                  <a:schemeClr val="folHlink"/>
                </a:solidFill>
                <a:latin typeface="Lucida Console" pitchFamily="49" charset="0"/>
              </a:rPr>
              <a:t> if (!</a:t>
            </a:r>
            <a:r>
              <a:rPr lang="en-US" b="1">
                <a:latin typeface="Lucida Console" pitchFamily="49" charset="0"/>
              </a:rPr>
              <a:t>list.add(object, key)</a:t>
            </a:r>
            <a:r>
              <a:rPr lang="en-US" b="1">
                <a:solidFill>
                  <a:schemeClr val="folHlink"/>
                </a:solidFill>
                <a:latin typeface="Lucida Console" pitchFamily="49" charset="0"/>
              </a:rPr>
              <a:t>)</a:t>
            </a:r>
          </a:p>
          <a:p>
            <a:pPr algn="l" eaLnBrk="1" hangingPunct="1">
              <a:lnSpc>
                <a:spcPct val="70000"/>
              </a:lnSpc>
              <a:spcBef>
                <a:spcPct val="30000"/>
              </a:spcBef>
            </a:pPr>
            <a:r>
              <a:rPr lang="en-US" b="1">
                <a:solidFill>
                  <a:schemeClr val="folHlink"/>
                </a:solidFill>
                <a:latin typeface="Lucida Console" pitchFamily="49" charset="0"/>
              </a:rPr>
              <a:t>      return false;</a:t>
            </a:r>
          </a:p>
          <a:p>
            <a:pPr algn="l" eaLnBrk="1" hangingPunct="1">
              <a:lnSpc>
                <a:spcPct val="70000"/>
              </a:lnSpc>
              <a:spcBef>
                <a:spcPct val="30000"/>
              </a:spcBef>
            </a:pPr>
            <a:r>
              <a:rPr lang="en-US" b="1">
                <a:solidFill>
                  <a:schemeClr val="folHlink"/>
                </a:solidFill>
                <a:latin typeface="Lucida Console" pitchFamily="49" charset="0"/>
              </a:rPr>
              <a:t>  resizeCheck();</a:t>
            </a:r>
          </a:p>
          <a:p>
            <a:pPr algn="l" eaLnBrk="1" hangingPunct="1">
              <a:lnSpc>
                <a:spcPct val="70000"/>
              </a:lnSpc>
              <a:spcBef>
                <a:spcPct val="30000"/>
              </a:spcBef>
            </a:pPr>
            <a:r>
              <a:rPr lang="en-US" b="1">
                <a:solidFill>
                  <a:schemeClr val="folHlink"/>
                </a:solidFill>
                <a:latin typeface="Lucida Console" pitchFamily="49" charset="0"/>
              </a:rPr>
              <a:t>  return true;</a:t>
            </a:r>
          </a:p>
          <a:p>
            <a:pPr algn="l" eaLnBrk="1" hangingPunct="1">
              <a:lnSpc>
                <a:spcPct val="70000"/>
              </a:lnSpc>
              <a:spcBef>
                <a:spcPct val="30000"/>
              </a:spcBef>
            </a:pPr>
            <a:r>
              <a:rPr lang="en-US" b="1">
                <a:solidFill>
                  <a:schemeClr val="folHlink"/>
                </a:solidFill>
                <a:latin typeface="Lucida Console" pitchFamily="49" charset="0"/>
              </a:rPr>
              <a:t>}</a:t>
            </a:r>
          </a:p>
        </p:txBody>
      </p:sp>
      <p:sp>
        <p:nvSpPr>
          <p:cNvPr id="117766" name="Text Box 5"/>
          <p:cNvSpPr txBox="1">
            <a:spLocks noChangeArrowheads="1"/>
          </p:cNvSpPr>
          <p:nvPr/>
        </p:nvSpPr>
        <p:spPr bwMode="auto">
          <a:xfrm>
            <a:off x="800100" y="2047875"/>
            <a:ext cx="6757988" cy="1066800"/>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Call bucket’s add() method with reversed key</a:t>
            </a:r>
          </a:p>
        </p:txBody>
      </p:sp>
      <p:sp>
        <p:nvSpPr>
          <p:cNvPr id="117767" name="AutoShape 6"/>
          <p:cNvSpPr>
            <a:spLocks noChangeArrowheads="1"/>
          </p:cNvSpPr>
          <p:nvPr/>
        </p:nvSpPr>
        <p:spPr bwMode="auto">
          <a:xfrm>
            <a:off x="1960563" y="4160838"/>
            <a:ext cx="3873500" cy="461962"/>
          </a:xfrm>
          <a:prstGeom prst="wedgeRoundRectCallout">
            <a:avLst>
              <a:gd name="adj1" fmla="val 21065"/>
              <a:gd name="adj2" fmla="val -276116"/>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1"/>
          <p:cNvSpPr>
            <a:spLocks noGrp="1"/>
          </p:cNvSpPr>
          <p:nvPr>
            <p:ph type="ftr" sz="quarter" idx="10"/>
          </p:nvPr>
        </p:nvSpPr>
        <p:spPr>
          <a:noFill/>
        </p:spPr>
        <p:txBody>
          <a:bodyPr/>
          <a:lstStyle/>
          <a:p>
            <a:r>
              <a:rPr lang="en-US" smtClean="0"/>
              <a:t>Art of Multiprocessor Programming</a:t>
            </a:r>
          </a:p>
        </p:txBody>
      </p:sp>
      <p:sp>
        <p:nvSpPr>
          <p:cNvPr id="118787" name="Slide Number Placeholder 2"/>
          <p:cNvSpPr>
            <a:spLocks noGrp="1"/>
          </p:cNvSpPr>
          <p:nvPr>
            <p:ph type="sldNum" sz="quarter" idx="11"/>
          </p:nvPr>
        </p:nvSpPr>
        <p:spPr>
          <a:noFill/>
        </p:spPr>
        <p:txBody>
          <a:bodyPr/>
          <a:lstStyle/>
          <a:p>
            <a:fld id="{E7C833CF-A36F-47C3-A10F-874B849CE982}" type="slidenum">
              <a:rPr lang="ar-SA" smtClean="0">
                <a:cs typeface="Arial" pitchFamily="34" charset="0"/>
              </a:rPr>
              <a:pPr/>
              <a:t>106</a:t>
            </a:fld>
            <a:endParaRPr lang="en-US" smtClean="0">
              <a:cs typeface="Arial" pitchFamily="34" charset="0"/>
            </a:endParaRPr>
          </a:p>
        </p:txBody>
      </p:sp>
      <p:sp>
        <p:nvSpPr>
          <p:cNvPr id="118788" name="Rectangle 3"/>
          <p:cNvSpPr>
            <a:spLocks noGrp="1" noChangeArrowheads="1"/>
          </p:cNvSpPr>
          <p:nvPr>
            <p:ph type="title" idx="4294967295"/>
          </p:nvPr>
        </p:nvSpPr>
        <p:spPr/>
        <p:txBody>
          <a:bodyPr/>
          <a:lstStyle/>
          <a:p>
            <a:r>
              <a:rPr lang="en-US" dirty="0"/>
              <a:t>add()</a:t>
            </a:r>
            <a:endParaRPr lang="en-US" dirty="0" smtClean="0"/>
          </a:p>
        </p:txBody>
      </p:sp>
      <p:sp>
        <p:nvSpPr>
          <p:cNvPr id="118789" name="Text Box 4"/>
          <p:cNvSpPr txBox="1">
            <a:spLocks noChangeArrowheads="1"/>
          </p:cNvSpPr>
          <p:nvPr/>
        </p:nvSpPr>
        <p:spPr bwMode="auto">
          <a:xfrm>
            <a:off x="773113" y="2057400"/>
            <a:ext cx="7445375" cy="399891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boolean add(Object object) {</a:t>
            </a:r>
          </a:p>
          <a:p>
            <a:pPr algn="l" eaLnBrk="1" hangingPunct="1">
              <a:lnSpc>
                <a:spcPct val="70000"/>
              </a:lnSpc>
              <a:spcBef>
                <a:spcPct val="30000"/>
              </a:spcBef>
            </a:pPr>
            <a:r>
              <a:rPr lang="en-US" b="1">
                <a:solidFill>
                  <a:schemeClr val="folHlink"/>
                </a:solidFill>
                <a:latin typeface="Lucida Console" pitchFamily="49" charset="0"/>
              </a:rPr>
              <a:t> int hash  = object.hashCode();</a:t>
            </a:r>
          </a:p>
          <a:p>
            <a:pPr algn="l" eaLnBrk="1" hangingPunct="1">
              <a:lnSpc>
                <a:spcPct val="70000"/>
              </a:lnSpc>
              <a:spcBef>
                <a:spcPct val="30000"/>
              </a:spcBef>
            </a:pPr>
            <a:r>
              <a:rPr lang="en-US" b="1">
                <a:solidFill>
                  <a:schemeClr val="folHlink"/>
                </a:solidFill>
                <a:latin typeface="Lucida Console" pitchFamily="49" charset="0"/>
              </a:rPr>
              <a:t> int bucket = hash % tableSize.get();</a:t>
            </a:r>
          </a:p>
          <a:p>
            <a:pPr algn="l" eaLnBrk="1" hangingPunct="1">
              <a:lnSpc>
                <a:spcPct val="70000"/>
              </a:lnSpc>
              <a:spcBef>
                <a:spcPct val="30000"/>
              </a:spcBef>
            </a:pPr>
            <a:r>
              <a:rPr lang="en-US" b="1">
                <a:solidFill>
                  <a:schemeClr val="folHlink"/>
                </a:solidFill>
                <a:latin typeface="Lucida Console" pitchFamily="49" charset="0"/>
              </a:rPr>
              <a:t> int key = makeRegularKey(hash);</a:t>
            </a:r>
          </a:p>
          <a:p>
            <a:pPr algn="l" eaLnBrk="1" hangingPunct="1">
              <a:lnSpc>
                <a:spcPct val="70000"/>
              </a:lnSpc>
              <a:spcBef>
                <a:spcPct val="30000"/>
              </a:spcBef>
            </a:pPr>
            <a:r>
              <a:rPr lang="en-US" b="1">
                <a:solidFill>
                  <a:schemeClr val="folHlink"/>
                </a:solidFill>
                <a:latin typeface="Lucida Console" pitchFamily="49" charset="0"/>
              </a:rPr>
              <a:t> LockFreeList list</a:t>
            </a:r>
          </a:p>
          <a:p>
            <a:pPr algn="l" eaLnBrk="1" hangingPunct="1">
              <a:lnSpc>
                <a:spcPct val="70000"/>
              </a:lnSpc>
              <a:spcBef>
                <a:spcPct val="30000"/>
              </a:spcBef>
            </a:pPr>
            <a:r>
              <a:rPr lang="en-US" b="1">
                <a:solidFill>
                  <a:schemeClr val="folHlink"/>
                </a:solidFill>
                <a:latin typeface="Lucida Console" pitchFamily="49" charset="0"/>
              </a:rPr>
              <a:t>   = getBucketList(bucket);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if</a:t>
            </a:r>
            <a:r>
              <a:rPr lang="en-US" b="1">
                <a:latin typeface="Lucida Console" pitchFamily="49" charset="0"/>
              </a:rPr>
              <a:t> (!list.add(object, key))</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return false</a:t>
            </a:r>
            <a:r>
              <a:rPr lang="en-US" b="1">
                <a:latin typeface="Lucida Console" pitchFamily="49" charset="0"/>
              </a:rPr>
              <a:t>;</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resizeCheck();</a:t>
            </a:r>
          </a:p>
          <a:p>
            <a:pPr algn="l" eaLnBrk="1" hangingPunct="1">
              <a:lnSpc>
                <a:spcPct val="70000"/>
              </a:lnSpc>
              <a:spcBef>
                <a:spcPct val="30000"/>
              </a:spcBef>
            </a:pPr>
            <a:r>
              <a:rPr lang="en-US" b="1">
                <a:solidFill>
                  <a:schemeClr val="folHlink"/>
                </a:solidFill>
                <a:latin typeface="Lucida Console" pitchFamily="49" charset="0"/>
              </a:rPr>
              <a:t>  return true;</a:t>
            </a:r>
          </a:p>
          <a:p>
            <a:pPr algn="l" eaLnBrk="1" hangingPunct="1">
              <a:lnSpc>
                <a:spcPct val="70000"/>
              </a:lnSpc>
              <a:spcBef>
                <a:spcPct val="30000"/>
              </a:spcBef>
            </a:pPr>
            <a:r>
              <a:rPr lang="en-US" b="1">
                <a:solidFill>
                  <a:schemeClr val="folHlink"/>
                </a:solidFill>
                <a:latin typeface="Lucida Console" pitchFamily="49" charset="0"/>
              </a:rPr>
              <a:t>}</a:t>
            </a:r>
          </a:p>
        </p:txBody>
      </p:sp>
      <p:sp>
        <p:nvSpPr>
          <p:cNvPr id="118790" name="Text Box 5"/>
          <p:cNvSpPr txBox="1">
            <a:spLocks noChangeArrowheads="1"/>
          </p:cNvSpPr>
          <p:nvPr/>
        </p:nvSpPr>
        <p:spPr bwMode="auto">
          <a:xfrm>
            <a:off x="800100" y="2047875"/>
            <a:ext cx="6757988" cy="579438"/>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No change? We’re done.</a:t>
            </a:r>
          </a:p>
        </p:txBody>
      </p:sp>
      <p:sp>
        <p:nvSpPr>
          <p:cNvPr id="118791" name="AutoShape 6"/>
          <p:cNvSpPr>
            <a:spLocks noChangeArrowheads="1"/>
          </p:cNvSpPr>
          <p:nvPr/>
        </p:nvSpPr>
        <p:spPr bwMode="auto">
          <a:xfrm>
            <a:off x="1035050" y="4160838"/>
            <a:ext cx="5035550" cy="777875"/>
          </a:xfrm>
          <a:prstGeom prst="wedgeRoundRectCallout">
            <a:avLst>
              <a:gd name="adj1" fmla="val 23046"/>
              <a:gd name="adj2" fmla="val -184287"/>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1"/>
          <p:cNvSpPr>
            <a:spLocks noGrp="1"/>
          </p:cNvSpPr>
          <p:nvPr>
            <p:ph type="ftr" sz="quarter" idx="10"/>
          </p:nvPr>
        </p:nvSpPr>
        <p:spPr>
          <a:noFill/>
        </p:spPr>
        <p:txBody>
          <a:bodyPr/>
          <a:lstStyle/>
          <a:p>
            <a:r>
              <a:rPr lang="en-US" smtClean="0"/>
              <a:t>Art of Multiprocessor Programming</a:t>
            </a:r>
          </a:p>
        </p:txBody>
      </p:sp>
      <p:sp>
        <p:nvSpPr>
          <p:cNvPr id="119811" name="Slide Number Placeholder 2"/>
          <p:cNvSpPr>
            <a:spLocks noGrp="1"/>
          </p:cNvSpPr>
          <p:nvPr>
            <p:ph type="sldNum" sz="quarter" idx="11"/>
          </p:nvPr>
        </p:nvSpPr>
        <p:spPr>
          <a:noFill/>
        </p:spPr>
        <p:txBody>
          <a:bodyPr/>
          <a:lstStyle/>
          <a:p>
            <a:fld id="{1359D0D5-3F17-4CE9-BD1C-172853E245F3}" type="slidenum">
              <a:rPr lang="ar-SA" smtClean="0">
                <a:cs typeface="Arial" pitchFamily="34" charset="0"/>
              </a:rPr>
              <a:pPr/>
              <a:t>107</a:t>
            </a:fld>
            <a:endParaRPr lang="en-US" smtClean="0">
              <a:cs typeface="Arial" pitchFamily="34" charset="0"/>
            </a:endParaRPr>
          </a:p>
        </p:txBody>
      </p:sp>
      <p:sp>
        <p:nvSpPr>
          <p:cNvPr id="119812" name="Rectangle 3"/>
          <p:cNvSpPr>
            <a:spLocks noGrp="1" noChangeArrowheads="1"/>
          </p:cNvSpPr>
          <p:nvPr>
            <p:ph type="title" idx="4294967295"/>
          </p:nvPr>
        </p:nvSpPr>
        <p:spPr/>
        <p:txBody>
          <a:bodyPr/>
          <a:lstStyle/>
          <a:p>
            <a:r>
              <a:rPr lang="en-US" dirty="0"/>
              <a:t>add()</a:t>
            </a:r>
            <a:endParaRPr lang="en-US" dirty="0" smtClean="0"/>
          </a:p>
        </p:txBody>
      </p:sp>
      <p:sp>
        <p:nvSpPr>
          <p:cNvPr id="119813" name="Text Box 4"/>
          <p:cNvSpPr txBox="1">
            <a:spLocks noChangeArrowheads="1"/>
          </p:cNvSpPr>
          <p:nvPr/>
        </p:nvSpPr>
        <p:spPr bwMode="auto">
          <a:xfrm>
            <a:off x="773113" y="2057400"/>
            <a:ext cx="7445375" cy="399891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boolean add(Object object) {</a:t>
            </a:r>
          </a:p>
          <a:p>
            <a:pPr algn="l" eaLnBrk="1" hangingPunct="1">
              <a:lnSpc>
                <a:spcPct val="70000"/>
              </a:lnSpc>
              <a:spcBef>
                <a:spcPct val="30000"/>
              </a:spcBef>
            </a:pPr>
            <a:r>
              <a:rPr lang="en-US" b="1">
                <a:solidFill>
                  <a:schemeClr val="folHlink"/>
                </a:solidFill>
                <a:latin typeface="Lucida Console" pitchFamily="49" charset="0"/>
              </a:rPr>
              <a:t> int hash  = object.hashCode();</a:t>
            </a:r>
          </a:p>
          <a:p>
            <a:pPr algn="l" eaLnBrk="1" hangingPunct="1">
              <a:lnSpc>
                <a:spcPct val="70000"/>
              </a:lnSpc>
              <a:spcBef>
                <a:spcPct val="30000"/>
              </a:spcBef>
            </a:pPr>
            <a:r>
              <a:rPr lang="en-US" b="1">
                <a:solidFill>
                  <a:schemeClr val="folHlink"/>
                </a:solidFill>
                <a:latin typeface="Lucida Console" pitchFamily="49" charset="0"/>
              </a:rPr>
              <a:t> int bucket = hash % tableSize.get();</a:t>
            </a:r>
          </a:p>
          <a:p>
            <a:pPr algn="l" eaLnBrk="1" hangingPunct="1">
              <a:lnSpc>
                <a:spcPct val="70000"/>
              </a:lnSpc>
              <a:spcBef>
                <a:spcPct val="30000"/>
              </a:spcBef>
            </a:pPr>
            <a:r>
              <a:rPr lang="en-US" b="1">
                <a:solidFill>
                  <a:schemeClr val="folHlink"/>
                </a:solidFill>
                <a:latin typeface="Lucida Console" pitchFamily="49" charset="0"/>
              </a:rPr>
              <a:t> int key = makeRegularKey(hash);</a:t>
            </a:r>
          </a:p>
          <a:p>
            <a:pPr algn="l" eaLnBrk="1" hangingPunct="1">
              <a:lnSpc>
                <a:spcPct val="70000"/>
              </a:lnSpc>
              <a:spcBef>
                <a:spcPct val="30000"/>
              </a:spcBef>
            </a:pPr>
            <a:r>
              <a:rPr lang="en-US" b="1">
                <a:solidFill>
                  <a:schemeClr val="folHlink"/>
                </a:solidFill>
                <a:latin typeface="Lucida Console" pitchFamily="49" charset="0"/>
              </a:rPr>
              <a:t> LockFreeList list</a:t>
            </a:r>
          </a:p>
          <a:p>
            <a:pPr algn="l" eaLnBrk="1" hangingPunct="1">
              <a:lnSpc>
                <a:spcPct val="70000"/>
              </a:lnSpc>
              <a:spcBef>
                <a:spcPct val="30000"/>
              </a:spcBef>
            </a:pPr>
            <a:r>
              <a:rPr lang="en-US" b="1">
                <a:solidFill>
                  <a:schemeClr val="folHlink"/>
                </a:solidFill>
                <a:latin typeface="Lucida Console" pitchFamily="49" charset="0"/>
              </a:rPr>
              <a:t>   = getBucketList(bucket);</a:t>
            </a:r>
          </a:p>
          <a:p>
            <a:pPr algn="l" eaLnBrk="1" hangingPunct="1">
              <a:lnSpc>
                <a:spcPct val="70000"/>
              </a:lnSpc>
              <a:spcBef>
                <a:spcPct val="30000"/>
              </a:spcBef>
            </a:pPr>
            <a:r>
              <a:rPr lang="en-US" b="1">
                <a:solidFill>
                  <a:schemeClr val="folHlink"/>
                </a:solidFill>
                <a:latin typeface="Lucida Console" pitchFamily="49" charset="0"/>
              </a:rPr>
              <a:t> if (!list.add(object, key))</a:t>
            </a:r>
          </a:p>
          <a:p>
            <a:pPr algn="l" eaLnBrk="1" hangingPunct="1">
              <a:lnSpc>
                <a:spcPct val="70000"/>
              </a:lnSpc>
              <a:spcBef>
                <a:spcPct val="30000"/>
              </a:spcBef>
            </a:pPr>
            <a:r>
              <a:rPr lang="en-US" b="1">
                <a:solidFill>
                  <a:schemeClr val="folHlink"/>
                </a:solidFill>
                <a:latin typeface="Lucida Console" pitchFamily="49" charset="0"/>
              </a:rPr>
              <a:t>      return false;</a:t>
            </a:r>
          </a:p>
          <a:p>
            <a:pPr algn="l" eaLnBrk="1" hangingPunct="1">
              <a:lnSpc>
                <a:spcPct val="70000"/>
              </a:lnSpc>
              <a:spcBef>
                <a:spcPct val="30000"/>
              </a:spcBef>
            </a:pPr>
            <a:r>
              <a:rPr lang="en-US" b="1">
                <a:latin typeface="Lucida Console" pitchFamily="49" charset="0"/>
              </a:rPr>
              <a:t>  resizeCheck();</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return true</a:t>
            </a:r>
            <a:r>
              <a:rPr lang="en-US" b="1">
                <a:latin typeface="Lucida Console" pitchFamily="49" charset="0"/>
              </a:rPr>
              <a:t>;</a:t>
            </a:r>
          </a:p>
          <a:p>
            <a:pPr algn="l" eaLnBrk="1" hangingPunct="1">
              <a:lnSpc>
                <a:spcPct val="70000"/>
              </a:lnSpc>
              <a:spcBef>
                <a:spcPct val="30000"/>
              </a:spcBef>
            </a:pPr>
            <a:r>
              <a:rPr lang="en-US" b="1">
                <a:solidFill>
                  <a:srgbClr val="DDDDDD"/>
                </a:solidFill>
                <a:latin typeface="Lucida Console" pitchFamily="49" charset="0"/>
              </a:rPr>
              <a:t>}</a:t>
            </a:r>
          </a:p>
        </p:txBody>
      </p:sp>
      <p:sp>
        <p:nvSpPr>
          <p:cNvPr id="119814" name="Text Box 5"/>
          <p:cNvSpPr txBox="1">
            <a:spLocks noChangeArrowheads="1"/>
          </p:cNvSpPr>
          <p:nvPr/>
        </p:nvSpPr>
        <p:spPr bwMode="auto">
          <a:xfrm>
            <a:off x="800100" y="2047875"/>
            <a:ext cx="6757988" cy="579438"/>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Time to resize?</a:t>
            </a:r>
          </a:p>
        </p:txBody>
      </p:sp>
      <p:sp>
        <p:nvSpPr>
          <p:cNvPr id="119815" name="AutoShape 6"/>
          <p:cNvSpPr>
            <a:spLocks noChangeArrowheads="1"/>
          </p:cNvSpPr>
          <p:nvPr/>
        </p:nvSpPr>
        <p:spPr bwMode="auto">
          <a:xfrm>
            <a:off x="1101725" y="4884738"/>
            <a:ext cx="2935288" cy="777875"/>
          </a:xfrm>
          <a:prstGeom prst="wedgeRoundRectCallout">
            <a:avLst>
              <a:gd name="adj1" fmla="val 53407"/>
              <a:gd name="adj2" fmla="val -339593"/>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1"/>
          <p:cNvSpPr>
            <a:spLocks noGrp="1"/>
          </p:cNvSpPr>
          <p:nvPr>
            <p:ph type="ftr" sz="quarter" idx="10"/>
          </p:nvPr>
        </p:nvSpPr>
        <p:spPr>
          <a:noFill/>
        </p:spPr>
        <p:txBody>
          <a:bodyPr/>
          <a:lstStyle/>
          <a:p>
            <a:r>
              <a:rPr lang="en-US" smtClean="0"/>
              <a:t>Art of Multiprocessor Programming</a:t>
            </a:r>
          </a:p>
        </p:txBody>
      </p:sp>
      <p:sp>
        <p:nvSpPr>
          <p:cNvPr id="120835" name="Slide Number Placeholder 2"/>
          <p:cNvSpPr>
            <a:spLocks noGrp="1"/>
          </p:cNvSpPr>
          <p:nvPr>
            <p:ph type="sldNum" sz="quarter" idx="11"/>
          </p:nvPr>
        </p:nvSpPr>
        <p:spPr>
          <a:noFill/>
        </p:spPr>
        <p:txBody>
          <a:bodyPr/>
          <a:lstStyle/>
          <a:p>
            <a:fld id="{A8AAFFEE-5A45-4FC3-ACFE-4B9E2A3163FD}" type="slidenum">
              <a:rPr lang="ar-SA" smtClean="0">
                <a:cs typeface="Arial" pitchFamily="34" charset="0"/>
              </a:rPr>
              <a:pPr/>
              <a:t>108</a:t>
            </a:fld>
            <a:endParaRPr lang="en-US" smtClean="0">
              <a:cs typeface="Arial" pitchFamily="34" charset="0"/>
            </a:endParaRPr>
          </a:p>
        </p:txBody>
      </p:sp>
      <p:sp>
        <p:nvSpPr>
          <p:cNvPr id="120836" name="Rectangle 2"/>
          <p:cNvSpPr>
            <a:spLocks noGrp="1" noChangeArrowheads="1"/>
          </p:cNvSpPr>
          <p:nvPr>
            <p:ph type="title" idx="4294967295"/>
          </p:nvPr>
        </p:nvSpPr>
        <p:spPr/>
        <p:txBody>
          <a:bodyPr/>
          <a:lstStyle/>
          <a:p>
            <a:r>
              <a:rPr lang="en-US" smtClean="0"/>
              <a:t>Resize</a:t>
            </a:r>
          </a:p>
        </p:txBody>
      </p:sp>
      <p:sp>
        <p:nvSpPr>
          <p:cNvPr id="120837" name="Rectangle 3"/>
          <p:cNvSpPr>
            <a:spLocks noGrp="1" noChangeArrowheads="1"/>
          </p:cNvSpPr>
          <p:nvPr>
            <p:ph type="body" idx="4294967295"/>
          </p:nvPr>
        </p:nvSpPr>
        <p:spPr/>
        <p:txBody>
          <a:bodyPr/>
          <a:lstStyle/>
          <a:p>
            <a:r>
              <a:rPr lang="en-US" smtClean="0"/>
              <a:t>Divide set size by total number of buckets</a:t>
            </a:r>
          </a:p>
          <a:p>
            <a:r>
              <a:rPr lang="en-US" smtClean="0"/>
              <a:t>If quotient exceeds threshold</a:t>
            </a:r>
          </a:p>
          <a:p>
            <a:pPr lvl="1"/>
            <a:r>
              <a:rPr lang="en-US" smtClean="0"/>
              <a:t>Double </a:t>
            </a:r>
            <a:r>
              <a:rPr lang="en-US" b="1" smtClean="0">
                <a:solidFill>
                  <a:schemeClr val="tx1"/>
                </a:solidFill>
                <a:latin typeface="Arial Unicode MS" pitchFamily="34" charset="-128"/>
              </a:rPr>
              <a:t>tableSize</a:t>
            </a:r>
            <a:r>
              <a:rPr lang="en-US" smtClean="0"/>
              <a:t> field</a:t>
            </a:r>
          </a:p>
          <a:p>
            <a:pPr lvl="1"/>
            <a:r>
              <a:rPr lang="en-US" smtClean="0"/>
              <a:t>Up to fixed limit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1"/>
          <p:cNvSpPr>
            <a:spLocks noGrp="1"/>
          </p:cNvSpPr>
          <p:nvPr>
            <p:ph type="ftr" sz="quarter" idx="10"/>
          </p:nvPr>
        </p:nvSpPr>
        <p:spPr>
          <a:noFill/>
        </p:spPr>
        <p:txBody>
          <a:bodyPr/>
          <a:lstStyle/>
          <a:p>
            <a:r>
              <a:rPr lang="en-US" smtClean="0"/>
              <a:t>Art of Multiprocessor Programming</a:t>
            </a:r>
          </a:p>
        </p:txBody>
      </p:sp>
      <p:sp>
        <p:nvSpPr>
          <p:cNvPr id="121859" name="Slide Number Placeholder 2"/>
          <p:cNvSpPr>
            <a:spLocks noGrp="1"/>
          </p:cNvSpPr>
          <p:nvPr>
            <p:ph type="sldNum" sz="quarter" idx="11"/>
          </p:nvPr>
        </p:nvSpPr>
        <p:spPr>
          <a:noFill/>
        </p:spPr>
        <p:txBody>
          <a:bodyPr/>
          <a:lstStyle/>
          <a:p>
            <a:fld id="{992199C4-41A2-49EB-AA69-61618DCB9B70}" type="slidenum">
              <a:rPr lang="ar-SA" smtClean="0">
                <a:cs typeface="Arial" pitchFamily="34" charset="0"/>
              </a:rPr>
              <a:pPr/>
              <a:t>109</a:t>
            </a:fld>
            <a:endParaRPr lang="en-US" smtClean="0">
              <a:cs typeface="Arial" pitchFamily="34" charset="0"/>
            </a:endParaRPr>
          </a:p>
        </p:txBody>
      </p:sp>
      <p:sp>
        <p:nvSpPr>
          <p:cNvPr id="121860" name="Rectangle 2"/>
          <p:cNvSpPr>
            <a:spLocks noGrp="1" noChangeArrowheads="1"/>
          </p:cNvSpPr>
          <p:nvPr>
            <p:ph type="title" idx="4294967295"/>
          </p:nvPr>
        </p:nvSpPr>
        <p:spPr/>
        <p:txBody>
          <a:bodyPr/>
          <a:lstStyle/>
          <a:p>
            <a:r>
              <a:rPr lang="en-US" smtClean="0"/>
              <a:t>Initialize Buckets</a:t>
            </a:r>
          </a:p>
        </p:txBody>
      </p:sp>
      <p:sp>
        <p:nvSpPr>
          <p:cNvPr id="121861" name="Rectangle 3"/>
          <p:cNvSpPr>
            <a:spLocks noGrp="1" noChangeArrowheads="1"/>
          </p:cNvSpPr>
          <p:nvPr>
            <p:ph type="body" idx="4294967295"/>
          </p:nvPr>
        </p:nvSpPr>
        <p:spPr/>
        <p:txBody>
          <a:bodyPr/>
          <a:lstStyle/>
          <a:p>
            <a:r>
              <a:rPr lang="en-US" smtClean="0"/>
              <a:t>Buckets originally null</a:t>
            </a:r>
          </a:p>
          <a:p>
            <a:r>
              <a:rPr lang="en-US" smtClean="0"/>
              <a:t>If you find one, initialize it</a:t>
            </a:r>
          </a:p>
          <a:p>
            <a:r>
              <a:rPr lang="en-US" smtClean="0"/>
              <a:t>Go to bucket’s parent</a:t>
            </a:r>
          </a:p>
          <a:p>
            <a:pPr lvl="1"/>
            <a:r>
              <a:rPr lang="en-US" smtClean="0"/>
              <a:t>Earlier nearby bucket</a:t>
            </a:r>
          </a:p>
          <a:p>
            <a:pPr lvl="1"/>
            <a:r>
              <a:rPr lang="en-US" smtClean="0"/>
              <a:t>Recursively initialize if necessary</a:t>
            </a:r>
          </a:p>
          <a:p>
            <a:r>
              <a:rPr lang="en-US" smtClean="0"/>
              <a:t>Constant </a:t>
            </a:r>
            <a:r>
              <a:rPr lang="en-US" smtClean="0">
                <a:solidFill>
                  <a:schemeClr val="tx1"/>
                </a:solidFill>
              </a:rPr>
              <a:t>expected</a:t>
            </a:r>
            <a:r>
              <a:rPr lang="en-US" smtClean="0"/>
              <a:t> work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a:noFill/>
        </p:spPr>
        <p:txBody>
          <a:bodyPr/>
          <a:lstStyle/>
          <a:p>
            <a:r>
              <a:rPr lang="en-US" smtClean="0"/>
              <a:t>Art of Multiprocessor Programming</a:t>
            </a:r>
          </a:p>
        </p:txBody>
      </p:sp>
      <p:sp>
        <p:nvSpPr>
          <p:cNvPr id="17411" name="Slide Number Placeholder 2"/>
          <p:cNvSpPr>
            <a:spLocks noGrp="1"/>
          </p:cNvSpPr>
          <p:nvPr>
            <p:ph type="sldNum" sz="quarter" idx="11"/>
          </p:nvPr>
        </p:nvSpPr>
        <p:spPr>
          <a:noFill/>
        </p:spPr>
        <p:txBody>
          <a:bodyPr/>
          <a:lstStyle/>
          <a:p>
            <a:fld id="{AE98C6E2-226C-46D3-A9F1-6278C9817C0C}" type="slidenum">
              <a:rPr lang="ar-SA" smtClean="0">
                <a:cs typeface="Arial" pitchFamily="34" charset="0"/>
              </a:rPr>
              <a:pPr/>
              <a:t>11</a:t>
            </a:fld>
            <a:endParaRPr lang="en-US" smtClean="0">
              <a:cs typeface="Arial" pitchFamily="34" charset="0"/>
            </a:endParaRPr>
          </a:p>
        </p:txBody>
      </p:sp>
      <p:sp>
        <p:nvSpPr>
          <p:cNvPr id="1741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1891E743-EA08-4ECB-B6CE-20F5AFAE920E}" type="slidenum">
              <a:rPr lang="ar-SA" sz="1400">
                <a:solidFill>
                  <a:schemeClr val="tx1"/>
                </a:solidFill>
                <a:latin typeface="Arial" pitchFamily="34" charset="0"/>
                <a:cs typeface="Arial" pitchFamily="34" charset="0"/>
              </a:rPr>
              <a:pPr/>
              <a:t>11</a:t>
            </a:fld>
            <a:endParaRPr lang="en-US" sz="1400" dirty="0">
              <a:solidFill>
                <a:schemeClr val="tx1"/>
              </a:solidFill>
              <a:latin typeface="Arial" pitchFamily="34" charset="0"/>
              <a:cs typeface="Arial" pitchFamily="34" charset="0"/>
            </a:endParaRPr>
          </a:p>
        </p:txBody>
      </p:sp>
      <p:sp>
        <p:nvSpPr>
          <p:cNvPr id="17413" name="Rectangle 2"/>
          <p:cNvSpPr>
            <a:spLocks noGrp="1" noChangeArrowheads="1"/>
          </p:cNvSpPr>
          <p:nvPr>
            <p:ph type="title" idx="4294967295"/>
          </p:nvPr>
        </p:nvSpPr>
        <p:spPr>
          <a:xfrm>
            <a:off x="760413" y="209550"/>
            <a:ext cx="7772400" cy="1146175"/>
          </a:xfrm>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Resizing</a:t>
            </a:r>
          </a:p>
        </p:txBody>
      </p:sp>
      <p:sp>
        <p:nvSpPr>
          <p:cNvPr id="17414"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15"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16"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17"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18" name="Line 7"/>
          <p:cNvSpPr>
            <a:spLocks noChangeShapeType="1"/>
          </p:cNvSpPr>
          <p:nvPr/>
        </p:nvSpPr>
        <p:spPr bwMode="auto">
          <a:xfrm>
            <a:off x="3306763" y="1698625"/>
            <a:ext cx="1587"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7419"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20"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7421"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17422"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17423"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17424"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17425" name="Line 14"/>
          <p:cNvSpPr>
            <a:spLocks noChangeShapeType="1"/>
          </p:cNvSpPr>
          <p:nvPr/>
        </p:nvSpPr>
        <p:spPr bwMode="auto">
          <a:xfrm flipV="1">
            <a:off x="2068513" y="19081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7426"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7427" name="Line 16"/>
          <p:cNvSpPr>
            <a:spLocks noChangeShapeType="1"/>
          </p:cNvSpPr>
          <p:nvPr/>
        </p:nvSpPr>
        <p:spPr bwMode="auto">
          <a:xfrm flipV="1">
            <a:off x="2060575" y="3455988"/>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7428" name="AutoShape 17"/>
          <p:cNvSpPr>
            <a:spLocks noChangeArrowheads="1"/>
          </p:cNvSpPr>
          <p:nvPr/>
        </p:nvSpPr>
        <p:spPr bwMode="auto">
          <a:xfrm>
            <a:off x="2776538" y="168751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29" name="Text Box 18"/>
          <p:cNvSpPr txBox="1">
            <a:spLocks noChangeArrowheads="1"/>
          </p:cNvSpPr>
          <p:nvPr/>
        </p:nvSpPr>
        <p:spPr bwMode="auto">
          <a:xfrm>
            <a:off x="2833688" y="166370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17430" name="AutoShape 19"/>
          <p:cNvSpPr>
            <a:spLocks noChangeArrowheads="1"/>
          </p:cNvSpPr>
          <p:nvPr/>
        </p:nvSpPr>
        <p:spPr bwMode="auto">
          <a:xfrm>
            <a:off x="2759075" y="381476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31" name="Line 20"/>
          <p:cNvSpPr>
            <a:spLocks noChangeShapeType="1"/>
          </p:cNvSpPr>
          <p:nvPr/>
        </p:nvSpPr>
        <p:spPr bwMode="auto">
          <a:xfrm>
            <a:off x="3289300" y="3825875"/>
            <a:ext cx="1588"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7432" name="Text Box 21"/>
          <p:cNvSpPr txBox="1">
            <a:spLocks noChangeArrowheads="1"/>
          </p:cNvSpPr>
          <p:nvPr/>
        </p:nvSpPr>
        <p:spPr bwMode="auto">
          <a:xfrm>
            <a:off x="2824163" y="378142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17433" name="Text Box 22"/>
          <p:cNvSpPr txBox="1">
            <a:spLocks noChangeArrowheads="1"/>
          </p:cNvSpPr>
          <p:nvPr/>
        </p:nvSpPr>
        <p:spPr bwMode="auto">
          <a:xfrm>
            <a:off x="2846388" y="22161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17434" name="AutoShape 23"/>
          <p:cNvSpPr>
            <a:spLocks noChangeArrowheads="1"/>
          </p:cNvSpPr>
          <p:nvPr/>
        </p:nvSpPr>
        <p:spPr bwMode="auto">
          <a:xfrm>
            <a:off x="2768600" y="3279775"/>
            <a:ext cx="1004888"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35" name="Line 24"/>
          <p:cNvSpPr>
            <a:spLocks noChangeShapeType="1"/>
          </p:cNvSpPr>
          <p:nvPr/>
        </p:nvSpPr>
        <p:spPr bwMode="auto">
          <a:xfrm>
            <a:off x="3298825" y="32908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7436" name="AutoShape 25"/>
          <p:cNvSpPr>
            <a:spLocks noChangeArrowheads="1"/>
          </p:cNvSpPr>
          <p:nvPr/>
        </p:nvSpPr>
        <p:spPr bwMode="auto">
          <a:xfrm>
            <a:off x="4351338" y="328930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37" name="Line 26"/>
          <p:cNvSpPr>
            <a:spLocks noChangeShapeType="1"/>
          </p:cNvSpPr>
          <p:nvPr/>
        </p:nvSpPr>
        <p:spPr bwMode="auto">
          <a:xfrm>
            <a:off x="4881563" y="33004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7438" name="Text Box 27"/>
          <p:cNvSpPr txBox="1">
            <a:spLocks noChangeArrowheads="1"/>
          </p:cNvSpPr>
          <p:nvPr/>
        </p:nvSpPr>
        <p:spPr bwMode="auto">
          <a:xfrm>
            <a:off x="2838450" y="32543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17439" name="Text Box 28"/>
          <p:cNvSpPr txBox="1">
            <a:spLocks noChangeArrowheads="1"/>
          </p:cNvSpPr>
          <p:nvPr/>
        </p:nvSpPr>
        <p:spPr bwMode="auto">
          <a:xfrm>
            <a:off x="4424363" y="3254375"/>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17440" name="AutoShape 31"/>
          <p:cNvSpPr>
            <a:spLocks noChangeArrowheads="1"/>
          </p:cNvSpPr>
          <p:nvPr/>
        </p:nvSpPr>
        <p:spPr bwMode="auto">
          <a:xfrm>
            <a:off x="1520825" y="47704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41" name="AutoShape 32"/>
          <p:cNvSpPr>
            <a:spLocks noChangeArrowheads="1"/>
          </p:cNvSpPr>
          <p:nvPr/>
        </p:nvSpPr>
        <p:spPr bwMode="auto">
          <a:xfrm>
            <a:off x="1520825" y="52927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42" name="AutoShape 33"/>
          <p:cNvSpPr>
            <a:spLocks noChangeArrowheads="1"/>
          </p:cNvSpPr>
          <p:nvPr/>
        </p:nvSpPr>
        <p:spPr bwMode="auto">
          <a:xfrm>
            <a:off x="1520825" y="37290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43" name="AutoShape 34"/>
          <p:cNvSpPr>
            <a:spLocks noChangeArrowheads="1"/>
          </p:cNvSpPr>
          <p:nvPr/>
        </p:nvSpPr>
        <p:spPr bwMode="auto">
          <a:xfrm>
            <a:off x="1520825" y="42497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7444" name="Text Box 35"/>
          <p:cNvSpPr txBox="1">
            <a:spLocks noChangeArrowheads="1"/>
          </p:cNvSpPr>
          <p:nvPr/>
        </p:nvSpPr>
        <p:spPr bwMode="auto">
          <a:xfrm>
            <a:off x="1646238" y="38481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4</a:t>
            </a:r>
          </a:p>
        </p:txBody>
      </p:sp>
      <p:sp>
        <p:nvSpPr>
          <p:cNvPr id="17445" name="Text Box 36"/>
          <p:cNvSpPr txBox="1">
            <a:spLocks noChangeArrowheads="1"/>
          </p:cNvSpPr>
          <p:nvPr/>
        </p:nvSpPr>
        <p:spPr bwMode="auto">
          <a:xfrm>
            <a:off x="1646238" y="4370388"/>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5</a:t>
            </a:r>
          </a:p>
        </p:txBody>
      </p:sp>
      <p:sp>
        <p:nvSpPr>
          <p:cNvPr id="17446" name="Text Box 37"/>
          <p:cNvSpPr txBox="1">
            <a:spLocks noChangeArrowheads="1"/>
          </p:cNvSpPr>
          <p:nvPr/>
        </p:nvSpPr>
        <p:spPr bwMode="auto">
          <a:xfrm>
            <a:off x="1646238" y="48942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6</a:t>
            </a:r>
          </a:p>
        </p:txBody>
      </p:sp>
      <p:sp>
        <p:nvSpPr>
          <p:cNvPr id="17447" name="Text Box 38"/>
          <p:cNvSpPr txBox="1">
            <a:spLocks noChangeArrowheads="1"/>
          </p:cNvSpPr>
          <p:nvPr/>
        </p:nvSpPr>
        <p:spPr bwMode="auto">
          <a:xfrm>
            <a:off x="1646238" y="54165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7</a:t>
            </a:r>
          </a:p>
        </p:txBody>
      </p:sp>
      <p:sp>
        <p:nvSpPr>
          <p:cNvPr id="17448" name="Line 39"/>
          <p:cNvSpPr>
            <a:spLocks noChangeShapeType="1"/>
          </p:cNvSpPr>
          <p:nvPr/>
        </p:nvSpPr>
        <p:spPr bwMode="auto">
          <a:xfrm>
            <a:off x="3306763" y="168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7449" name="Line 40"/>
          <p:cNvSpPr>
            <a:spLocks noChangeShapeType="1"/>
          </p:cNvSpPr>
          <p:nvPr/>
        </p:nvSpPr>
        <p:spPr bwMode="auto">
          <a:xfrm flipV="1">
            <a:off x="2051050" y="3983038"/>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7450" name="Line 41"/>
          <p:cNvSpPr>
            <a:spLocks noChangeShapeType="1"/>
          </p:cNvSpPr>
          <p:nvPr/>
        </p:nvSpPr>
        <p:spPr bwMode="auto">
          <a:xfrm flipV="1">
            <a:off x="3643313" y="34575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7451" name="Freeform 44"/>
          <p:cNvSpPr>
            <a:spLocks/>
          </p:cNvSpPr>
          <p:nvPr/>
        </p:nvSpPr>
        <p:spPr bwMode="auto">
          <a:xfrm>
            <a:off x="5462588" y="3435350"/>
            <a:ext cx="846137" cy="2382838"/>
          </a:xfrm>
          <a:custGeom>
            <a:avLst/>
            <a:gdLst>
              <a:gd name="T0" fmla="*/ 2147483647 w 533"/>
              <a:gd name="T1" fmla="*/ 0 h 1501"/>
              <a:gd name="T2" fmla="*/ 2147483647 w 533"/>
              <a:gd name="T3" fmla="*/ 2147483647 h 1501"/>
              <a:gd name="T4" fmla="*/ 2147483647 w 533"/>
              <a:gd name="T5" fmla="*/ 2147483647 h 1501"/>
              <a:gd name="T6" fmla="*/ 0 w 533"/>
              <a:gd name="T7" fmla="*/ 2147483647 h 1501"/>
              <a:gd name="T8" fmla="*/ 0 60000 65536"/>
              <a:gd name="T9" fmla="*/ 0 60000 65536"/>
              <a:gd name="T10" fmla="*/ 0 60000 65536"/>
              <a:gd name="T11" fmla="*/ 0 60000 65536"/>
              <a:gd name="T12" fmla="*/ 0 w 533"/>
              <a:gd name="T13" fmla="*/ 0 h 1501"/>
              <a:gd name="T14" fmla="*/ 533 w 533"/>
              <a:gd name="T15" fmla="*/ 1501 h 1501"/>
            </a:gdLst>
            <a:ahLst/>
            <a:cxnLst>
              <a:cxn ang="T8">
                <a:pos x="T0" y="T1"/>
              </a:cxn>
              <a:cxn ang="T9">
                <a:pos x="T2" y="T3"/>
              </a:cxn>
              <a:cxn ang="T10">
                <a:pos x="T4" y="T5"/>
              </a:cxn>
              <a:cxn ang="T11">
                <a:pos x="T6" y="T7"/>
              </a:cxn>
            </a:cxnLst>
            <a:rect l="T12" t="T13" r="T14" b="T15"/>
            <a:pathLst>
              <a:path w="533" h="1501">
                <a:moveTo>
                  <a:pt x="45" y="0"/>
                </a:moveTo>
                <a:cubicBezTo>
                  <a:pt x="116" y="43"/>
                  <a:pt x="413" y="39"/>
                  <a:pt x="473" y="258"/>
                </a:cubicBezTo>
                <a:cubicBezTo>
                  <a:pt x="533" y="477"/>
                  <a:pt x="485" y="1127"/>
                  <a:pt x="406" y="1314"/>
                </a:cubicBezTo>
                <a:cubicBezTo>
                  <a:pt x="327" y="1501"/>
                  <a:pt x="85" y="1367"/>
                  <a:pt x="0" y="1381"/>
                </a:cubicBezTo>
              </a:path>
            </a:pathLst>
          </a:custGeom>
          <a:noFill/>
          <a:ln w="76200">
            <a:solidFill>
              <a:srgbClr val="FF0000"/>
            </a:solidFill>
            <a:miter lim="800000"/>
            <a:headEnd/>
            <a:tailEnd type="triangle" w="lg" len="med"/>
          </a:ln>
        </p:spPr>
        <p:txBody>
          <a:bodyPr wrap="none"/>
          <a:lstStyle/>
          <a:p>
            <a:pPr algn="ctr" eaLnBrk="1" hangingPunct="1">
              <a:lnSpc>
                <a:spcPct val="70000"/>
              </a:lnSpc>
              <a:spcBef>
                <a:spcPct val="30000"/>
              </a:spcBef>
            </a:pPr>
            <a:endParaRPr lang="en-US" sz="2800" b="1" dirty="0">
              <a:latin typeface="Arial" pitchFamily="34" charset="0"/>
            </a:endParaRPr>
          </a:p>
        </p:txBody>
      </p:sp>
      <p:sp>
        <p:nvSpPr>
          <p:cNvPr id="1051693" name="Text Box 45"/>
          <p:cNvSpPr txBox="1">
            <a:spLocks noChangeArrowheads="1"/>
          </p:cNvSpPr>
          <p:nvPr/>
        </p:nvSpPr>
        <p:spPr bwMode="auto">
          <a:xfrm>
            <a:off x="5248275" y="4673600"/>
            <a:ext cx="2475834"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lang="en-US" sz="2800">
                <a:solidFill>
                  <a:schemeClr val="tx1"/>
                </a:solidFill>
                <a:latin typeface="Arial" pitchFamily="34" charset="0"/>
                <a:cs typeface="Arial" pitchFamily="34" charset="0"/>
              </a:rPr>
              <a:t>h(k) = k mod </a:t>
            </a:r>
            <a:r>
              <a:rPr lang="en-US" sz="2800">
                <a:solidFill>
                  <a:srgbClr val="FF0000"/>
                </a:solidFill>
                <a:latin typeface="Arial" pitchFamily="34" charset="0"/>
                <a:cs typeface="Arial" pitchFamily="34" charset="0"/>
              </a:rPr>
              <a:t>8</a:t>
            </a:r>
          </a:p>
        </p:txBody>
      </p:sp>
      <p:sp>
        <p:nvSpPr>
          <p:cNvPr id="17453" name="Text Box 46"/>
          <p:cNvSpPr txBox="1">
            <a:spLocks noChangeArrowheads="1"/>
          </p:cNvSpPr>
          <p:nvPr/>
        </p:nvSpPr>
        <p:spPr bwMode="auto">
          <a:xfrm>
            <a:off x="6221413" y="1665288"/>
            <a:ext cx="2798038" cy="530032"/>
          </a:xfrm>
          <a:prstGeom prst="rect">
            <a:avLst/>
          </a:prstGeom>
          <a:noFill/>
          <a:ln w="9525">
            <a:noFill/>
            <a:miter lim="800000"/>
            <a:headEnd/>
            <a:tailEnd/>
          </a:ln>
        </p:spPr>
        <p:txBody>
          <a:bodyPr wrap="none" lIns="82945" tIns="41473" rIns="82945" bIns="41473">
            <a:spAutoFit/>
          </a:bodyPr>
          <a:lstStyle/>
          <a:p>
            <a:pPr algn="l" defTabSz="828675" eaLnBrk="1" hangingPunct="1"/>
            <a:r>
              <a:rPr lang="en-US" sz="2900">
                <a:solidFill>
                  <a:schemeClr val="tx1"/>
                </a:solidFill>
                <a:latin typeface="Arial" pitchFamily="34" charset="0"/>
                <a:cs typeface="Arial" pitchFamily="34" charset="0"/>
              </a:rPr>
              <a:t>h(15) = 7 mod 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1"/>
          <p:cNvSpPr>
            <a:spLocks noGrp="1"/>
          </p:cNvSpPr>
          <p:nvPr>
            <p:ph type="ftr" sz="quarter" idx="10"/>
          </p:nvPr>
        </p:nvSpPr>
        <p:spPr>
          <a:noFill/>
        </p:spPr>
        <p:txBody>
          <a:bodyPr/>
          <a:lstStyle/>
          <a:p>
            <a:r>
              <a:rPr lang="en-US" smtClean="0"/>
              <a:t>Art of Multiprocessor Programming</a:t>
            </a:r>
          </a:p>
        </p:txBody>
      </p:sp>
      <p:sp>
        <p:nvSpPr>
          <p:cNvPr id="122883" name="Slide Number Placeholder 2"/>
          <p:cNvSpPr>
            <a:spLocks noGrp="1"/>
          </p:cNvSpPr>
          <p:nvPr>
            <p:ph type="sldNum" sz="quarter" idx="11"/>
          </p:nvPr>
        </p:nvSpPr>
        <p:spPr>
          <a:noFill/>
        </p:spPr>
        <p:txBody>
          <a:bodyPr/>
          <a:lstStyle/>
          <a:p>
            <a:fld id="{19B487A2-2D49-4247-83FD-F56DEDEFD548}" type="slidenum">
              <a:rPr lang="ar-SA" smtClean="0">
                <a:cs typeface="Arial" pitchFamily="34" charset="0"/>
              </a:rPr>
              <a:pPr/>
              <a:t>110</a:t>
            </a:fld>
            <a:endParaRPr lang="en-US" smtClean="0">
              <a:cs typeface="Arial" pitchFamily="34" charset="0"/>
            </a:endParaRPr>
          </a:p>
        </p:txBody>
      </p:sp>
      <p:sp>
        <p:nvSpPr>
          <p:cNvPr id="122884" name="Rectangle 2"/>
          <p:cNvSpPr>
            <a:spLocks noGrp="1" noChangeArrowheads="1"/>
          </p:cNvSpPr>
          <p:nvPr>
            <p:ph type="title" idx="4294967295"/>
          </p:nvPr>
        </p:nvSpPr>
        <p:spPr>
          <a:xfrm>
            <a:off x="715963" y="569913"/>
            <a:ext cx="7772400" cy="661987"/>
          </a:xfrm>
        </p:spPr>
        <p:txBody>
          <a:bodyPr/>
          <a:lstStyle/>
          <a:p>
            <a:pPr defTabSz="1008063"/>
            <a:r>
              <a:rPr lang="en-US" smtClean="0"/>
              <a:t>Recall: Recursive Initialization</a:t>
            </a:r>
          </a:p>
        </p:txBody>
      </p:sp>
      <p:sp>
        <p:nvSpPr>
          <p:cNvPr id="122885" name="AutoShape 3"/>
          <p:cNvSpPr>
            <a:spLocks noChangeArrowheads="1"/>
          </p:cNvSpPr>
          <p:nvPr/>
        </p:nvSpPr>
        <p:spPr bwMode="auto">
          <a:xfrm>
            <a:off x="844550" y="4070350"/>
            <a:ext cx="765175" cy="519113"/>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886" name="AutoShape 4"/>
          <p:cNvSpPr>
            <a:spLocks noChangeArrowheads="1"/>
          </p:cNvSpPr>
          <p:nvPr/>
        </p:nvSpPr>
        <p:spPr bwMode="auto">
          <a:xfrm>
            <a:off x="844550" y="4591050"/>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887" name="AutoShape 5"/>
          <p:cNvSpPr>
            <a:spLocks noChangeArrowheads="1"/>
          </p:cNvSpPr>
          <p:nvPr/>
        </p:nvSpPr>
        <p:spPr bwMode="auto">
          <a:xfrm>
            <a:off x="844550" y="3027363"/>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888" name="AutoShape 6"/>
          <p:cNvSpPr>
            <a:spLocks noChangeArrowheads="1"/>
          </p:cNvSpPr>
          <p:nvPr/>
        </p:nvSpPr>
        <p:spPr bwMode="auto">
          <a:xfrm>
            <a:off x="844550" y="3548063"/>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889" name="AutoShape 7"/>
          <p:cNvSpPr>
            <a:spLocks noChangeArrowheads="1"/>
          </p:cNvSpPr>
          <p:nvPr/>
        </p:nvSpPr>
        <p:spPr bwMode="auto">
          <a:xfrm>
            <a:off x="2595563" y="2554288"/>
            <a:ext cx="652462"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890" name="Line 8"/>
          <p:cNvSpPr>
            <a:spLocks noChangeShapeType="1"/>
          </p:cNvSpPr>
          <p:nvPr/>
        </p:nvSpPr>
        <p:spPr bwMode="auto">
          <a:xfrm>
            <a:off x="3003550" y="2566988"/>
            <a:ext cx="1588"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22891" name="Text Box 9"/>
          <p:cNvSpPr txBox="1">
            <a:spLocks noChangeArrowheads="1"/>
          </p:cNvSpPr>
          <p:nvPr/>
        </p:nvSpPr>
        <p:spPr bwMode="auto">
          <a:xfrm>
            <a:off x="968375" y="314642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122892" name="Text Box 10"/>
          <p:cNvSpPr txBox="1">
            <a:spLocks noChangeArrowheads="1"/>
          </p:cNvSpPr>
          <p:nvPr/>
        </p:nvSpPr>
        <p:spPr bwMode="auto">
          <a:xfrm>
            <a:off x="968375" y="3670300"/>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122893" name="Text Box 11"/>
          <p:cNvSpPr txBox="1">
            <a:spLocks noChangeArrowheads="1"/>
          </p:cNvSpPr>
          <p:nvPr/>
        </p:nvSpPr>
        <p:spPr bwMode="auto">
          <a:xfrm>
            <a:off x="968375" y="4192588"/>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122894" name="Text Box 12"/>
          <p:cNvSpPr txBox="1">
            <a:spLocks noChangeArrowheads="1"/>
          </p:cNvSpPr>
          <p:nvPr/>
        </p:nvSpPr>
        <p:spPr bwMode="auto">
          <a:xfrm>
            <a:off x="968375" y="471487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122895" name="Line 13"/>
          <p:cNvSpPr>
            <a:spLocks noChangeShapeType="1"/>
          </p:cNvSpPr>
          <p:nvPr/>
        </p:nvSpPr>
        <p:spPr bwMode="auto">
          <a:xfrm flipV="1">
            <a:off x="3128963" y="2736850"/>
            <a:ext cx="363537"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22896" name="AutoShape 14"/>
          <p:cNvSpPr>
            <a:spLocks noChangeArrowheads="1"/>
          </p:cNvSpPr>
          <p:nvPr/>
        </p:nvSpPr>
        <p:spPr bwMode="auto">
          <a:xfrm>
            <a:off x="3492500" y="2543175"/>
            <a:ext cx="652463"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897" name="Line 15"/>
          <p:cNvSpPr>
            <a:spLocks noChangeShapeType="1"/>
          </p:cNvSpPr>
          <p:nvPr/>
        </p:nvSpPr>
        <p:spPr bwMode="auto">
          <a:xfrm>
            <a:off x="3898900" y="25542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22898" name="Text Box 16"/>
          <p:cNvSpPr txBox="1">
            <a:spLocks noChangeArrowheads="1"/>
          </p:cNvSpPr>
          <p:nvPr/>
        </p:nvSpPr>
        <p:spPr bwMode="auto">
          <a:xfrm>
            <a:off x="2563813" y="2522538"/>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8</a:t>
            </a:r>
          </a:p>
        </p:txBody>
      </p:sp>
      <p:sp>
        <p:nvSpPr>
          <p:cNvPr id="122899" name="Text Box 17"/>
          <p:cNvSpPr txBox="1">
            <a:spLocks noChangeArrowheads="1"/>
          </p:cNvSpPr>
          <p:nvPr/>
        </p:nvSpPr>
        <p:spPr bwMode="auto">
          <a:xfrm>
            <a:off x="3511550" y="2524125"/>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12</a:t>
            </a:r>
          </a:p>
        </p:txBody>
      </p:sp>
      <p:sp>
        <p:nvSpPr>
          <p:cNvPr id="122900" name="AutoShape 18"/>
          <p:cNvSpPr>
            <a:spLocks noChangeArrowheads="1"/>
          </p:cNvSpPr>
          <p:nvPr/>
        </p:nvSpPr>
        <p:spPr bwMode="auto">
          <a:xfrm>
            <a:off x="1743075" y="2543175"/>
            <a:ext cx="650875" cy="376238"/>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901" name="Line 19"/>
          <p:cNvSpPr>
            <a:spLocks noChangeShapeType="1"/>
          </p:cNvSpPr>
          <p:nvPr/>
        </p:nvSpPr>
        <p:spPr bwMode="auto">
          <a:xfrm>
            <a:off x="2149475" y="25542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22902" name="Line 20"/>
          <p:cNvSpPr>
            <a:spLocks noChangeShapeType="1"/>
          </p:cNvSpPr>
          <p:nvPr/>
        </p:nvSpPr>
        <p:spPr bwMode="auto">
          <a:xfrm flipV="1">
            <a:off x="2225675" y="2751138"/>
            <a:ext cx="363538"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22903" name="Text Box 21"/>
          <p:cNvSpPr txBox="1">
            <a:spLocks noChangeArrowheads="1"/>
          </p:cNvSpPr>
          <p:nvPr/>
        </p:nvSpPr>
        <p:spPr bwMode="auto">
          <a:xfrm>
            <a:off x="1881188" y="2508250"/>
            <a:ext cx="171522" cy="38856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0</a:t>
            </a:r>
          </a:p>
        </p:txBody>
      </p:sp>
      <p:sp>
        <p:nvSpPr>
          <p:cNvPr id="122904" name="Line 22"/>
          <p:cNvSpPr>
            <a:spLocks noChangeShapeType="1"/>
          </p:cNvSpPr>
          <p:nvPr/>
        </p:nvSpPr>
        <p:spPr bwMode="auto">
          <a:xfrm flipV="1">
            <a:off x="1397000" y="2889250"/>
            <a:ext cx="346075" cy="414338"/>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grpSp>
        <p:nvGrpSpPr>
          <p:cNvPr id="122905" name="Group 23"/>
          <p:cNvGrpSpPr>
            <a:grpSpLocks/>
          </p:cNvGrpSpPr>
          <p:nvPr/>
        </p:nvGrpSpPr>
        <p:grpSpPr bwMode="auto">
          <a:xfrm>
            <a:off x="5826126" y="1673227"/>
            <a:ext cx="2620963" cy="422276"/>
            <a:chOff x="2557" y="1082"/>
            <a:chExt cx="1651" cy="266"/>
          </a:xfrm>
        </p:grpSpPr>
        <p:grpSp>
          <p:nvGrpSpPr>
            <p:cNvPr id="122928" name="Group 24"/>
            <p:cNvGrpSpPr>
              <a:grpSpLocks/>
            </p:cNvGrpSpPr>
            <p:nvPr/>
          </p:nvGrpSpPr>
          <p:grpSpPr bwMode="auto">
            <a:xfrm>
              <a:off x="2557" y="1082"/>
              <a:ext cx="418" cy="266"/>
              <a:chOff x="1050" y="909"/>
              <a:chExt cx="418" cy="266"/>
            </a:xfrm>
          </p:grpSpPr>
          <p:sp>
            <p:nvSpPr>
              <p:cNvPr id="122930" name="AutoShape 25"/>
              <p:cNvSpPr>
                <a:spLocks noChangeArrowheads="1"/>
              </p:cNvSpPr>
              <p:nvPr/>
            </p:nvSpPr>
            <p:spPr bwMode="auto">
              <a:xfrm>
                <a:off x="1057" y="920"/>
                <a:ext cx="411" cy="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931" name="Line 26"/>
              <p:cNvSpPr>
                <a:spLocks noChangeShapeType="1"/>
              </p:cNvSpPr>
              <p:nvPr/>
            </p:nvSpPr>
            <p:spPr bwMode="auto">
              <a:xfrm>
                <a:off x="1313" y="927"/>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22932" name="Text Box 27"/>
              <p:cNvSpPr txBox="1">
                <a:spLocks noChangeArrowheads="1"/>
              </p:cNvSpPr>
              <p:nvPr/>
            </p:nvSpPr>
            <p:spPr bwMode="auto">
              <a:xfrm>
                <a:off x="1050" y="909"/>
                <a:ext cx="204" cy="266"/>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grpSp>
        <p:sp>
          <p:nvSpPr>
            <p:cNvPr id="122929" name="Text Box 28"/>
            <p:cNvSpPr txBox="1">
              <a:spLocks noChangeArrowheads="1"/>
            </p:cNvSpPr>
            <p:nvPr/>
          </p:nvSpPr>
          <p:spPr bwMode="auto">
            <a:xfrm>
              <a:off x="3193" y="1102"/>
              <a:ext cx="1015" cy="224"/>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dirty="0">
                  <a:latin typeface="Arial" pitchFamily="34" charset="0"/>
                </a:rPr>
                <a:t>= 3 mod 4</a:t>
              </a:r>
            </a:p>
          </p:txBody>
        </p:sp>
      </p:grpSp>
      <p:sp>
        <p:nvSpPr>
          <p:cNvPr id="122906" name="Text Box 29"/>
          <p:cNvSpPr txBox="1">
            <a:spLocks noChangeArrowheads="1"/>
          </p:cNvSpPr>
          <p:nvPr/>
        </p:nvSpPr>
        <p:spPr bwMode="auto">
          <a:xfrm>
            <a:off x="2001457" y="1703388"/>
            <a:ext cx="2875723" cy="356251"/>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dirty="0">
                <a:latin typeface="Arial" pitchFamily="34" charset="0"/>
              </a:rPr>
              <a:t>To add 7 to the list</a:t>
            </a:r>
          </a:p>
        </p:txBody>
      </p:sp>
      <p:grpSp>
        <p:nvGrpSpPr>
          <p:cNvPr id="122907" name="Group 30"/>
          <p:cNvGrpSpPr>
            <a:grpSpLocks/>
          </p:cNvGrpSpPr>
          <p:nvPr/>
        </p:nvGrpSpPr>
        <p:grpSpPr bwMode="auto">
          <a:xfrm>
            <a:off x="5278438" y="2524125"/>
            <a:ext cx="650875" cy="411163"/>
            <a:chOff x="3469" y="2617"/>
            <a:chExt cx="410" cy="259"/>
          </a:xfrm>
        </p:grpSpPr>
        <p:sp>
          <p:nvSpPr>
            <p:cNvPr id="122925" name="AutoShape 31"/>
            <p:cNvSpPr>
              <a:spLocks noChangeArrowheads="1"/>
            </p:cNvSpPr>
            <p:nvPr/>
          </p:nvSpPr>
          <p:spPr bwMode="auto">
            <a:xfrm>
              <a:off x="3469" y="2639"/>
              <a:ext cx="410" cy="237"/>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926" name="Line 32"/>
            <p:cNvSpPr>
              <a:spLocks noChangeShapeType="1"/>
            </p:cNvSpPr>
            <p:nvPr/>
          </p:nvSpPr>
          <p:spPr bwMode="auto">
            <a:xfrm>
              <a:off x="3725" y="2646"/>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22927" name="Text Box 33"/>
            <p:cNvSpPr txBox="1">
              <a:spLocks noChangeArrowheads="1"/>
            </p:cNvSpPr>
            <p:nvPr/>
          </p:nvSpPr>
          <p:spPr bwMode="auto">
            <a:xfrm>
              <a:off x="3556" y="2617"/>
              <a:ext cx="108" cy="245"/>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3</a:t>
              </a:r>
            </a:p>
          </p:txBody>
        </p:sp>
      </p:grpSp>
      <p:grpSp>
        <p:nvGrpSpPr>
          <p:cNvPr id="122908" name="Group 34"/>
          <p:cNvGrpSpPr>
            <a:grpSpLocks/>
          </p:cNvGrpSpPr>
          <p:nvPr/>
        </p:nvGrpSpPr>
        <p:grpSpPr bwMode="auto">
          <a:xfrm>
            <a:off x="657225" y="4640263"/>
            <a:ext cx="7807325" cy="1133475"/>
            <a:chOff x="414" y="2923"/>
            <a:chExt cx="4918" cy="714"/>
          </a:xfrm>
        </p:grpSpPr>
        <p:sp>
          <p:nvSpPr>
            <p:cNvPr id="122923" name="AutoShape 35"/>
            <p:cNvSpPr>
              <a:spLocks noChangeArrowheads="1"/>
            </p:cNvSpPr>
            <p:nvPr/>
          </p:nvSpPr>
          <p:spPr bwMode="auto">
            <a:xfrm>
              <a:off x="414" y="2923"/>
              <a:ext cx="751" cy="336"/>
            </a:xfrm>
            <a:prstGeom prst="wedgeRoundRectCallout">
              <a:avLst>
                <a:gd name="adj1" fmla="val 126032"/>
                <a:gd name="adj2" fmla="val 98213"/>
                <a:gd name="adj3" fmla="val 16667"/>
              </a:avLst>
            </a:prstGeom>
            <a:noFill/>
            <a:ln w="38100" algn="ctr">
              <a:solidFill>
                <a:srgbClr val="FF0000"/>
              </a:solidFill>
              <a:miter lim="800000"/>
              <a:headEnd/>
              <a:tailEnd/>
            </a:ln>
          </p:spPr>
          <p:txBody>
            <a:bodyPr anchor="ctr"/>
            <a:lstStyle/>
            <a:p>
              <a:pPr algn="ctr" eaLnBrk="1" hangingPunct="1">
                <a:lnSpc>
                  <a:spcPct val="70000"/>
                </a:lnSpc>
                <a:spcBef>
                  <a:spcPct val="30000"/>
                </a:spcBef>
              </a:pPr>
              <a:endParaRPr lang="en-US" b="1">
                <a:latin typeface="Arial" pitchFamily="34" charset="0"/>
                <a:cs typeface="Arial" pitchFamily="34" charset="0"/>
              </a:endParaRPr>
            </a:p>
          </p:txBody>
        </p:sp>
        <p:sp>
          <p:nvSpPr>
            <p:cNvPr id="122924" name="Text Box 36"/>
            <p:cNvSpPr txBox="1">
              <a:spLocks noChangeArrowheads="1"/>
            </p:cNvSpPr>
            <p:nvPr/>
          </p:nvSpPr>
          <p:spPr bwMode="auto">
            <a:xfrm>
              <a:off x="1253" y="3272"/>
              <a:ext cx="4079" cy="365"/>
            </a:xfrm>
            <a:prstGeom prst="rect">
              <a:avLst/>
            </a:prstGeom>
            <a:noFill/>
            <a:ln w="9525">
              <a:noFill/>
              <a:miter lim="800000"/>
              <a:headEnd/>
              <a:tailEnd/>
            </a:ln>
          </p:spPr>
          <p:txBody>
            <a:bodyPr>
              <a:spAutoFit/>
            </a:bodyPr>
            <a:lstStyle/>
            <a:p>
              <a:pPr algn="ctr"/>
              <a:r>
                <a:rPr lang="en-US" sz="3200" b="1">
                  <a:solidFill>
                    <a:srgbClr val="FF0000"/>
                  </a:solidFill>
                  <a:latin typeface="Arial" pitchFamily="34" charset="0"/>
                  <a:cs typeface="Arial" pitchFamily="34" charset="0"/>
                </a:rPr>
                <a:t>Must initialize bucket 3</a:t>
              </a:r>
            </a:p>
          </p:txBody>
        </p:sp>
      </p:grpSp>
      <p:grpSp>
        <p:nvGrpSpPr>
          <p:cNvPr id="122909" name="Group 37"/>
          <p:cNvGrpSpPr>
            <a:grpSpLocks/>
          </p:cNvGrpSpPr>
          <p:nvPr/>
        </p:nvGrpSpPr>
        <p:grpSpPr bwMode="auto">
          <a:xfrm>
            <a:off x="534988" y="3573463"/>
            <a:ext cx="7807325" cy="1133475"/>
            <a:chOff x="414" y="2923"/>
            <a:chExt cx="4918" cy="714"/>
          </a:xfrm>
        </p:grpSpPr>
        <p:sp>
          <p:nvSpPr>
            <p:cNvPr id="122921" name="AutoShape 38"/>
            <p:cNvSpPr>
              <a:spLocks noChangeArrowheads="1"/>
            </p:cNvSpPr>
            <p:nvPr/>
          </p:nvSpPr>
          <p:spPr bwMode="auto">
            <a:xfrm>
              <a:off x="414" y="2923"/>
              <a:ext cx="751" cy="336"/>
            </a:xfrm>
            <a:prstGeom prst="wedgeRoundRectCallout">
              <a:avLst>
                <a:gd name="adj1" fmla="val 126032"/>
                <a:gd name="adj2" fmla="val 98213"/>
                <a:gd name="adj3" fmla="val 16667"/>
              </a:avLst>
            </a:prstGeom>
            <a:noFill/>
            <a:ln w="38100" algn="ctr">
              <a:solidFill>
                <a:srgbClr val="FF0000"/>
              </a:solidFill>
              <a:miter lim="800000"/>
              <a:headEnd/>
              <a:tailEnd/>
            </a:ln>
          </p:spPr>
          <p:txBody>
            <a:bodyPr anchor="ctr"/>
            <a:lstStyle/>
            <a:p>
              <a:pPr algn="ctr" eaLnBrk="1" hangingPunct="1">
                <a:lnSpc>
                  <a:spcPct val="70000"/>
                </a:lnSpc>
                <a:spcBef>
                  <a:spcPct val="30000"/>
                </a:spcBef>
              </a:pPr>
              <a:endParaRPr lang="en-US" b="1">
                <a:latin typeface="Arial" pitchFamily="34" charset="0"/>
                <a:cs typeface="Arial" pitchFamily="34" charset="0"/>
              </a:endParaRPr>
            </a:p>
          </p:txBody>
        </p:sp>
        <p:sp>
          <p:nvSpPr>
            <p:cNvPr id="122922" name="Text Box 39"/>
            <p:cNvSpPr txBox="1">
              <a:spLocks noChangeArrowheads="1"/>
            </p:cNvSpPr>
            <p:nvPr/>
          </p:nvSpPr>
          <p:spPr bwMode="auto">
            <a:xfrm>
              <a:off x="1253" y="3272"/>
              <a:ext cx="4079" cy="365"/>
            </a:xfrm>
            <a:prstGeom prst="rect">
              <a:avLst/>
            </a:prstGeom>
            <a:noFill/>
            <a:ln w="9525">
              <a:noFill/>
              <a:miter lim="800000"/>
              <a:headEnd/>
              <a:tailEnd/>
            </a:ln>
          </p:spPr>
          <p:txBody>
            <a:bodyPr>
              <a:spAutoFit/>
            </a:bodyPr>
            <a:lstStyle/>
            <a:p>
              <a:pPr algn="ctr"/>
              <a:r>
                <a:rPr lang="en-US" sz="3200" b="1">
                  <a:solidFill>
                    <a:srgbClr val="FF0000"/>
                  </a:solidFill>
                  <a:latin typeface="Arial" pitchFamily="34" charset="0"/>
                  <a:cs typeface="Arial" pitchFamily="34" charset="0"/>
                </a:rPr>
                <a:t>Must initialize bucket 1</a:t>
              </a:r>
            </a:p>
          </p:txBody>
        </p:sp>
      </p:grpSp>
      <p:sp>
        <p:nvSpPr>
          <p:cNvPr id="122910" name="Text Box 40"/>
          <p:cNvSpPr txBox="1">
            <a:spLocks noChangeArrowheads="1"/>
          </p:cNvSpPr>
          <p:nvPr/>
        </p:nvSpPr>
        <p:spPr bwMode="auto">
          <a:xfrm>
            <a:off x="6124945" y="2586038"/>
            <a:ext cx="1696298" cy="356251"/>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dirty="0">
                <a:latin typeface="Arial" pitchFamily="34" charset="0"/>
              </a:rPr>
              <a:t>= 1 mod 2 </a:t>
            </a:r>
          </a:p>
        </p:txBody>
      </p:sp>
      <p:grpSp>
        <p:nvGrpSpPr>
          <p:cNvPr id="122911" name="Group 41"/>
          <p:cNvGrpSpPr>
            <a:grpSpLocks/>
          </p:cNvGrpSpPr>
          <p:nvPr/>
        </p:nvGrpSpPr>
        <p:grpSpPr bwMode="auto">
          <a:xfrm>
            <a:off x="4456113" y="2524125"/>
            <a:ext cx="650875" cy="411163"/>
            <a:chOff x="3469" y="2617"/>
            <a:chExt cx="410" cy="259"/>
          </a:xfrm>
        </p:grpSpPr>
        <p:sp>
          <p:nvSpPr>
            <p:cNvPr id="122918" name="AutoShape 42"/>
            <p:cNvSpPr>
              <a:spLocks noChangeArrowheads="1"/>
            </p:cNvSpPr>
            <p:nvPr/>
          </p:nvSpPr>
          <p:spPr bwMode="auto">
            <a:xfrm>
              <a:off x="3469" y="2639"/>
              <a:ext cx="410" cy="237"/>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919" name="Line 43"/>
            <p:cNvSpPr>
              <a:spLocks noChangeShapeType="1"/>
            </p:cNvSpPr>
            <p:nvPr/>
          </p:nvSpPr>
          <p:spPr bwMode="auto">
            <a:xfrm>
              <a:off x="3725" y="2646"/>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22920" name="Text Box 44"/>
            <p:cNvSpPr txBox="1">
              <a:spLocks noChangeArrowheads="1"/>
            </p:cNvSpPr>
            <p:nvPr/>
          </p:nvSpPr>
          <p:spPr bwMode="auto">
            <a:xfrm>
              <a:off x="3556" y="2617"/>
              <a:ext cx="108" cy="245"/>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1</a:t>
              </a:r>
            </a:p>
          </p:txBody>
        </p:sp>
      </p:grpSp>
      <p:sp>
        <p:nvSpPr>
          <p:cNvPr id="122912" name="Line 45"/>
          <p:cNvSpPr>
            <a:spLocks noChangeShapeType="1"/>
          </p:cNvSpPr>
          <p:nvPr/>
        </p:nvSpPr>
        <p:spPr bwMode="auto">
          <a:xfrm flipV="1">
            <a:off x="4043363" y="2720975"/>
            <a:ext cx="409575"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22913" name="Line 46"/>
          <p:cNvSpPr>
            <a:spLocks noChangeShapeType="1"/>
          </p:cNvSpPr>
          <p:nvPr/>
        </p:nvSpPr>
        <p:spPr bwMode="auto">
          <a:xfrm flipV="1">
            <a:off x="4957763" y="2738438"/>
            <a:ext cx="317500" cy="14287"/>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22914" name="Freeform 47"/>
          <p:cNvSpPr>
            <a:spLocks/>
          </p:cNvSpPr>
          <p:nvPr/>
        </p:nvSpPr>
        <p:spPr bwMode="auto">
          <a:xfrm>
            <a:off x="5589297" y="2100930"/>
            <a:ext cx="184731" cy="400302"/>
          </a:xfrm>
          <a:custGeom>
            <a:avLst/>
            <a:gdLst>
              <a:gd name="T0" fmla="*/ 2147483647 w 844"/>
              <a:gd name="T1" fmla="*/ 2147483647 h 537"/>
              <a:gd name="T2" fmla="*/ 2147483647 w 844"/>
              <a:gd name="T3" fmla="*/ 2147483647 h 537"/>
              <a:gd name="T4" fmla="*/ 2147483647 w 844"/>
              <a:gd name="T5" fmla="*/ 2147483647 h 537"/>
              <a:gd name="T6" fmla="*/ 2147483647 w 844"/>
              <a:gd name="T7" fmla="*/ 0 h 537"/>
              <a:gd name="T8" fmla="*/ 0 60000 65536"/>
              <a:gd name="T9" fmla="*/ 0 60000 65536"/>
              <a:gd name="T10" fmla="*/ 0 60000 65536"/>
              <a:gd name="T11" fmla="*/ 0 60000 65536"/>
              <a:gd name="T12" fmla="*/ 0 w 844"/>
              <a:gd name="T13" fmla="*/ 0 h 537"/>
              <a:gd name="T14" fmla="*/ 844 w 844"/>
              <a:gd name="T15" fmla="*/ 537 h 537"/>
            </a:gdLst>
            <a:ahLst/>
            <a:cxnLst>
              <a:cxn ang="T8">
                <a:pos x="T0" y="T1"/>
              </a:cxn>
              <a:cxn ang="T9">
                <a:pos x="T2" y="T3"/>
              </a:cxn>
              <a:cxn ang="T10">
                <a:pos x="T4" y="T5"/>
              </a:cxn>
              <a:cxn ang="T11">
                <a:pos x="T6" y="T7"/>
              </a:cxn>
            </a:cxnLst>
            <a:rect l="T12" t="T13" r="T14" b="T15"/>
            <a:pathLst>
              <a:path w="844" h="537">
                <a:moveTo>
                  <a:pt x="516" y="537"/>
                </a:moveTo>
                <a:cubicBezTo>
                  <a:pt x="680" y="510"/>
                  <a:pt x="844" y="484"/>
                  <a:pt x="766" y="422"/>
                </a:cubicBezTo>
                <a:cubicBezTo>
                  <a:pt x="688" y="360"/>
                  <a:pt x="92" y="233"/>
                  <a:pt x="46" y="163"/>
                </a:cubicBezTo>
                <a:cubicBezTo>
                  <a:pt x="0" y="93"/>
                  <a:pt x="414" y="29"/>
                  <a:pt x="487" y="0"/>
                </a:cubicBezTo>
              </a:path>
            </a:pathLst>
          </a:custGeom>
          <a:noFill/>
          <a:ln w="28575">
            <a:solidFill>
              <a:schemeClr val="tx1"/>
            </a:solidFill>
            <a:round/>
            <a:headEnd type="diamond" w="med" len="med"/>
            <a:tailEnd type="triangle" w="med" len="med"/>
          </a:ln>
        </p:spPr>
        <p:txBody>
          <a:bodyPr wrap="none" anchor="ctr">
            <a:spAutoFit/>
          </a:bodyPr>
          <a:lstStyle/>
          <a:p>
            <a:pPr algn="ctr" eaLnBrk="1" hangingPunct="1">
              <a:lnSpc>
                <a:spcPct val="70000"/>
              </a:lnSpc>
              <a:spcBef>
                <a:spcPct val="30000"/>
              </a:spcBef>
            </a:pPr>
            <a:endParaRPr lang="en-US" sz="2800" b="1" dirty="0">
              <a:latin typeface="Arial" pitchFamily="34" charset="0"/>
            </a:endParaRPr>
          </a:p>
        </p:txBody>
      </p:sp>
      <p:sp>
        <p:nvSpPr>
          <p:cNvPr id="122915" name="AutoShape 48"/>
          <p:cNvSpPr>
            <a:spLocks/>
          </p:cNvSpPr>
          <p:nvPr/>
        </p:nvSpPr>
        <p:spPr bwMode="auto">
          <a:xfrm rot="5400000">
            <a:off x="5054355" y="2444507"/>
            <a:ext cx="304800" cy="1562591"/>
          </a:xfrm>
          <a:prstGeom prst="rightBrace">
            <a:avLst>
              <a:gd name="adj1" fmla="val 40408"/>
              <a:gd name="adj2" fmla="val 50000"/>
            </a:avLst>
          </a:prstGeom>
          <a:noFill/>
          <a:ln w="38100">
            <a:solidFill>
              <a:srgbClr val="0000FF"/>
            </a:solidFill>
            <a:round/>
            <a:headEnd/>
            <a:tailEnd/>
          </a:ln>
        </p:spPr>
        <p:txBody>
          <a:bodyPr anchor="ctr">
            <a:noAutofit/>
          </a:bodyPr>
          <a:lstStyle/>
          <a:p>
            <a:pPr algn="ctr" eaLnBrk="1" hangingPunct="1">
              <a:lnSpc>
                <a:spcPct val="70000"/>
              </a:lnSpc>
              <a:spcBef>
                <a:spcPct val="30000"/>
              </a:spcBef>
            </a:pPr>
            <a:endParaRPr lang="en-US" sz="2800" b="1" dirty="0">
              <a:latin typeface="Arial" pitchFamily="34" charset="0"/>
            </a:endParaRPr>
          </a:p>
        </p:txBody>
      </p:sp>
      <p:sp>
        <p:nvSpPr>
          <p:cNvPr id="122916" name="Text Box 49"/>
          <p:cNvSpPr txBox="1">
            <a:spLocks noChangeArrowheads="1"/>
          </p:cNvSpPr>
          <p:nvPr/>
        </p:nvSpPr>
        <p:spPr bwMode="auto">
          <a:xfrm>
            <a:off x="3528276" y="3576638"/>
            <a:ext cx="3238386" cy="356251"/>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dirty="0">
                <a:latin typeface="Arial" pitchFamily="34" charset="0"/>
              </a:rPr>
              <a:t>Could be log n depth</a:t>
            </a:r>
          </a:p>
        </p:txBody>
      </p:sp>
      <p:sp>
        <p:nvSpPr>
          <p:cNvPr id="122917" name="Text Box 50"/>
          <p:cNvSpPr txBox="1">
            <a:spLocks noChangeArrowheads="1"/>
          </p:cNvSpPr>
          <p:nvPr/>
        </p:nvSpPr>
        <p:spPr bwMode="auto">
          <a:xfrm>
            <a:off x="2734799" y="3527425"/>
            <a:ext cx="4823756" cy="400302"/>
          </a:xfrm>
          <a:prstGeom prst="rect">
            <a:avLst/>
          </a:prstGeom>
          <a:solidFill>
            <a:schemeClr val="bg1"/>
          </a:solidFill>
          <a:ln w="28575" algn="ctr">
            <a:noFill/>
            <a:miter lim="800000"/>
            <a:headEnd/>
            <a:tailEnd/>
          </a:ln>
        </p:spPr>
        <p:txBody>
          <a:bodyPr wrap="none">
            <a:spAutoFit/>
          </a:bodyPr>
          <a:lstStyle/>
          <a:p>
            <a:pPr algn="ctr" eaLnBrk="1" hangingPunct="1">
              <a:lnSpc>
                <a:spcPct val="70000"/>
              </a:lnSpc>
              <a:spcBef>
                <a:spcPct val="30000"/>
              </a:spcBef>
            </a:pPr>
            <a:r>
              <a:rPr lang="en-US" sz="2800" b="1" i="1" dirty="0" smtClean="0">
                <a:solidFill>
                  <a:schemeClr val="tx1"/>
                </a:solidFill>
                <a:latin typeface="Arial" pitchFamily="34" charset="0"/>
                <a:cs typeface="Arial" pitchFamily="34" charset="0"/>
              </a:rPr>
              <a:t>expected</a:t>
            </a:r>
            <a:r>
              <a:rPr lang="en-US" sz="2800" b="1" dirty="0" smtClean="0">
                <a:latin typeface="Arial" pitchFamily="34" charset="0"/>
                <a:cs typeface="Arial" pitchFamily="34" charset="0"/>
              </a:rPr>
              <a:t> depth </a:t>
            </a:r>
            <a:r>
              <a:rPr lang="en-US" sz="2800" b="1" dirty="0">
                <a:latin typeface="Arial" pitchFamily="34" charset="0"/>
                <a:cs typeface="Arial" pitchFamily="34" charset="0"/>
              </a:rPr>
              <a:t>is constant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1"/>
          <p:cNvSpPr>
            <a:spLocks noGrp="1"/>
          </p:cNvSpPr>
          <p:nvPr>
            <p:ph type="ftr" sz="quarter" idx="10"/>
          </p:nvPr>
        </p:nvSpPr>
        <p:spPr>
          <a:noFill/>
        </p:spPr>
        <p:txBody>
          <a:bodyPr/>
          <a:lstStyle/>
          <a:p>
            <a:r>
              <a:rPr lang="en-US" smtClean="0"/>
              <a:t>Art of Multiprocessor Programming</a:t>
            </a:r>
          </a:p>
        </p:txBody>
      </p:sp>
      <p:sp>
        <p:nvSpPr>
          <p:cNvPr id="123907" name="Slide Number Placeholder 2"/>
          <p:cNvSpPr>
            <a:spLocks noGrp="1"/>
          </p:cNvSpPr>
          <p:nvPr>
            <p:ph type="sldNum" sz="quarter" idx="11"/>
          </p:nvPr>
        </p:nvSpPr>
        <p:spPr>
          <a:noFill/>
        </p:spPr>
        <p:txBody>
          <a:bodyPr/>
          <a:lstStyle/>
          <a:p>
            <a:fld id="{D271DDD0-9913-4417-8AF5-9CCD69E39968}" type="slidenum">
              <a:rPr lang="ar-SA" smtClean="0">
                <a:cs typeface="Arial" pitchFamily="34" charset="0"/>
              </a:rPr>
              <a:pPr/>
              <a:t>111</a:t>
            </a:fld>
            <a:endParaRPr lang="en-US" smtClean="0">
              <a:cs typeface="Arial" pitchFamily="34" charset="0"/>
            </a:endParaRPr>
          </a:p>
        </p:txBody>
      </p:sp>
      <p:sp>
        <p:nvSpPr>
          <p:cNvPr id="123908" name="Rectangle 3"/>
          <p:cNvSpPr>
            <a:spLocks noGrp="1" noChangeArrowheads="1"/>
          </p:cNvSpPr>
          <p:nvPr>
            <p:ph type="title" idx="4294967295"/>
          </p:nvPr>
        </p:nvSpPr>
        <p:spPr/>
        <p:txBody>
          <a:bodyPr/>
          <a:lstStyle/>
          <a:p>
            <a:r>
              <a:rPr lang="en-US" smtClean="0"/>
              <a:t>Initialize Bucket</a:t>
            </a:r>
          </a:p>
        </p:txBody>
      </p:sp>
      <p:sp>
        <p:nvSpPr>
          <p:cNvPr id="123909" name="Text Box 4"/>
          <p:cNvSpPr txBox="1">
            <a:spLocks noChangeArrowheads="1"/>
          </p:cNvSpPr>
          <p:nvPr/>
        </p:nvSpPr>
        <p:spPr bwMode="auto">
          <a:xfrm>
            <a:off x="773113" y="2057400"/>
            <a:ext cx="7445375" cy="326866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tx1"/>
                </a:solidFill>
                <a:latin typeface="Lucida Console" pitchFamily="49" charset="0"/>
              </a:rPr>
              <a:t>void</a:t>
            </a:r>
            <a:r>
              <a:rPr lang="en-US" b="1">
                <a:latin typeface="Lucida Console" pitchFamily="49" charset="0"/>
              </a:rPr>
              <a:t> initializeBucket(</a:t>
            </a:r>
            <a:r>
              <a:rPr lang="en-US" b="1">
                <a:solidFill>
                  <a:schemeClr val="tx1"/>
                </a:solidFill>
                <a:latin typeface="Lucida Console" pitchFamily="49" charset="0"/>
              </a:rPr>
              <a:t>int</a:t>
            </a:r>
            <a:r>
              <a:rPr lang="en-US" b="1">
                <a:latin typeface="Lucida Console" pitchFamily="49" charset="0"/>
              </a:rPr>
              <a:t> bucket)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parent = getParent(bucket);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if</a:t>
            </a:r>
            <a:r>
              <a:rPr lang="en-US" b="1">
                <a:latin typeface="Lucida Console" pitchFamily="49" charset="0"/>
              </a:rPr>
              <a:t> (table[parent] == </a:t>
            </a:r>
            <a:r>
              <a:rPr lang="en-US" b="1">
                <a:solidFill>
                  <a:schemeClr val="tx1"/>
                </a:solidFill>
                <a:latin typeface="Lucida Console" pitchFamily="49" charset="0"/>
              </a:rPr>
              <a:t>null</a:t>
            </a:r>
            <a:r>
              <a:rPr lang="en-US" b="1">
                <a:latin typeface="Lucida Console" pitchFamily="49" charset="0"/>
              </a:rPr>
              <a:t>)</a:t>
            </a:r>
          </a:p>
          <a:p>
            <a:pPr algn="l" eaLnBrk="1" hangingPunct="1">
              <a:lnSpc>
                <a:spcPct val="70000"/>
              </a:lnSpc>
              <a:spcBef>
                <a:spcPct val="30000"/>
              </a:spcBef>
            </a:pPr>
            <a:r>
              <a:rPr lang="en-US" b="1">
                <a:latin typeface="Lucida Console" pitchFamily="49" charset="0"/>
              </a:rPr>
              <a:t>  initializeBucket(parent);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key = makeSentinelKey(bucket);</a:t>
            </a:r>
          </a:p>
          <a:p>
            <a:pPr algn="l" eaLnBrk="1" hangingPunct="1">
              <a:lnSpc>
                <a:spcPct val="70000"/>
              </a:lnSpc>
              <a:spcBef>
                <a:spcPct val="30000"/>
              </a:spcBef>
            </a:pPr>
            <a:r>
              <a:rPr lang="en-US" b="1">
                <a:latin typeface="Lucida Console" pitchFamily="49" charset="0"/>
              </a:rPr>
              <a:t> LockFreeList list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new</a:t>
            </a:r>
            <a:r>
              <a:rPr lang="en-US" b="1">
                <a:latin typeface="Lucida Console" pitchFamily="49" charset="0"/>
              </a:rPr>
              <a:t> LockFreeList(table[parent],</a:t>
            </a:r>
          </a:p>
          <a:p>
            <a:pPr algn="l" eaLnBrk="1" hangingPunct="1">
              <a:lnSpc>
                <a:spcPct val="70000"/>
              </a:lnSpc>
              <a:spcBef>
                <a:spcPct val="30000"/>
              </a:spcBef>
            </a:pPr>
            <a:r>
              <a:rPr lang="en-US" b="1">
                <a:latin typeface="Lucida Console" pitchFamily="49" charset="0"/>
              </a:rPr>
              <a:t>                    key);</a:t>
            </a:r>
          </a:p>
          <a:p>
            <a:pPr algn="l" eaLnBrk="1" hangingPunct="1">
              <a:lnSpc>
                <a:spcPct val="70000"/>
              </a:lnSpc>
              <a:spcBef>
                <a:spcPct val="30000"/>
              </a:spcBef>
            </a:pPr>
            <a:r>
              <a:rPr lang="en-US" b="1">
                <a:latin typeface="Lucida Console" pitchFamily="49" charset="0"/>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1"/>
          <p:cNvSpPr>
            <a:spLocks noGrp="1"/>
          </p:cNvSpPr>
          <p:nvPr>
            <p:ph type="ftr" sz="quarter" idx="10"/>
          </p:nvPr>
        </p:nvSpPr>
        <p:spPr>
          <a:noFill/>
        </p:spPr>
        <p:txBody>
          <a:bodyPr/>
          <a:lstStyle/>
          <a:p>
            <a:r>
              <a:rPr lang="en-US" smtClean="0"/>
              <a:t>Art of Multiprocessor Programming</a:t>
            </a:r>
          </a:p>
        </p:txBody>
      </p:sp>
      <p:sp>
        <p:nvSpPr>
          <p:cNvPr id="124931" name="Slide Number Placeholder 2"/>
          <p:cNvSpPr>
            <a:spLocks noGrp="1"/>
          </p:cNvSpPr>
          <p:nvPr>
            <p:ph type="sldNum" sz="quarter" idx="11"/>
          </p:nvPr>
        </p:nvSpPr>
        <p:spPr>
          <a:noFill/>
        </p:spPr>
        <p:txBody>
          <a:bodyPr/>
          <a:lstStyle/>
          <a:p>
            <a:fld id="{0F3BCCFF-6EE5-4145-8831-2812D99DB6E8}" type="slidenum">
              <a:rPr lang="ar-SA" smtClean="0">
                <a:cs typeface="Arial" pitchFamily="34" charset="0"/>
              </a:rPr>
              <a:pPr/>
              <a:t>112</a:t>
            </a:fld>
            <a:endParaRPr lang="en-US" smtClean="0">
              <a:cs typeface="Arial" pitchFamily="34" charset="0"/>
            </a:endParaRPr>
          </a:p>
        </p:txBody>
      </p:sp>
      <p:sp>
        <p:nvSpPr>
          <p:cNvPr id="124932" name="Rectangle 3"/>
          <p:cNvSpPr>
            <a:spLocks noGrp="1" noChangeArrowheads="1"/>
          </p:cNvSpPr>
          <p:nvPr>
            <p:ph type="title" idx="4294967295"/>
          </p:nvPr>
        </p:nvSpPr>
        <p:spPr/>
        <p:txBody>
          <a:bodyPr/>
          <a:lstStyle/>
          <a:p>
            <a:r>
              <a:rPr lang="en-US" smtClean="0"/>
              <a:t>Initialize Bucket</a:t>
            </a:r>
          </a:p>
        </p:txBody>
      </p:sp>
      <p:sp>
        <p:nvSpPr>
          <p:cNvPr id="124933" name="Text Box 4"/>
          <p:cNvSpPr txBox="1">
            <a:spLocks noChangeArrowheads="1"/>
          </p:cNvSpPr>
          <p:nvPr/>
        </p:nvSpPr>
        <p:spPr bwMode="auto">
          <a:xfrm>
            <a:off x="773113" y="2057400"/>
            <a:ext cx="7445375" cy="326866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void initializeBucket(int bucket)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parent = getParent(bucket);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if</a:t>
            </a:r>
            <a:r>
              <a:rPr lang="en-US" b="1">
                <a:latin typeface="Lucida Console" pitchFamily="49" charset="0"/>
              </a:rPr>
              <a:t> (table[parent] == </a:t>
            </a:r>
            <a:r>
              <a:rPr lang="en-US" b="1">
                <a:solidFill>
                  <a:schemeClr val="tx1"/>
                </a:solidFill>
                <a:latin typeface="Lucida Console" pitchFamily="49" charset="0"/>
              </a:rPr>
              <a:t>null</a:t>
            </a:r>
            <a:r>
              <a:rPr lang="en-US" b="1">
                <a:latin typeface="Lucida Console" pitchFamily="49" charset="0"/>
              </a:rPr>
              <a:t>)</a:t>
            </a:r>
          </a:p>
          <a:p>
            <a:pPr algn="l" eaLnBrk="1" hangingPunct="1">
              <a:lnSpc>
                <a:spcPct val="70000"/>
              </a:lnSpc>
              <a:spcBef>
                <a:spcPct val="30000"/>
              </a:spcBef>
            </a:pPr>
            <a:r>
              <a:rPr lang="en-US" b="1">
                <a:latin typeface="Lucida Console" pitchFamily="49" charset="0"/>
              </a:rPr>
              <a:t>  initializeBucket(parent);</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int key = makeSentinelKey(bucket);</a:t>
            </a:r>
          </a:p>
          <a:p>
            <a:pPr algn="l" eaLnBrk="1" hangingPunct="1">
              <a:lnSpc>
                <a:spcPct val="70000"/>
              </a:lnSpc>
              <a:spcBef>
                <a:spcPct val="30000"/>
              </a:spcBef>
            </a:pPr>
            <a:r>
              <a:rPr lang="en-US" b="1">
                <a:solidFill>
                  <a:schemeClr val="folHlink"/>
                </a:solidFill>
                <a:latin typeface="Lucida Console" pitchFamily="49" charset="0"/>
              </a:rPr>
              <a:t> LockFreeList list =</a:t>
            </a:r>
          </a:p>
          <a:p>
            <a:pPr algn="l" eaLnBrk="1" hangingPunct="1">
              <a:lnSpc>
                <a:spcPct val="70000"/>
              </a:lnSpc>
              <a:spcBef>
                <a:spcPct val="30000"/>
              </a:spcBef>
            </a:pPr>
            <a:r>
              <a:rPr lang="en-US" b="1">
                <a:solidFill>
                  <a:schemeClr val="folHlink"/>
                </a:solidFill>
                <a:latin typeface="Lucida Console" pitchFamily="49" charset="0"/>
              </a:rPr>
              <a:t>   new LockFreeList(table[parent],</a:t>
            </a:r>
          </a:p>
          <a:p>
            <a:pPr algn="l" eaLnBrk="1" hangingPunct="1">
              <a:lnSpc>
                <a:spcPct val="70000"/>
              </a:lnSpc>
              <a:spcBef>
                <a:spcPct val="30000"/>
              </a:spcBef>
            </a:pPr>
            <a:r>
              <a:rPr lang="en-US" b="1">
                <a:solidFill>
                  <a:schemeClr val="folHlink"/>
                </a:solidFill>
                <a:latin typeface="Lucida Console" pitchFamily="49" charset="0"/>
              </a:rPr>
              <a:t>                    key);</a:t>
            </a:r>
          </a:p>
          <a:p>
            <a:pPr algn="l" eaLnBrk="1" hangingPunct="1">
              <a:lnSpc>
                <a:spcPct val="70000"/>
              </a:lnSpc>
              <a:spcBef>
                <a:spcPct val="30000"/>
              </a:spcBef>
            </a:pPr>
            <a:r>
              <a:rPr lang="en-US" b="1">
                <a:solidFill>
                  <a:schemeClr val="folHlink"/>
                </a:solidFill>
                <a:latin typeface="Lucida Console" pitchFamily="49" charset="0"/>
              </a:rPr>
              <a:t>  }</a:t>
            </a:r>
          </a:p>
        </p:txBody>
      </p:sp>
      <p:sp>
        <p:nvSpPr>
          <p:cNvPr id="124934" name="Text Box 5"/>
          <p:cNvSpPr txBox="1">
            <a:spLocks noChangeArrowheads="1"/>
          </p:cNvSpPr>
          <p:nvPr/>
        </p:nvSpPr>
        <p:spPr bwMode="auto">
          <a:xfrm>
            <a:off x="2817813" y="4806950"/>
            <a:ext cx="5875337" cy="1066800"/>
          </a:xfrm>
          <a:prstGeom prst="rect">
            <a:avLst/>
          </a:prstGeom>
          <a:no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Find parent, recursively initialize if needed</a:t>
            </a:r>
          </a:p>
        </p:txBody>
      </p:sp>
      <p:sp>
        <p:nvSpPr>
          <p:cNvPr id="124935" name="AutoShape 6"/>
          <p:cNvSpPr>
            <a:spLocks noChangeArrowheads="1"/>
          </p:cNvSpPr>
          <p:nvPr/>
        </p:nvSpPr>
        <p:spPr bwMode="auto">
          <a:xfrm>
            <a:off x="1039813" y="2282825"/>
            <a:ext cx="5694362" cy="1235075"/>
          </a:xfrm>
          <a:prstGeom prst="wedgeRoundRectCallout">
            <a:avLst>
              <a:gd name="adj1" fmla="val 33773"/>
              <a:gd name="adj2" fmla="val 167097"/>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1"/>
          <p:cNvSpPr>
            <a:spLocks noGrp="1"/>
          </p:cNvSpPr>
          <p:nvPr>
            <p:ph type="ftr" sz="quarter" idx="10"/>
          </p:nvPr>
        </p:nvSpPr>
        <p:spPr>
          <a:noFill/>
        </p:spPr>
        <p:txBody>
          <a:bodyPr/>
          <a:lstStyle/>
          <a:p>
            <a:r>
              <a:rPr lang="en-US" smtClean="0"/>
              <a:t>Art of Multiprocessor Programming</a:t>
            </a:r>
          </a:p>
        </p:txBody>
      </p:sp>
      <p:sp>
        <p:nvSpPr>
          <p:cNvPr id="125955" name="Slide Number Placeholder 2"/>
          <p:cNvSpPr>
            <a:spLocks noGrp="1"/>
          </p:cNvSpPr>
          <p:nvPr>
            <p:ph type="sldNum" sz="quarter" idx="11"/>
          </p:nvPr>
        </p:nvSpPr>
        <p:spPr>
          <a:noFill/>
        </p:spPr>
        <p:txBody>
          <a:bodyPr/>
          <a:lstStyle/>
          <a:p>
            <a:fld id="{AFDB5EDF-ED69-4D40-90AB-1B82AA51549D}" type="slidenum">
              <a:rPr lang="ar-SA" smtClean="0">
                <a:cs typeface="Arial" pitchFamily="34" charset="0"/>
              </a:rPr>
              <a:pPr/>
              <a:t>113</a:t>
            </a:fld>
            <a:endParaRPr lang="en-US" smtClean="0">
              <a:cs typeface="Arial" pitchFamily="34" charset="0"/>
            </a:endParaRPr>
          </a:p>
        </p:txBody>
      </p:sp>
      <p:sp>
        <p:nvSpPr>
          <p:cNvPr id="125956" name="Rectangle 3"/>
          <p:cNvSpPr>
            <a:spLocks noGrp="1" noChangeArrowheads="1"/>
          </p:cNvSpPr>
          <p:nvPr>
            <p:ph type="title" idx="4294967295"/>
          </p:nvPr>
        </p:nvSpPr>
        <p:spPr/>
        <p:txBody>
          <a:bodyPr/>
          <a:lstStyle/>
          <a:p>
            <a:r>
              <a:rPr lang="en-US" smtClean="0"/>
              <a:t>Initialize Bucket</a:t>
            </a:r>
          </a:p>
        </p:txBody>
      </p:sp>
      <p:sp>
        <p:nvSpPr>
          <p:cNvPr id="125957" name="Text Box 4"/>
          <p:cNvSpPr txBox="1">
            <a:spLocks noChangeArrowheads="1"/>
          </p:cNvSpPr>
          <p:nvPr/>
        </p:nvSpPr>
        <p:spPr bwMode="auto">
          <a:xfrm>
            <a:off x="773113" y="2057400"/>
            <a:ext cx="7445375" cy="326866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void initializeBucket(int bucket) {</a:t>
            </a:r>
          </a:p>
          <a:p>
            <a:pPr algn="l" eaLnBrk="1" hangingPunct="1">
              <a:lnSpc>
                <a:spcPct val="70000"/>
              </a:lnSpc>
              <a:spcBef>
                <a:spcPct val="30000"/>
              </a:spcBef>
            </a:pPr>
            <a:r>
              <a:rPr lang="en-US" b="1">
                <a:solidFill>
                  <a:schemeClr val="folHlink"/>
                </a:solidFill>
                <a:latin typeface="Lucida Console" pitchFamily="49" charset="0"/>
              </a:rPr>
              <a:t> int parent = getParent(bucket);</a:t>
            </a:r>
          </a:p>
          <a:p>
            <a:pPr algn="l" eaLnBrk="1" hangingPunct="1">
              <a:lnSpc>
                <a:spcPct val="70000"/>
              </a:lnSpc>
              <a:spcBef>
                <a:spcPct val="30000"/>
              </a:spcBef>
            </a:pPr>
            <a:r>
              <a:rPr lang="en-US" b="1">
                <a:solidFill>
                  <a:schemeClr val="folHlink"/>
                </a:solidFill>
                <a:latin typeface="Lucida Console" pitchFamily="49" charset="0"/>
              </a:rPr>
              <a:t> if (table[parent] == null)</a:t>
            </a:r>
          </a:p>
          <a:p>
            <a:pPr algn="l" eaLnBrk="1" hangingPunct="1">
              <a:lnSpc>
                <a:spcPct val="70000"/>
              </a:lnSpc>
              <a:spcBef>
                <a:spcPct val="30000"/>
              </a:spcBef>
            </a:pPr>
            <a:r>
              <a:rPr lang="en-US" b="1">
                <a:solidFill>
                  <a:schemeClr val="folHlink"/>
                </a:solidFill>
                <a:latin typeface="Lucida Console" pitchFamily="49" charset="0"/>
              </a:rPr>
              <a:t>  initializeBucket(parent);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key = makeSentinelKey(bucket);</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LockFreeList list =</a:t>
            </a:r>
          </a:p>
          <a:p>
            <a:pPr algn="l" eaLnBrk="1" hangingPunct="1">
              <a:lnSpc>
                <a:spcPct val="70000"/>
              </a:lnSpc>
              <a:spcBef>
                <a:spcPct val="30000"/>
              </a:spcBef>
            </a:pPr>
            <a:r>
              <a:rPr lang="en-US" b="1">
                <a:solidFill>
                  <a:schemeClr val="folHlink"/>
                </a:solidFill>
                <a:latin typeface="Lucida Console" pitchFamily="49" charset="0"/>
              </a:rPr>
              <a:t>   new LockFreeList(table[parent],</a:t>
            </a:r>
          </a:p>
          <a:p>
            <a:pPr algn="l" eaLnBrk="1" hangingPunct="1">
              <a:lnSpc>
                <a:spcPct val="70000"/>
              </a:lnSpc>
              <a:spcBef>
                <a:spcPct val="30000"/>
              </a:spcBef>
            </a:pPr>
            <a:r>
              <a:rPr lang="en-US" b="1">
                <a:solidFill>
                  <a:schemeClr val="folHlink"/>
                </a:solidFill>
                <a:latin typeface="Lucida Console" pitchFamily="49" charset="0"/>
              </a:rPr>
              <a:t>                    key);</a:t>
            </a:r>
          </a:p>
          <a:p>
            <a:pPr algn="l" eaLnBrk="1" hangingPunct="1">
              <a:lnSpc>
                <a:spcPct val="70000"/>
              </a:lnSpc>
              <a:spcBef>
                <a:spcPct val="30000"/>
              </a:spcBef>
            </a:pPr>
            <a:r>
              <a:rPr lang="en-US" b="1">
                <a:solidFill>
                  <a:schemeClr val="folHlink"/>
                </a:solidFill>
                <a:latin typeface="Lucida Console" pitchFamily="49" charset="0"/>
              </a:rPr>
              <a:t>  }</a:t>
            </a:r>
          </a:p>
        </p:txBody>
      </p:sp>
      <p:sp>
        <p:nvSpPr>
          <p:cNvPr id="125958" name="Text Box 5"/>
          <p:cNvSpPr txBox="1">
            <a:spLocks noChangeArrowheads="1"/>
          </p:cNvSpPr>
          <p:nvPr/>
        </p:nvSpPr>
        <p:spPr bwMode="auto">
          <a:xfrm>
            <a:off x="1951038" y="4806950"/>
            <a:ext cx="6742112" cy="579438"/>
          </a:xfrm>
          <a:prstGeom prst="rect">
            <a:avLst/>
          </a:prstGeom>
          <a:noFill/>
          <a:ln w="9525">
            <a:noFill/>
            <a:miter lim="800000"/>
            <a:headEnd/>
            <a:tailEnd/>
          </a:ln>
        </p:spPr>
        <p:txBody>
          <a:bodyPr>
            <a:spAutoFit/>
          </a:bodyPr>
          <a:lstStyle/>
          <a:p>
            <a:pPr algn="ctr"/>
            <a:r>
              <a:rPr lang="en-US" sz="3200" b="1">
                <a:solidFill>
                  <a:srgbClr val="FF0000"/>
                </a:solidFill>
                <a:latin typeface="Arial" pitchFamily="34" charset="0"/>
                <a:cs typeface="Arial" pitchFamily="34" charset="0"/>
              </a:rPr>
              <a:t>Prepare key for new sentinel</a:t>
            </a:r>
          </a:p>
        </p:txBody>
      </p:sp>
      <p:sp>
        <p:nvSpPr>
          <p:cNvPr id="125959" name="AutoShape 6"/>
          <p:cNvSpPr>
            <a:spLocks noChangeArrowheads="1"/>
          </p:cNvSpPr>
          <p:nvPr/>
        </p:nvSpPr>
        <p:spPr bwMode="auto">
          <a:xfrm>
            <a:off x="976313" y="3449638"/>
            <a:ext cx="6308725" cy="463550"/>
          </a:xfrm>
          <a:prstGeom prst="wedgeRoundRectCallout">
            <a:avLst>
              <a:gd name="adj1" fmla="val 33217"/>
              <a:gd name="adj2" fmla="val 256847"/>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1"/>
          <p:cNvSpPr>
            <a:spLocks noGrp="1"/>
          </p:cNvSpPr>
          <p:nvPr>
            <p:ph type="ftr" sz="quarter" idx="10"/>
          </p:nvPr>
        </p:nvSpPr>
        <p:spPr>
          <a:noFill/>
        </p:spPr>
        <p:txBody>
          <a:bodyPr/>
          <a:lstStyle/>
          <a:p>
            <a:r>
              <a:rPr lang="en-US" smtClean="0"/>
              <a:t>Art of Multiprocessor Programming</a:t>
            </a:r>
          </a:p>
        </p:txBody>
      </p:sp>
      <p:sp>
        <p:nvSpPr>
          <p:cNvPr id="126979" name="Slide Number Placeholder 2"/>
          <p:cNvSpPr>
            <a:spLocks noGrp="1"/>
          </p:cNvSpPr>
          <p:nvPr>
            <p:ph type="sldNum" sz="quarter" idx="11"/>
          </p:nvPr>
        </p:nvSpPr>
        <p:spPr>
          <a:noFill/>
        </p:spPr>
        <p:txBody>
          <a:bodyPr/>
          <a:lstStyle/>
          <a:p>
            <a:fld id="{7779780F-30D5-49AE-A265-5A35ECA5EBF6}" type="slidenum">
              <a:rPr lang="ar-SA" smtClean="0">
                <a:cs typeface="Arial" pitchFamily="34" charset="0"/>
              </a:rPr>
              <a:pPr/>
              <a:t>114</a:t>
            </a:fld>
            <a:endParaRPr lang="en-US" smtClean="0">
              <a:cs typeface="Arial" pitchFamily="34" charset="0"/>
            </a:endParaRPr>
          </a:p>
        </p:txBody>
      </p:sp>
      <p:sp>
        <p:nvSpPr>
          <p:cNvPr id="126980" name="Rectangle 3"/>
          <p:cNvSpPr>
            <a:spLocks noGrp="1" noChangeArrowheads="1"/>
          </p:cNvSpPr>
          <p:nvPr>
            <p:ph type="title" idx="4294967295"/>
          </p:nvPr>
        </p:nvSpPr>
        <p:spPr/>
        <p:txBody>
          <a:bodyPr/>
          <a:lstStyle/>
          <a:p>
            <a:r>
              <a:rPr lang="en-US" dirty="0" smtClean="0"/>
              <a:t>Initialize Bucket</a:t>
            </a:r>
          </a:p>
        </p:txBody>
      </p:sp>
      <p:sp>
        <p:nvSpPr>
          <p:cNvPr id="126981" name="Text Box 4"/>
          <p:cNvSpPr txBox="1">
            <a:spLocks noChangeArrowheads="1"/>
          </p:cNvSpPr>
          <p:nvPr/>
        </p:nvSpPr>
        <p:spPr bwMode="auto">
          <a:xfrm>
            <a:off x="773113" y="2057400"/>
            <a:ext cx="7445375" cy="326866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void initializeBucket(int bucket) {</a:t>
            </a:r>
          </a:p>
          <a:p>
            <a:pPr algn="l" eaLnBrk="1" hangingPunct="1">
              <a:lnSpc>
                <a:spcPct val="70000"/>
              </a:lnSpc>
              <a:spcBef>
                <a:spcPct val="30000"/>
              </a:spcBef>
            </a:pPr>
            <a:r>
              <a:rPr lang="en-US" b="1">
                <a:solidFill>
                  <a:schemeClr val="folHlink"/>
                </a:solidFill>
                <a:latin typeface="Lucida Console" pitchFamily="49" charset="0"/>
              </a:rPr>
              <a:t> int parent = getParent(bucket);</a:t>
            </a:r>
          </a:p>
          <a:p>
            <a:pPr algn="l" eaLnBrk="1" hangingPunct="1">
              <a:lnSpc>
                <a:spcPct val="70000"/>
              </a:lnSpc>
              <a:spcBef>
                <a:spcPct val="30000"/>
              </a:spcBef>
            </a:pPr>
            <a:r>
              <a:rPr lang="en-US" b="1">
                <a:solidFill>
                  <a:schemeClr val="folHlink"/>
                </a:solidFill>
                <a:latin typeface="Lucida Console" pitchFamily="49" charset="0"/>
              </a:rPr>
              <a:t> if (table[parent] == null)</a:t>
            </a:r>
          </a:p>
          <a:p>
            <a:pPr algn="l" eaLnBrk="1" hangingPunct="1">
              <a:lnSpc>
                <a:spcPct val="70000"/>
              </a:lnSpc>
              <a:spcBef>
                <a:spcPct val="30000"/>
              </a:spcBef>
            </a:pPr>
            <a:r>
              <a:rPr lang="en-US" b="1">
                <a:solidFill>
                  <a:schemeClr val="folHlink"/>
                </a:solidFill>
                <a:latin typeface="Lucida Console" pitchFamily="49" charset="0"/>
              </a:rPr>
              <a:t>  initializeBucket(parent);</a:t>
            </a:r>
          </a:p>
          <a:p>
            <a:pPr algn="l" eaLnBrk="1" hangingPunct="1">
              <a:lnSpc>
                <a:spcPct val="70000"/>
              </a:lnSpc>
              <a:spcBef>
                <a:spcPct val="30000"/>
              </a:spcBef>
            </a:pPr>
            <a:r>
              <a:rPr lang="en-US" b="1">
                <a:solidFill>
                  <a:schemeClr val="folHlink"/>
                </a:solidFill>
                <a:latin typeface="Lucida Console" pitchFamily="49" charset="0"/>
              </a:rPr>
              <a:t> int key = makeSentinelKey(bucket);</a:t>
            </a:r>
          </a:p>
          <a:p>
            <a:pPr algn="l" eaLnBrk="1" hangingPunct="1">
              <a:lnSpc>
                <a:spcPct val="70000"/>
              </a:lnSpc>
              <a:spcBef>
                <a:spcPct val="30000"/>
              </a:spcBef>
            </a:pPr>
            <a:r>
              <a:rPr lang="en-US" b="1">
                <a:latin typeface="Lucida Console" pitchFamily="49" charset="0"/>
              </a:rPr>
              <a:t> LockFreeList list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new</a:t>
            </a:r>
            <a:r>
              <a:rPr lang="en-US" b="1">
                <a:latin typeface="Lucida Console" pitchFamily="49" charset="0"/>
              </a:rPr>
              <a:t> LockFreeList(table[parent],</a:t>
            </a:r>
          </a:p>
          <a:p>
            <a:pPr algn="l" eaLnBrk="1" hangingPunct="1">
              <a:lnSpc>
                <a:spcPct val="70000"/>
              </a:lnSpc>
              <a:spcBef>
                <a:spcPct val="30000"/>
              </a:spcBef>
            </a:pPr>
            <a:r>
              <a:rPr lang="en-US" b="1">
                <a:latin typeface="Lucida Console" pitchFamily="49" charset="0"/>
              </a:rPr>
              <a:t>                    key);</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a:t>
            </a:r>
          </a:p>
        </p:txBody>
      </p:sp>
      <p:sp>
        <p:nvSpPr>
          <p:cNvPr id="126982" name="Text Box 5"/>
          <p:cNvSpPr txBox="1">
            <a:spLocks noChangeArrowheads="1"/>
          </p:cNvSpPr>
          <p:nvPr/>
        </p:nvSpPr>
        <p:spPr bwMode="auto">
          <a:xfrm>
            <a:off x="828675" y="2095500"/>
            <a:ext cx="7337425" cy="1077218"/>
          </a:xfrm>
          <a:prstGeom prst="rect">
            <a:avLst/>
          </a:prstGeom>
          <a:solidFill>
            <a:srgbClr val="FFFFCC">
              <a:alpha val="89803"/>
            </a:srgbClr>
          </a:solidFill>
          <a:ln w="9525">
            <a:noFill/>
            <a:miter lim="800000"/>
            <a:headEnd/>
            <a:tailEnd/>
          </a:ln>
        </p:spPr>
        <p:txBody>
          <a:bodyPr>
            <a:spAutoFit/>
          </a:bodyPr>
          <a:lstStyle/>
          <a:p>
            <a:pPr algn="ctr"/>
            <a:r>
              <a:rPr lang="en-US" sz="3200" b="1" dirty="0" smtClean="0">
                <a:solidFill>
                  <a:srgbClr val="FF0000"/>
                </a:solidFill>
                <a:latin typeface="Arial" pitchFamily="34" charset="0"/>
                <a:cs typeface="Arial" pitchFamily="34" charset="0"/>
              </a:rPr>
              <a:t>Insert sentinel if not present, and get back reference to rest of list</a:t>
            </a:r>
            <a:endParaRPr lang="en-US" sz="3200" b="1" dirty="0">
              <a:solidFill>
                <a:srgbClr val="FF0000"/>
              </a:solidFill>
              <a:latin typeface="Arial" pitchFamily="34" charset="0"/>
              <a:cs typeface="Arial" pitchFamily="34" charset="0"/>
            </a:endParaRPr>
          </a:p>
        </p:txBody>
      </p:sp>
      <p:sp>
        <p:nvSpPr>
          <p:cNvPr id="126983" name="AutoShape 6"/>
          <p:cNvSpPr>
            <a:spLocks noChangeArrowheads="1"/>
          </p:cNvSpPr>
          <p:nvPr/>
        </p:nvSpPr>
        <p:spPr bwMode="auto">
          <a:xfrm>
            <a:off x="944563" y="3813175"/>
            <a:ext cx="6308725" cy="1141413"/>
          </a:xfrm>
          <a:prstGeom prst="wedgeRoundRectCallout">
            <a:avLst>
              <a:gd name="adj1" fmla="val 8454"/>
              <a:gd name="adj2" fmla="val -109666"/>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1"/>
          <p:cNvSpPr>
            <a:spLocks noGrp="1"/>
          </p:cNvSpPr>
          <p:nvPr>
            <p:ph type="ftr" sz="quarter" idx="10"/>
          </p:nvPr>
        </p:nvSpPr>
        <p:spPr>
          <a:noFill/>
        </p:spPr>
        <p:txBody>
          <a:bodyPr/>
          <a:lstStyle/>
          <a:p>
            <a:r>
              <a:rPr lang="en-US" smtClean="0"/>
              <a:t>Art of Multiprocessor Programming</a:t>
            </a:r>
          </a:p>
        </p:txBody>
      </p:sp>
      <p:sp>
        <p:nvSpPr>
          <p:cNvPr id="128003" name="Slide Number Placeholder 2"/>
          <p:cNvSpPr>
            <a:spLocks noGrp="1"/>
          </p:cNvSpPr>
          <p:nvPr>
            <p:ph type="sldNum" sz="quarter" idx="11"/>
          </p:nvPr>
        </p:nvSpPr>
        <p:spPr>
          <a:noFill/>
        </p:spPr>
        <p:txBody>
          <a:bodyPr/>
          <a:lstStyle/>
          <a:p>
            <a:fld id="{46024617-852C-4A41-A3FA-F6CA7D2F8EAF}" type="slidenum">
              <a:rPr lang="ar-SA" smtClean="0">
                <a:cs typeface="Arial" pitchFamily="34" charset="0"/>
              </a:rPr>
              <a:pPr/>
              <a:t>115</a:t>
            </a:fld>
            <a:endParaRPr lang="en-US" smtClean="0">
              <a:cs typeface="Arial" pitchFamily="34" charset="0"/>
            </a:endParaRPr>
          </a:p>
        </p:txBody>
      </p:sp>
      <p:sp>
        <p:nvSpPr>
          <p:cNvPr id="128004" name="Rectangle 2"/>
          <p:cNvSpPr>
            <a:spLocks noGrp="1" noChangeArrowheads="1"/>
          </p:cNvSpPr>
          <p:nvPr>
            <p:ph type="title" idx="4294967295"/>
          </p:nvPr>
        </p:nvSpPr>
        <p:spPr>
          <a:xfrm>
            <a:off x="685800" y="814388"/>
            <a:ext cx="7772400" cy="661987"/>
          </a:xfrm>
        </p:spPr>
        <p:txBody>
          <a:bodyPr/>
          <a:lstStyle/>
          <a:p>
            <a:pPr defTabSz="1008063"/>
            <a:r>
              <a:rPr lang="en-US" smtClean="0"/>
              <a:t>Correctness</a:t>
            </a:r>
          </a:p>
        </p:txBody>
      </p:sp>
      <p:sp>
        <p:nvSpPr>
          <p:cNvPr id="128005" name="Rectangle 3"/>
          <p:cNvSpPr>
            <a:spLocks noGrp="1" noChangeArrowheads="1"/>
          </p:cNvSpPr>
          <p:nvPr>
            <p:ph type="body" idx="4294967295"/>
          </p:nvPr>
        </p:nvSpPr>
        <p:spPr>
          <a:xfrm>
            <a:off x="898525" y="1660525"/>
            <a:ext cx="7772400" cy="4116388"/>
          </a:xfrm>
        </p:spPr>
        <p:txBody>
          <a:bodyPr/>
          <a:lstStyle/>
          <a:p>
            <a:pPr marL="503238" indent="-503238" defTabSz="1008063"/>
            <a:r>
              <a:rPr lang="en-US" dirty="0" err="1" smtClean="0"/>
              <a:t>Linearizable</a:t>
            </a:r>
            <a:r>
              <a:rPr lang="en-US" dirty="0" smtClean="0"/>
              <a:t> concurrent set </a:t>
            </a:r>
          </a:p>
          <a:p>
            <a:pPr marL="503238" indent="-503238" defTabSz="1008063"/>
            <a:r>
              <a:rPr lang="en-US" dirty="0" smtClean="0"/>
              <a:t>Theorem: </a:t>
            </a:r>
            <a:r>
              <a:rPr lang="en-US" dirty="0" smtClean="0">
                <a:solidFill>
                  <a:schemeClr val="tx1"/>
                </a:solidFill>
              </a:rPr>
              <a:t>O(1)</a:t>
            </a:r>
            <a:r>
              <a:rPr lang="en-US" dirty="0" smtClean="0"/>
              <a:t> expected time</a:t>
            </a:r>
          </a:p>
          <a:p>
            <a:pPr marL="1131888" lvl="1" indent="-501650" defTabSz="1008063"/>
            <a:r>
              <a:rPr lang="en-US" dirty="0" smtClean="0"/>
              <a:t>No more than </a:t>
            </a:r>
            <a:r>
              <a:rPr lang="en-US" dirty="0" smtClean="0">
                <a:solidFill>
                  <a:schemeClr val="tx1"/>
                </a:solidFill>
              </a:rPr>
              <a:t>O(1)</a:t>
            </a:r>
            <a:r>
              <a:rPr lang="en-US" dirty="0" smtClean="0"/>
              <a:t> items expected between two dummy nodes on average</a:t>
            </a:r>
          </a:p>
          <a:p>
            <a:pPr marL="1131888" lvl="1" indent="-501650" defTabSz="1008063"/>
            <a:r>
              <a:rPr lang="en-US" dirty="0" smtClean="0"/>
              <a:t>Lazy initialization causes at most </a:t>
            </a:r>
            <a:r>
              <a:rPr lang="en-US" dirty="0" smtClean="0">
                <a:solidFill>
                  <a:schemeClr val="tx1"/>
                </a:solidFill>
              </a:rPr>
              <a:t>O(1)</a:t>
            </a:r>
            <a:r>
              <a:rPr lang="en-US" dirty="0" smtClean="0"/>
              <a:t> expected recursion depth in </a:t>
            </a:r>
            <a:r>
              <a:rPr lang="en-US" sz="2600" b="1" dirty="0" err="1" smtClean="0">
                <a:solidFill>
                  <a:schemeClr val="tx1"/>
                </a:solidFill>
                <a:latin typeface="Lucida Sans" pitchFamily="34" charset="0"/>
                <a:cs typeface="Courier New" pitchFamily="49" charset="0"/>
              </a:rPr>
              <a:t>initializeBucket</a:t>
            </a:r>
            <a:r>
              <a:rPr lang="en-US" sz="2600" b="1" dirty="0" smtClean="0">
                <a:solidFill>
                  <a:schemeClr val="tx1"/>
                </a:solidFill>
                <a:latin typeface="Lucida Sans" pitchFamily="34" charset="0"/>
                <a:cs typeface="Courier New" pitchFamily="49" charset="0"/>
              </a:rPr>
              <a:t>()</a:t>
            </a:r>
            <a:endParaRPr lang="en-US" sz="3200" dirty="0" smtClean="0">
              <a:solidFill>
                <a:schemeClr val="tx1"/>
              </a:solidFill>
              <a:latin typeface="Lucida Sans"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a:xfrm>
            <a:off x="749300" y="577850"/>
            <a:ext cx="7770813" cy="828675"/>
          </a:xfrm>
        </p:spPr>
        <p:txBody>
          <a:bodyPr/>
          <a:lstStyle/>
          <a:p>
            <a:pPr defTabSz="912813" eaLnBrk="1" hangingPunct="1"/>
            <a:r>
              <a:rPr lang="en-US" smtClean="0"/>
              <a:t>Closed (Chained) Hashing</a:t>
            </a:r>
          </a:p>
        </p:txBody>
      </p:sp>
      <p:sp>
        <p:nvSpPr>
          <p:cNvPr id="129027" name="Content Placeholder 2"/>
          <p:cNvSpPr>
            <a:spLocks noGrp="1"/>
          </p:cNvSpPr>
          <p:nvPr>
            <p:ph idx="1"/>
          </p:nvPr>
        </p:nvSpPr>
        <p:spPr/>
        <p:txBody>
          <a:bodyPr/>
          <a:lstStyle/>
          <a:p>
            <a:pPr eaLnBrk="1" hangingPunct="1"/>
            <a:r>
              <a:rPr lang="en-US" dirty="0" smtClean="0">
                <a:solidFill>
                  <a:schemeClr val="tx1"/>
                </a:solidFill>
              </a:rPr>
              <a:t>Advantages:</a:t>
            </a:r>
            <a:r>
              <a:rPr lang="en-US" dirty="0" smtClean="0"/>
              <a:t> </a:t>
            </a:r>
          </a:p>
          <a:p>
            <a:pPr lvl="1" eaLnBrk="1" hangingPunct="1"/>
            <a:r>
              <a:rPr lang="en-US" dirty="0" smtClean="0"/>
              <a:t>with </a:t>
            </a:r>
            <a:r>
              <a:rPr lang="en-US" dirty="0" smtClean="0">
                <a:solidFill>
                  <a:schemeClr val="tx1"/>
                </a:solidFill>
              </a:rPr>
              <a:t>N</a:t>
            </a:r>
            <a:r>
              <a:rPr lang="en-US" dirty="0" smtClean="0"/>
              <a:t> buckets, </a:t>
            </a:r>
            <a:r>
              <a:rPr lang="en-US" dirty="0" smtClean="0">
                <a:solidFill>
                  <a:schemeClr val="tx1"/>
                </a:solidFill>
              </a:rPr>
              <a:t>M</a:t>
            </a:r>
            <a:r>
              <a:rPr lang="en-US" dirty="0" smtClean="0"/>
              <a:t> items, Uniform </a:t>
            </a:r>
            <a:r>
              <a:rPr lang="en-US" dirty="0" smtClean="0">
                <a:solidFill>
                  <a:schemeClr val="tx1"/>
                </a:solidFill>
              </a:rPr>
              <a:t>h</a:t>
            </a:r>
          </a:p>
          <a:p>
            <a:pPr lvl="1" eaLnBrk="1" hangingPunct="1"/>
            <a:r>
              <a:rPr lang="en-US" dirty="0" smtClean="0"/>
              <a:t>retains good performance as table density (</a:t>
            </a:r>
            <a:r>
              <a:rPr lang="en-US" dirty="0" smtClean="0">
                <a:solidFill>
                  <a:schemeClr val="tx1"/>
                </a:solidFill>
              </a:rPr>
              <a:t>M/N</a:t>
            </a:r>
            <a:r>
              <a:rPr lang="en-US" dirty="0" smtClean="0"/>
              <a:t>) increases </a:t>
            </a:r>
            <a:r>
              <a:rPr lang="en-US" dirty="0" smtClean="0">
                <a:sym typeface="Wingdings" pitchFamily="2" charset="2"/>
              </a:rPr>
              <a:t> less resizing</a:t>
            </a:r>
            <a:endParaRPr lang="en-US" dirty="0" smtClean="0"/>
          </a:p>
          <a:p>
            <a:pPr eaLnBrk="1" hangingPunct="1"/>
            <a:r>
              <a:rPr lang="en-US" dirty="0" smtClean="0">
                <a:solidFill>
                  <a:srgbClr val="FF0000"/>
                </a:solidFill>
              </a:rPr>
              <a:t>Disadvantages:</a:t>
            </a:r>
            <a:r>
              <a:rPr lang="en-US" dirty="0" smtClean="0"/>
              <a:t> </a:t>
            </a:r>
          </a:p>
          <a:p>
            <a:pPr lvl="1" eaLnBrk="1" hangingPunct="1"/>
            <a:r>
              <a:rPr lang="en-US" dirty="0" smtClean="0"/>
              <a:t>dynamic memory allocation</a:t>
            </a:r>
          </a:p>
          <a:p>
            <a:pPr lvl="1" eaLnBrk="1" hangingPunct="1"/>
            <a:r>
              <a:rPr lang="en-US" dirty="0" smtClean="0"/>
              <a:t>bad cache behavior (no locality)</a:t>
            </a:r>
          </a:p>
          <a:p>
            <a:pPr lvl="1" eaLnBrk="1" hangingPunct="1"/>
            <a:endParaRPr lang="en-US" dirty="0" smtClean="0"/>
          </a:p>
          <a:p>
            <a:pPr eaLnBrk="1" hangingPunct="1"/>
            <a:endParaRPr lang="en-US" dirty="0" smtClean="0"/>
          </a:p>
        </p:txBody>
      </p:sp>
      <p:sp>
        <p:nvSpPr>
          <p:cNvPr id="4" name="Rounded Rectangular Callout 3"/>
          <p:cNvSpPr/>
          <p:nvPr/>
        </p:nvSpPr>
        <p:spPr bwMode="auto">
          <a:xfrm>
            <a:off x="3714750" y="5771237"/>
            <a:ext cx="5124450" cy="919401"/>
          </a:xfrm>
          <a:prstGeom prst="wedgeRoundRectCallout">
            <a:avLst>
              <a:gd name="adj1" fmla="val -33552"/>
              <a:gd name="adj2" fmla="val -74320"/>
              <a:gd name="adj3" fmla="val 16667"/>
            </a:avLst>
          </a:prstGeom>
          <a:solidFill>
            <a:schemeClr val="bg1"/>
          </a:solidFill>
          <a:ln w="38100" cap="flat" cmpd="sng" algn="ctr">
            <a:solidFill>
              <a:srgbClr val="FF0000"/>
            </a:solidFill>
            <a:prstDash val="solid"/>
            <a:round/>
            <a:headEnd type="none" w="med" len="med"/>
            <a:tailEnd type="none" w="med" len="med"/>
          </a:ln>
          <a:effectLst/>
        </p:spPr>
        <p:txBody>
          <a:bodyPr anchor="ctr" anchorCtr="1">
            <a:spAutoFit/>
          </a:bodyPr>
          <a:lstStyle/>
          <a:p>
            <a:pPr algn="ctr">
              <a:defRPr/>
            </a:pPr>
            <a:r>
              <a:rPr lang="en-US" dirty="0" smtClean="0">
                <a:latin typeface="Arial" pitchFamily="34" charset="0"/>
                <a:cs typeface="Arial" pitchFamily="34" charset="0"/>
              </a:rPr>
              <a:t>Oh, did we mention that cache </a:t>
            </a:r>
            <a:r>
              <a:rPr lang="en-US" dirty="0">
                <a:latin typeface="Arial" pitchFamily="34" charset="0"/>
                <a:cs typeface="Arial" pitchFamily="34" charset="0"/>
              </a:rPr>
              <a:t>behavior </a:t>
            </a:r>
            <a:r>
              <a:rPr lang="en-US" dirty="0" smtClean="0">
                <a:latin typeface="Arial" pitchFamily="34" charset="0"/>
                <a:cs typeface="Arial" pitchFamily="34" charset="0"/>
              </a:rPr>
              <a:t>matters on </a:t>
            </a:r>
            <a:r>
              <a:rPr lang="en-US" dirty="0">
                <a:latin typeface="Arial" pitchFamily="34" charset="0"/>
                <a:cs typeface="Arial" pitchFamily="34" charset="0"/>
              </a:rPr>
              <a:t>a </a:t>
            </a:r>
            <a:r>
              <a:rPr lang="en-US" dirty="0" smtClean="0">
                <a:latin typeface="Arial" pitchFamily="34" charset="0"/>
                <a:cs typeface="Arial" pitchFamily="34" charset="0"/>
              </a:rPr>
              <a:t>multicore?</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88950" y="188913"/>
            <a:ext cx="8001000" cy="949325"/>
          </a:xfrm>
        </p:spPr>
        <p:txBody>
          <a:bodyPr/>
          <a:lstStyle/>
          <a:p>
            <a:pPr eaLnBrk="1" hangingPunct="1"/>
            <a:r>
              <a:rPr lang="en-US" smtClean="0"/>
              <a:t>Linear Probing*</a:t>
            </a:r>
          </a:p>
        </p:txBody>
      </p:sp>
      <p:grpSp>
        <p:nvGrpSpPr>
          <p:cNvPr id="2" name="Group 46"/>
          <p:cNvGrpSpPr>
            <a:grpSpLocks/>
          </p:cNvGrpSpPr>
          <p:nvPr/>
        </p:nvGrpSpPr>
        <p:grpSpPr bwMode="auto">
          <a:xfrm>
            <a:off x="878400" y="2387772"/>
            <a:ext cx="7063200" cy="776589"/>
            <a:chOff x="968346" y="2422515"/>
            <a:chExt cx="7786742" cy="856474"/>
          </a:xfrm>
          <a:effectLst/>
        </p:grpSpPr>
        <p:grpSp>
          <p:nvGrpSpPr>
            <p:cNvPr id="3" name="Group 4"/>
            <p:cNvGrpSpPr>
              <a:grpSpLocks/>
            </p:cNvGrpSpPr>
            <p:nvPr/>
          </p:nvGrpSpPr>
          <p:grpSpPr bwMode="auto">
            <a:xfrm>
              <a:off x="968346" y="2422515"/>
              <a:ext cx="7786742" cy="500861"/>
              <a:chOff x="968346" y="2422515"/>
              <a:chExt cx="7786742" cy="500861"/>
            </a:xfrm>
          </p:grpSpPr>
          <p:sp>
            <p:nvSpPr>
              <p:cNvPr id="10287" name="Rectangle 5"/>
              <p:cNvSpPr>
                <a:spLocks noChangeArrowheads="1"/>
              </p:cNvSpPr>
              <p:nvPr/>
            </p:nvSpPr>
            <p:spPr bwMode="auto">
              <a:xfrm>
                <a:off x="968346" y="2422515"/>
                <a:ext cx="7786742" cy="499934"/>
              </a:xfrm>
              <a:prstGeom prst="rect">
                <a:avLst/>
              </a:prstGeom>
              <a:solidFill>
                <a:srgbClr val="66FFCC"/>
              </a:solidFill>
              <a:ln w="9525" algn="ctr">
                <a:solidFill>
                  <a:schemeClr val="tx1"/>
                </a:solidFill>
                <a:miter lim="800000"/>
                <a:headEnd/>
                <a:tailEnd/>
              </a:ln>
            </p:spPr>
            <p:txBody>
              <a:bodyPr wrap="none"/>
              <a:lstStyle/>
              <a:p>
                <a:pPr>
                  <a:defRPr/>
                </a:pPr>
                <a:endParaRPr lang="en-US" sz="3600" dirty="0">
                  <a:latin typeface="Arial" pitchFamily="34" charset="0"/>
                </a:endParaRPr>
              </a:p>
            </p:txBody>
          </p:sp>
          <p:cxnSp>
            <p:nvCxnSpPr>
              <p:cNvPr id="10288" name="Straight Connector 6"/>
              <p:cNvCxnSpPr>
                <a:cxnSpLocks noChangeShapeType="1"/>
              </p:cNvCxnSpPr>
              <p:nvPr/>
            </p:nvCxnSpPr>
            <p:spPr bwMode="auto">
              <a:xfrm rot="5400000">
                <a:off x="1105648" y="2672691"/>
                <a:ext cx="499934" cy="1435"/>
              </a:xfrm>
              <a:prstGeom prst="line">
                <a:avLst/>
              </a:prstGeom>
              <a:noFill/>
              <a:ln w="9525" algn="ctr">
                <a:solidFill>
                  <a:schemeClr val="tx1"/>
                </a:solidFill>
                <a:miter lim="800000"/>
                <a:headEnd/>
                <a:tailEnd/>
              </a:ln>
            </p:spPr>
          </p:cxnSp>
          <p:cxnSp>
            <p:nvCxnSpPr>
              <p:cNvPr id="10289" name="Straight Connector 7"/>
              <p:cNvCxnSpPr>
                <a:cxnSpLocks noChangeShapeType="1"/>
              </p:cNvCxnSpPr>
              <p:nvPr/>
            </p:nvCxnSpPr>
            <p:spPr bwMode="auto">
              <a:xfrm rot="5400000">
                <a:off x="1493635" y="2671765"/>
                <a:ext cx="499934" cy="1435"/>
              </a:xfrm>
              <a:prstGeom prst="line">
                <a:avLst/>
              </a:prstGeom>
              <a:noFill/>
              <a:ln w="9525" algn="ctr">
                <a:solidFill>
                  <a:schemeClr val="tx1"/>
                </a:solidFill>
                <a:miter lim="800000"/>
                <a:headEnd/>
                <a:tailEnd/>
              </a:ln>
            </p:spPr>
          </p:cxnSp>
          <p:cxnSp>
            <p:nvCxnSpPr>
              <p:cNvPr id="10290" name="Straight Connector 8"/>
              <p:cNvCxnSpPr>
                <a:cxnSpLocks noChangeShapeType="1"/>
              </p:cNvCxnSpPr>
              <p:nvPr/>
            </p:nvCxnSpPr>
            <p:spPr bwMode="auto">
              <a:xfrm rot="5400000">
                <a:off x="1880904" y="2671765"/>
                <a:ext cx="499934" cy="1435"/>
              </a:xfrm>
              <a:prstGeom prst="line">
                <a:avLst/>
              </a:prstGeom>
              <a:noFill/>
              <a:ln w="9525" algn="ctr">
                <a:solidFill>
                  <a:schemeClr val="tx1"/>
                </a:solidFill>
                <a:miter lim="800000"/>
                <a:headEnd/>
                <a:tailEnd/>
              </a:ln>
            </p:spPr>
          </p:cxnSp>
          <p:cxnSp>
            <p:nvCxnSpPr>
              <p:cNvPr id="10291" name="Straight Connector 9"/>
              <p:cNvCxnSpPr>
                <a:cxnSpLocks noChangeShapeType="1"/>
              </p:cNvCxnSpPr>
              <p:nvPr/>
            </p:nvCxnSpPr>
            <p:spPr bwMode="auto">
              <a:xfrm rot="5400000">
                <a:off x="2266738" y="2671765"/>
                <a:ext cx="499934" cy="1435"/>
              </a:xfrm>
              <a:prstGeom prst="line">
                <a:avLst/>
              </a:prstGeom>
              <a:noFill/>
              <a:ln w="9525" algn="ctr">
                <a:solidFill>
                  <a:schemeClr val="tx1"/>
                </a:solidFill>
                <a:miter lim="800000"/>
                <a:headEnd/>
                <a:tailEnd/>
              </a:ln>
            </p:spPr>
          </p:cxnSp>
          <p:cxnSp>
            <p:nvCxnSpPr>
              <p:cNvPr id="10292" name="Straight Connector 10"/>
              <p:cNvCxnSpPr>
                <a:cxnSpLocks noChangeShapeType="1"/>
              </p:cNvCxnSpPr>
              <p:nvPr/>
            </p:nvCxnSpPr>
            <p:spPr bwMode="auto">
              <a:xfrm rot="5400000">
                <a:off x="2654007" y="2671765"/>
                <a:ext cx="499934" cy="1435"/>
              </a:xfrm>
              <a:prstGeom prst="line">
                <a:avLst/>
              </a:prstGeom>
              <a:noFill/>
              <a:ln w="9525" algn="ctr">
                <a:solidFill>
                  <a:schemeClr val="tx1"/>
                </a:solidFill>
                <a:miter lim="800000"/>
                <a:headEnd/>
                <a:tailEnd/>
              </a:ln>
            </p:spPr>
          </p:cxnSp>
          <p:cxnSp>
            <p:nvCxnSpPr>
              <p:cNvPr id="10293" name="Straight Connector 11"/>
              <p:cNvCxnSpPr>
                <a:cxnSpLocks noChangeShapeType="1"/>
              </p:cNvCxnSpPr>
              <p:nvPr/>
            </p:nvCxnSpPr>
            <p:spPr bwMode="auto">
              <a:xfrm rot="5400000">
                <a:off x="3041277" y="2671765"/>
                <a:ext cx="499934" cy="1435"/>
              </a:xfrm>
              <a:prstGeom prst="line">
                <a:avLst/>
              </a:prstGeom>
              <a:noFill/>
              <a:ln w="9525" algn="ctr">
                <a:solidFill>
                  <a:schemeClr val="tx1"/>
                </a:solidFill>
                <a:miter lim="800000"/>
                <a:headEnd/>
                <a:tailEnd/>
              </a:ln>
            </p:spPr>
          </p:cxnSp>
          <p:cxnSp>
            <p:nvCxnSpPr>
              <p:cNvPr id="10294" name="Straight Connector 12"/>
              <p:cNvCxnSpPr>
                <a:cxnSpLocks noChangeShapeType="1"/>
              </p:cNvCxnSpPr>
              <p:nvPr/>
            </p:nvCxnSpPr>
            <p:spPr bwMode="auto">
              <a:xfrm rot="5400000">
                <a:off x="3428545" y="2671765"/>
                <a:ext cx="499934" cy="1435"/>
              </a:xfrm>
              <a:prstGeom prst="line">
                <a:avLst/>
              </a:prstGeom>
              <a:noFill/>
              <a:ln w="9525" algn="ctr">
                <a:solidFill>
                  <a:schemeClr val="tx1"/>
                </a:solidFill>
                <a:miter lim="800000"/>
                <a:headEnd/>
                <a:tailEnd/>
              </a:ln>
            </p:spPr>
          </p:cxnSp>
          <p:cxnSp>
            <p:nvCxnSpPr>
              <p:cNvPr id="10295" name="Straight Connector 13"/>
              <p:cNvCxnSpPr>
                <a:cxnSpLocks noChangeShapeType="1"/>
              </p:cNvCxnSpPr>
              <p:nvPr/>
            </p:nvCxnSpPr>
            <p:spPr bwMode="auto">
              <a:xfrm rot="5400000">
                <a:off x="3815815" y="2671765"/>
                <a:ext cx="499934" cy="1435"/>
              </a:xfrm>
              <a:prstGeom prst="line">
                <a:avLst/>
              </a:prstGeom>
              <a:noFill/>
              <a:ln w="9525" algn="ctr">
                <a:solidFill>
                  <a:schemeClr val="tx1"/>
                </a:solidFill>
                <a:miter lim="800000"/>
                <a:headEnd/>
                <a:tailEnd/>
              </a:ln>
            </p:spPr>
          </p:cxnSp>
          <p:cxnSp>
            <p:nvCxnSpPr>
              <p:cNvPr id="10296" name="Straight Connector 14"/>
              <p:cNvCxnSpPr>
                <a:cxnSpLocks noChangeShapeType="1"/>
              </p:cNvCxnSpPr>
              <p:nvPr/>
            </p:nvCxnSpPr>
            <p:spPr bwMode="auto">
              <a:xfrm rot="5400000">
                <a:off x="4203084" y="2671765"/>
                <a:ext cx="499934" cy="1435"/>
              </a:xfrm>
              <a:prstGeom prst="line">
                <a:avLst/>
              </a:prstGeom>
              <a:noFill/>
              <a:ln w="9525" algn="ctr">
                <a:solidFill>
                  <a:schemeClr val="tx1"/>
                </a:solidFill>
                <a:miter lim="800000"/>
                <a:headEnd/>
                <a:tailEnd/>
              </a:ln>
            </p:spPr>
          </p:cxnSp>
          <p:cxnSp>
            <p:nvCxnSpPr>
              <p:cNvPr id="10297" name="Straight Connector 15"/>
              <p:cNvCxnSpPr>
                <a:cxnSpLocks noChangeShapeType="1"/>
              </p:cNvCxnSpPr>
              <p:nvPr/>
            </p:nvCxnSpPr>
            <p:spPr bwMode="auto">
              <a:xfrm rot="5400000">
                <a:off x="4590353" y="2671765"/>
                <a:ext cx="499934" cy="1435"/>
              </a:xfrm>
              <a:prstGeom prst="line">
                <a:avLst/>
              </a:prstGeom>
              <a:noFill/>
              <a:ln w="9525" algn="ctr">
                <a:solidFill>
                  <a:schemeClr val="tx1"/>
                </a:solidFill>
                <a:miter lim="800000"/>
                <a:headEnd/>
                <a:tailEnd/>
              </a:ln>
            </p:spPr>
          </p:cxnSp>
          <p:cxnSp>
            <p:nvCxnSpPr>
              <p:cNvPr id="10298" name="Straight Connector 16"/>
              <p:cNvCxnSpPr>
                <a:cxnSpLocks noChangeShapeType="1"/>
              </p:cNvCxnSpPr>
              <p:nvPr/>
            </p:nvCxnSpPr>
            <p:spPr bwMode="auto">
              <a:xfrm rot="5400000">
                <a:off x="4977622" y="2671765"/>
                <a:ext cx="499934" cy="1435"/>
              </a:xfrm>
              <a:prstGeom prst="line">
                <a:avLst/>
              </a:prstGeom>
              <a:noFill/>
              <a:ln w="9525" algn="ctr">
                <a:solidFill>
                  <a:schemeClr val="tx1"/>
                </a:solidFill>
                <a:miter lim="800000"/>
                <a:headEnd/>
                <a:tailEnd/>
              </a:ln>
            </p:spPr>
          </p:cxnSp>
          <p:cxnSp>
            <p:nvCxnSpPr>
              <p:cNvPr id="10299" name="Straight Connector 17"/>
              <p:cNvCxnSpPr>
                <a:cxnSpLocks noChangeShapeType="1"/>
              </p:cNvCxnSpPr>
              <p:nvPr/>
            </p:nvCxnSpPr>
            <p:spPr bwMode="auto">
              <a:xfrm rot="5400000">
                <a:off x="5364892" y="2671765"/>
                <a:ext cx="499934" cy="1435"/>
              </a:xfrm>
              <a:prstGeom prst="line">
                <a:avLst/>
              </a:prstGeom>
              <a:noFill/>
              <a:ln w="9525" algn="ctr">
                <a:solidFill>
                  <a:schemeClr val="tx1"/>
                </a:solidFill>
                <a:miter lim="800000"/>
                <a:headEnd/>
                <a:tailEnd/>
              </a:ln>
            </p:spPr>
          </p:cxnSp>
          <p:cxnSp>
            <p:nvCxnSpPr>
              <p:cNvPr id="10300" name="Straight Connector 18"/>
              <p:cNvCxnSpPr>
                <a:cxnSpLocks noChangeShapeType="1"/>
              </p:cNvCxnSpPr>
              <p:nvPr/>
            </p:nvCxnSpPr>
            <p:spPr bwMode="auto">
              <a:xfrm rot="5400000">
                <a:off x="5752161" y="2671765"/>
                <a:ext cx="499934" cy="1435"/>
              </a:xfrm>
              <a:prstGeom prst="line">
                <a:avLst/>
              </a:prstGeom>
              <a:noFill/>
              <a:ln w="9525" algn="ctr">
                <a:solidFill>
                  <a:schemeClr val="tx1"/>
                </a:solidFill>
                <a:miter lim="800000"/>
                <a:headEnd/>
                <a:tailEnd/>
              </a:ln>
            </p:spPr>
          </p:cxnSp>
          <p:cxnSp>
            <p:nvCxnSpPr>
              <p:cNvPr id="10301" name="Straight Connector 19"/>
              <p:cNvCxnSpPr>
                <a:cxnSpLocks noChangeShapeType="1"/>
              </p:cNvCxnSpPr>
              <p:nvPr/>
            </p:nvCxnSpPr>
            <p:spPr bwMode="auto">
              <a:xfrm rot="5400000">
                <a:off x="6139430" y="2671765"/>
                <a:ext cx="499934" cy="1435"/>
              </a:xfrm>
              <a:prstGeom prst="line">
                <a:avLst/>
              </a:prstGeom>
              <a:noFill/>
              <a:ln w="9525" algn="ctr">
                <a:solidFill>
                  <a:schemeClr val="tx1"/>
                </a:solidFill>
                <a:miter lim="800000"/>
                <a:headEnd/>
                <a:tailEnd/>
              </a:ln>
            </p:spPr>
          </p:cxnSp>
          <p:cxnSp>
            <p:nvCxnSpPr>
              <p:cNvPr id="10302" name="Straight Connector 20"/>
              <p:cNvCxnSpPr>
                <a:cxnSpLocks noChangeShapeType="1"/>
              </p:cNvCxnSpPr>
              <p:nvPr/>
            </p:nvCxnSpPr>
            <p:spPr bwMode="auto">
              <a:xfrm rot="5400000">
                <a:off x="6526699" y="2671765"/>
                <a:ext cx="499934" cy="1435"/>
              </a:xfrm>
              <a:prstGeom prst="line">
                <a:avLst/>
              </a:prstGeom>
              <a:noFill/>
              <a:ln w="9525" algn="ctr">
                <a:solidFill>
                  <a:schemeClr val="tx1"/>
                </a:solidFill>
                <a:miter lim="800000"/>
                <a:headEnd/>
                <a:tailEnd/>
              </a:ln>
            </p:spPr>
          </p:cxnSp>
          <p:cxnSp>
            <p:nvCxnSpPr>
              <p:cNvPr id="10303" name="Straight Connector 21"/>
              <p:cNvCxnSpPr>
                <a:cxnSpLocks noChangeShapeType="1"/>
              </p:cNvCxnSpPr>
              <p:nvPr/>
            </p:nvCxnSpPr>
            <p:spPr bwMode="auto">
              <a:xfrm rot="5400000">
                <a:off x="6913968" y="2671765"/>
                <a:ext cx="499934" cy="1435"/>
              </a:xfrm>
              <a:prstGeom prst="line">
                <a:avLst/>
              </a:prstGeom>
              <a:noFill/>
              <a:ln w="9525" algn="ctr">
                <a:solidFill>
                  <a:schemeClr val="tx1"/>
                </a:solidFill>
                <a:miter lim="800000"/>
                <a:headEnd/>
                <a:tailEnd/>
              </a:ln>
            </p:spPr>
          </p:cxnSp>
          <p:cxnSp>
            <p:nvCxnSpPr>
              <p:cNvPr id="10304" name="Straight Connector 22"/>
              <p:cNvCxnSpPr>
                <a:cxnSpLocks noChangeShapeType="1"/>
              </p:cNvCxnSpPr>
              <p:nvPr/>
            </p:nvCxnSpPr>
            <p:spPr bwMode="auto">
              <a:xfrm rot="5400000">
                <a:off x="7301237" y="2671765"/>
                <a:ext cx="499934" cy="1435"/>
              </a:xfrm>
              <a:prstGeom prst="line">
                <a:avLst/>
              </a:prstGeom>
              <a:noFill/>
              <a:ln w="9525" algn="ctr">
                <a:solidFill>
                  <a:schemeClr val="tx1"/>
                </a:solidFill>
                <a:miter lim="800000"/>
                <a:headEnd/>
                <a:tailEnd/>
              </a:ln>
            </p:spPr>
          </p:cxnSp>
          <p:cxnSp>
            <p:nvCxnSpPr>
              <p:cNvPr id="10305" name="Straight Connector 23"/>
              <p:cNvCxnSpPr>
                <a:cxnSpLocks noChangeShapeType="1"/>
              </p:cNvCxnSpPr>
              <p:nvPr/>
            </p:nvCxnSpPr>
            <p:spPr bwMode="auto">
              <a:xfrm rot="5400000">
                <a:off x="7688507" y="2671765"/>
                <a:ext cx="499934" cy="1435"/>
              </a:xfrm>
              <a:prstGeom prst="line">
                <a:avLst/>
              </a:prstGeom>
              <a:noFill/>
              <a:ln w="9525" algn="ctr">
                <a:solidFill>
                  <a:schemeClr val="tx1"/>
                </a:solidFill>
                <a:miter lim="800000"/>
                <a:headEnd/>
                <a:tailEnd/>
              </a:ln>
            </p:spPr>
          </p:cxnSp>
          <p:cxnSp>
            <p:nvCxnSpPr>
              <p:cNvPr id="10306" name="Straight Connector 24"/>
              <p:cNvCxnSpPr>
                <a:cxnSpLocks noChangeShapeType="1"/>
              </p:cNvCxnSpPr>
              <p:nvPr/>
            </p:nvCxnSpPr>
            <p:spPr bwMode="auto">
              <a:xfrm rot="5400000">
                <a:off x="8077221" y="2671754"/>
                <a:ext cx="500066" cy="1588"/>
              </a:xfrm>
              <a:prstGeom prst="line">
                <a:avLst/>
              </a:prstGeom>
              <a:noFill/>
              <a:ln w="9525" algn="ctr">
                <a:solidFill>
                  <a:schemeClr val="tx1"/>
                </a:solidFill>
                <a:miter lim="800000"/>
                <a:headEnd/>
                <a:tailEnd/>
              </a:ln>
            </p:spPr>
          </p:cxnSp>
        </p:grpSp>
        <p:sp>
          <p:nvSpPr>
            <p:cNvPr id="10267" name="TextBox 25"/>
            <p:cNvSpPr txBox="1">
              <a:spLocks noChangeArrowheads="1"/>
            </p:cNvSpPr>
            <p:nvPr/>
          </p:nvSpPr>
          <p:spPr bwMode="auto">
            <a:xfrm>
              <a:off x="1010561" y="2922581"/>
              <a:ext cx="321987"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a:t>
              </a:r>
            </a:p>
          </p:txBody>
        </p:sp>
        <p:sp>
          <p:nvSpPr>
            <p:cNvPr id="10268" name="TextBox 26"/>
            <p:cNvSpPr txBox="1">
              <a:spLocks noChangeArrowheads="1"/>
            </p:cNvSpPr>
            <p:nvPr/>
          </p:nvSpPr>
          <p:spPr bwMode="auto">
            <a:xfrm>
              <a:off x="1385878"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a:t>
              </a:r>
            </a:p>
          </p:txBody>
        </p:sp>
        <p:sp>
          <p:nvSpPr>
            <p:cNvPr id="10269" name="TextBox 27"/>
            <p:cNvSpPr txBox="1">
              <a:spLocks noChangeArrowheads="1"/>
            </p:cNvSpPr>
            <p:nvPr/>
          </p:nvSpPr>
          <p:spPr bwMode="auto">
            <a:xfrm>
              <a:off x="177179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3</a:t>
              </a:r>
            </a:p>
          </p:txBody>
        </p:sp>
        <p:sp>
          <p:nvSpPr>
            <p:cNvPr id="10270" name="TextBox 28"/>
            <p:cNvSpPr txBox="1">
              <a:spLocks noChangeArrowheads="1"/>
            </p:cNvSpPr>
            <p:nvPr/>
          </p:nvSpPr>
          <p:spPr bwMode="auto">
            <a:xfrm>
              <a:off x="215771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4</a:t>
              </a:r>
            </a:p>
          </p:txBody>
        </p:sp>
        <p:sp>
          <p:nvSpPr>
            <p:cNvPr id="10271" name="TextBox 29"/>
            <p:cNvSpPr txBox="1">
              <a:spLocks noChangeArrowheads="1"/>
            </p:cNvSpPr>
            <p:nvPr/>
          </p:nvSpPr>
          <p:spPr bwMode="auto">
            <a:xfrm>
              <a:off x="254363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5</a:t>
              </a:r>
            </a:p>
          </p:txBody>
        </p:sp>
        <p:sp>
          <p:nvSpPr>
            <p:cNvPr id="10272" name="TextBox 30"/>
            <p:cNvSpPr txBox="1">
              <a:spLocks noChangeArrowheads="1"/>
            </p:cNvSpPr>
            <p:nvPr/>
          </p:nvSpPr>
          <p:spPr bwMode="auto">
            <a:xfrm>
              <a:off x="292955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6</a:t>
              </a:r>
            </a:p>
          </p:txBody>
        </p:sp>
        <p:sp>
          <p:nvSpPr>
            <p:cNvPr id="10273" name="TextBox 31"/>
            <p:cNvSpPr txBox="1">
              <a:spLocks noChangeArrowheads="1"/>
            </p:cNvSpPr>
            <p:nvPr/>
          </p:nvSpPr>
          <p:spPr bwMode="auto">
            <a:xfrm>
              <a:off x="331547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7</a:t>
              </a:r>
            </a:p>
          </p:txBody>
        </p:sp>
        <p:sp>
          <p:nvSpPr>
            <p:cNvPr id="10274" name="TextBox 32"/>
            <p:cNvSpPr txBox="1">
              <a:spLocks noChangeArrowheads="1"/>
            </p:cNvSpPr>
            <p:nvPr/>
          </p:nvSpPr>
          <p:spPr bwMode="auto">
            <a:xfrm>
              <a:off x="370139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8</a:t>
              </a:r>
            </a:p>
          </p:txBody>
        </p:sp>
        <p:sp>
          <p:nvSpPr>
            <p:cNvPr id="10275" name="TextBox 33"/>
            <p:cNvSpPr txBox="1">
              <a:spLocks noChangeArrowheads="1"/>
            </p:cNvSpPr>
            <p:nvPr/>
          </p:nvSpPr>
          <p:spPr bwMode="auto">
            <a:xfrm>
              <a:off x="4087310"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9</a:t>
              </a:r>
            </a:p>
          </p:txBody>
        </p:sp>
        <p:sp>
          <p:nvSpPr>
            <p:cNvPr id="10276" name="TextBox 34"/>
            <p:cNvSpPr txBox="1">
              <a:spLocks noChangeArrowheads="1"/>
            </p:cNvSpPr>
            <p:nvPr/>
          </p:nvSpPr>
          <p:spPr bwMode="auto">
            <a:xfrm>
              <a:off x="4372480"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10</a:t>
              </a:r>
            </a:p>
          </p:txBody>
        </p:sp>
        <p:sp>
          <p:nvSpPr>
            <p:cNvPr id="10277" name="TextBox 35"/>
            <p:cNvSpPr txBox="1">
              <a:spLocks noChangeArrowheads="1"/>
            </p:cNvSpPr>
            <p:nvPr/>
          </p:nvSpPr>
          <p:spPr bwMode="auto">
            <a:xfrm>
              <a:off x="4808279" y="2922580"/>
              <a:ext cx="424626"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11</a:t>
              </a:r>
            </a:p>
          </p:txBody>
        </p:sp>
        <p:sp>
          <p:nvSpPr>
            <p:cNvPr id="10278" name="TextBox 36"/>
            <p:cNvSpPr txBox="1">
              <a:spLocks noChangeArrowheads="1"/>
            </p:cNvSpPr>
            <p:nvPr/>
          </p:nvSpPr>
          <p:spPr bwMode="auto">
            <a:xfrm>
              <a:off x="519572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12</a:t>
              </a:r>
            </a:p>
          </p:txBody>
        </p:sp>
        <p:sp>
          <p:nvSpPr>
            <p:cNvPr id="10279" name="TextBox 37"/>
            <p:cNvSpPr txBox="1">
              <a:spLocks noChangeArrowheads="1"/>
            </p:cNvSpPr>
            <p:nvPr/>
          </p:nvSpPr>
          <p:spPr bwMode="auto">
            <a:xfrm>
              <a:off x="558107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13</a:t>
              </a:r>
            </a:p>
          </p:txBody>
        </p:sp>
        <p:sp>
          <p:nvSpPr>
            <p:cNvPr id="10280" name="TextBox 38"/>
            <p:cNvSpPr txBox="1">
              <a:spLocks noChangeArrowheads="1"/>
            </p:cNvSpPr>
            <p:nvPr/>
          </p:nvSpPr>
          <p:spPr bwMode="auto">
            <a:xfrm>
              <a:off x="596643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14</a:t>
              </a:r>
            </a:p>
          </p:txBody>
        </p:sp>
        <p:sp>
          <p:nvSpPr>
            <p:cNvPr id="10281" name="TextBox 39"/>
            <p:cNvSpPr txBox="1">
              <a:spLocks noChangeArrowheads="1"/>
            </p:cNvSpPr>
            <p:nvPr/>
          </p:nvSpPr>
          <p:spPr bwMode="auto">
            <a:xfrm>
              <a:off x="6351782"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15</a:t>
              </a:r>
            </a:p>
          </p:txBody>
        </p:sp>
        <p:sp>
          <p:nvSpPr>
            <p:cNvPr id="10282" name="TextBox 40"/>
            <p:cNvSpPr txBox="1">
              <a:spLocks noChangeArrowheads="1"/>
            </p:cNvSpPr>
            <p:nvPr/>
          </p:nvSpPr>
          <p:spPr bwMode="auto">
            <a:xfrm>
              <a:off x="6737135"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16</a:t>
              </a:r>
            </a:p>
          </p:txBody>
        </p:sp>
        <p:sp>
          <p:nvSpPr>
            <p:cNvPr id="10283" name="TextBox 41"/>
            <p:cNvSpPr txBox="1">
              <a:spLocks noChangeArrowheads="1"/>
            </p:cNvSpPr>
            <p:nvPr/>
          </p:nvSpPr>
          <p:spPr bwMode="auto">
            <a:xfrm>
              <a:off x="712248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17</a:t>
              </a:r>
            </a:p>
          </p:txBody>
        </p:sp>
        <p:sp>
          <p:nvSpPr>
            <p:cNvPr id="10284" name="TextBox 42"/>
            <p:cNvSpPr txBox="1">
              <a:spLocks noChangeArrowheads="1"/>
            </p:cNvSpPr>
            <p:nvPr/>
          </p:nvSpPr>
          <p:spPr bwMode="auto">
            <a:xfrm>
              <a:off x="750783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18</a:t>
              </a:r>
            </a:p>
          </p:txBody>
        </p:sp>
        <p:sp>
          <p:nvSpPr>
            <p:cNvPr id="10285" name="TextBox 43"/>
            <p:cNvSpPr txBox="1">
              <a:spLocks noChangeArrowheads="1"/>
            </p:cNvSpPr>
            <p:nvPr/>
          </p:nvSpPr>
          <p:spPr bwMode="auto">
            <a:xfrm>
              <a:off x="789319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19</a:t>
              </a:r>
            </a:p>
          </p:txBody>
        </p:sp>
        <p:sp>
          <p:nvSpPr>
            <p:cNvPr id="10286" name="TextBox 44"/>
            <p:cNvSpPr txBox="1">
              <a:spLocks noChangeArrowheads="1"/>
            </p:cNvSpPr>
            <p:nvPr/>
          </p:nvSpPr>
          <p:spPr bwMode="auto">
            <a:xfrm>
              <a:off x="831469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20</a:t>
              </a:r>
            </a:p>
          </p:txBody>
        </p:sp>
      </p:grpSp>
      <p:sp>
        <p:nvSpPr>
          <p:cNvPr id="43012" name="TextBox 87"/>
          <p:cNvSpPr txBox="1">
            <a:spLocks noChangeArrowheads="1"/>
          </p:cNvSpPr>
          <p:nvPr/>
        </p:nvSpPr>
        <p:spPr bwMode="auto">
          <a:xfrm>
            <a:off x="684213" y="4575175"/>
            <a:ext cx="7249577" cy="2115081"/>
          </a:xfrm>
          <a:prstGeom prst="rect">
            <a:avLst/>
          </a:prstGeom>
          <a:noFill/>
          <a:ln w="9525">
            <a:noFill/>
            <a:miter lim="800000"/>
            <a:headEnd/>
            <a:tailEnd/>
          </a:ln>
        </p:spPr>
        <p:txBody>
          <a:bodyPr wrap="none" lIns="82945" tIns="41473" rIns="82945" bIns="41473">
            <a:spAutoFit/>
          </a:bodyPr>
          <a:lstStyle/>
          <a:p>
            <a:pPr algn="l">
              <a:defRPr/>
            </a:pPr>
            <a:r>
              <a:rPr lang="en-US" sz="3300" i="1" dirty="0" smtClean="0">
                <a:solidFill>
                  <a:schemeClr val="tx1"/>
                </a:solidFill>
                <a:latin typeface="Arial" pitchFamily="34" charset="0"/>
                <a:cs typeface="Arial" pitchFamily="34" charset="0"/>
              </a:rPr>
              <a:t>contains</a:t>
            </a:r>
            <a:r>
              <a:rPr lang="en-US" sz="3300" dirty="0" smtClean="0">
                <a:solidFill>
                  <a:schemeClr val="tx1"/>
                </a:solidFill>
                <a:latin typeface="Arial" pitchFamily="34" charset="0"/>
                <a:cs typeface="Arial" pitchFamily="34" charset="0"/>
              </a:rPr>
              <a:t>(x</a:t>
            </a:r>
            <a:r>
              <a:rPr lang="en-US" sz="3300" dirty="0">
                <a:solidFill>
                  <a:schemeClr val="tx1"/>
                </a:solidFill>
                <a:latin typeface="Arial" pitchFamily="34" charset="0"/>
                <a:cs typeface="Arial" pitchFamily="34" charset="0"/>
              </a:rPr>
              <a:t>) </a:t>
            </a:r>
            <a:r>
              <a:rPr lang="en-US" sz="3300" dirty="0">
                <a:latin typeface="Arial" pitchFamily="34" charset="0"/>
                <a:cs typeface="Arial" pitchFamily="34" charset="0"/>
              </a:rPr>
              <a:t>– search linearly from </a:t>
            </a:r>
            <a:r>
              <a:rPr lang="en-US" sz="3300" dirty="0">
                <a:solidFill>
                  <a:schemeClr val="tx1"/>
                </a:solidFill>
                <a:latin typeface="Arial" pitchFamily="34" charset="0"/>
                <a:cs typeface="Arial" pitchFamily="34" charset="0"/>
              </a:rPr>
              <a:t>h(x)</a:t>
            </a:r>
          </a:p>
          <a:p>
            <a:pPr algn="l">
              <a:defRPr/>
            </a:pPr>
            <a:r>
              <a:rPr lang="en-US" sz="3300" dirty="0" smtClean="0">
                <a:latin typeface="Arial" pitchFamily="34" charset="0"/>
                <a:cs typeface="Arial" pitchFamily="34" charset="0"/>
              </a:rPr>
              <a:t>to </a:t>
            </a:r>
            <a:r>
              <a:rPr lang="en-US" sz="3300" dirty="0">
                <a:solidFill>
                  <a:schemeClr val="tx1"/>
                </a:solidFill>
                <a:latin typeface="Arial" pitchFamily="34" charset="0"/>
                <a:cs typeface="Arial" pitchFamily="34" charset="0"/>
              </a:rPr>
              <a:t>h(x) </a:t>
            </a:r>
            <a:r>
              <a:rPr lang="en-US" sz="3300" dirty="0" smtClean="0">
                <a:solidFill>
                  <a:schemeClr val="tx1"/>
                </a:solidFill>
                <a:latin typeface="Arial" pitchFamily="34" charset="0"/>
                <a:cs typeface="Arial" pitchFamily="34" charset="0"/>
              </a:rPr>
              <a:t>+ H</a:t>
            </a:r>
            <a:r>
              <a:rPr lang="en-US" sz="3300" dirty="0" smtClean="0">
                <a:latin typeface="Arial" pitchFamily="34" charset="0"/>
                <a:cs typeface="Arial" pitchFamily="34" charset="0"/>
              </a:rPr>
              <a:t> recorded in </a:t>
            </a:r>
            <a:r>
              <a:rPr lang="en-US" sz="3300" dirty="0">
                <a:latin typeface="Arial" pitchFamily="34" charset="0"/>
                <a:cs typeface="Arial" pitchFamily="34" charset="0"/>
              </a:rPr>
              <a:t>bucket.</a:t>
            </a:r>
          </a:p>
          <a:p>
            <a:pPr algn="l">
              <a:defRPr/>
            </a:pPr>
            <a:r>
              <a:rPr lang="en-US" sz="3300" dirty="0">
                <a:solidFill>
                  <a:srgbClr val="0070C0"/>
                </a:solidFill>
                <a:latin typeface="Arial" pitchFamily="34" charset="0"/>
                <a:cs typeface="Arial" pitchFamily="34" charset="0"/>
              </a:rPr>
              <a:t>  </a:t>
            </a:r>
          </a:p>
          <a:p>
            <a:pPr algn="l">
              <a:defRPr/>
            </a:pPr>
            <a:r>
              <a:rPr lang="en-US" sz="3300" dirty="0">
                <a:latin typeface="Arial" pitchFamily="34" charset="0"/>
                <a:cs typeface="Arial" pitchFamily="34" charset="0"/>
                <a:sym typeface="Wingdings" pitchFamily="2" charset="2"/>
              </a:rPr>
              <a:t> </a:t>
            </a:r>
            <a:endParaRPr lang="en-US" sz="3300" dirty="0">
              <a:latin typeface="Arial" pitchFamily="34" charset="0"/>
              <a:cs typeface="Arial" pitchFamily="34" charset="0"/>
            </a:endParaRPr>
          </a:p>
        </p:txBody>
      </p:sp>
      <p:grpSp>
        <p:nvGrpSpPr>
          <p:cNvPr id="4" name="Group 95"/>
          <p:cNvGrpSpPr>
            <a:grpSpLocks/>
          </p:cNvGrpSpPr>
          <p:nvPr/>
        </p:nvGrpSpPr>
        <p:grpSpPr bwMode="auto">
          <a:xfrm>
            <a:off x="3211200" y="2824137"/>
            <a:ext cx="583200" cy="1591614"/>
            <a:chOff x="3540114" y="2493953"/>
            <a:chExt cx="642945" cy="1753779"/>
          </a:xfrm>
          <a:effectLst/>
        </p:grpSpPr>
        <p:sp>
          <p:nvSpPr>
            <p:cNvPr id="10260" name="Rectangle 71"/>
            <p:cNvSpPr>
              <a:spLocks noChangeArrowheads="1"/>
            </p:cNvSpPr>
            <p:nvPr/>
          </p:nvSpPr>
          <p:spPr bwMode="auto">
            <a:xfrm>
              <a:off x="3540114" y="3136895"/>
              <a:ext cx="642942" cy="1000132"/>
            </a:xfrm>
            <a:prstGeom prst="rect">
              <a:avLst/>
            </a:prstGeom>
            <a:solidFill>
              <a:srgbClr val="66FFCC"/>
            </a:solidFill>
            <a:ln w="9525" algn="ctr">
              <a:solidFill>
                <a:schemeClr val="tx1"/>
              </a:solidFill>
              <a:miter lim="800000"/>
              <a:headEnd/>
              <a:tailEnd/>
            </a:ln>
          </p:spPr>
          <p:txBody>
            <a:bodyPr wrap="none"/>
            <a:lstStyle/>
            <a:p>
              <a:pPr>
                <a:defRPr/>
              </a:pPr>
              <a:endParaRPr lang="en-US" sz="3200" dirty="0">
                <a:latin typeface="Arial" pitchFamily="34" charset="0"/>
              </a:endParaRPr>
            </a:p>
          </p:txBody>
        </p:sp>
        <p:cxnSp>
          <p:nvCxnSpPr>
            <p:cNvPr id="10261" name="Straight Connector 79"/>
            <p:cNvCxnSpPr>
              <a:cxnSpLocks noChangeShapeType="1"/>
              <a:stCxn id="10260" idx="1"/>
              <a:endCxn id="10260" idx="3"/>
            </p:cNvCxnSpPr>
            <p:nvPr/>
          </p:nvCxnSpPr>
          <p:spPr bwMode="auto">
            <a:xfrm rot="10800000" flipH="1">
              <a:off x="3540114" y="3636961"/>
              <a:ext cx="642942" cy="1588"/>
            </a:xfrm>
            <a:prstGeom prst="line">
              <a:avLst/>
            </a:prstGeom>
            <a:noFill/>
            <a:ln w="9525" algn="ctr">
              <a:solidFill>
                <a:schemeClr val="tx1"/>
              </a:solidFill>
              <a:miter lim="800000"/>
              <a:headEnd/>
              <a:tailEnd/>
            </a:ln>
          </p:spPr>
        </p:cxnSp>
        <p:sp>
          <p:nvSpPr>
            <p:cNvPr id="10262" name="TextBox 80"/>
            <p:cNvSpPr txBox="1">
              <a:spLocks noChangeArrowheads="1"/>
            </p:cNvSpPr>
            <p:nvPr/>
          </p:nvSpPr>
          <p:spPr bwMode="auto">
            <a:xfrm>
              <a:off x="3608621" y="3603376"/>
              <a:ext cx="530519" cy="644356"/>
            </a:xfrm>
            <a:prstGeom prst="rect">
              <a:avLst/>
            </a:prstGeom>
            <a:noFill/>
            <a:ln w="9525">
              <a:noFill/>
              <a:miter lim="800000"/>
              <a:headEnd/>
              <a:tailEnd/>
            </a:ln>
          </p:spPr>
          <p:txBody>
            <a:bodyPr wrap="none">
              <a:spAutoFit/>
            </a:bodyPr>
            <a:lstStyle/>
            <a:p>
              <a:pPr>
                <a:defRPr/>
              </a:pPr>
              <a:r>
                <a:rPr lang="en-US" sz="3200" b="1" dirty="0">
                  <a:solidFill>
                    <a:srgbClr val="0070C0"/>
                  </a:solidFill>
                  <a:latin typeface="Arial" pitchFamily="34" charset="0"/>
                </a:rPr>
                <a:t>H</a:t>
              </a:r>
              <a:endParaRPr lang="en-US" sz="3200" dirty="0">
                <a:latin typeface="Arial" pitchFamily="34" charset="0"/>
              </a:endParaRPr>
            </a:p>
          </p:txBody>
        </p:sp>
        <p:sp>
          <p:nvSpPr>
            <p:cNvPr id="10263" name="TextBox 84"/>
            <p:cNvSpPr txBox="1">
              <a:spLocks noChangeArrowheads="1"/>
            </p:cNvSpPr>
            <p:nvPr/>
          </p:nvSpPr>
          <p:spPr bwMode="auto">
            <a:xfrm>
              <a:off x="3681833" y="3010813"/>
              <a:ext cx="429788" cy="644356"/>
            </a:xfrm>
            <a:prstGeom prst="rect">
              <a:avLst/>
            </a:prstGeom>
            <a:noFill/>
            <a:ln w="9525">
              <a:noFill/>
              <a:miter lim="800000"/>
              <a:headEnd/>
              <a:tailEnd/>
            </a:ln>
          </p:spPr>
          <p:txBody>
            <a:bodyPr wrap="none">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cxnSp>
          <p:nvCxnSpPr>
            <p:cNvPr id="10264" name="Straight Connector 88"/>
            <p:cNvCxnSpPr>
              <a:cxnSpLocks noChangeShapeType="1"/>
            </p:cNvCxnSpPr>
            <p:nvPr/>
          </p:nvCxnSpPr>
          <p:spPr bwMode="auto">
            <a:xfrm rot="5400000" flipH="1" flipV="1">
              <a:off x="3290081" y="2743986"/>
              <a:ext cx="642942" cy="142876"/>
            </a:xfrm>
            <a:prstGeom prst="line">
              <a:avLst/>
            </a:prstGeom>
            <a:noFill/>
            <a:ln w="9525" algn="ctr">
              <a:solidFill>
                <a:schemeClr val="tx1"/>
              </a:solidFill>
              <a:prstDash val="dash"/>
              <a:miter lim="800000"/>
              <a:headEnd/>
              <a:tailEnd/>
            </a:ln>
          </p:spPr>
        </p:cxnSp>
        <p:cxnSp>
          <p:nvCxnSpPr>
            <p:cNvPr id="10265" name="Straight Connector 90"/>
            <p:cNvCxnSpPr>
              <a:cxnSpLocks noChangeShapeType="1"/>
            </p:cNvCxnSpPr>
            <p:nvPr/>
          </p:nvCxnSpPr>
          <p:spPr bwMode="auto">
            <a:xfrm rot="16200000" flipV="1">
              <a:off x="3803310" y="2757148"/>
              <a:ext cx="625925" cy="133572"/>
            </a:xfrm>
            <a:prstGeom prst="line">
              <a:avLst/>
            </a:prstGeom>
            <a:noFill/>
            <a:ln w="9525" algn="ctr">
              <a:solidFill>
                <a:schemeClr val="tx1"/>
              </a:solidFill>
              <a:prstDash val="dash"/>
              <a:miter lim="800000"/>
              <a:headEnd/>
              <a:tailEnd/>
            </a:ln>
          </p:spPr>
        </p:cxnSp>
      </p:grpSp>
      <p:sp>
        <p:nvSpPr>
          <p:cNvPr id="10246" name="TextBox 96"/>
          <p:cNvSpPr txBox="1">
            <a:spLocks noChangeArrowheads="1"/>
          </p:cNvSpPr>
          <p:nvPr/>
        </p:nvSpPr>
        <p:spPr bwMode="auto">
          <a:xfrm>
            <a:off x="4760913" y="2301875"/>
            <a:ext cx="409575" cy="576263"/>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x</a:t>
            </a:r>
            <a:endParaRPr lang="en-US" sz="3200" dirty="0">
              <a:latin typeface="Arial" pitchFamily="34" charset="0"/>
            </a:endParaRPr>
          </a:p>
        </p:txBody>
      </p:sp>
      <p:sp>
        <p:nvSpPr>
          <p:cNvPr id="10247" name="Rectangle 108"/>
          <p:cNvSpPr>
            <a:spLocks noChangeArrowheads="1"/>
          </p:cNvSpPr>
          <p:nvPr/>
        </p:nvSpPr>
        <p:spPr bwMode="auto">
          <a:xfrm>
            <a:off x="3150530" y="1787525"/>
            <a:ext cx="807108" cy="530032"/>
          </a:xfrm>
          <a:prstGeom prst="rect">
            <a:avLst/>
          </a:prstGeom>
          <a:noFill/>
          <a:ln w="9525">
            <a:noFill/>
            <a:miter lim="800000"/>
            <a:headEnd/>
            <a:tailEnd/>
          </a:ln>
          <a:effectLst/>
        </p:spPr>
        <p:txBody>
          <a:bodyPr wrap="none" lIns="82945" tIns="41473" rIns="82945" bIns="41473">
            <a:spAutoFit/>
          </a:bodyPr>
          <a:lstStyle/>
          <a:p>
            <a:pPr>
              <a:defRPr/>
            </a:pPr>
            <a:r>
              <a:rPr lang="en-US" sz="2900" dirty="0">
                <a:solidFill>
                  <a:srgbClr val="0070C0"/>
                </a:solidFill>
                <a:latin typeface="Arial" pitchFamily="34" charset="0"/>
              </a:rPr>
              <a:t>h(x)</a:t>
            </a:r>
            <a:endParaRPr lang="en-US" sz="2900" dirty="0">
              <a:latin typeface="Arial" pitchFamily="34" charset="0"/>
            </a:endParaRPr>
          </a:p>
        </p:txBody>
      </p:sp>
      <p:sp>
        <p:nvSpPr>
          <p:cNvPr id="111" name="TextBox 110"/>
          <p:cNvSpPr txBox="1"/>
          <p:nvPr/>
        </p:nvSpPr>
        <p:spPr>
          <a:xfrm>
            <a:off x="3759047" y="3795713"/>
            <a:ext cx="590703" cy="530032"/>
          </a:xfrm>
          <a:prstGeom prst="rect">
            <a:avLst/>
          </a:prstGeom>
          <a:noFill/>
          <a:effectLst/>
        </p:spPr>
        <p:txBody>
          <a:bodyPr wrap="none" lIns="82945" tIns="41473" rIns="82945" bIns="41473">
            <a:spAutoFit/>
          </a:bodyPr>
          <a:lstStyle/>
          <a:p>
            <a:pPr>
              <a:defRPr/>
            </a:pPr>
            <a:r>
              <a:rPr lang="en-US" sz="2900" b="1" dirty="0">
                <a:solidFill>
                  <a:srgbClr val="0070C0"/>
                </a:solidFill>
                <a:latin typeface="Arial" pitchFamily="34" charset="0"/>
              </a:rPr>
              <a:t>=7</a:t>
            </a:r>
          </a:p>
        </p:txBody>
      </p:sp>
      <p:sp>
        <p:nvSpPr>
          <p:cNvPr id="10249" name="TextBox 111"/>
          <p:cNvSpPr txBox="1">
            <a:spLocks noChangeArrowheads="1"/>
          </p:cNvSpPr>
          <p:nvPr/>
        </p:nvSpPr>
        <p:spPr bwMode="auto">
          <a:xfrm>
            <a:off x="3345231" y="2301875"/>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grpSp>
        <p:nvGrpSpPr>
          <p:cNvPr id="5" name="Group 3"/>
          <p:cNvGrpSpPr>
            <a:grpSpLocks/>
          </p:cNvGrpSpPr>
          <p:nvPr/>
        </p:nvGrpSpPr>
        <p:grpSpPr bwMode="auto">
          <a:xfrm>
            <a:off x="3344641" y="1478581"/>
            <a:ext cx="969120" cy="777682"/>
            <a:chOff x="4224" y="2256"/>
            <a:chExt cx="912" cy="816"/>
          </a:xfrm>
          <a:effectLst/>
        </p:grpSpPr>
        <p:sp>
          <p:nvSpPr>
            <p:cNvPr id="10251"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2"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3" name="Freeform 6"/>
            <p:cNvSpPr>
              <a:spLocks/>
            </p:cNvSpPr>
            <p:nvPr/>
          </p:nvSpPr>
          <p:spPr bwMode="auto">
            <a:xfrm flipH="1">
              <a:off x="4656" y="2256"/>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4"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5"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6"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7" name="Freeform 10"/>
            <p:cNvSpPr>
              <a:spLocks/>
            </p:cNvSpPr>
            <p:nvPr/>
          </p:nvSpPr>
          <p:spPr bwMode="auto">
            <a:xfrm flipH="1">
              <a:off x="4560" y="2736"/>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8" name="Freeform 11"/>
            <p:cNvSpPr>
              <a:spLocks/>
            </p:cNvSpPr>
            <p:nvPr/>
          </p:nvSpPr>
          <p:spPr bwMode="auto">
            <a:xfrm flipH="1">
              <a:off x="4752" y="2592"/>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9" name="Freeform 12"/>
            <p:cNvSpPr>
              <a:spLocks/>
            </p:cNvSpPr>
            <p:nvPr/>
          </p:nvSpPr>
          <p:spPr bwMode="auto">
            <a:xfrm flipH="1">
              <a:off x="4944" y="2448"/>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grpSp>
      <p:sp>
        <p:nvSpPr>
          <p:cNvPr id="130059" name="TextBox 66"/>
          <p:cNvSpPr txBox="1">
            <a:spLocks noChangeArrowheads="1"/>
          </p:cNvSpPr>
          <p:nvPr/>
        </p:nvSpPr>
        <p:spPr bwMode="auto">
          <a:xfrm>
            <a:off x="5455887" y="6156325"/>
            <a:ext cx="3384901" cy="461665"/>
          </a:xfrm>
          <a:prstGeom prst="rect">
            <a:avLst/>
          </a:prstGeom>
          <a:noFill/>
          <a:ln w="9525">
            <a:noFill/>
            <a:miter lim="800000"/>
            <a:headEnd/>
            <a:tailEnd/>
          </a:ln>
        </p:spPr>
        <p:txBody>
          <a:bodyPr wrap="none">
            <a:spAutoFit/>
          </a:bodyPr>
          <a:lstStyle/>
          <a:p>
            <a:r>
              <a:rPr lang="en-US" dirty="0">
                <a:solidFill>
                  <a:schemeClr val="tx1"/>
                </a:solidFill>
                <a:latin typeface="Arial" pitchFamily="34" charset="0"/>
                <a:cs typeface="Arial" pitchFamily="34" charset="0"/>
              </a:rPr>
              <a:t>*Attributed to Amdahl…</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3.44035E-6 1.95885E-6 L 0.14605 -0.0021 " pathEditMode="relative" rAng="0" ptsTypes="AA">
                                      <p:cBhvr>
                                        <p:cTn id="18" dur="2000" fill="hold"/>
                                        <p:tgtEl>
                                          <p:spTgt spid="5"/>
                                        </p:tgtEl>
                                        <p:attrNameLst>
                                          <p:attrName>ppt_x</p:attrName>
                                          <p:attrName>ppt_y</p:attrName>
                                        </p:attrNameLst>
                                      </p:cBhvr>
                                      <p:rCtr x="73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88950" y="188913"/>
            <a:ext cx="8001000" cy="949325"/>
          </a:xfrm>
          <a:effectLst/>
        </p:spPr>
        <p:txBody>
          <a:bodyPr/>
          <a:lstStyle/>
          <a:p>
            <a:pPr eaLnBrk="1" hangingPunct="1"/>
            <a:r>
              <a:rPr lang="en-US" smtClean="0"/>
              <a:t>Linear Probing </a:t>
            </a:r>
          </a:p>
        </p:txBody>
      </p:sp>
      <p:grpSp>
        <p:nvGrpSpPr>
          <p:cNvPr id="2" name="Group 46"/>
          <p:cNvGrpSpPr>
            <a:grpSpLocks/>
          </p:cNvGrpSpPr>
          <p:nvPr/>
        </p:nvGrpSpPr>
        <p:grpSpPr bwMode="auto">
          <a:xfrm>
            <a:off x="878400" y="2387772"/>
            <a:ext cx="7063200" cy="776589"/>
            <a:chOff x="968346" y="2422515"/>
            <a:chExt cx="7786742" cy="856474"/>
          </a:xfrm>
          <a:effectLst/>
        </p:grpSpPr>
        <p:grpSp>
          <p:nvGrpSpPr>
            <p:cNvPr id="3" name="Group 4"/>
            <p:cNvGrpSpPr>
              <a:grpSpLocks/>
            </p:cNvGrpSpPr>
            <p:nvPr/>
          </p:nvGrpSpPr>
          <p:grpSpPr bwMode="auto">
            <a:xfrm>
              <a:off x="968346" y="2422515"/>
              <a:ext cx="7786742" cy="500861"/>
              <a:chOff x="968346" y="2422515"/>
              <a:chExt cx="7786742" cy="500861"/>
            </a:xfrm>
          </p:grpSpPr>
          <p:sp>
            <p:nvSpPr>
              <p:cNvPr id="11331" name="Rectangle 5"/>
              <p:cNvSpPr>
                <a:spLocks noChangeArrowheads="1"/>
              </p:cNvSpPr>
              <p:nvPr/>
            </p:nvSpPr>
            <p:spPr bwMode="auto">
              <a:xfrm>
                <a:off x="968346" y="2422515"/>
                <a:ext cx="7786742" cy="499934"/>
              </a:xfrm>
              <a:prstGeom prst="rect">
                <a:avLst/>
              </a:prstGeom>
              <a:solidFill>
                <a:srgbClr val="66FFCC"/>
              </a:solidFill>
              <a:ln w="9525" algn="ctr">
                <a:solidFill>
                  <a:schemeClr val="tx1"/>
                </a:solidFill>
                <a:miter lim="800000"/>
                <a:headEnd/>
                <a:tailEnd/>
              </a:ln>
            </p:spPr>
            <p:txBody>
              <a:bodyPr wrap="none"/>
              <a:lstStyle/>
              <a:p>
                <a:pPr>
                  <a:defRPr/>
                </a:pPr>
                <a:endParaRPr lang="en-US" sz="3600" dirty="0">
                  <a:latin typeface="Arial" pitchFamily="34" charset="0"/>
                </a:endParaRPr>
              </a:p>
            </p:txBody>
          </p:sp>
          <p:cxnSp>
            <p:nvCxnSpPr>
              <p:cNvPr id="11332" name="Straight Connector 6"/>
              <p:cNvCxnSpPr>
                <a:cxnSpLocks noChangeShapeType="1"/>
              </p:cNvCxnSpPr>
              <p:nvPr/>
            </p:nvCxnSpPr>
            <p:spPr bwMode="auto">
              <a:xfrm rot="5400000">
                <a:off x="1105648" y="2672691"/>
                <a:ext cx="499934" cy="1435"/>
              </a:xfrm>
              <a:prstGeom prst="line">
                <a:avLst/>
              </a:prstGeom>
              <a:noFill/>
              <a:ln w="9525" algn="ctr">
                <a:solidFill>
                  <a:schemeClr val="tx1"/>
                </a:solidFill>
                <a:miter lim="800000"/>
                <a:headEnd/>
                <a:tailEnd/>
              </a:ln>
            </p:spPr>
          </p:cxnSp>
          <p:cxnSp>
            <p:nvCxnSpPr>
              <p:cNvPr id="11333" name="Straight Connector 7"/>
              <p:cNvCxnSpPr>
                <a:cxnSpLocks noChangeShapeType="1"/>
              </p:cNvCxnSpPr>
              <p:nvPr/>
            </p:nvCxnSpPr>
            <p:spPr bwMode="auto">
              <a:xfrm rot="5400000">
                <a:off x="1493635" y="2671765"/>
                <a:ext cx="499934" cy="1435"/>
              </a:xfrm>
              <a:prstGeom prst="line">
                <a:avLst/>
              </a:prstGeom>
              <a:noFill/>
              <a:ln w="9525" algn="ctr">
                <a:solidFill>
                  <a:schemeClr val="tx1"/>
                </a:solidFill>
                <a:miter lim="800000"/>
                <a:headEnd/>
                <a:tailEnd/>
              </a:ln>
            </p:spPr>
          </p:cxnSp>
          <p:cxnSp>
            <p:nvCxnSpPr>
              <p:cNvPr id="11334" name="Straight Connector 8"/>
              <p:cNvCxnSpPr>
                <a:cxnSpLocks noChangeShapeType="1"/>
              </p:cNvCxnSpPr>
              <p:nvPr/>
            </p:nvCxnSpPr>
            <p:spPr bwMode="auto">
              <a:xfrm rot="5400000">
                <a:off x="1880904" y="2671765"/>
                <a:ext cx="499934" cy="1435"/>
              </a:xfrm>
              <a:prstGeom prst="line">
                <a:avLst/>
              </a:prstGeom>
              <a:noFill/>
              <a:ln w="9525" algn="ctr">
                <a:solidFill>
                  <a:schemeClr val="tx1"/>
                </a:solidFill>
                <a:miter lim="800000"/>
                <a:headEnd/>
                <a:tailEnd/>
              </a:ln>
            </p:spPr>
          </p:cxnSp>
          <p:cxnSp>
            <p:nvCxnSpPr>
              <p:cNvPr id="11335" name="Straight Connector 9"/>
              <p:cNvCxnSpPr>
                <a:cxnSpLocks noChangeShapeType="1"/>
              </p:cNvCxnSpPr>
              <p:nvPr/>
            </p:nvCxnSpPr>
            <p:spPr bwMode="auto">
              <a:xfrm rot="5400000">
                <a:off x="2266738" y="2671765"/>
                <a:ext cx="499934" cy="1435"/>
              </a:xfrm>
              <a:prstGeom prst="line">
                <a:avLst/>
              </a:prstGeom>
              <a:noFill/>
              <a:ln w="9525" algn="ctr">
                <a:solidFill>
                  <a:schemeClr val="tx1"/>
                </a:solidFill>
                <a:miter lim="800000"/>
                <a:headEnd/>
                <a:tailEnd/>
              </a:ln>
            </p:spPr>
          </p:cxnSp>
          <p:cxnSp>
            <p:nvCxnSpPr>
              <p:cNvPr id="11336" name="Straight Connector 10"/>
              <p:cNvCxnSpPr>
                <a:cxnSpLocks noChangeShapeType="1"/>
              </p:cNvCxnSpPr>
              <p:nvPr/>
            </p:nvCxnSpPr>
            <p:spPr bwMode="auto">
              <a:xfrm rot="5400000">
                <a:off x="2654007" y="2671765"/>
                <a:ext cx="499934" cy="1435"/>
              </a:xfrm>
              <a:prstGeom prst="line">
                <a:avLst/>
              </a:prstGeom>
              <a:noFill/>
              <a:ln w="9525" algn="ctr">
                <a:solidFill>
                  <a:schemeClr val="tx1"/>
                </a:solidFill>
                <a:miter lim="800000"/>
                <a:headEnd/>
                <a:tailEnd/>
              </a:ln>
            </p:spPr>
          </p:cxnSp>
          <p:cxnSp>
            <p:nvCxnSpPr>
              <p:cNvPr id="11337" name="Straight Connector 11"/>
              <p:cNvCxnSpPr>
                <a:cxnSpLocks noChangeShapeType="1"/>
              </p:cNvCxnSpPr>
              <p:nvPr/>
            </p:nvCxnSpPr>
            <p:spPr bwMode="auto">
              <a:xfrm rot="5400000">
                <a:off x="3041277" y="2671765"/>
                <a:ext cx="499934" cy="1435"/>
              </a:xfrm>
              <a:prstGeom prst="line">
                <a:avLst/>
              </a:prstGeom>
              <a:noFill/>
              <a:ln w="9525" algn="ctr">
                <a:solidFill>
                  <a:schemeClr val="tx1"/>
                </a:solidFill>
                <a:miter lim="800000"/>
                <a:headEnd/>
                <a:tailEnd/>
              </a:ln>
            </p:spPr>
          </p:cxnSp>
          <p:cxnSp>
            <p:nvCxnSpPr>
              <p:cNvPr id="11338" name="Straight Connector 12"/>
              <p:cNvCxnSpPr>
                <a:cxnSpLocks noChangeShapeType="1"/>
              </p:cNvCxnSpPr>
              <p:nvPr/>
            </p:nvCxnSpPr>
            <p:spPr bwMode="auto">
              <a:xfrm rot="5400000">
                <a:off x="3428545" y="2671765"/>
                <a:ext cx="499934" cy="1435"/>
              </a:xfrm>
              <a:prstGeom prst="line">
                <a:avLst/>
              </a:prstGeom>
              <a:noFill/>
              <a:ln w="9525" algn="ctr">
                <a:solidFill>
                  <a:schemeClr val="tx1"/>
                </a:solidFill>
                <a:miter lim="800000"/>
                <a:headEnd/>
                <a:tailEnd/>
              </a:ln>
            </p:spPr>
          </p:cxnSp>
          <p:cxnSp>
            <p:nvCxnSpPr>
              <p:cNvPr id="11339" name="Straight Connector 13"/>
              <p:cNvCxnSpPr>
                <a:cxnSpLocks noChangeShapeType="1"/>
              </p:cNvCxnSpPr>
              <p:nvPr/>
            </p:nvCxnSpPr>
            <p:spPr bwMode="auto">
              <a:xfrm rot="5400000">
                <a:off x="3815815" y="2671765"/>
                <a:ext cx="499934" cy="1435"/>
              </a:xfrm>
              <a:prstGeom prst="line">
                <a:avLst/>
              </a:prstGeom>
              <a:noFill/>
              <a:ln w="9525" algn="ctr">
                <a:solidFill>
                  <a:schemeClr val="tx1"/>
                </a:solidFill>
                <a:miter lim="800000"/>
                <a:headEnd/>
                <a:tailEnd/>
              </a:ln>
            </p:spPr>
          </p:cxnSp>
          <p:cxnSp>
            <p:nvCxnSpPr>
              <p:cNvPr id="11340" name="Straight Connector 14"/>
              <p:cNvCxnSpPr>
                <a:cxnSpLocks noChangeShapeType="1"/>
              </p:cNvCxnSpPr>
              <p:nvPr/>
            </p:nvCxnSpPr>
            <p:spPr bwMode="auto">
              <a:xfrm rot="5400000">
                <a:off x="4203084" y="2671765"/>
                <a:ext cx="499934" cy="1435"/>
              </a:xfrm>
              <a:prstGeom prst="line">
                <a:avLst/>
              </a:prstGeom>
              <a:noFill/>
              <a:ln w="9525" algn="ctr">
                <a:solidFill>
                  <a:schemeClr val="tx1"/>
                </a:solidFill>
                <a:miter lim="800000"/>
                <a:headEnd/>
                <a:tailEnd/>
              </a:ln>
            </p:spPr>
          </p:cxnSp>
          <p:cxnSp>
            <p:nvCxnSpPr>
              <p:cNvPr id="11341" name="Straight Connector 15"/>
              <p:cNvCxnSpPr>
                <a:cxnSpLocks noChangeShapeType="1"/>
              </p:cNvCxnSpPr>
              <p:nvPr/>
            </p:nvCxnSpPr>
            <p:spPr bwMode="auto">
              <a:xfrm rot="5400000">
                <a:off x="4590353" y="2671765"/>
                <a:ext cx="499934" cy="1435"/>
              </a:xfrm>
              <a:prstGeom prst="line">
                <a:avLst/>
              </a:prstGeom>
              <a:noFill/>
              <a:ln w="9525" algn="ctr">
                <a:solidFill>
                  <a:schemeClr val="tx1"/>
                </a:solidFill>
                <a:miter lim="800000"/>
                <a:headEnd/>
                <a:tailEnd/>
              </a:ln>
            </p:spPr>
          </p:cxnSp>
          <p:cxnSp>
            <p:nvCxnSpPr>
              <p:cNvPr id="11342" name="Straight Connector 16"/>
              <p:cNvCxnSpPr>
                <a:cxnSpLocks noChangeShapeType="1"/>
              </p:cNvCxnSpPr>
              <p:nvPr/>
            </p:nvCxnSpPr>
            <p:spPr bwMode="auto">
              <a:xfrm rot="5400000">
                <a:off x="4977622" y="2671765"/>
                <a:ext cx="499934" cy="1435"/>
              </a:xfrm>
              <a:prstGeom prst="line">
                <a:avLst/>
              </a:prstGeom>
              <a:noFill/>
              <a:ln w="9525" algn="ctr">
                <a:solidFill>
                  <a:schemeClr val="tx1"/>
                </a:solidFill>
                <a:miter lim="800000"/>
                <a:headEnd/>
                <a:tailEnd/>
              </a:ln>
            </p:spPr>
          </p:cxnSp>
          <p:cxnSp>
            <p:nvCxnSpPr>
              <p:cNvPr id="11343" name="Straight Connector 17"/>
              <p:cNvCxnSpPr>
                <a:cxnSpLocks noChangeShapeType="1"/>
              </p:cNvCxnSpPr>
              <p:nvPr/>
            </p:nvCxnSpPr>
            <p:spPr bwMode="auto">
              <a:xfrm rot="5400000">
                <a:off x="5364892" y="2671765"/>
                <a:ext cx="499934" cy="1435"/>
              </a:xfrm>
              <a:prstGeom prst="line">
                <a:avLst/>
              </a:prstGeom>
              <a:noFill/>
              <a:ln w="9525" algn="ctr">
                <a:solidFill>
                  <a:schemeClr val="tx1"/>
                </a:solidFill>
                <a:miter lim="800000"/>
                <a:headEnd/>
                <a:tailEnd/>
              </a:ln>
            </p:spPr>
          </p:cxnSp>
          <p:cxnSp>
            <p:nvCxnSpPr>
              <p:cNvPr id="11344" name="Straight Connector 18"/>
              <p:cNvCxnSpPr>
                <a:cxnSpLocks noChangeShapeType="1"/>
              </p:cNvCxnSpPr>
              <p:nvPr/>
            </p:nvCxnSpPr>
            <p:spPr bwMode="auto">
              <a:xfrm rot="5400000">
                <a:off x="5752161" y="2671765"/>
                <a:ext cx="499934" cy="1435"/>
              </a:xfrm>
              <a:prstGeom prst="line">
                <a:avLst/>
              </a:prstGeom>
              <a:noFill/>
              <a:ln w="9525" algn="ctr">
                <a:solidFill>
                  <a:schemeClr val="tx1"/>
                </a:solidFill>
                <a:miter lim="800000"/>
                <a:headEnd/>
                <a:tailEnd/>
              </a:ln>
            </p:spPr>
          </p:cxnSp>
          <p:cxnSp>
            <p:nvCxnSpPr>
              <p:cNvPr id="11345" name="Straight Connector 19"/>
              <p:cNvCxnSpPr>
                <a:cxnSpLocks noChangeShapeType="1"/>
              </p:cNvCxnSpPr>
              <p:nvPr/>
            </p:nvCxnSpPr>
            <p:spPr bwMode="auto">
              <a:xfrm rot="5400000">
                <a:off x="6139430" y="2671765"/>
                <a:ext cx="499934" cy="1435"/>
              </a:xfrm>
              <a:prstGeom prst="line">
                <a:avLst/>
              </a:prstGeom>
              <a:noFill/>
              <a:ln w="9525" algn="ctr">
                <a:solidFill>
                  <a:schemeClr val="tx1"/>
                </a:solidFill>
                <a:miter lim="800000"/>
                <a:headEnd/>
                <a:tailEnd/>
              </a:ln>
            </p:spPr>
          </p:cxnSp>
          <p:cxnSp>
            <p:nvCxnSpPr>
              <p:cNvPr id="11346" name="Straight Connector 20"/>
              <p:cNvCxnSpPr>
                <a:cxnSpLocks noChangeShapeType="1"/>
              </p:cNvCxnSpPr>
              <p:nvPr/>
            </p:nvCxnSpPr>
            <p:spPr bwMode="auto">
              <a:xfrm rot="5400000">
                <a:off x="6526699" y="2671765"/>
                <a:ext cx="499934" cy="1435"/>
              </a:xfrm>
              <a:prstGeom prst="line">
                <a:avLst/>
              </a:prstGeom>
              <a:noFill/>
              <a:ln w="9525" algn="ctr">
                <a:solidFill>
                  <a:schemeClr val="tx1"/>
                </a:solidFill>
                <a:miter lim="800000"/>
                <a:headEnd/>
                <a:tailEnd/>
              </a:ln>
            </p:spPr>
          </p:cxnSp>
          <p:cxnSp>
            <p:nvCxnSpPr>
              <p:cNvPr id="11347" name="Straight Connector 21"/>
              <p:cNvCxnSpPr>
                <a:cxnSpLocks noChangeShapeType="1"/>
              </p:cNvCxnSpPr>
              <p:nvPr/>
            </p:nvCxnSpPr>
            <p:spPr bwMode="auto">
              <a:xfrm rot="5400000">
                <a:off x="6913968" y="2671765"/>
                <a:ext cx="499934" cy="1435"/>
              </a:xfrm>
              <a:prstGeom prst="line">
                <a:avLst/>
              </a:prstGeom>
              <a:noFill/>
              <a:ln w="9525" algn="ctr">
                <a:solidFill>
                  <a:schemeClr val="tx1"/>
                </a:solidFill>
                <a:miter lim="800000"/>
                <a:headEnd/>
                <a:tailEnd/>
              </a:ln>
            </p:spPr>
          </p:cxnSp>
          <p:cxnSp>
            <p:nvCxnSpPr>
              <p:cNvPr id="11348" name="Straight Connector 22"/>
              <p:cNvCxnSpPr>
                <a:cxnSpLocks noChangeShapeType="1"/>
              </p:cNvCxnSpPr>
              <p:nvPr/>
            </p:nvCxnSpPr>
            <p:spPr bwMode="auto">
              <a:xfrm rot="5400000">
                <a:off x="7301237" y="2671765"/>
                <a:ext cx="499934" cy="1435"/>
              </a:xfrm>
              <a:prstGeom prst="line">
                <a:avLst/>
              </a:prstGeom>
              <a:noFill/>
              <a:ln w="9525" algn="ctr">
                <a:solidFill>
                  <a:schemeClr val="tx1"/>
                </a:solidFill>
                <a:miter lim="800000"/>
                <a:headEnd/>
                <a:tailEnd/>
              </a:ln>
            </p:spPr>
          </p:cxnSp>
          <p:cxnSp>
            <p:nvCxnSpPr>
              <p:cNvPr id="11349" name="Straight Connector 23"/>
              <p:cNvCxnSpPr>
                <a:cxnSpLocks noChangeShapeType="1"/>
              </p:cNvCxnSpPr>
              <p:nvPr/>
            </p:nvCxnSpPr>
            <p:spPr bwMode="auto">
              <a:xfrm rot="5400000">
                <a:off x="7688507" y="2671765"/>
                <a:ext cx="499934" cy="1435"/>
              </a:xfrm>
              <a:prstGeom prst="line">
                <a:avLst/>
              </a:prstGeom>
              <a:noFill/>
              <a:ln w="9525" algn="ctr">
                <a:solidFill>
                  <a:schemeClr val="tx1"/>
                </a:solidFill>
                <a:miter lim="800000"/>
                <a:headEnd/>
                <a:tailEnd/>
              </a:ln>
            </p:spPr>
          </p:cxnSp>
          <p:cxnSp>
            <p:nvCxnSpPr>
              <p:cNvPr id="11350" name="Straight Connector 24"/>
              <p:cNvCxnSpPr>
                <a:cxnSpLocks noChangeShapeType="1"/>
              </p:cNvCxnSpPr>
              <p:nvPr/>
            </p:nvCxnSpPr>
            <p:spPr bwMode="auto">
              <a:xfrm rot="5400000">
                <a:off x="8077221" y="2671754"/>
                <a:ext cx="500066" cy="1588"/>
              </a:xfrm>
              <a:prstGeom prst="line">
                <a:avLst/>
              </a:prstGeom>
              <a:noFill/>
              <a:ln w="9525" algn="ctr">
                <a:solidFill>
                  <a:schemeClr val="tx1"/>
                </a:solidFill>
                <a:miter lim="800000"/>
                <a:headEnd/>
                <a:tailEnd/>
              </a:ln>
            </p:spPr>
          </p:cxnSp>
        </p:grpSp>
        <p:sp>
          <p:nvSpPr>
            <p:cNvPr id="11311" name="TextBox 25"/>
            <p:cNvSpPr txBox="1">
              <a:spLocks noChangeArrowheads="1"/>
            </p:cNvSpPr>
            <p:nvPr/>
          </p:nvSpPr>
          <p:spPr bwMode="auto">
            <a:xfrm>
              <a:off x="1010561" y="2922581"/>
              <a:ext cx="321987"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a:t>
              </a:r>
            </a:p>
          </p:txBody>
        </p:sp>
        <p:sp>
          <p:nvSpPr>
            <p:cNvPr id="11312" name="TextBox 26"/>
            <p:cNvSpPr txBox="1">
              <a:spLocks noChangeArrowheads="1"/>
            </p:cNvSpPr>
            <p:nvPr/>
          </p:nvSpPr>
          <p:spPr bwMode="auto">
            <a:xfrm>
              <a:off x="1385878"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a:t>
              </a:r>
            </a:p>
          </p:txBody>
        </p:sp>
        <p:sp>
          <p:nvSpPr>
            <p:cNvPr id="11313" name="TextBox 27"/>
            <p:cNvSpPr txBox="1">
              <a:spLocks noChangeArrowheads="1"/>
            </p:cNvSpPr>
            <p:nvPr/>
          </p:nvSpPr>
          <p:spPr bwMode="auto">
            <a:xfrm>
              <a:off x="177179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3</a:t>
              </a:r>
            </a:p>
          </p:txBody>
        </p:sp>
        <p:sp>
          <p:nvSpPr>
            <p:cNvPr id="11314" name="TextBox 28"/>
            <p:cNvSpPr txBox="1">
              <a:spLocks noChangeArrowheads="1"/>
            </p:cNvSpPr>
            <p:nvPr/>
          </p:nvSpPr>
          <p:spPr bwMode="auto">
            <a:xfrm>
              <a:off x="215771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4</a:t>
              </a:r>
            </a:p>
          </p:txBody>
        </p:sp>
        <p:sp>
          <p:nvSpPr>
            <p:cNvPr id="11315" name="TextBox 29"/>
            <p:cNvSpPr txBox="1">
              <a:spLocks noChangeArrowheads="1"/>
            </p:cNvSpPr>
            <p:nvPr/>
          </p:nvSpPr>
          <p:spPr bwMode="auto">
            <a:xfrm>
              <a:off x="254363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5</a:t>
              </a:r>
            </a:p>
          </p:txBody>
        </p:sp>
        <p:sp>
          <p:nvSpPr>
            <p:cNvPr id="11316" name="TextBox 30"/>
            <p:cNvSpPr txBox="1">
              <a:spLocks noChangeArrowheads="1"/>
            </p:cNvSpPr>
            <p:nvPr/>
          </p:nvSpPr>
          <p:spPr bwMode="auto">
            <a:xfrm>
              <a:off x="292955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6</a:t>
              </a:r>
            </a:p>
          </p:txBody>
        </p:sp>
        <p:sp>
          <p:nvSpPr>
            <p:cNvPr id="11317" name="TextBox 31"/>
            <p:cNvSpPr txBox="1">
              <a:spLocks noChangeArrowheads="1"/>
            </p:cNvSpPr>
            <p:nvPr/>
          </p:nvSpPr>
          <p:spPr bwMode="auto">
            <a:xfrm>
              <a:off x="331547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7</a:t>
              </a:r>
            </a:p>
          </p:txBody>
        </p:sp>
        <p:sp>
          <p:nvSpPr>
            <p:cNvPr id="11318" name="TextBox 32"/>
            <p:cNvSpPr txBox="1">
              <a:spLocks noChangeArrowheads="1"/>
            </p:cNvSpPr>
            <p:nvPr/>
          </p:nvSpPr>
          <p:spPr bwMode="auto">
            <a:xfrm>
              <a:off x="370139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8</a:t>
              </a:r>
            </a:p>
          </p:txBody>
        </p:sp>
        <p:sp>
          <p:nvSpPr>
            <p:cNvPr id="11319" name="TextBox 33"/>
            <p:cNvSpPr txBox="1">
              <a:spLocks noChangeArrowheads="1"/>
            </p:cNvSpPr>
            <p:nvPr/>
          </p:nvSpPr>
          <p:spPr bwMode="auto">
            <a:xfrm>
              <a:off x="4087310"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9</a:t>
              </a:r>
            </a:p>
          </p:txBody>
        </p:sp>
        <p:sp>
          <p:nvSpPr>
            <p:cNvPr id="11320" name="TextBox 34"/>
            <p:cNvSpPr txBox="1">
              <a:spLocks noChangeArrowheads="1"/>
            </p:cNvSpPr>
            <p:nvPr/>
          </p:nvSpPr>
          <p:spPr bwMode="auto">
            <a:xfrm>
              <a:off x="4372480"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10</a:t>
              </a:r>
            </a:p>
          </p:txBody>
        </p:sp>
        <p:sp>
          <p:nvSpPr>
            <p:cNvPr id="11321" name="TextBox 35"/>
            <p:cNvSpPr txBox="1">
              <a:spLocks noChangeArrowheads="1"/>
            </p:cNvSpPr>
            <p:nvPr/>
          </p:nvSpPr>
          <p:spPr bwMode="auto">
            <a:xfrm>
              <a:off x="4808279" y="2922580"/>
              <a:ext cx="424626"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11</a:t>
              </a:r>
            </a:p>
          </p:txBody>
        </p:sp>
        <p:sp>
          <p:nvSpPr>
            <p:cNvPr id="11322" name="TextBox 36"/>
            <p:cNvSpPr txBox="1">
              <a:spLocks noChangeArrowheads="1"/>
            </p:cNvSpPr>
            <p:nvPr/>
          </p:nvSpPr>
          <p:spPr bwMode="auto">
            <a:xfrm>
              <a:off x="519572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12</a:t>
              </a:r>
            </a:p>
          </p:txBody>
        </p:sp>
        <p:sp>
          <p:nvSpPr>
            <p:cNvPr id="11323" name="TextBox 37"/>
            <p:cNvSpPr txBox="1">
              <a:spLocks noChangeArrowheads="1"/>
            </p:cNvSpPr>
            <p:nvPr/>
          </p:nvSpPr>
          <p:spPr bwMode="auto">
            <a:xfrm>
              <a:off x="558107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13</a:t>
              </a:r>
            </a:p>
          </p:txBody>
        </p:sp>
        <p:sp>
          <p:nvSpPr>
            <p:cNvPr id="11324" name="TextBox 38"/>
            <p:cNvSpPr txBox="1">
              <a:spLocks noChangeArrowheads="1"/>
            </p:cNvSpPr>
            <p:nvPr/>
          </p:nvSpPr>
          <p:spPr bwMode="auto">
            <a:xfrm>
              <a:off x="596643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14</a:t>
              </a:r>
            </a:p>
          </p:txBody>
        </p:sp>
        <p:sp>
          <p:nvSpPr>
            <p:cNvPr id="11325" name="TextBox 39"/>
            <p:cNvSpPr txBox="1">
              <a:spLocks noChangeArrowheads="1"/>
            </p:cNvSpPr>
            <p:nvPr/>
          </p:nvSpPr>
          <p:spPr bwMode="auto">
            <a:xfrm>
              <a:off x="6351782"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15</a:t>
              </a:r>
            </a:p>
          </p:txBody>
        </p:sp>
        <p:sp>
          <p:nvSpPr>
            <p:cNvPr id="11326" name="TextBox 40"/>
            <p:cNvSpPr txBox="1">
              <a:spLocks noChangeArrowheads="1"/>
            </p:cNvSpPr>
            <p:nvPr/>
          </p:nvSpPr>
          <p:spPr bwMode="auto">
            <a:xfrm>
              <a:off x="6737135"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16</a:t>
              </a:r>
            </a:p>
          </p:txBody>
        </p:sp>
        <p:sp>
          <p:nvSpPr>
            <p:cNvPr id="11327" name="TextBox 41"/>
            <p:cNvSpPr txBox="1">
              <a:spLocks noChangeArrowheads="1"/>
            </p:cNvSpPr>
            <p:nvPr/>
          </p:nvSpPr>
          <p:spPr bwMode="auto">
            <a:xfrm>
              <a:off x="712248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17</a:t>
              </a:r>
            </a:p>
          </p:txBody>
        </p:sp>
        <p:sp>
          <p:nvSpPr>
            <p:cNvPr id="11328" name="TextBox 42"/>
            <p:cNvSpPr txBox="1">
              <a:spLocks noChangeArrowheads="1"/>
            </p:cNvSpPr>
            <p:nvPr/>
          </p:nvSpPr>
          <p:spPr bwMode="auto">
            <a:xfrm>
              <a:off x="750783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18</a:t>
              </a:r>
            </a:p>
          </p:txBody>
        </p:sp>
        <p:sp>
          <p:nvSpPr>
            <p:cNvPr id="11329" name="TextBox 43"/>
            <p:cNvSpPr txBox="1">
              <a:spLocks noChangeArrowheads="1"/>
            </p:cNvSpPr>
            <p:nvPr/>
          </p:nvSpPr>
          <p:spPr bwMode="auto">
            <a:xfrm>
              <a:off x="789319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19</a:t>
              </a:r>
            </a:p>
          </p:txBody>
        </p:sp>
        <p:sp>
          <p:nvSpPr>
            <p:cNvPr id="11330" name="TextBox 44"/>
            <p:cNvSpPr txBox="1">
              <a:spLocks noChangeArrowheads="1"/>
            </p:cNvSpPr>
            <p:nvPr/>
          </p:nvSpPr>
          <p:spPr bwMode="auto">
            <a:xfrm>
              <a:off x="831469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20</a:t>
              </a:r>
            </a:p>
          </p:txBody>
        </p:sp>
      </p:grpSp>
      <p:sp>
        <p:nvSpPr>
          <p:cNvPr id="44036" name="TextBox 87"/>
          <p:cNvSpPr txBox="1">
            <a:spLocks noChangeArrowheads="1"/>
          </p:cNvSpPr>
          <p:nvPr/>
        </p:nvSpPr>
        <p:spPr bwMode="auto">
          <a:xfrm>
            <a:off x="749300" y="4530725"/>
            <a:ext cx="8123238" cy="3130744"/>
          </a:xfrm>
          <a:prstGeom prst="rect">
            <a:avLst/>
          </a:prstGeom>
          <a:noFill/>
          <a:ln w="9525">
            <a:noFill/>
            <a:miter lim="800000"/>
            <a:headEnd/>
            <a:tailEnd/>
          </a:ln>
          <a:effectLst/>
        </p:spPr>
        <p:txBody>
          <a:bodyPr wrap="square" lIns="82945" tIns="41473" rIns="82945" bIns="41473">
            <a:spAutoFit/>
          </a:bodyPr>
          <a:lstStyle/>
          <a:p>
            <a:pPr algn="l">
              <a:defRPr/>
            </a:pPr>
            <a:r>
              <a:rPr lang="en-US" sz="3300" i="1" dirty="0" smtClean="0">
                <a:solidFill>
                  <a:schemeClr val="tx1"/>
                </a:solidFill>
                <a:latin typeface="Arial" pitchFamily="34" charset="0"/>
                <a:cs typeface="Arial" pitchFamily="34" charset="0"/>
              </a:rPr>
              <a:t>add</a:t>
            </a:r>
            <a:r>
              <a:rPr lang="en-US" sz="3300" dirty="0" smtClean="0">
                <a:solidFill>
                  <a:schemeClr val="tx1"/>
                </a:solidFill>
                <a:latin typeface="Arial" pitchFamily="34" charset="0"/>
                <a:cs typeface="Arial" pitchFamily="34" charset="0"/>
              </a:rPr>
              <a:t>(x</a:t>
            </a:r>
            <a:r>
              <a:rPr lang="en-US" sz="3300" dirty="0">
                <a:solidFill>
                  <a:schemeClr val="tx1"/>
                </a:solidFill>
                <a:latin typeface="Arial" pitchFamily="34" charset="0"/>
                <a:cs typeface="Arial" pitchFamily="34" charset="0"/>
              </a:rPr>
              <a:t>) </a:t>
            </a:r>
            <a:r>
              <a:rPr lang="en-US" sz="3300" dirty="0" smtClean="0">
                <a:solidFill>
                  <a:srgbClr val="0070C0"/>
                </a:solidFill>
                <a:latin typeface="Arial" pitchFamily="34" charset="0"/>
                <a:cs typeface="Arial" pitchFamily="34" charset="0"/>
                <a:sym typeface="Wingdings" pitchFamily="2" charset="2"/>
              </a:rPr>
              <a:t>– </a:t>
            </a:r>
            <a:r>
              <a:rPr lang="en-US" sz="3300" dirty="0" smtClean="0">
                <a:latin typeface="Arial" pitchFamily="34" charset="0"/>
                <a:cs typeface="Arial" pitchFamily="34" charset="0"/>
                <a:sym typeface="Wingdings" pitchFamily="2" charset="2"/>
              </a:rPr>
              <a:t>put in </a:t>
            </a:r>
            <a:r>
              <a:rPr lang="en-US" sz="3300" dirty="0">
                <a:latin typeface="Arial" pitchFamily="34" charset="0"/>
                <a:cs typeface="Arial" pitchFamily="34" charset="0"/>
                <a:sym typeface="Wingdings" pitchFamily="2" charset="2"/>
              </a:rPr>
              <a:t>first empty </a:t>
            </a:r>
            <a:r>
              <a:rPr lang="en-US" sz="3300" dirty="0" smtClean="0">
                <a:latin typeface="Arial" pitchFamily="34" charset="0"/>
                <a:cs typeface="Arial" pitchFamily="34" charset="0"/>
                <a:sym typeface="Wingdings" pitchFamily="2" charset="2"/>
              </a:rPr>
              <a:t>bucket, and </a:t>
            </a:r>
            <a:r>
              <a:rPr lang="en-US" sz="3300" dirty="0">
                <a:latin typeface="Arial" pitchFamily="34" charset="0"/>
                <a:cs typeface="Arial" pitchFamily="34" charset="0"/>
                <a:sym typeface="Wingdings" pitchFamily="2" charset="2"/>
              </a:rPr>
              <a:t>update </a:t>
            </a:r>
            <a:r>
              <a:rPr lang="en-US" sz="3300" dirty="0" smtClean="0">
                <a:solidFill>
                  <a:schemeClr val="tx1"/>
                </a:solidFill>
                <a:latin typeface="Arial" pitchFamily="34" charset="0"/>
                <a:cs typeface="Arial" pitchFamily="34" charset="0"/>
                <a:sym typeface="Wingdings" pitchFamily="2" charset="2"/>
              </a:rPr>
              <a:t>H</a:t>
            </a:r>
            <a:r>
              <a:rPr lang="en-US" sz="3300" dirty="0">
                <a:latin typeface="Arial" pitchFamily="34" charset="0"/>
                <a:cs typeface="Arial" pitchFamily="34" charset="0"/>
                <a:sym typeface="Wingdings" pitchFamily="2" charset="2"/>
              </a:rPr>
              <a:t>. </a:t>
            </a:r>
          </a:p>
          <a:p>
            <a:pPr algn="l">
              <a:defRPr/>
            </a:pPr>
            <a:r>
              <a:rPr lang="en-US" sz="3300" dirty="0">
                <a:latin typeface="Arial" pitchFamily="34" charset="0"/>
                <a:cs typeface="Arial" pitchFamily="34" charset="0"/>
                <a:sym typeface="Wingdings" pitchFamily="2" charset="2"/>
              </a:rPr>
              <a:t> </a:t>
            </a:r>
            <a:endParaRPr lang="en-US" sz="3300" dirty="0">
              <a:latin typeface="Arial" pitchFamily="34" charset="0"/>
              <a:cs typeface="Arial" pitchFamily="34" charset="0"/>
            </a:endParaRPr>
          </a:p>
          <a:p>
            <a:pPr algn="l">
              <a:defRPr/>
            </a:pPr>
            <a:endParaRPr lang="en-US" sz="3300" dirty="0">
              <a:latin typeface="Arial" pitchFamily="34" charset="0"/>
              <a:cs typeface="Arial" pitchFamily="34" charset="0"/>
            </a:endParaRPr>
          </a:p>
          <a:p>
            <a:pPr algn="l">
              <a:defRPr/>
            </a:pPr>
            <a:r>
              <a:rPr lang="en-US" sz="3300" dirty="0">
                <a:solidFill>
                  <a:srgbClr val="0070C0"/>
                </a:solidFill>
                <a:latin typeface="Arial" pitchFamily="34" charset="0"/>
                <a:cs typeface="Arial" pitchFamily="34" charset="0"/>
              </a:rPr>
              <a:t>  </a:t>
            </a:r>
          </a:p>
          <a:p>
            <a:pPr algn="l">
              <a:defRPr/>
            </a:pPr>
            <a:r>
              <a:rPr lang="en-US" sz="3300" dirty="0">
                <a:latin typeface="Arial" pitchFamily="34" charset="0"/>
                <a:cs typeface="Arial" pitchFamily="34" charset="0"/>
                <a:sym typeface="Wingdings" pitchFamily="2" charset="2"/>
              </a:rPr>
              <a:t> </a:t>
            </a:r>
            <a:endParaRPr lang="en-US" sz="3300" dirty="0">
              <a:latin typeface="Arial" pitchFamily="34" charset="0"/>
              <a:cs typeface="Arial" pitchFamily="34" charset="0"/>
            </a:endParaRPr>
          </a:p>
        </p:txBody>
      </p:sp>
      <p:grpSp>
        <p:nvGrpSpPr>
          <p:cNvPr id="4" name="Group 95"/>
          <p:cNvGrpSpPr>
            <a:grpSpLocks/>
          </p:cNvGrpSpPr>
          <p:nvPr/>
        </p:nvGrpSpPr>
        <p:grpSpPr bwMode="auto">
          <a:xfrm>
            <a:off x="3211200" y="2824136"/>
            <a:ext cx="583200" cy="1514372"/>
            <a:chOff x="3540114" y="2493953"/>
            <a:chExt cx="642945" cy="1668667"/>
          </a:xfrm>
          <a:effectLst/>
        </p:grpSpPr>
        <p:sp>
          <p:nvSpPr>
            <p:cNvPr id="11304" name="Rectangle 71"/>
            <p:cNvSpPr>
              <a:spLocks noChangeArrowheads="1"/>
            </p:cNvSpPr>
            <p:nvPr/>
          </p:nvSpPr>
          <p:spPr bwMode="auto">
            <a:xfrm>
              <a:off x="3540114" y="3136895"/>
              <a:ext cx="642942" cy="1000132"/>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11305" name="Straight Connector 79"/>
            <p:cNvCxnSpPr>
              <a:cxnSpLocks noChangeShapeType="1"/>
              <a:stCxn id="11304" idx="1"/>
              <a:endCxn id="11304" idx="3"/>
            </p:cNvCxnSpPr>
            <p:nvPr/>
          </p:nvCxnSpPr>
          <p:spPr bwMode="auto">
            <a:xfrm rot="10800000" flipH="1">
              <a:off x="3540114" y="3636961"/>
              <a:ext cx="642942" cy="1588"/>
            </a:xfrm>
            <a:prstGeom prst="line">
              <a:avLst/>
            </a:prstGeom>
            <a:noFill/>
            <a:ln w="9525" algn="ctr">
              <a:solidFill>
                <a:schemeClr val="tx1"/>
              </a:solidFill>
              <a:miter lim="800000"/>
              <a:headEnd/>
              <a:tailEnd/>
            </a:ln>
          </p:spPr>
        </p:cxnSp>
        <p:sp>
          <p:nvSpPr>
            <p:cNvPr id="11306" name="TextBox 80"/>
            <p:cNvSpPr txBox="1">
              <a:spLocks noChangeArrowheads="1"/>
            </p:cNvSpPr>
            <p:nvPr/>
          </p:nvSpPr>
          <p:spPr bwMode="auto">
            <a:xfrm>
              <a:off x="3596199" y="3636961"/>
              <a:ext cx="475735" cy="525659"/>
            </a:xfrm>
            <a:prstGeom prst="rect">
              <a:avLst/>
            </a:prstGeom>
            <a:noFill/>
            <a:ln w="9525">
              <a:noFill/>
              <a:miter lim="800000"/>
              <a:headEnd/>
              <a:tailEnd/>
            </a:ln>
          </p:spPr>
          <p:txBody>
            <a:bodyPr wrap="none">
              <a:spAutoFit/>
            </a:bodyPr>
            <a:lstStyle/>
            <a:p>
              <a:pPr>
                <a:defRPr/>
              </a:pPr>
              <a:r>
                <a:rPr lang="en-US" sz="2500" b="1" dirty="0">
                  <a:solidFill>
                    <a:srgbClr val="0070C0"/>
                  </a:solidFill>
                  <a:latin typeface="Arial" pitchFamily="34" charset="0"/>
                </a:rPr>
                <a:t>H</a:t>
              </a:r>
              <a:endParaRPr lang="en-US" sz="2500" dirty="0">
                <a:latin typeface="Arial" pitchFamily="34" charset="0"/>
              </a:endParaRPr>
            </a:p>
          </p:txBody>
        </p:sp>
        <p:sp>
          <p:nvSpPr>
            <p:cNvPr id="11307" name="TextBox 84"/>
            <p:cNvSpPr txBox="1">
              <a:spLocks noChangeArrowheads="1"/>
            </p:cNvSpPr>
            <p:nvPr/>
          </p:nvSpPr>
          <p:spPr bwMode="auto">
            <a:xfrm>
              <a:off x="3653558" y="2994020"/>
              <a:ext cx="458063" cy="712184"/>
            </a:xfrm>
            <a:prstGeom prst="rect">
              <a:avLst/>
            </a:prstGeom>
            <a:noFill/>
            <a:ln w="9525">
              <a:noFill/>
              <a:miter lim="800000"/>
              <a:headEnd/>
              <a:tailEnd/>
            </a:ln>
          </p:spPr>
          <p:txBody>
            <a:bodyPr wrap="none">
              <a:spAutoFit/>
            </a:bodyPr>
            <a:lstStyle/>
            <a:p>
              <a:pPr>
                <a:defRPr/>
              </a:pPr>
              <a:r>
                <a:rPr lang="en-US" sz="3600" b="1" dirty="0">
                  <a:solidFill>
                    <a:srgbClr val="0070C0"/>
                  </a:solidFill>
                  <a:latin typeface="Arial" pitchFamily="34" charset="0"/>
                </a:rPr>
                <a:t>z</a:t>
              </a:r>
              <a:endParaRPr lang="en-US" sz="3600" dirty="0">
                <a:latin typeface="Arial" pitchFamily="34" charset="0"/>
              </a:endParaRPr>
            </a:p>
          </p:txBody>
        </p:sp>
        <p:cxnSp>
          <p:nvCxnSpPr>
            <p:cNvPr id="11308" name="Straight Connector 88"/>
            <p:cNvCxnSpPr>
              <a:cxnSpLocks noChangeShapeType="1"/>
            </p:cNvCxnSpPr>
            <p:nvPr/>
          </p:nvCxnSpPr>
          <p:spPr bwMode="auto">
            <a:xfrm rot="5400000" flipH="1" flipV="1">
              <a:off x="3290081" y="2743986"/>
              <a:ext cx="642942" cy="142876"/>
            </a:xfrm>
            <a:prstGeom prst="line">
              <a:avLst/>
            </a:prstGeom>
            <a:noFill/>
            <a:ln w="9525" algn="ctr">
              <a:solidFill>
                <a:schemeClr val="tx1"/>
              </a:solidFill>
              <a:prstDash val="dash"/>
              <a:miter lim="800000"/>
              <a:headEnd/>
              <a:tailEnd/>
            </a:ln>
          </p:spPr>
        </p:cxnSp>
        <p:cxnSp>
          <p:nvCxnSpPr>
            <p:cNvPr id="11309" name="Straight Connector 90"/>
            <p:cNvCxnSpPr>
              <a:cxnSpLocks noChangeShapeType="1"/>
            </p:cNvCxnSpPr>
            <p:nvPr/>
          </p:nvCxnSpPr>
          <p:spPr bwMode="auto">
            <a:xfrm rot="16200000" flipV="1">
              <a:off x="3803310" y="2757148"/>
              <a:ext cx="625925" cy="133572"/>
            </a:xfrm>
            <a:prstGeom prst="line">
              <a:avLst/>
            </a:prstGeom>
            <a:noFill/>
            <a:ln w="9525" algn="ctr">
              <a:solidFill>
                <a:schemeClr val="tx1"/>
              </a:solidFill>
              <a:prstDash val="dash"/>
              <a:miter lim="800000"/>
              <a:headEnd/>
              <a:tailEnd/>
            </a:ln>
          </p:spPr>
        </p:cxnSp>
      </p:grpSp>
      <p:sp>
        <p:nvSpPr>
          <p:cNvPr id="11270" name="TextBox 96"/>
          <p:cNvSpPr txBox="1">
            <a:spLocks noChangeArrowheads="1"/>
          </p:cNvSpPr>
          <p:nvPr/>
        </p:nvSpPr>
        <p:spPr bwMode="auto">
          <a:xfrm>
            <a:off x="4781919" y="2271713"/>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71" name="Rectangle 108"/>
          <p:cNvSpPr>
            <a:spLocks noChangeArrowheads="1"/>
          </p:cNvSpPr>
          <p:nvPr/>
        </p:nvSpPr>
        <p:spPr bwMode="auto">
          <a:xfrm>
            <a:off x="3150530" y="1787525"/>
            <a:ext cx="807108" cy="530032"/>
          </a:xfrm>
          <a:prstGeom prst="rect">
            <a:avLst/>
          </a:prstGeom>
          <a:noFill/>
          <a:ln w="9525">
            <a:noFill/>
            <a:miter lim="800000"/>
            <a:headEnd/>
            <a:tailEnd/>
          </a:ln>
          <a:effectLst/>
        </p:spPr>
        <p:txBody>
          <a:bodyPr wrap="none" lIns="82945" tIns="41473" rIns="82945" bIns="41473">
            <a:spAutoFit/>
          </a:bodyPr>
          <a:lstStyle/>
          <a:p>
            <a:pPr>
              <a:defRPr/>
            </a:pPr>
            <a:r>
              <a:rPr lang="en-US" sz="2900" dirty="0">
                <a:solidFill>
                  <a:srgbClr val="0070C0"/>
                </a:solidFill>
                <a:latin typeface="Arial" pitchFamily="34" charset="0"/>
              </a:rPr>
              <a:t>h(x)</a:t>
            </a:r>
            <a:endParaRPr lang="en-US" sz="2900" dirty="0">
              <a:latin typeface="Arial" pitchFamily="34" charset="0"/>
            </a:endParaRPr>
          </a:p>
        </p:txBody>
      </p:sp>
      <p:sp>
        <p:nvSpPr>
          <p:cNvPr id="111" name="TextBox 110"/>
          <p:cNvSpPr txBox="1"/>
          <p:nvPr/>
        </p:nvSpPr>
        <p:spPr>
          <a:xfrm>
            <a:off x="3889222" y="3795713"/>
            <a:ext cx="590703" cy="530032"/>
          </a:xfrm>
          <a:prstGeom prst="rect">
            <a:avLst/>
          </a:prstGeom>
          <a:noFill/>
          <a:effectLst/>
        </p:spPr>
        <p:txBody>
          <a:bodyPr wrap="none" lIns="82945" tIns="41473" rIns="82945" bIns="41473">
            <a:spAutoFit/>
          </a:bodyPr>
          <a:lstStyle/>
          <a:p>
            <a:pPr>
              <a:defRPr/>
            </a:pPr>
            <a:r>
              <a:rPr lang="en-US" sz="2900" b="1" dirty="0">
                <a:solidFill>
                  <a:srgbClr val="0070C0"/>
                </a:solidFill>
                <a:latin typeface="Arial" pitchFamily="34" charset="0"/>
              </a:rPr>
              <a:t>=3</a:t>
            </a:r>
          </a:p>
        </p:txBody>
      </p:sp>
      <p:sp>
        <p:nvSpPr>
          <p:cNvPr id="11273" name="TextBox 111"/>
          <p:cNvSpPr txBox="1">
            <a:spLocks noChangeArrowheads="1"/>
          </p:cNvSpPr>
          <p:nvPr/>
        </p:nvSpPr>
        <p:spPr bwMode="auto">
          <a:xfrm>
            <a:off x="3345231" y="2271713"/>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grpSp>
        <p:nvGrpSpPr>
          <p:cNvPr id="5" name="Group 3"/>
          <p:cNvGrpSpPr>
            <a:grpSpLocks/>
          </p:cNvGrpSpPr>
          <p:nvPr/>
        </p:nvGrpSpPr>
        <p:grpSpPr bwMode="auto">
          <a:xfrm>
            <a:off x="3405601" y="1722421"/>
            <a:ext cx="969120" cy="777682"/>
            <a:chOff x="4224" y="2256"/>
            <a:chExt cx="912" cy="816"/>
          </a:xfrm>
          <a:effectLst/>
        </p:grpSpPr>
        <p:sp>
          <p:nvSpPr>
            <p:cNvPr id="11295"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1296"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1297" name="Freeform 6"/>
            <p:cNvSpPr>
              <a:spLocks/>
            </p:cNvSpPr>
            <p:nvPr/>
          </p:nvSpPr>
          <p:spPr bwMode="auto">
            <a:xfrm flipH="1">
              <a:off x="4656" y="2256"/>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1298"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1299"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1300"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1301" name="Freeform 10"/>
            <p:cNvSpPr>
              <a:spLocks/>
            </p:cNvSpPr>
            <p:nvPr/>
          </p:nvSpPr>
          <p:spPr bwMode="auto">
            <a:xfrm flipH="1">
              <a:off x="4560" y="2736"/>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1302" name="Freeform 11"/>
            <p:cNvSpPr>
              <a:spLocks/>
            </p:cNvSpPr>
            <p:nvPr/>
          </p:nvSpPr>
          <p:spPr bwMode="auto">
            <a:xfrm flipH="1">
              <a:off x="4752" y="2592"/>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1303" name="Freeform 12"/>
            <p:cNvSpPr>
              <a:spLocks/>
            </p:cNvSpPr>
            <p:nvPr/>
          </p:nvSpPr>
          <p:spPr bwMode="auto">
            <a:xfrm flipH="1">
              <a:off x="4944" y="2448"/>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grpSp>
      <p:sp>
        <p:nvSpPr>
          <p:cNvPr id="11275" name="TextBox 66"/>
          <p:cNvSpPr txBox="1">
            <a:spLocks noChangeArrowheads="1"/>
          </p:cNvSpPr>
          <p:nvPr/>
        </p:nvSpPr>
        <p:spPr bwMode="auto">
          <a:xfrm>
            <a:off x="3708769" y="2271713"/>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76" name="TextBox 67"/>
          <p:cNvSpPr txBox="1">
            <a:spLocks noChangeArrowheads="1"/>
          </p:cNvSpPr>
          <p:nvPr/>
        </p:nvSpPr>
        <p:spPr bwMode="auto">
          <a:xfrm>
            <a:off x="3924300" y="2271713"/>
            <a:ext cx="539750" cy="576262"/>
          </a:xfrm>
          <a:prstGeom prst="rect">
            <a:avLst/>
          </a:prstGeom>
          <a:noFill/>
          <a:ln w="9525">
            <a:noFill/>
            <a:miter lim="800000"/>
            <a:headEnd/>
            <a:tailEnd/>
          </a:ln>
          <a:effectLst/>
        </p:spPr>
        <p:txBody>
          <a:bodyPr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77" name="TextBox 68"/>
          <p:cNvSpPr txBox="1">
            <a:spLocks noChangeArrowheads="1"/>
          </p:cNvSpPr>
          <p:nvPr/>
        </p:nvSpPr>
        <p:spPr bwMode="auto">
          <a:xfrm>
            <a:off x="4435844" y="2271713"/>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78" name="TextBox 70"/>
          <p:cNvSpPr txBox="1">
            <a:spLocks noChangeArrowheads="1"/>
          </p:cNvSpPr>
          <p:nvPr/>
        </p:nvSpPr>
        <p:spPr bwMode="auto">
          <a:xfrm>
            <a:off x="5494706" y="2271713"/>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79" name="TextBox 72"/>
          <p:cNvSpPr txBox="1">
            <a:spLocks noChangeArrowheads="1"/>
          </p:cNvSpPr>
          <p:nvPr/>
        </p:nvSpPr>
        <p:spPr bwMode="auto">
          <a:xfrm>
            <a:off x="5807444" y="2271713"/>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80" name="Rectangle 73"/>
          <p:cNvSpPr>
            <a:spLocks noChangeArrowheads="1"/>
          </p:cNvSpPr>
          <p:nvPr/>
        </p:nvSpPr>
        <p:spPr bwMode="auto">
          <a:xfrm>
            <a:off x="5114925" y="2405063"/>
            <a:ext cx="300038" cy="411162"/>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1281" name="Rectangle 74"/>
          <p:cNvSpPr>
            <a:spLocks noChangeArrowheads="1"/>
          </p:cNvSpPr>
          <p:nvPr/>
        </p:nvSpPr>
        <p:spPr bwMode="auto">
          <a:xfrm>
            <a:off x="6167438" y="2411413"/>
            <a:ext cx="300037" cy="411162"/>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1282" name="Rectangle 75"/>
          <p:cNvSpPr>
            <a:spLocks noChangeArrowheads="1"/>
          </p:cNvSpPr>
          <p:nvPr/>
        </p:nvSpPr>
        <p:spPr bwMode="auto">
          <a:xfrm>
            <a:off x="6530975" y="2406650"/>
            <a:ext cx="298450" cy="411163"/>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1283" name="TextBox 76"/>
          <p:cNvSpPr txBox="1">
            <a:spLocks noChangeArrowheads="1"/>
          </p:cNvSpPr>
          <p:nvPr/>
        </p:nvSpPr>
        <p:spPr bwMode="auto">
          <a:xfrm>
            <a:off x="6872656" y="2263775"/>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84" name="TextBox 77"/>
          <p:cNvSpPr txBox="1">
            <a:spLocks noChangeArrowheads="1"/>
          </p:cNvSpPr>
          <p:nvPr/>
        </p:nvSpPr>
        <p:spPr bwMode="auto">
          <a:xfrm>
            <a:off x="7183806" y="2263775"/>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85" name="Rectangle 78"/>
          <p:cNvSpPr>
            <a:spLocks noChangeArrowheads="1"/>
          </p:cNvSpPr>
          <p:nvPr/>
        </p:nvSpPr>
        <p:spPr bwMode="auto">
          <a:xfrm>
            <a:off x="7596188" y="2413000"/>
            <a:ext cx="300037" cy="411163"/>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1286" name="TextBox 81"/>
          <p:cNvSpPr txBox="1">
            <a:spLocks noChangeArrowheads="1"/>
          </p:cNvSpPr>
          <p:nvPr/>
        </p:nvSpPr>
        <p:spPr bwMode="auto">
          <a:xfrm>
            <a:off x="2284781" y="22621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87" name="TextBox 82"/>
          <p:cNvSpPr txBox="1">
            <a:spLocks noChangeArrowheads="1"/>
          </p:cNvSpPr>
          <p:nvPr/>
        </p:nvSpPr>
        <p:spPr bwMode="auto">
          <a:xfrm>
            <a:off x="1211631" y="22621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88" name="TextBox 83"/>
          <p:cNvSpPr txBox="1">
            <a:spLocks noChangeArrowheads="1"/>
          </p:cNvSpPr>
          <p:nvPr/>
        </p:nvSpPr>
        <p:spPr bwMode="auto">
          <a:xfrm>
            <a:off x="1427163" y="2262188"/>
            <a:ext cx="539750" cy="576262"/>
          </a:xfrm>
          <a:prstGeom prst="rect">
            <a:avLst/>
          </a:prstGeom>
          <a:noFill/>
          <a:ln w="9525">
            <a:noFill/>
            <a:miter lim="800000"/>
            <a:headEnd/>
            <a:tailEnd/>
          </a:ln>
          <a:effectLst/>
        </p:spPr>
        <p:txBody>
          <a:bodyPr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89" name="TextBox 85"/>
          <p:cNvSpPr txBox="1">
            <a:spLocks noChangeArrowheads="1"/>
          </p:cNvSpPr>
          <p:nvPr/>
        </p:nvSpPr>
        <p:spPr bwMode="auto">
          <a:xfrm>
            <a:off x="1938706" y="22621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90" name="Rectangle 86"/>
          <p:cNvSpPr>
            <a:spLocks noChangeArrowheads="1"/>
          </p:cNvSpPr>
          <p:nvPr/>
        </p:nvSpPr>
        <p:spPr bwMode="auto">
          <a:xfrm>
            <a:off x="3009900" y="2411413"/>
            <a:ext cx="298450" cy="411162"/>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1291" name="Rectangle 89"/>
          <p:cNvSpPr>
            <a:spLocks noChangeArrowheads="1"/>
          </p:cNvSpPr>
          <p:nvPr/>
        </p:nvSpPr>
        <p:spPr bwMode="auto">
          <a:xfrm>
            <a:off x="2659063" y="2411413"/>
            <a:ext cx="300037" cy="411162"/>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1292" name="Rectangle 91"/>
          <p:cNvSpPr>
            <a:spLocks noChangeArrowheads="1"/>
          </p:cNvSpPr>
          <p:nvPr/>
        </p:nvSpPr>
        <p:spPr bwMode="auto">
          <a:xfrm>
            <a:off x="896938" y="2411413"/>
            <a:ext cx="300037" cy="411162"/>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93" name="TextBox 92"/>
          <p:cNvSpPr txBox="1">
            <a:spLocks noChangeArrowheads="1"/>
          </p:cNvSpPr>
          <p:nvPr/>
        </p:nvSpPr>
        <p:spPr bwMode="auto">
          <a:xfrm>
            <a:off x="5086350" y="2259013"/>
            <a:ext cx="409575" cy="576262"/>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x</a:t>
            </a:r>
            <a:endParaRPr lang="en-US" sz="3200" dirty="0">
              <a:latin typeface="Arial" pitchFamily="34" charset="0"/>
            </a:endParaRPr>
          </a:p>
        </p:txBody>
      </p:sp>
      <p:sp>
        <p:nvSpPr>
          <p:cNvPr id="94" name="TextBox 93"/>
          <p:cNvSpPr txBox="1"/>
          <p:nvPr/>
        </p:nvSpPr>
        <p:spPr>
          <a:xfrm>
            <a:off x="3889222" y="3817938"/>
            <a:ext cx="590703" cy="530032"/>
          </a:xfrm>
          <a:prstGeom prst="rect">
            <a:avLst/>
          </a:prstGeom>
          <a:solidFill>
            <a:schemeClr val="bg1"/>
          </a:solidFill>
          <a:effectLst/>
        </p:spPr>
        <p:txBody>
          <a:bodyPr wrap="none" lIns="82945" tIns="41473" rIns="82945" bIns="41473">
            <a:spAutoFit/>
          </a:bodyPr>
          <a:lstStyle/>
          <a:p>
            <a:pPr>
              <a:defRPr/>
            </a:pPr>
            <a:r>
              <a:rPr lang="en-US" sz="2900" b="1" dirty="0">
                <a:solidFill>
                  <a:srgbClr val="0070C0"/>
                </a:solidFill>
                <a:latin typeface="Arial" pitchFamily="34" charset="0"/>
              </a:rPr>
              <a:t>=6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3.44035E-6 1.95885E-6 L 0.14605 -0.0021 " pathEditMode="relative" rAng="0" ptsTypes="AA">
                                      <p:cBhvr>
                                        <p:cTn id="10" dur="2000" fill="hold"/>
                                        <p:tgtEl>
                                          <p:spTgt spid="5"/>
                                        </p:tgtEl>
                                        <p:attrNameLst>
                                          <p:attrName>ppt_x</p:attrName>
                                          <p:attrName>ppt_y</p:attrName>
                                        </p:attrNameLst>
                                      </p:cBhvr>
                                      <p:rCtr x="7300" y="-1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pPr eaLnBrk="1" hangingPunct="1"/>
            <a:r>
              <a:rPr lang="en-US" smtClean="0"/>
              <a:t>Linear Probing</a:t>
            </a:r>
          </a:p>
        </p:txBody>
      </p:sp>
      <p:sp>
        <p:nvSpPr>
          <p:cNvPr id="3" name="Content Placeholder 2"/>
          <p:cNvSpPr>
            <a:spLocks noGrp="1"/>
          </p:cNvSpPr>
          <p:nvPr>
            <p:ph idx="1"/>
          </p:nvPr>
        </p:nvSpPr>
        <p:spPr>
          <a:xfrm>
            <a:off x="684213" y="1744663"/>
            <a:ext cx="7770812" cy="4114800"/>
          </a:xfrm>
        </p:spPr>
        <p:txBody>
          <a:bodyPr rtlCol="0">
            <a:normAutofit fontScale="92500" lnSpcReduction="20000"/>
          </a:bodyPr>
          <a:lstStyle/>
          <a:p>
            <a:pPr marL="342865" indent="-342865" defTabSz="914305" eaLnBrk="1" fontAlgn="auto" hangingPunct="1">
              <a:spcAft>
                <a:spcPts val="0"/>
              </a:spcAft>
              <a:buFont typeface="Arial" pitchFamily="34" charset="0"/>
              <a:buChar char="•"/>
              <a:defRPr/>
            </a:pPr>
            <a:r>
              <a:rPr lang="en-US" dirty="0" smtClean="0"/>
              <a:t>Open address means </a:t>
            </a:r>
            <a:r>
              <a:rPr lang="en-US" dirty="0" smtClean="0">
                <a:solidFill>
                  <a:schemeClr val="tx1"/>
                </a:solidFill>
              </a:rPr>
              <a:t>M </a:t>
            </a:r>
            <a:r>
              <a:rPr lang="en-US" dirty="0" smtClean="0">
                <a:solidFill>
                  <a:schemeClr val="tx1"/>
                </a:solidFill>
                <a:latin typeface="cmsy10"/>
              </a:rPr>
              <a:t>·</a:t>
            </a:r>
            <a:r>
              <a:rPr lang="en-US" dirty="0" smtClean="0">
                <a:solidFill>
                  <a:schemeClr val="tx1"/>
                </a:solidFill>
              </a:rPr>
              <a:t> </a:t>
            </a:r>
            <a:r>
              <a:rPr lang="en-US" dirty="0" smtClean="0">
                <a:solidFill>
                  <a:schemeClr val="tx1"/>
                </a:solidFill>
              </a:rPr>
              <a:t>N</a:t>
            </a:r>
          </a:p>
          <a:p>
            <a:pPr marL="342865" indent="-342865" defTabSz="914305" eaLnBrk="1" fontAlgn="auto" hangingPunct="1">
              <a:spcAft>
                <a:spcPts val="0"/>
              </a:spcAft>
              <a:buFont typeface="Arial" pitchFamily="34" charset="0"/>
              <a:buChar char="•"/>
              <a:defRPr/>
            </a:pPr>
            <a:r>
              <a:rPr lang="en-US" dirty="0" smtClean="0"/>
              <a:t>Expected items in bucket same as Chaining</a:t>
            </a:r>
          </a:p>
          <a:p>
            <a:pPr marL="342865" indent="-342865" defTabSz="914305" eaLnBrk="1" fontAlgn="auto" hangingPunct="1">
              <a:spcAft>
                <a:spcPts val="0"/>
              </a:spcAft>
              <a:buFont typeface="Arial" pitchFamily="34" charset="0"/>
              <a:buChar char="•"/>
              <a:defRPr/>
            </a:pPr>
            <a:r>
              <a:rPr lang="en-US" dirty="0" smtClean="0"/>
              <a:t>Expected distance till open slot:</a:t>
            </a:r>
          </a:p>
          <a:p>
            <a:pPr marL="342865" indent="-342865" defTabSz="914305" eaLnBrk="1" fontAlgn="auto" hangingPunct="1">
              <a:spcAft>
                <a:spcPts val="0"/>
              </a:spcAft>
              <a:buFontTx/>
              <a:buNone/>
              <a:defRPr/>
            </a:pPr>
            <a:r>
              <a:rPr lang="en-US" dirty="0" smtClean="0"/>
              <a:t>                   </a:t>
            </a:r>
            <a:r>
              <a:rPr lang="en-US" dirty="0" smtClean="0">
                <a:solidFill>
                  <a:schemeClr val="tx1"/>
                </a:solidFill>
              </a:rPr>
              <a:t>½</a:t>
            </a:r>
            <a:r>
              <a:rPr lang="en-US" i="1" dirty="0" smtClean="0">
                <a:solidFill>
                  <a:schemeClr val="tx1"/>
                </a:solidFill>
              </a:rPr>
              <a:t>(1+(1/(1-M/N)) </a:t>
            </a:r>
            <a:r>
              <a:rPr lang="en-US" i="1" baseline="30000" dirty="0" smtClean="0">
                <a:solidFill>
                  <a:schemeClr val="tx1"/>
                </a:solidFill>
              </a:rPr>
              <a:t>2</a:t>
            </a:r>
            <a:r>
              <a:rPr lang="en-US" i="1" dirty="0" smtClean="0">
                <a:solidFill>
                  <a:schemeClr val="tx1"/>
                </a:solidFill>
              </a:rPr>
              <a:t> </a:t>
            </a:r>
          </a:p>
          <a:p>
            <a:pPr marL="342865" indent="-342865" defTabSz="914305" eaLnBrk="1" fontAlgn="auto" hangingPunct="1">
              <a:spcAft>
                <a:spcPts val="0"/>
              </a:spcAft>
              <a:buFontTx/>
              <a:buNone/>
              <a:defRPr/>
            </a:pPr>
            <a:r>
              <a:rPr lang="en-US" i="1" dirty="0" smtClean="0">
                <a:solidFill>
                  <a:srgbClr val="0070C0"/>
                </a:solidFill>
              </a:rPr>
              <a:t>       </a:t>
            </a:r>
            <a:r>
              <a:rPr lang="en-US" i="1" dirty="0" smtClean="0"/>
              <a:t>M/N = 0.5  </a:t>
            </a:r>
            <a:r>
              <a:rPr lang="en-US" i="1" dirty="0" smtClean="0">
                <a:sym typeface="Wingdings" pitchFamily="2" charset="2"/>
              </a:rPr>
              <a:t> search 2.5 buckets</a:t>
            </a:r>
          </a:p>
          <a:p>
            <a:pPr marL="342865" indent="-342865" defTabSz="914305" eaLnBrk="1" fontAlgn="auto" hangingPunct="1">
              <a:spcAft>
                <a:spcPts val="0"/>
              </a:spcAft>
              <a:buFontTx/>
              <a:buNone/>
              <a:defRPr/>
            </a:pPr>
            <a:r>
              <a:rPr lang="en-US" i="1" dirty="0" smtClean="0">
                <a:solidFill>
                  <a:srgbClr val="0070C0"/>
                </a:solidFill>
                <a:sym typeface="Wingdings" pitchFamily="2" charset="2"/>
              </a:rPr>
              <a:t>       </a:t>
            </a:r>
            <a:r>
              <a:rPr lang="en-US" i="1" dirty="0" smtClean="0">
                <a:solidFill>
                  <a:srgbClr val="FF0000"/>
                </a:solidFill>
                <a:sym typeface="Wingdings" pitchFamily="2" charset="2"/>
              </a:rPr>
              <a:t>M/N = 0.9   search 50 buckets</a:t>
            </a:r>
            <a:endParaRPr lang="en-US" i="1" dirty="0" smtClean="0">
              <a:solidFill>
                <a:srgbClr val="FF0000"/>
              </a:solidFill>
            </a:endParaRPr>
          </a:p>
          <a:p>
            <a:pPr marL="342865" indent="-342865" defTabSz="914305" eaLnBrk="1" fontAlgn="auto" hangingPunct="1">
              <a:spcAft>
                <a:spcPts val="0"/>
              </a:spcAft>
              <a:buFontTx/>
              <a:buNone/>
              <a:defRPr/>
            </a:pPr>
            <a:endParaRPr lang="en-US" i="1" dirty="0" smtClean="0">
              <a:solidFill>
                <a:srgbClr val="0070C0"/>
              </a:solidFill>
            </a:endParaRPr>
          </a:p>
          <a:p>
            <a:pPr marL="342865" indent="-342865" defTabSz="914305" eaLnBrk="1" fontAlgn="auto" hangingPunct="1">
              <a:spcAft>
                <a:spcPts val="0"/>
              </a:spcAft>
              <a:buFontTx/>
              <a:buNone/>
              <a:defRPr/>
            </a:pPr>
            <a:r>
              <a:rPr lang="en-US" i="1" dirty="0" smtClean="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1"/>
          <p:cNvSpPr>
            <a:spLocks noGrp="1"/>
          </p:cNvSpPr>
          <p:nvPr>
            <p:ph type="ftr" sz="quarter" idx="10"/>
          </p:nvPr>
        </p:nvSpPr>
        <p:spPr>
          <a:noFill/>
        </p:spPr>
        <p:txBody>
          <a:bodyPr/>
          <a:lstStyle/>
          <a:p>
            <a:r>
              <a:rPr lang="en-US" smtClean="0"/>
              <a:t>Art of Multiprocessor Programming</a:t>
            </a:r>
          </a:p>
        </p:txBody>
      </p:sp>
      <p:sp>
        <p:nvSpPr>
          <p:cNvPr id="18435" name="Slide Number Placeholder 2"/>
          <p:cNvSpPr>
            <a:spLocks noGrp="1"/>
          </p:cNvSpPr>
          <p:nvPr>
            <p:ph type="sldNum" sz="quarter" idx="11"/>
          </p:nvPr>
        </p:nvSpPr>
        <p:spPr>
          <a:noFill/>
        </p:spPr>
        <p:txBody>
          <a:bodyPr/>
          <a:lstStyle/>
          <a:p>
            <a:fld id="{A8484DC4-C977-4035-A50E-15DEA086A3FA}" type="slidenum">
              <a:rPr lang="ar-SA" smtClean="0">
                <a:cs typeface="Arial" pitchFamily="34" charset="0"/>
              </a:rPr>
              <a:pPr/>
              <a:t>12</a:t>
            </a:fld>
            <a:endParaRPr lang="en-US" smtClean="0">
              <a:cs typeface="Arial" pitchFamily="34" charset="0"/>
            </a:endParaRPr>
          </a:p>
        </p:txBody>
      </p:sp>
      <p:sp>
        <p:nvSpPr>
          <p:cNvPr id="1843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9BBD43D7-E366-48ED-B2D0-695D2F91D18D}" type="slidenum">
              <a:rPr lang="ar-SA" sz="1400">
                <a:solidFill>
                  <a:schemeClr val="tx1"/>
                </a:solidFill>
                <a:latin typeface="Arial" pitchFamily="34" charset="0"/>
                <a:cs typeface="Arial" pitchFamily="34" charset="0"/>
              </a:rPr>
              <a:pPr/>
              <a:t>12</a:t>
            </a:fld>
            <a:endParaRPr lang="en-US" sz="1400" dirty="0">
              <a:solidFill>
                <a:schemeClr val="tx1"/>
              </a:solidFill>
              <a:latin typeface="Arial" pitchFamily="34" charset="0"/>
              <a:cs typeface="Arial" pitchFamily="34" charset="0"/>
            </a:endParaRPr>
          </a:p>
        </p:txBody>
      </p:sp>
      <p:sp>
        <p:nvSpPr>
          <p:cNvPr id="18437" name="Rectangle 2"/>
          <p:cNvSpPr>
            <a:spLocks noGrp="1" noChangeArrowheads="1"/>
          </p:cNvSpPr>
          <p:nvPr>
            <p:ph type="title" idx="4294967295"/>
          </p:nvPr>
        </p:nvSpPr>
        <p:spPr>
          <a:xfrm>
            <a:off x="760413" y="209550"/>
            <a:ext cx="7772400" cy="1146175"/>
          </a:xfrm>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Resizing</a:t>
            </a:r>
          </a:p>
        </p:txBody>
      </p:sp>
      <p:sp>
        <p:nvSpPr>
          <p:cNvPr id="18438"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39"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40"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41"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42" name="Line 7"/>
          <p:cNvSpPr>
            <a:spLocks noChangeShapeType="1"/>
          </p:cNvSpPr>
          <p:nvPr/>
        </p:nvSpPr>
        <p:spPr bwMode="auto">
          <a:xfrm>
            <a:off x="3306763" y="1698625"/>
            <a:ext cx="1587"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8443"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44"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8445"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18446"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18447"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18448"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18449" name="Line 14"/>
          <p:cNvSpPr>
            <a:spLocks noChangeShapeType="1"/>
          </p:cNvSpPr>
          <p:nvPr/>
        </p:nvSpPr>
        <p:spPr bwMode="auto">
          <a:xfrm flipV="1">
            <a:off x="2068513" y="19081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8450"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8451" name="AutoShape 17"/>
          <p:cNvSpPr>
            <a:spLocks noChangeArrowheads="1"/>
          </p:cNvSpPr>
          <p:nvPr/>
        </p:nvSpPr>
        <p:spPr bwMode="auto">
          <a:xfrm>
            <a:off x="2776538" y="168751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52" name="Text Box 18"/>
          <p:cNvSpPr txBox="1">
            <a:spLocks noChangeArrowheads="1"/>
          </p:cNvSpPr>
          <p:nvPr/>
        </p:nvSpPr>
        <p:spPr bwMode="auto">
          <a:xfrm>
            <a:off x="2833688" y="166370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18453" name="AutoShape 19"/>
          <p:cNvSpPr>
            <a:spLocks noChangeArrowheads="1"/>
          </p:cNvSpPr>
          <p:nvPr/>
        </p:nvSpPr>
        <p:spPr bwMode="auto">
          <a:xfrm>
            <a:off x="2759075" y="381476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54" name="Line 20"/>
          <p:cNvSpPr>
            <a:spLocks noChangeShapeType="1"/>
          </p:cNvSpPr>
          <p:nvPr/>
        </p:nvSpPr>
        <p:spPr bwMode="auto">
          <a:xfrm>
            <a:off x="3289300" y="3825875"/>
            <a:ext cx="1588"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8455" name="Text Box 21"/>
          <p:cNvSpPr txBox="1">
            <a:spLocks noChangeArrowheads="1"/>
          </p:cNvSpPr>
          <p:nvPr/>
        </p:nvSpPr>
        <p:spPr bwMode="auto">
          <a:xfrm>
            <a:off x="2824163" y="378142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18456" name="Text Box 22"/>
          <p:cNvSpPr txBox="1">
            <a:spLocks noChangeArrowheads="1"/>
          </p:cNvSpPr>
          <p:nvPr/>
        </p:nvSpPr>
        <p:spPr bwMode="auto">
          <a:xfrm>
            <a:off x="2846388" y="22161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18457" name="AutoShape 29"/>
          <p:cNvSpPr>
            <a:spLocks noChangeArrowheads="1"/>
          </p:cNvSpPr>
          <p:nvPr/>
        </p:nvSpPr>
        <p:spPr bwMode="auto">
          <a:xfrm>
            <a:off x="1520825" y="47704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58" name="AutoShape 30"/>
          <p:cNvSpPr>
            <a:spLocks noChangeArrowheads="1"/>
          </p:cNvSpPr>
          <p:nvPr/>
        </p:nvSpPr>
        <p:spPr bwMode="auto">
          <a:xfrm>
            <a:off x="1520825" y="52927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59" name="AutoShape 31"/>
          <p:cNvSpPr>
            <a:spLocks noChangeArrowheads="1"/>
          </p:cNvSpPr>
          <p:nvPr/>
        </p:nvSpPr>
        <p:spPr bwMode="auto">
          <a:xfrm>
            <a:off x="1520825" y="37290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60" name="AutoShape 32"/>
          <p:cNvSpPr>
            <a:spLocks noChangeArrowheads="1"/>
          </p:cNvSpPr>
          <p:nvPr/>
        </p:nvSpPr>
        <p:spPr bwMode="auto">
          <a:xfrm>
            <a:off x="1520825" y="42497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61" name="Text Box 33"/>
          <p:cNvSpPr txBox="1">
            <a:spLocks noChangeArrowheads="1"/>
          </p:cNvSpPr>
          <p:nvPr/>
        </p:nvSpPr>
        <p:spPr bwMode="auto">
          <a:xfrm>
            <a:off x="1646238" y="38481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4</a:t>
            </a:r>
          </a:p>
        </p:txBody>
      </p:sp>
      <p:sp>
        <p:nvSpPr>
          <p:cNvPr id="18462" name="Text Box 34"/>
          <p:cNvSpPr txBox="1">
            <a:spLocks noChangeArrowheads="1"/>
          </p:cNvSpPr>
          <p:nvPr/>
        </p:nvSpPr>
        <p:spPr bwMode="auto">
          <a:xfrm>
            <a:off x="1646238" y="4370388"/>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5</a:t>
            </a:r>
          </a:p>
        </p:txBody>
      </p:sp>
      <p:sp>
        <p:nvSpPr>
          <p:cNvPr id="18463" name="Text Box 35"/>
          <p:cNvSpPr txBox="1">
            <a:spLocks noChangeArrowheads="1"/>
          </p:cNvSpPr>
          <p:nvPr/>
        </p:nvSpPr>
        <p:spPr bwMode="auto">
          <a:xfrm>
            <a:off x="1646238" y="48942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6</a:t>
            </a:r>
          </a:p>
        </p:txBody>
      </p:sp>
      <p:sp>
        <p:nvSpPr>
          <p:cNvPr id="18464" name="Text Box 36"/>
          <p:cNvSpPr txBox="1">
            <a:spLocks noChangeArrowheads="1"/>
          </p:cNvSpPr>
          <p:nvPr/>
        </p:nvSpPr>
        <p:spPr bwMode="auto">
          <a:xfrm>
            <a:off x="1646238" y="54165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7</a:t>
            </a:r>
          </a:p>
        </p:txBody>
      </p:sp>
      <p:sp>
        <p:nvSpPr>
          <p:cNvPr id="18465" name="Line 37"/>
          <p:cNvSpPr>
            <a:spLocks noChangeShapeType="1"/>
          </p:cNvSpPr>
          <p:nvPr/>
        </p:nvSpPr>
        <p:spPr bwMode="auto">
          <a:xfrm>
            <a:off x="3306763" y="168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8466" name="Line 38"/>
          <p:cNvSpPr>
            <a:spLocks noChangeShapeType="1"/>
          </p:cNvSpPr>
          <p:nvPr/>
        </p:nvSpPr>
        <p:spPr bwMode="auto">
          <a:xfrm flipV="1">
            <a:off x="2051050" y="3983038"/>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8467" name="Freeform 40"/>
          <p:cNvSpPr>
            <a:spLocks/>
          </p:cNvSpPr>
          <p:nvPr/>
        </p:nvSpPr>
        <p:spPr bwMode="auto">
          <a:xfrm>
            <a:off x="5462588" y="3435350"/>
            <a:ext cx="846137" cy="2382838"/>
          </a:xfrm>
          <a:custGeom>
            <a:avLst/>
            <a:gdLst>
              <a:gd name="T0" fmla="*/ 2147483647 w 533"/>
              <a:gd name="T1" fmla="*/ 0 h 1501"/>
              <a:gd name="T2" fmla="*/ 2147483647 w 533"/>
              <a:gd name="T3" fmla="*/ 2147483647 h 1501"/>
              <a:gd name="T4" fmla="*/ 2147483647 w 533"/>
              <a:gd name="T5" fmla="*/ 2147483647 h 1501"/>
              <a:gd name="T6" fmla="*/ 0 w 533"/>
              <a:gd name="T7" fmla="*/ 2147483647 h 1501"/>
              <a:gd name="T8" fmla="*/ 0 60000 65536"/>
              <a:gd name="T9" fmla="*/ 0 60000 65536"/>
              <a:gd name="T10" fmla="*/ 0 60000 65536"/>
              <a:gd name="T11" fmla="*/ 0 60000 65536"/>
              <a:gd name="T12" fmla="*/ 0 w 533"/>
              <a:gd name="T13" fmla="*/ 0 h 1501"/>
              <a:gd name="T14" fmla="*/ 533 w 533"/>
              <a:gd name="T15" fmla="*/ 1501 h 1501"/>
            </a:gdLst>
            <a:ahLst/>
            <a:cxnLst>
              <a:cxn ang="T8">
                <a:pos x="T0" y="T1"/>
              </a:cxn>
              <a:cxn ang="T9">
                <a:pos x="T2" y="T3"/>
              </a:cxn>
              <a:cxn ang="T10">
                <a:pos x="T4" y="T5"/>
              </a:cxn>
              <a:cxn ang="T11">
                <a:pos x="T6" y="T7"/>
              </a:cxn>
            </a:cxnLst>
            <a:rect l="T12" t="T13" r="T14" b="T15"/>
            <a:pathLst>
              <a:path w="533" h="1501">
                <a:moveTo>
                  <a:pt x="45" y="0"/>
                </a:moveTo>
                <a:cubicBezTo>
                  <a:pt x="116" y="43"/>
                  <a:pt x="413" y="39"/>
                  <a:pt x="473" y="258"/>
                </a:cubicBezTo>
                <a:cubicBezTo>
                  <a:pt x="533" y="477"/>
                  <a:pt x="485" y="1127"/>
                  <a:pt x="406" y="1314"/>
                </a:cubicBezTo>
                <a:cubicBezTo>
                  <a:pt x="327" y="1501"/>
                  <a:pt x="85" y="1367"/>
                  <a:pt x="0" y="1381"/>
                </a:cubicBezTo>
              </a:path>
            </a:pathLst>
          </a:custGeom>
          <a:noFill/>
          <a:ln w="76200">
            <a:solidFill>
              <a:srgbClr val="FF0000"/>
            </a:solidFill>
            <a:miter lim="800000"/>
            <a:headEnd/>
            <a:tailEnd type="triangle" w="lg" len="med"/>
          </a:ln>
        </p:spPr>
        <p:txBody>
          <a:bodyPr wrap="none"/>
          <a:lstStyle/>
          <a:p>
            <a:pPr algn="ctr" eaLnBrk="1" hangingPunct="1">
              <a:lnSpc>
                <a:spcPct val="70000"/>
              </a:lnSpc>
              <a:spcBef>
                <a:spcPct val="30000"/>
              </a:spcBef>
            </a:pPr>
            <a:endParaRPr lang="en-US" sz="2800" b="1" dirty="0">
              <a:latin typeface="Arial" pitchFamily="34" charset="0"/>
            </a:endParaRPr>
          </a:p>
        </p:txBody>
      </p:sp>
      <p:sp>
        <p:nvSpPr>
          <p:cNvPr id="1589289" name="Text Box 41"/>
          <p:cNvSpPr txBox="1">
            <a:spLocks noChangeArrowheads="1"/>
          </p:cNvSpPr>
          <p:nvPr/>
        </p:nvSpPr>
        <p:spPr bwMode="auto">
          <a:xfrm>
            <a:off x="5248275" y="4673600"/>
            <a:ext cx="2475834"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lang="en-US" sz="2800" dirty="0">
                <a:solidFill>
                  <a:schemeClr val="tx1"/>
                </a:solidFill>
                <a:latin typeface="Arial" pitchFamily="34" charset="0"/>
                <a:cs typeface="Arial" pitchFamily="34" charset="0"/>
              </a:rPr>
              <a:t>h(k) = k mod </a:t>
            </a:r>
            <a:r>
              <a:rPr lang="en-US" sz="2800" dirty="0">
                <a:solidFill>
                  <a:srgbClr val="FF0000"/>
                </a:solidFill>
                <a:latin typeface="Arial" pitchFamily="34" charset="0"/>
                <a:cs typeface="Arial" pitchFamily="34" charset="0"/>
              </a:rPr>
              <a:t>8</a:t>
            </a:r>
          </a:p>
        </p:txBody>
      </p:sp>
      <p:sp>
        <p:nvSpPr>
          <p:cNvPr id="18469" name="Text Box 42"/>
          <p:cNvSpPr txBox="1">
            <a:spLocks noChangeArrowheads="1"/>
          </p:cNvSpPr>
          <p:nvPr/>
        </p:nvSpPr>
        <p:spPr bwMode="auto">
          <a:xfrm>
            <a:off x="6221413" y="1665288"/>
            <a:ext cx="2798038" cy="530032"/>
          </a:xfrm>
          <a:prstGeom prst="rect">
            <a:avLst/>
          </a:prstGeom>
          <a:noFill/>
          <a:ln w="9525">
            <a:noFill/>
            <a:miter lim="800000"/>
            <a:headEnd/>
            <a:tailEnd/>
          </a:ln>
        </p:spPr>
        <p:txBody>
          <a:bodyPr wrap="none" lIns="82945" tIns="41473" rIns="82945" bIns="41473">
            <a:spAutoFit/>
          </a:bodyPr>
          <a:lstStyle/>
          <a:p>
            <a:pPr algn="l" defTabSz="828675" eaLnBrk="1" hangingPunct="1"/>
            <a:r>
              <a:rPr lang="en-US" sz="2900" dirty="0">
                <a:solidFill>
                  <a:schemeClr val="tx1"/>
                </a:solidFill>
                <a:latin typeface="Arial" pitchFamily="34" charset="0"/>
                <a:cs typeface="Arial" pitchFamily="34" charset="0"/>
              </a:rPr>
              <a:t>h(15) = 7 mod 8</a:t>
            </a:r>
          </a:p>
        </p:txBody>
      </p:sp>
      <p:sp>
        <p:nvSpPr>
          <p:cNvPr id="18470" name="AutoShape 43"/>
          <p:cNvSpPr>
            <a:spLocks noChangeArrowheads="1"/>
          </p:cNvSpPr>
          <p:nvPr/>
        </p:nvSpPr>
        <p:spPr bwMode="auto">
          <a:xfrm>
            <a:off x="4364038" y="5362575"/>
            <a:ext cx="1004887"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71" name="Line 44"/>
          <p:cNvSpPr>
            <a:spLocks noChangeShapeType="1"/>
          </p:cNvSpPr>
          <p:nvPr/>
        </p:nvSpPr>
        <p:spPr bwMode="auto">
          <a:xfrm>
            <a:off x="4894263" y="5375275"/>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8472" name="Text Box 45"/>
          <p:cNvSpPr txBox="1">
            <a:spLocks noChangeArrowheads="1"/>
          </p:cNvSpPr>
          <p:nvPr/>
        </p:nvSpPr>
        <p:spPr bwMode="auto">
          <a:xfrm>
            <a:off x="4424363" y="532765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18473" name="Line 46"/>
          <p:cNvSpPr>
            <a:spLocks noChangeShapeType="1"/>
          </p:cNvSpPr>
          <p:nvPr/>
        </p:nvSpPr>
        <p:spPr bwMode="auto">
          <a:xfrm flipV="1">
            <a:off x="3656013" y="5530850"/>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8474" name="AutoShape 47"/>
          <p:cNvSpPr>
            <a:spLocks noChangeArrowheads="1"/>
          </p:cNvSpPr>
          <p:nvPr/>
        </p:nvSpPr>
        <p:spPr bwMode="auto">
          <a:xfrm>
            <a:off x="2781300" y="5353050"/>
            <a:ext cx="1004888"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8475" name="Line 48"/>
          <p:cNvSpPr>
            <a:spLocks noChangeShapeType="1"/>
          </p:cNvSpPr>
          <p:nvPr/>
        </p:nvSpPr>
        <p:spPr bwMode="auto">
          <a:xfrm>
            <a:off x="3311525" y="5364163"/>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8476" name="Text Box 49"/>
          <p:cNvSpPr txBox="1">
            <a:spLocks noChangeArrowheads="1"/>
          </p:cNvSpPr>
          <p:nvPr/>
        </p:nvSpPr>
        <p:spPr bwMode="auto">
          <a:xfrm>
            <a:off x="2851150" y="53276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18477" name="Line 50"/>
          <p:cNvSpPr>
            <a:spLocks noChangeShapeType="1"/>
          </p:cNvSpPr>
          <p:nvPr/>
        </p:nvSpPr>
        <p:spPr bwMode="auto">
          <a:xfrm flipV="1">
            <a:off x="2073275" y="5530850"/>
            <a:ext cx="711200" cy="476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46" name="AutoShape 23"/>
          <p:cNvSpPr>
            <a:spLocks noChangeArrowheads="1"/>
          </p:cNvSpPr>
          <p:nvPr/>
        </p:nvSpPr>
        <p:spPr bwMode="auto">
          <a:xfrm>
            <a:off x="2768600" y="3279775"/>
            <a:ext cx="1004888" cy="374650"/>
          </a:xfrm>
          <a:prstGeom prst="roundRect">
            <a:avLst>
              <a:gd name="adj" fmla="val 384"/>
            </a:avLst>
          </a:prstGeom>
          <a:solidFill>
            <a:schemeClr val="bg1">
              <a:lumMod val="85000"/>
            </a:schemeClr>
          </a:solidFill>
          <a:ln w="25146">
            <a:solidFill>
              <a:schemeClr val="bg1">
                <a:lumMod val="85000"/>
              </a:schemeClr>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7" name="AutoShape 25"/>
          <p:cNvSpPr>
            <a:spLocks noChangeArrowheads="1"/>
          </p:cNvSpPr>
          <p:nvPr/>
        </p:nvSpPr>
        <p:spPr bwMode="auto">
          <a:xfrm>
            <a:off x="4351338" y="3289300"/>
            <a:ext cx="1003300" cy="376238"/>
          </a:xfrm>
          <a:prstGeom prst="roundRect">
            <a:avLst>
              <a:gd name="adj" fmla="val 384"/>
            </a:avLst>
          </a:prstGeom>
          <a:solidFill>
            <a:schemeClr val="bg1">
              <a:lumMod val="85000"/>
            </a:schemeClr>
          </a:solidFill>
          <a:ln w="25146">
            <a:solidFill>
              <a:schemeClr val="bg1">
                <a:lumMod val="85000"/>
              </a:schemeClr>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a:lstStyle/>
          <a:p>
            <a:pPr eaLnBrk="1" hangingPunct="1"/>
            <a:r>
              <a:rPr lang="en-US" smtClean="0"/>
              <a:t>Linear Probing</a:t>
            </a:r>
          </a:p>
        </p:txBody>
      </p:sp>
      <p:sp>
        <p:nvSpPr>
          <p:cNvPr id="46083" name="Content Placeholder 2"/>
          <p:cNvSpPr>
            <a:spLocks noGrp="1"/>
          </p:cNvSpPr>
          <p:nvPr>
            <p:ph idx="1"/>
          </p:nvPr>
        </p:nvSpPr>
        <p:spPr>
          <a:xfrm>
            <a:off x="488950" y="1766888"/>
            <a:ext cx="8294688" cy="4083050"/>
          </a:xfrm>
        </p:spPr>
        <p:txBody>
          <a:bodyPr rtlCol="0">
            <a:normAutofit lnSpcReduction="10000"/>
          </a:bodyPr>
          <a:lstStyle/>
          <a:p>
            <a:pPr marL="342865" indent="-342865" defTabSz="914305" eaLnBrk="1" fontAlgn="auto" hangingPunct="1">
              <a:spcAft>
                <a:spcPts val="0"/>
              </a:spcAft>
              <a:buFont typeface="Arial" pitchFamily="34" charset="0"/>
              <a:buChar char="•"/>
              <a:defRPr/>
            </a:pPr>
            <a:r>
              <a:rPr lang="en-US" sz="3300" dirty="0">
                <a:solidFill>
                  <a:schemeClr val="tx1"/>
                </a:solidFill>
              </a:rPr>
              <a:t>Advantages: </a:t>
            </a:r>
          </a:p>
          <a:p>
            <a:pPr marL="742873" lvl="1" indent="-285720" defTabSz="914305" eaLnBrk="1" fontAlgn="auto" hangingPunct="1">
              <a:spcAft>
                <a:spcPts val="0"/>
              </a:spcAft>
              <a:buFont typeface="Arial" pitchFamily="34" charset="0"/>
              <a:buChar char="–"/>
              <a:defRPr/>
            </a:pPr>
            <a:r>
              <a:rPr lang="en-US" sz="2900" dirty="0"/>
              <a:t>Good locality </a:t>
            </a:r>
            <a:r>
              <a:rPr lang="en-US" sz="2900" dirty="0">
                <a:sym typeface="Wingdings" pitchFamily="2" charset="2"/>
              </a:rPr>
              <a:t> </a:t>
            </a:r>
            <a:r>
              <a:rPr lang="en-US" sz="2900" dirty="0" smtClean="0">
                <a:sym typeface="Wingdings" pitchFamily="2" charset="2"/>
              </a:rPr>
              <a:t>fewer cache </a:t>
            </a:r>
            <a:r>
              <a:rPr lang="en-US" sz="2900" dirty="0">
                <a:sym typeface="Wingdings" pitchFamily="2" charset="2"/>
              </a:rPr>
              <a:t>misses</a:t>
            </a:r>
            <a:endParaRPr lang="en-US" sz="2900" dirty="0"/>
          </a:p>
          <a:p>
            <a:pPr marL="342865" indent="-342865" defTabSz="914305" eaLnBrk="1" fontAlgn="auto" hangingPunct="1">
              <a:spcAft>
                <a:spcPts val="0"/>
              </a:spcAft>
              <a:buFont typeface="Arial" pitchFamily="34" charset="0"/>
              <a:buChar char="•"/>
              <a:defRPr/>
            </a:pPr>
            <a:r>
              <a:rPr lang="en-US" sz="3300" dirty="0">
                <a:solidFill>
                  <a:schemeClr val="tx1"/>
                </a:solidFill>
              </a:rPr>
              <a:t>Disadvantages: </a:t>
            </a:r>
          </a:p>
          <a:p>
            <a:pPr marL="742873" lvl="1" indent="-285720" defTabSz="914305" eaLnBrk="1" fontAlgn="auto" hangingPunct="1">
              <a:spcAft>
                <a:spcPts val="0"/>
              </a:spcAft>
              <a:buFont typeface="Arial" pitchFamily="34" charset="0"/>
              <a:buChar char="–"/>
              <a:defRPr/>
            </a:pPr>
            <a:r>
              <a:rPr lang="en-US" sz="2900" dirty="0"/>
              <a:t>As </a:t>
            </a:r>
            <a:r>
              <a:rPr lang="en-US" sz="2900" dirty="0">
                <a:solidFill>
                  <a:schemeClr val="tx1"/>
                </a:solidFill>
              </a:rPr>
              <a:t>M/N</a:t>
            </a:r>
            <a:r>
              <a:rPr lang="en-US" sz="2900" dirty="0"/>
              <a:t> increases </a:t>
            </a:r>
            <a:r>
              <a:rPr lang="en-US" sz="2900" dirty="0">
                <a:sym typeface="Wingdings" pitchFamily="2" charset="2"/>
              </a:rPr>
              <a:t>more cache misses</a:t>
            </a:r>
            <a:endParaRPr lang="en-US" sz="2900" dirty="0"/>
          </a:p>
          <a:p>
            <a:pPr marL="1142882" lvl="2" indent="-228577" defTabSz="914305" eaLnBrk="1" fontAlgn="auto" hangingPunct="1">
              <a:spcAft>
                <a:spcPts val="0"/>
              </a:spcAft>
              <a:buFont typeface="Arial" pitchFamily="34" charset="0"/>
              <a:buChar char="•"/>
              <a:defRPr/>
            </a:pPr>
            <a:r>
              <a:rPr lang="en-US" sz="2500" dirty="0">
                <a:sym typeface="Wingdings" pitchFamily="2" charset="2"/>
              </a:rPr>
              <a:t> </a:t>
            </a:r>
            <a:r>
              <a:rPr lang="en-US" sz="2500" dirty="0"/>
              <a:t>searching </a:t>
            </a:r>
            <a:r>
              <a:rPr lang="en-US" sz="2500" dirty="0" smtClean="0"/>
              <a:t>10s </a:t>
            </a:r>
            <a:r>
              <a:rPr lang="en-US" sz="2500" dirty="0"/>
              <a:t>of unrelated buckets</a:t>
            </a:r>
            <a:endParaRPr lang="en-US" sz="2500" dirty="0">
              <a:sym typeface="Wingdings" pitchFamily="2" charset="2"/>
            </a:endParaRPr>
          </a:p>
          <a:p>
            <a:pPr marL="1142882" lvl="2" indent="-228577" defTabSz="914305" eaLnBrk="1" fontAlgn="auto" hangingPunct="1">
              <a:spcAft>
                <a:spcPts val="0"/>
              </a:spcAft>
              <a:buFont typeface="Arial" pitchFamily="34" charset="0"/>
              <a:buChar char="•"/>
              <a:defRPr/>
            </a:pPr>
            <a:r>
              <a:rPr lang="en-US" sz="2500" dirty="0">
                <a:sym typeface="Wingdings" pitchFamily="2" charset="2"/>
              </a:rPr>
              <a:t>“Clustering” of keys into neighboring buckets</a:t>
            </a:r>
          </a:p>
          <a:p>
            <a:pPr marL="742873" lvl="1" indent="-285720" defTabSz="914305" eaLnBrk="1" fontAlgn="auto" hangingPunct="1">
              <a:spcAft>
                <a:spcPts val="0"/>
              </a:spcAft>
              <a:buFont typeface="Arial" pitchFamily="34" charset="0"/>
              <a:buChar char="–"/>
              <a:defRPr/>
            </a:pPr>
            <a:r>
              <a:rPr lang="en-US" sz="2900" dirty="0">
                <a:sym typeface="Wingdings" pitchFamily="2" charset="2"/>
              </a:rPr>
              <a:t>As computation proceeds “Contamination” by deleted items  more cache misses</a:t>
            </a:r>
            <a:endParaRPr lang="en-US" sz="2900" dirty="0"/>
          </a:p>
          <a:p>
            <a:pPr marL="742873" lvl="1" indent="-285720" defTabSz="914305" eaLnBrk="1" fontAlgn="auto" hangingPunct="1">
              <a:spcAft>
                <a:spcPts val="0"/>
              </a:spcAft>
              <a:buFont typeface="Arial" pitchFamily="34" charset="0"/>
              <a:buChar char="–"/>
              <a:defRPr/>
            </a:pPr>
            <a:endParaRPr lang="en-US" sz="2900" dirty="0"/>
          </a:p>
          <a:p>
            <a:pPr marL="342865" indent="-342865" defTabSz="914305" eaLnBrk="1" fontAlgn="auto" hangingPunct="1">
              <a:spcAft>
                <a:spcPts val="0"/>
              </a:spcAft>
              <a:buFont typeface="Arial" pitchFamily="34" charset="0"/>
              <a:buChar char="•"/>
              <a:defRPr/>
            </a:pPr>
            <a:endParaRPr lang="en-US" sz="33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25450" y="447675"/>
            <a:ext cx="7999413" cy="949325"/>
          </a:xfrm>
        </p:spPr>
        <p:txBody>
          <a:bodyPr/>
          <a:lstStyle/>
          <a:p>
            <a:pPr eaLnBrk="1" hangingPunct="1"/>
            <a:r>
              <a:rPr lang="en-US" smtClean="0"/>
              <a:t>Cuckoo Hashing</a:t>
            </a:r>
            <a:endParaRPr lang="en-US" sz="4000" smtClean="0"/>
          </a:p>
        </p:txBody>
      </p:sp>
      <p:grpSp>
        <p:nvGrpSpPr>
          <p:cNvPr id="2" name="Group 46"/>
          <p:cNvGrpSpPr>
            <a:grpSpLocks/>
          </p:cNvGrpSpPr>
          <p:nvPr/>
        </p:nvGrpSpPr>
        <p:grpSpPr bwMode="auto">
          <a:xfrm>
            <a:off x="878400" y="2294784"/>
            <a:ext cx="7063200" cy="776589"/>
            <a:chOff x="968346" y="2422515"/>
            <a:chExt cx="7786742" cy="856474"/>
          </a:xfrm>
          <a:effectLst/>
        </p:grpSpPr>
        <p:grpSp>
          <p:nvGrpSpPr>
            <p:cNvPr id="3" name="Group 4"/>
            <p:cNvGrpSpPr>
              <a:grpSpLocks/>
            </p:cNvGrpSpPr>
            <p:nvPr/>
          </p:nvGrpSpPr>
          <p:grpSpPr bwMode="auto">
            <a:xfrm>
              <a:off x="968346" y="2422515"/>
              <a:ext cx="7786742" cy="500861"/>
              <a:chOff x="968346" y="2422515"/>
              <a:chExt cx="7786742" cy="500861"/>
            </a:xfrm>
          </p:grpSpPr>
          <p:sp>
            <p:nvSpPr>
              <p:cNvPr id="11331" name="Rectangle 5"/>
              <p:cNvSpPr>
                <a:spLocks noChangeArrowheads="1"/>
              </p:cNvSpPr>
              <p:nvPr/>
            </p:nvSpPr>
            <p:spPr bwMode="auto">
              <a:xfrm>
                <a:off x="968346" y="2422515"/>
                <a:ext cx="7786742" cy="499934"/>
              </a:xfrm>
              <a:prstGeom prst="rect">
                <a:avLst/>
              </a:prstGeom>
              <a:solidFill>
                <a:srgbClr val="66FFCC"/>
              </a:solidFill>
              <a:ln w="9525" algn="ctr">
                <a:solidFill>
                  <a:schemeClr val="tx1"/>
                </a:solidFill>
                <a:miter lim="800000"/>
                <a:headEnd/>
                <a:tailEnd/>
              </a:ln>
            </p:spPr>
            <p:txBody>
              <a:bodyPr wrap="none"/>
              <a:lstStyle/>
              <a:p>
                <a:pPr>
                  <a:defRPr/>
                </a:pPr>
                <a:endParaRPr lang="en-US" sz="3600" dirty="0">
                  <a:latin typeface="Arial" pitchFamily="34" charset="0"/>
                </a:endParaRPr>
              </a:p>
            </p:txBody>
          </p:sp>
          <p:cxnSp>
            <p:nvCxnSpPr>
              <p:cNvPr id="11332" name="Straight Connector 6"/>
              <p:cNvCxnSpPr>
                <a:cxnSpLocks noChangeShapeType="1"/>
              </p:cNvCxnSpPr>
              <p:nvPr/>
            </p:nvCxnSpPr>
            <p:spPr bwMode="auto">
              <a:xfrm rot="5400000">
                <a:off x="1105648" y="2672691"/>
                <a:ext cx="499934" cy="1435"/>
              </a:xfrm>
              <a:prstGeom prst="line">
                <a:avLst/>
              </a:prstGeom>
              <a:noFill/>
              <a:ln w="9525" algn="ctr">
                <a:solidFill>
                  <a:schemeClr val="tx1"/>
                </a:solidFill>
                <a:miter lim="800000"/>
                <a:headEnd/>
                <a:tailEnd/>
              </a:ln>
            </p:spPr>
          </p:cxnSp>
          <p:cxnSp>
            <p:nvCxnSpPr>
              <p:cNvPr id="11333" name="Straight Connector 7"/>
              <p:cNvCxnSpPr>
                <a:cxnSpLocks noChangeShapeType="1"/>
              </p:cNvCxnSpPr>
              <p:nvPr/>
            </p:nvCxnSpPr>
            <p:spPr bwMode="auto">
              <a:xfrm rot="5400000">
                <a:off x="1493635" y="2671765"/>
                <a:ext cx="499934" cy="1435"/>
              </a:xfrm>
              <a:prstGeom prst="line">
                <a:avLst/>
              </a:prstGeom>
              <a:noFill/>
              <a:ln w="9525" algn="ctr">
                <a:solidFill>
                  <a:schemeClr val="tx1"/>
                </a:solidFill>
                <a:miter lim="800000"/>
                <a:headEnd/>
                <a:tailEnd/>
              </a:ln>
            </p:spPr>
          </p:cxnSp>
          <p:cxnSp>
            <p:nvCxnSpPr>
              <p:cNvPr id="11334" name="Straight Connector 8"/>
              <p:cNvCxnSpPr>
                <a:cxnSpLocks noChangeShapeType="1"/>
              </p:cNvCxnSpPr>
              <p:nvPr/>
            </p:nvCxnSpPr>
            <p:spPr bwMode="auto">
              <a:xfrm rot="5400000">
                <a:off x="1880904" y="2671765"/>
                <a:ext cx="499934" cy="1435"/>
              </a:xfrm>
              <a:prstGeom prst="line">
                <a:avLst/>
              </a:prstGeom>
              <a:noFill/>
              <a:ln w="9525" algn="ctr">
                <a:solidFill>
                  <a:schemeClr val="tx1"/>
                </a:solidFill>
                <a:miter lim="800000"/>
                <a:headEnd/>
                <a:tailEnd/>
              </a:ln>
            </p:spPr>
          </p:cxnSp>
          <p:cxnSp>
            <p:nvCxnSpPr>
              <p:cNvPr id="11335" name="Straight Connector 9"/>
              <p:cNvCxnSpPr>
                <a:cxnSpLocks noChangeShapeType="1"/>
              </p:cNvCxnSpPr>
              <p:nvPr/>
            </p:nvCxnSpPr>
            <p:spPr bwMode="auto">
              <a:xfrm rot="5400000">
                <a:off x="2266738" y="2671765"/>
                <a:ext cx="499934" cy="1435"/>
              </a:xfrm>
              <a:prstGeom prst="line">
                <a:avLst/>
              </a:prstGeom>
              <a:noFill/>
              <a:ln w="9525" algn="ctr">
                <a:solidFill>
                  <a:schemeClr val="tx1"/>
                </a:solidFill>
                <a:miter lim="800000"/>
                <a:headEnd/>
                <a:tailEnd/>
              </a:ln>
            </p:spPr>
          </p:cxnSp>
          <p:cxnSp>
            <p:nvCxnSpPr>
              <p:cNvPr id="11336" name="Straight Connector 10"/>
              <p:cNvCxnSpPr>
                <a:cxnSpLocks noChangeShapeType="1"/>
              </p:cNvCxnSpPr>
              <p:nvPr/>
            </p:nvCxnSpPr>
            <p:spPr bwMode="auto">
              <a:xfrm rot="5400000">
                <a:off x="2654007" y="2671765"/>
                <a:ext cx="499934" cy="1435"/>
              </a:xfrm>
              <a:prstGeom prst="line">
                <a:avLst/>
              </a:prstGeom>
              <a:noFill/>
              <a:ln w="9525" algn="ctr">
                <a:solidFill>
                  <a:schemeClr val="tx1"/>
                </a:solidFill>
                <a:miter lim="800000"/>
                <a:headEnd/>
                <a:tailEnd/>
              </a:ln>
            </p:spPr>
          </p:cxnSp>
          <p:cxnSp>
            <p:nvCxnSpPr>
              <p:cNvPr id="11337" name="Straight Connector 11"/>
              <p:cNvCxnSpPr>
                <a:cxnSpLocks noChangeShapeType="1"/>
              </p:cNvCxnSpPr>
              <p:nvPr/>
            </p:nvCxnSpPr>
            <p:spPr bwMode="auto">
              <a:xfrm rot="5400000">
                <a:off x="3041277" y="2671765"/>
                <a:ext cx="499934" cy="1435"/>
              </a:xfrm>
              <a:prstGeom prst="line">
                <a:avLst/>
              </a:prstGeom>
              <a:noFill/>
              <a:ln w="9525" algn="ctr">
                <a:solidFill>
                  <a:schemeClr val="tx1"/>
                </a:solidFill>
                <a:miter lim="800000"/>
                <a:headEnd/>
                <a:tailEnd/>
              </a:ln>
            </p:spPr>
          </p:cxnSp>
          <p:cxnSp>
            <p:nvCxnSpPr>
              <p:cNvPr id="11338" name="Straight Connector 12"/>
              <p:cNvCxnSpPr>
                <a:cxnSpLocks noChangeShapeType="1"/>
              </p:cNvCxnSpPr>
              <p:nvPr/>
            </p:nvCxnSpPr>
            <p:spPr bwMode="auto">
              <a:xfrm rot="5400000">
                <a:off x="3428545" y="2671765"/>
                <a:ext cx="499934" cy="1435"/>
              </a:xfrm>
              <a:prstGeom prst="line">
                <a:avLst/>
              </a:prstGeom>
              <a:noFill/>
              <a:ln w="9525" algn="ctr">
                <a:solidFill>
                  <a:schemeClr val="tx1"/>
                </a:solidFill>
                <a:miter lim="800000"/>
                <a:headEnd/>
                <a:tailEnd/>
              </a:ln>
            </p:spPr>
          </p:cxnSp>
          <p:cxnSp>
            <p:nvCxnSpPr>
              <p:cNvPr id="11339" name="Straight Connector 13"/>
              <p:cNvCxnSpPr>
                <a:cxnSpLocks noChangeShapeType="1"/>
              </p:cNvCxnSpPr>
              <p:nvPr/>
            </p:nvCxnSpPr>
            <p:spPr bwMode="auto">
              <a:xfrm rot="5400000">
                <a:off x="3815815" y="2671765"/>
                <a:ext cx="499934" cy="1435"/>
              </a:xfrm>
              <a:prstGeom prst="line">
                <a:avLst/>
              </a:prstGeom>
              <a:noFill/>
              <a:ln w="9525" algn="ctr">
                <a:solidFill>
                  <a:schemeClr val="tx1"/>
                </a:solidFill>
                <a:miter lim="800000"/>
                <a:headEnd/>
                <a:tailEnd/>
              </a:ln>
            </p:spPr>
          </p:cxnSp>
          <p:cxnSp>
            <p:nvCxnSpPr>
              <p:cNvPr id="11340" name="Straight Connector 14"/>
              <p:cNvCxnSpPr>
                <a:cxnSpLocks noChangeShapeType="1"/>
              </p:cNvCxnSpPr>
              <p:nvPr/>
            </p:nvCxnSpPr>
            <p:spPr bwMode="auto">
              <a:xfrm rot="5400000">
                <a:off x="4203084" y="2671765"/>
                <a:ext cx="499934" cy="1435"/>
              </a:xfrm>
              <a:prstGeom prst="line">
                <a:avLst/>
              </a:prstGeom>
              <a:noFill/>
              <a:ln w="9525" algn="ctr">
                <a:solidFill>
                  <a:schemeClr val="tx1"/>
                </a:solidFill>
                <a:miter lim="800000"/>
                <a:headEnd/>
                <a:tailEnd/>
              </a:ln>
            </p:spPr>
          </p:cxnSp>
          <p:cxnSp>
            <p:nvCxnSpPr>
              <p:cNvPr id="11341" name="Straight Connector 15"/>
              <p:cNvCxnSpPr>
                <a:cxnSpLocks noChangeShapeType="1"/>
              </p:cNvCxnSpPr>
              <p:nvPr/>
            </p:nvCxnSpPr>
            <p:spPr bwMode="auto">
              <a:xfrm rot="5400000">
                <a:off x="4590353" y="2671765"/>
                <a:ext cx="499934" cy="1435"/>
              </a:xfrm>
              <a:prstGeom prst="line">
                <a:avLst/>
              </a:prstGeom>
              <a:noFill/>
              <a:ln w="9525" algn="ctr">
                <a:solidFill>
                  <a:schemeClr val="tx1"/>
                </a:solidFill>
                <a:miter lim="800000"/>
                <a:headEnd/>
                <a:tailEnd/>
              </a:ln>
            </p:spPr>
          </p:cxnSp>
          <p:cxnSp>
            <p:nvCxnSpPr>
              <p:cNvPr id="11342" name="Straight Connector 16"/>
              <p:cNvCxnSpPr>
                <a:cxnSpLocks noChangeShapeType="1"/>
              </p:cNvCxnSpPr>
              <p:nvPr/>
            </p:nvCxnSpPr>
            <p:spPr bwMode="auto">
              <a:xfrm rot="5400000">
                <a:off x="4977622" y="2671765"/>
                <a:ext cx="499934" cy="1435"/>
              </a:xfrm>
              <a:prstGeom prst="line">
                <a:avLst/>
              </a:prstGeom>
              <a:noFill/>
              <a:ln w="9525" algn="ctr">
                <a:solidFill>
                  <a:schemeClr val="tx1"/>
                </a:solidFill>
                <a:miter lim="800000"/>
                <a:headEnd/>
                <a:tailEnd/>
              </a:ln>
            </p:spPr>
          </p:cxnSp>
          <p:cxnSp>
            <p:nvCxnSpPr>
              <p:cNvPr id="11343" name="Straight Connector 17"/>
              <p:cNvCxnSpPr>
                <a:cxnSpLocks noChangeShapeType="1"/>
              </p:cNvCxnSpPr>
              <p:nvPr/>
            </p:nvCxnSpPr>
            <p:spPr bwMode="auto">
              <a:xfrm rot="5400000">
                <a:off x="5364892" y="2671765"/>
                <a:ext cx="499934" cy="1435"/>
              </a:xfrm>
              <a:prstGeom prst="line">
                <a:avLst/>
              </a:prstGeom>
              <a:noFill/>
              <a:ln w="9525" algn="ctr">
                <a:solidFill>
                  <a:schemeClr val="tx1"/>
                </a:solidFill>
                <a:miter lim="800000"/>
                <a:headEnd/>
                <a:tailEnd/>
              </a:ln>
            </p:spPr>
          </p:cxnSp>
          <p:cxnSp>
            <p:nvCxnSpPr>
              <p:cNvPr id="11344" name="Straight Connector 18"/>
              <p:cNvCxnSpPr>
                <a:cxnSpLocks noChangeShapeType="1"/>
              </p:cNvCxnSpPr>
              <p:nvPr/>
            </p:nvCxnSpPr>
            <p:spPr bwMode="auto">
              <a:xfrm rot="5400000">
                <a:off x="5752161" y="2671765"/>
                <a:ext cx="499934" cy="1435"/>
              </a:xfrm>
              <a:prstGeom prst="line">
                <a:avLst/>
              </a:prstGeom>
              <a:noFill/>
              <a:ln w="9525" algn="ctr">
                <a:solidFill>
                  <a:schemeClr val="tx1"/>
                </a:solidFill>
                <a:miter lim="800000"/>
                <a:headEnd/>
                <a:tailEnd/>
              </a:ln>
            </p:spPr>
          </p:cxnSp>
          <p:cxnSp>
            <p:nvCxnSpPr>
              <p:cNvPr id="11345" name="Straight Connector 19"/>
              <p:cNvCxnSpPr>
                <a:cxnSpLocks noChangeShapeType="1"/>
              </p:cNvCxnSpPr>
              <p:nvPr/>
            </p:nvCxnSpPr>
            <p:spPr bwMode="auto">
              <a:xfrm rot="5400000">
                <a:off x="6139430" y="2671765"/>
                <a:ext cx="499934" cy="1435"/>
              </a:xfrm>
              <a:prstGeom prst="line">
                <a:avLst/>
              </a:prstGeom>
              <a:noFill/>
              <a:ln w="9525" algn="ctr">
                <a:solidFill>
                  <a:schemeClr val="tx1"/>
                </a:solidFill>
                <a:miter lim="800000"/>
                <a:headEnd/>
                <a:tailEnd/>
              </a:ln>
            </p:spPr>
          </p:cxnSp>
          <p:cxnSp>
            <p:nvCxnSpPr>
              <p:cNvPr id="11346" name="Straight Connector 20"/>
              <p:cNvCxnSpPr>
                <a:cxnSpLocks noChangeShapeType="1"/>
              </p:cNvCxnSpPr>
              <p:nvPr/>
            </p:nvCxnSpPr>
            <p:spPr bwMode="auto">
              <a:xfrm rot="5400000">
                <a:off x="6526699" y="2671765"/>
                <a:ext cx="499934" cy="1435"/>
              </a:xfrm>
              <a:prstGeom prst="line">
                <a:avLst/>
              </a:prstGeom>
              <a:noFill/>
              <a:ln w="9525" algn="ctr">
                <a:solidFill>
                  <a:schemeClr val="tx1"/>
                </a:solidFill>
                <a:miter lim="800000"/>
                <a:headEnd/>
                <a:tailEnd/>
              </a:ln>
            </p:spPr>
          </p:cxnSp>
          <p:cxnSp>
            <p:nvCxnSpPr>
              <p:cNvPr id="11347" name="Straight Connector 21"/>
              <p:cNvCxnSpPr>
                <a:cxnSpLocks noChangeShapeType="1"/>
              </p:cNvCxnSpPr>
              <p:nvPr/>
            </p:nvCxnSpPr>
            <p:spPr bwMode="auto">
              <a:xfrm rot="5400000">
                <a:off x="6913968" y="2671765"/>
                <a:ext cx="499934" cy="1435"/>
              </a:xfrm>
              <a:prstGeom prst="line">
                <a:avLst/>
              </a:prstGeom>
              <a:noFill/>
              <a:ln w="9525" algn="ctr">
                <a:solidFill>
                  <a:schemeClr val="tx1"/>
                </a:solidFill>
                <a:miter lim="800000"/>
                <a:headEnd/>
                <a:tailEnd/>
              </a:ln>
            </p:spPr>
          </p:cxnSp>
          <p:cxnSp>
            <p:nvCxnSpPr>
              <p:cNvPr id="11348" name="Straight Connector 22"/>
              <p:cNvCxnSpPr>
                <a:cxnSpLocks noChangeShapeType="1"/>
              </p:cNvCxnSpPr>
              <p:nvPr/>
            </p:nvCxnSpPr>
            <p:spPr bwMode="auto">
              <a:xfrm rot="5400000">
                <a:off x="7301237" y="2671765"/>
                <a:ext cx="499934" cy="1435"/>
              </a:xfrm>
              <a:prstGeom prst="line">
                <a:avLst/>
              </a:prstGeom>
              <a:noFill/>
              <a:ln w="9525" algn="ctr">
                <a:solidFill>
                  <a:schemeClr val="tx1"/>
                </a:solidFill>
                <a:miter lim="800000"/>
                <a:headEnd/>
                <a:tailEnd/>
              </a:ln>
            </p:spPr>
          </p:cxnSp>
          <p:cxnSp>
            <p:nvCxnSpPr>
              <p:cNvPr id="11349" name="Straight Connector 23"/>
              <p:cNvCxnSpPr>
                <a:cxnSpLocks noChangeShapeType="1"/>
              </p:cNvCxnSpPr>
              <p:nvPr/>
            </p:nvCxnSpPr>
            <p:spPr bwMode="auto">
              <a:xfrm rot="5400000">
                <a:off x="7688507" y="2671765"/>
                <a:ext cx="499934" cy="1435"/>
              </a:xfrm>
              <a:prstGeom prst="line">
                <a:avLst/>
              </a:prstGeom>
              <a:noFill/>
              <a:ln w="9525" algn="ctr">
                <a:solidFill>
                  <a:schemeClr val="tx1"/>
                </a:solidFill>
                <a:miter lim="800000"/>
                <a:headEnd/>
                <a:tailEnd/>
              </a:ln>
            </p:spPr>
          </p:cxnSp>
          <p:cxnSp>
            <p:nvCxnSpPr>
              <p:cNvPr id="11350" name="Straight Connector 24"/>
              <p:cNvCxnSpPr>
                <a:cxnSpLocks noChangeShapeType="1"/>
              </p:cNvCxnSpPr>
              <p:nvPr/>
            </p:nvCxnSpPr>
            <p:spPr bwMode="auto">
              <a:xfrm rot="5400000">
                <a:off x="8077221" y="2671754"/>
                <a:ext cx="500066" cy="1588"/>
              </a:xfrm>
              <a:prstGeom prst="line">
                <a:avLst/>
              </a:prstGeom>
              <a:noFill/>
              <a:ln w="9525" algn="ctr">
                <a:solidFill>
                  <a:schemeClr val="tx1"/>
                </a:solidFill>
                <a:miter lim="800000"/>
                <a:headEnd/>
                <a:tailEnd/>
              </a:ln>
            </p:spPr>
          </p:cxnSp>
        </p:grpSp>
        <p:sp>
          <p:nvSpPr>
            <p:cNvPr id="11311" name="TextBox 25"/>
            <p:cNvSpPr txBox="1">
              <a:spLocks noChangeArrowheads="1"/>
            </p:cNvSpPr>
            <p:nvPr/>
          </p:nvSpPr>
          <p:spPr bwMode="auto">
            <a:xfrm>
              <a:off x="1010561" y="2922581"/>
              <a:ext cx="321987"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a:t>
              </a:r>
            </a:p>
          </p:txBody>
        </p:sp>
        <p:sp>
          <p:nvSpPr>
            <p:cNvPr id="11312" name="TextBox 26"/>
            <p:cNvSpPr txBox="1">
              <a:spLocks noChangeArrowheads="1"/>
            </p:cNvSpPr>
            <p:nvPr/>
          </p:nvSpPr>
          <p:spPr bwMode="auto">
            <a:xfrm>
              <a:off x="1385878"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a:t>
              </a:r>
            </a:p>
          </p:txBody>
        </p:sp>
        <p:sp>
          <p:nvSpPr>
            <p:cNvPr id="11313" name="TextBox 27"/>
            <p:cNvSpPr txBox="1">
              <a:spLocks noChangeArrowheads="1"/>
            </p:cNvSpPr>
            <p:nvPr/>
          </p:nvSpPr>
          <p:spPr bwMode="auto">
            <a:xfrm>
              <a:off x="177179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3</a:t>
              </a:r>
            </a:p>
          </p:txBody>
        </p:sp>
        <p:sp>
          <p:nvSpPr>
            <p:cNvPr id="11314" name="TextBox 28"/>
            <p:cNvSpPr txBox="1">
              <a:spLocks noChangeArrowheads="1"/>
            </p:cNvSpPr>
            <p:nvPr/>
          </p:nvSpPr>
          <p:spPr bwMode="auto">
            <a:xfrm>
              <a:off x="215771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4</a:t>
              </a:r>
            </a:p>
          </p:txBody>
        </p:sp>
        <p:sp>
          <p:nvSpPr>
            <p:cNvPr id="11315" name="TextBox 29"/>
            <p:cNvSpPr txBox="1">
              <a:spLocks noChangeArrowheads="1"/>
            </p:cNvSpPr>
            <p:nvPr/>
          </p:nvSpPr>
          <p:spPr bwMode="auto">
            <a:xfrm>
              <a:off x="254363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5</a:t>
              </a:r>
            </a:p>
          </p:txBody>
        </p:sp>
        <p:sp>
          <p:nvSpPr>
            <p:cNvPr id="11316" name="TextBox 30"/>
            <p:cNvSpPr txBox="1">
              <a:spLocks noChangeArrowheads="1"/>
            </p:cNvSpPr>
            <p:nvPr/>
          </p:nvSpPr>
          <p:spPr bwMode="auto">
            <a:xfrm>
              <a:off x="292955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6</a:t>
              </a:r>
            </a:p>
          </p:txBody>
        </p:sp>
        <p:sp>
          <p:nvSpPr>
            <p:cNvPr id="11317" name="TextBox 31"/>
            <p:cNvSpPr txBox="1">
              <a:spLocks noChangeArrowheads="1"/>
            </p:cNvSpPr>
            <p:nvPr/>
          </p:nvSpPr>
          <p:spPr bwMode="auto">
            <a:xfrm>
              <a:off x="331547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7</a:t>
              </a:r>
            </a:p>
          </p:txBody>
        </p:sp>
        <p:sp>
          <p:nvSpPr>
            <p:cNvPr id="11318" name="TextBox 32"/>
            <p:cNvSpPr txBox="1">
              <a:spLocks noChangeArrowheads="1"/>
            </p:cNvSpPr>
            <p:nvPr/>
          </p:nvSpPr>
          <p:spPr bwMode="auto">
            <a:xfrm>
              <a:off x="370139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8</a:t>
              </a:r>
            </a:p>
          </p:txBody>
        </p:sp>
        <p:sp>
          <p:nvSpPr>
            <p:cNvPr id="11319" name="TextBox 33"/>
            <p:cNvSpPr txBox="1">
              <a:spLocks noChangeArrowheads="1"/>
            </p:cNvSpPr>
            <p:nvPr/>
          </p:nvSpPr>
          <p:spPr bwMode="auto">
            <a:xfrm>
              <a:off x="4087310"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9</a:t>
              </a:r>
            </a:p>
          </p:txBody>
        </p:sp>
        <p:sp>
          <p:nvSpPr>
            <p:cNvPr id="11320" name="TextBox 34"/>
            <p:cNvSpPr txBox="1">
              <a:spLocks noChangeArrowheads="1"/>
            </p:cNvSpPr>
            <p:nvPr/>
          </p:nvSpPr>
          <p:spPr bwMode="auto">
            <a:xfrm>
              <a:off x="4372480"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10</a:t>
              </a:r>
            </a:p>
          </p:txBody>
        </p:sp>
        <p:sp>
          <p:nvSpPr>
            <p:cNvPr id="11321" name="TextBox 35"/>
            <p:cNvSpPr txBox="1">
              <a:spLocks noChangeArrowheads="1"/>
            </p:cNvSpPr>
            <p:nvPr/>
          </p:nvSpPr>
          <p:spPr bwMode="auto">
            <a:xfrm>
              <a:off x="4808279" y="2922580"/>
              <a:ext cx="424626"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11</a:t>
              </a:r>
            </a:p>
          </p:txBody>
        </p:sp>
        <p:sp>
          <p:nvSpPr>
            <p:cNvPr id="11322" name="TextBox 36"/>
            <p:cNvSpPr txBox="1">
              <a:spLocks noChangeArrowheads="1"/>
            </p:cNvSpPr>
            <p:nvPr/>
          </p:nvSpPr>
          <p:spPr bwMode="auto">
            <a:xfrm>
              <a:off x="519572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12</a:t>
              </a:r>
            </a:p>
          </p:txBody>
        </p:sp>
        <p:sp>
          <p:nvSpPr>
            <p:cNvPr id="11323" name="TextBox 37"/>
            <p:cNvSpPr txBox="1">
              <a:spLocks noChangeArrowheads="1"/>
            </p:cNvSpPr>
            <p:nvPr/>
          </p:nvSpPr>
          <p:spPr bwMode="auto">
            <a:xfrm>
              <a:off x="558107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13</a:t>
              </a:r>
            </a:p>
          </p:txBody>
        </p:sp>
        <p:sp>
          <p:nvSpPr>
            <p:cNvPr id="11324" name="TextBox 38"/>
            <p:cNvSpPr txBox="1">
              <a:spLocks noChangeArrowheads="1"/>
            </p:cNvSpPr>
            <p:nvPr/>
          </p:nvSpPr>
          <p:spPr bwMode="auto">
            <a:xfrm>
              <a:off x="596643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14</a:t>
              </a:r>
            </a:p>
          </p:txBody>
        </p:sp>
        <p:sp>
          <p:nvSpPr>
            <p:cNvPr id="11325" name="TextBox 39"/>
            <p:cNvSpPr txBox="1">
              <a:spLocks noChangeArrowheads="1"/>
            </p:cNvSpPr>
            <p:nvPr/>
          </p:nvSpPr>
          <p:spPr bwMode="auto">
            <a:xfrm>
              <a:off x="6351782"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15</a:t>
              </a:r>
            </a:p>
          </p:txBody>
        </p:sp>
        <p:sp>
          <p:nvSpPr>
            <p:cNvPr id="11326" name="TextBox 40"/>
            <p:cNvSpPr txBox="1">
              <a:spLocks noChangeArrowheads="1"/>
            </p:cNvSpPr>
            <p:nvPr/>
          </p:nvSpPr>
          <p:spPr bwMode="auto">
            <a:xfrm>
              <a:off x="6737135"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16</a:t>
              </a:r>
            </a:p>
          </p:txBody>
        </p:sp>
        <p:sp>
          <p:nvSpPr>
            <p:cNvPr id="11327" name="TextBox 41"/>
            <p:cNvSpPr txBox="1">
              <a:spLocks noChangeArrowheads="1"/>
            </p:cNvSpPr>
            <p:nvPr/>
          </p:nvSpPr>
          <p:spPr bwMode="auto">
            <a:xfrm>
              <a:off x="712248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17</a:t>
              </a:r>
            </a:p>
          </p:txBody>
        </p:sp>
        <p:sp>
          <p:nvSpPr>
            <p:cNvPr id="11328" name="TextBox 42"/>
            <p:cNvSpPr txBox="1">
              <a:spLocks noChangeArrowheads="1"/>
            </p:cNvSpPr>
            <p:nvPr/>
          </p:nvSpPr>
          <p:spPr bwMode="auto">
            <a:xfrm>
              <a:off x="750783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18</a:t>
              </a:r>
            </a:p>
          </p:txBody>
        </p:sp>
        <p:sp>
          <p:nvSpPr>
            <p:cNvPr id="11329" name="TextBox 43"/>
            <p:cNvSpPr txBox="1">
              <a:spLocks noChangeArrowheads="1"/>
            </p:cNvSpPr>
            <p:nvPr/>
          </p:nvSpPr>
          <p:spPr bwMode="auto">
            <a:xfrm>
              <a:off x="789319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19</a:t>
              </a:r>
            </a:p>
          </p:txBody>
        </p:sp>
        <p:sp>
          <p:nvSpPr>
            <p:cNvPr id="11330" name="TextBox 44"/>
            <p:cNvSpPr txBox="1">
              <a:spLocks noChangeArrowheads="1"/>
            </p:cNvSpPr>
            <p:nvPr/>
          </p:nvSpPr>
          <p:spPr bwMode="auto">
            <a:xfrm>
              <a:off x="831469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20</a:t>
              </a:r>
            </a:p>
          </p:txBody>
        </p:sp>
      </p:grpSp>
      <p:sp>
        <p:nvSpPr>
          <p:cNvPr id="47108" name="TextBox 87"/>
          <p:cNvSpPr txBox="1">
            <a:spLocks noChangeArrowheads="1"/>
          </p:cNvSpPr>
          <p:nvPr/>
        </p:nvSpPr>
        <p:spPr bwMode="auto">
          <a:xfrm>
            <a:off x="488950" y="4714875"/>
            <a:ext cx="8655050" cy="945530"/>
          </a:xfrm>
          <a:prstGeom prst="rect">
            <a:avLst/>
          </a:prstGeom>
          <a:noFill/>
          <a:ln w="9525">
            <a:noFill/>
            <a:miter lim="800000"/>
            <a:headEnd/>
            <a:tailEnd/>
          </a:ln>
        </p:spPr>
        <p:txBody>
          <a:bodyPr wrap="square" lIns="82945" tIns="41473" rIns="82945" bIns="41473">
            <a:spAutoFit/>
          </a:bodyPr>
          <a:lstStyle/>
          <a:p>
            <a:pPr algn="l">
              <a:defRPr/>
            </a:pPr>
            <a:r>
              <a:rPr lang="en-US" sz="2800" i="1" dirty="0">
                <a:solidFill>
                  <a:schemeClr val="tx1"/>
                </a:solidFill>
                <a:latin typeface="Arial" pitchFamily="34" charset="0"/>
                <a:cs typeface="Arial" pitchFamily="34" charset="0"/>
              </a:rPr>
              <a:t>Add(x)</a:t>
            </a:r>
            <a:r>
              <a:rPr lang="en-US" sz="2800" dirty="0">
                <a:solidFill>
                  <a:schemeClr val="tx1"/>
                </a:solidFill>
                <a:latin typeface="Arial" pitchFamily="34" charset="0"/>
                <a:cs typeface="Arial" pitchFamily="34" charset="0"/>
              </a:rPr>
              <a:t> </a:t>
            </a:r>
            <a:r>
              <a:rPr lang="en-US" sz="2800" dirty="0">
                <a:solidFill>
                  <a:srgbClr val="0070C0"/>
                </a:solidFill>
                <a:latin typeface="Arial" pitchFamily="34" charset="0"/>
                <a:cs typeface="Arial" pitchFamily="34" charset="0"/>
                <a:sym typeface="Wingdings" pitchFamily="2" charset="2"/>
              </a:rPr>
              <a:t>– </a:t>
            </a:r>
            <a:r>
              <a:rPr lang="en-US" sz="2800" dirty="0">
                <a:latin typeface="Arial" pitchFamily="34" charset="0"/>
                <a:cs typeface="Arial" pitchFamily="34" charset="0"/>
                <a:sym typeface="Wingdings" pitchFamily="2" charset="2"/>
              </a:rPr>
              <a:t>if</a:t>
            </a:r>
            <a:r>
              <a:rPr lang="en-US" sz="2800" dirty="0">
                <a:solidFill>
                  <a:srgbClr val="0070C0"/>
                </a:solidFill>
                <a:latin typeface="Arial" pitchFamily="34" charset="0"/>
                <a:cs typeface="Arial" pitchFamily="34" charset="0"/>
                <a:sym typeface="Wingdings" pitchFamily="2" charset="2"/>
              </a:rPr>
              <a:t> </a:t>
            </a:r>
            <a:r>
              <a:rPr lang="en-US" sz="2800" dirty="0">
                <a:solidFill>
                  <a:schemeClr val="tx1"/>
                </a:solidFill>
                <a:latin typeface="Arial" pitchFamily="34" charset="0"/>
                <a:cs typeface="Arial" pitchFamily="34" charset="0"/>
                <a:sym typeface="Wingdings" pitchFamily="2" charset="2"/>
              </a:rPr>
              <a:t>h</a:t>
            </a:r>
            <a:r>
              <a:rPr lang="en-US" sz="2800" baseline="-25000" dirty="0">
                <a:solidFill>
                  <a:schemeClr val="tx1"/>
                </a:solidFill>
                <a:latin typeface="Arial" pitchFamily="34" charset="0"/>
                <a:cs typeface="Arial" pitchFamily="34" charset="0"/>
                <a:sym typeface="Wingdings" pitchFamily="2" charset="2"/>
              </a:rPr>
              <a:t>1</a:t>
            </a:r>
            <a:r>
              <a:rPr lang="en-US" sz="2800" dirty="0">
                <a:solidFill>
                  <a:schemeClr val="tx1"/>
                </a:solidFill>
                <a:latin typeface="Arial" pitchFamily="34" charset="0"/>
                <a:cs typeface="Arial" pitchFamily="34" charset="0"/>
                <a:sym typeface="Wingdings" pitchFamily="2" charset="2"/>
              </a:rPr>
              <a:t>(x) </a:t>
            </a:r>
            <a:r>
              <a:rPr lang="en-US" sz="2800" dirty="0">
                <a:latin typeface="Arial" pitchFamily="34" charset="0"/>
                <a:cs typeface="Arial" pitchFamily="34" charset="0"/>
                <a:sym typeface="Wingdings" pitchFamily="2" charset="2"/>
              </a:rPr>
              <a:t>and</a:t>
            </a:r>
            <a:r>
              <a:rPr lang="en-US" sz="2800" dirty="0">
                <a:solidFill>
                  <a:srgbClr val="0070C0"/>
                </a:solidFill>
                <a:latin typeface="Arial" pitchFamily="34" charset="0"/>
                <a:cs typeface="Arial" pitchFamily="34" charset="0"/>
                <a:sym typeface="Wingdings" pitchFamily="2" charset="2"/>
              </a:rPr>
              <a:t> </a:t>
            </a:r>
            <a:r>
              <a:rPr lang="en-US" sz="2800" dirty="0">
                <a:solidFill>
                  <a:schemeClr val="tx1"/>
                </a:solidFill>
                <a:latin typeface="Arial" pitchFamily="34" charset="0"/>
                <a:cs typeface="Arial" pitchFamily="34" charset="0"/>
                <a:sym typeface="Wingdings" pitchFamily="2" charset="2"/>
              </a:rPr>
              <a:t>h</a:t>
            </a:r>
            <a:r>
              <a:rPr lang="en-US" sz="2800" baseline="-25000" dirty="0">
                <a:solidFill>
                  <a:schemeClr val="tx1"/>
                </a:solidFill>
                <a:latin typeface="Arial" pitchFamily="34" charset="0"/>
                <a:cs typeface="Arial" pitchFamily="34" charset="0"/>
                <a:sym typeface="Wingdings" pitchFamily="2" charset="2"/>
              </a:rPr>
              <a:t>2</a:t>
            </a:r>
            <a:r>
              <a:rPr lang="en-US" sz="2800" dirty="0">
                <a:solidFill>
                  <a:schemeClr val="tx1"/>
                </a:solidFill>
                <a:latin typeface="Arial" pitchFamily="34" charset="0"/>
                <a:cs typeface="Arial" pitchFamily="34" charset="0"/>
                <a:sym typeface="Wingdings" pitchFamily="2" charset="2"/>
              </a:rPr>
              <a:t>(x)</a:t>
            </a:r>
            <a:r>
              <a:rPr lang="en-US" sz="2800" dirty="0">
                <a:solidFill>
                  <a:srgbClr val="0070C0"/>
                </a:solidFill>
                <a:latin typeface="Arial" pitchFamily="34" charset="0"/>
                <a:cs typeface="Arial" pitchFamily="34" charset="0"/>
                <a:sym typeface="Wingdings" pitchFamily="2" charset="2"/>
              </a:rPr>
              <a:t> </a:t>
            </a:r>
            <a:r>
              <a:rPr lang="en-US" sz="2800" dirty="0">
                <a:latin typeface="Arial" pitchFamily="34" charset="0"/>
                <a:cs typeface="Arial" pitchFamily="34" charset="0"/>
                <a:sym typeface="Wingdings" pitchFamily="2" charset="2"/>
              </a:rPr>
              <a:t>full evict </a:t>
            </a:r>
            <a:r>
              <a:rPr lang="en-US" sz="2800" dirty="0">
                <a:solidFill>
                  <a:schemeClr val="tx1"/>
                </a:solidFill>
                <a:latin typeface="Arial" pitchFamily="34" charset="0"/>
                <a:cs typeface="Arial" pitchFamily="34" charset="0"/>
                <a:sym typeface="Wingdings" pitchFamily="2" charset="2"/>
              </a:rPr>
              <a:t>y</a:t>
            </a:r>
            <a:r>
              <a:rPr lang="en-US" sz="2800" dirty="0">
                <a:latin typeface="Arial" pitchFamily="34" charset="0"/>
                <a:cs typeface="Arial" pitchFamily="34" charset="0"/>
                <a:sym typeface="Wingdings" pitchFamily="2" charset="2"/>
              </a:rPr>
              <a:t> and move it to</a:t>
            </a:r>
            <a:r>
              <a:rPr lang="en-US" sz="2800" dirty="0">
                <a:solidFill>
                  <a:srgbClr val="0070C0"/>
                </a:solidFill>
                <a:latin typeface="Arial" pitchFamily="34" charset="0"/>
                <a:cs typeface="Arial" pitchFamily="34" charset="0"/>
                <a:sym typeface="Wingdings" pitchFamily="2" charset="2"/>
              </a:rPr>
              <a:t> </a:t>
            </a:r>
            <a:r>
              <a:rPr lang="en-US" sz="2800" dirty="0">
                <a:solidFill>
                  <a:schemeClr val="tx1"/>
                </a:solidFill>
                <a:latin typeface="Arial" pitchFamily="34" charset="0"/>
                <a:cs typeface="Arial" pitchFamily="34" charset="0"/>
                <a:sym typeface="Wingdings" pitchFamily="2" charset="2"/>
              </a:rPr>
              <a:t>h</a:t>
            </a:r>
            <a:r>
              <a:rPr lang="en-US" sz="2800" baseline="-25000" dirty="0">
                <a:solidFill>
                  <a:schemeClr val="tx1"/>
                </a:solidFill>
                <a:latin typeface="Arial" pitchFamily="34" charset="0"/>
                <a:cs typeface="Arial" pitchFamily="34" charset="0"/>
                <a:sym typeface="Wingdings" pitchFamily="2" charset="2"/>
              </a:rPr>
              <a:t>2</a:t>
            </a:r>
            <a:r>
              <a:rPr lang="en-US" sz="2800" dirty="0">
                <a:solidFill>
                  <a:schemeClr val="tx1"/>
                </a:solidFill>
                <a:latin typeface="Arial" pitchFamily="34" charset="0"/>
                <a:cs typeface="Arial" pitchFamily="34" charset="0"/>
                <a:sym typeface="Wingdings" pitchFamily="2" charset="2"/>
              </a:rPr>
              <a:t>(y) </a:t>
            </a:r>
            <a:r>
              <a:rPr lang="en-US" sz="2800" dirty="0" smtClean="0">
                <a:solidFill>
                  <a:schemeClr val="tx1"/>
                </a:solidFill>
                <a:latin typeface="Symbol"/>
                <a:cs typeface="Arial" pitchFamily="34" charset="0"/>
                <a:sym typeface="Symbol"/>
              </a:rPr>
              <a:t></a:t>
            </a:r>
            <a:r>
              <a:rPr lang="en-US" sz="2800" dirty="0" smtClean="0">
                <a:solidFill>
                  <a:schemeClr val="tx1"/>
                </a:solidFill>
                <a:latin typeface="Arial" pitchFamily="34" charset="0"/>
                <a:cs typeface="Arial" pitchFamily="34" charset="0"/>
                <a:sym typeface="Wingdings" pitchFamily="2" charset="2"/>
              </a:rPr>
              <a:t> </a:t>
            </a:r>
            <a:r>
              <a:rPr lang="en-US" sz="2800" dirty="0">
                <a:solidFill>
                  <a:schemeClr val="tx1"/>
                </a:solidFill>
                <a:latin typeface="Arial" pitchFamily="34" charset="0"/>
                <a:cs typeface="Arial" pitchFamily="34" charset="0"/>
                <a:sym typeface="Wingdings" pitchFamily="2" charset="2"/>
              </a:rPr>
              <a:t>h</a:t>
            </a:r>
            <a:r>
              <a:rPr lang="en-US" sz="2800" baseline="-25000" dirty="0">
                <a:solidFill>
                  <a:schemeClr val="tx1"/>
                </a:solidFill>
                <a:latin typeface="Arial" pitchFamily="34" charset="0"/>
                <a:cs typeface="Arial" pitchFamily="34" charset="0"/>
                <a:sym typeface="Wingdings" pitchFamily="2" charset="2"/>
              </a:rPr>
              <a:t>2</a:t>
            </a:r>
            <a:r>
              <a:rPr lang="en-US" sz="2800" dirty="0">
                <a:solidFill>
                  <a:schemeClr val="tx1"/>
                </a:solidFill>
                <a:latin typeface="Arial" pitchFamily="34" charset="0"/>
                <a:cs typeface="Arial" pitchFamily="34" charset="0"/>
                <a:sym typeface="Wingdings" pitchFamily="2" charset="2"/>
              </a:rPr>
              <a:t>(x)</a:t>
            </a:r>
            <a:r>
              <a:rPr lang="en-US" sz="2800" dirty="0">
                <a:solidFill>
                  <a:srgbClr val="0070C0"/>
                </a:solidFill>
                <a:latin typeface="Arial" pitchFamily="34" charset="0"/>
                <a:cs typeface="Arial" pitchFamily="34" charset="0"/>
                <a:sym typeface="Wingdings" pitchFamily="2" charset="2"/>
              </a:rPr>
              <a:t>. </a:t>
            </a:r>
            <a:r>
              <a:rPr lang="en-US" sz="2800" dirty="0">
                <a:latin typeface="Arial" pitchFamily="34" charset="0"/>
                <a:cs typeface="Arial" pitchFamily="34" charset="0"/>
                <a:sym typeface="Wingdings" pitchFamily="2" charset="2"/>
              </a:rPr>
              <a:t>Then place </a:t>
            </a:r>
            <a:r>
              <a:rPr lang="en-US" sz="2800" dirty="0">
                <a:solidFill>
                  <a:schemeClr val="tx1"/>
                </a:solidFill>
                <a:latin typeface="Arial" pitchFamily="34" charset="0"/>
                <a:cs typeface="Arial" pitchFamily="34" charset="0"/>
                <a:sym typeface="Wingdings" pitchFamily="2" charset="2"/>
              </a:rPr>
              <a:t>x</a:t>
            </a:r>
            <a:r>
              <a:rPr lang="en-US" sz="2800" dirty="0">
                <a:latin typeface="Arial" pitchFamily="34" charset="0"/>
                <a:cs typeface="Arial" pitchFamily="34" charset="0"/>
                <a:sym typeface="Wingdings" pitchFamily="2" charset="2"/>
              </a:rPr>
              <a:t> in its place. </a:t>
            </a:r>
            <a:r>
              <a:rPr lang="en-US" sz="2800" dirty="0" smtClean="0">
                <a:latin typeface="Arial" pitchFamily="34" charset="0"/>
                <a:sym typeface="Wingdings" pitchFamily="2" charset="2"/>
              </a:rPr>
              <a:t> </a:t>
            </a:r>
            <a:endParaRPr lang="en-US" sz="2800" dirty="0">
              <a:latin typeface="Arial" pitchFamily="34" charset="0"/>
            </a:endParaRPr>
          </a:p>
        </p:txBody>
      </p:sp>
      <p:sp>
        <p:nvSpPr>
          <p:cNvPr id="11270" name="TextBox 96"/>
          <p:cNvSpPr txBox="1">
            <a:spLocks noChangeArrowheads="1"/>
          </p:cNvSpPr>
          <p:nvPr/>
        </p:nvSpPr>
        <p:spPr bwMode="auto">
          <a:xfrm>
            <a:off x="4781919" y="21478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71" name="Rectangle 108"/>
          <p:cNvSpPr>
            <a:spLocks noChangeArrowheads="1"/>
          </p:cNvSpPr>
          <p:nvPr/>
        </p:nvSpPr>
        <p:spPr bwMode="auto">
          <a:xfrm>
            <a:off x="3453997" y="1651000"/>
            <a:ext cx="944966" cy="530032"/>
          </a:xfrm>
          <a:prstGeom prst="rect">
            <a:avLst/>
          </a:prstGeom>
          <a:noFill/>
          <a:ln w="9525">
            <a:noFill/>
            <a:miter lim="800000"/>
            <a:headEnd/>
            <a:tailEnd/>
          </a:ln>
          <a:effectLst/>
        </p:spPr>
        <p:txBody>
          <a:bodyPr wrap="none" lIns="82945" tIns="41473" rIns="82945" bIns="41473">
            <a:spAutoFit/>
          </a:bodyPr>
          <a:lstStyle/>
          <a:p>
            <a:pPr>
              <a:defRPr/>
            </a:pPr>
            <a:r>
              <a:rPr lang="en-US" sz="2900" dirty="0">
                <a:latin typeface="Arial" pitchFamily="34" charset="0"/>
              </a:rPr>
              <a:t>h</a:t>
            </a:r>
            <a:r>
              <a:rPr lang="en-US" sz="2900" baseline="-25000" dirty="0">
                <a:latin typeface="Arial" pitchFamily="34" charset="0"/>
              </a:rPr>
              <a:t>1</a:t>
            </a:r>
            <a:r>
              <a:rPr lang="en-US" sz="2900" dirty="0">
                <a:latin typeface="Arial" pitchFamily="34" charset="0"/>
              </a:rPr>
              <a:t>(x)</a:t>
            </a:r>
          </a:p>
        </p:txBody>
      </p:sp>
      <p:sp>
        <p:nvSpPr>
          <p:cNvPr id="11273" name="TextBox 111"/>
          <p:cNvSpPr txBox="1">
            <a:spLocks noChangeArrowheads="1"/>
          </p:cNvSpPr>
          <p:nvPr/>
        </p:nvSpPr>
        <p:spPr bwMode="auto">
          <a:xfrm>
            <a:off x="3345231" y="21478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76" name="TextBox 67"/>
          <p:cNvSpPr txBox="1">
            <a:spLocks noChangeArrowheads="1"/>
          </p:cNvSpPr>
          <p:nvPr/>
        </p:nvSpPr>
        <p:spPr bwMode="auto">
          <a:xfrm>
            <a:off x="3924300" y="2147888"/>
            <a:ext cx="539750" cy="576262"/>
          </a:xfrm>
          <a:prstGeom prst="rect">
            <a:avLst/>
          </a:prstGeom>
          <a:noFill/>
          <a:ln w="9525">
            <a:noFill/>
            <a:miter lim="800000"/>
            <a:headEnd/>
            <a:tailEnd/>
          </a:ln>
          <a:effectLst/>
        </p:spPr>
        <p:txBody>
          <a:bodyPr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77" name="TextBox 68"/>
          <p:cNvSpPr txBox="1">
            <a:spLocks noChangeArrowheads="1"/>
          </p:cNvSpPr>
          <p:nvPr/>
        </p:nvSpPr>
        <p:spPr bwMode="auto">
          <a:xfrm>
            <a:off x="4435844" y="21478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78" name="TextBox 70"/>
          <p:cNvSpPr txBox="1">
            <a:spLocks noChangeArrowheads="1"/>
          </p:cNvSpPr>
          <p:nvPr/>
        </p:nvSpPr>
        <p:spPr bwMode="auto">
          <a:xfrm>
            <a:off x="5494706" y="21478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79" name="TextBox 72"/>
          <p:cNvSpPr txBox="1">
            <a:spLocks noChangeArrowheads="1"/>
          </p:cNvSpPr>
          <p:nvPr/>
        </p:nvSpPr>
        <p:spPr bwMode="auto">
          <a:xfrm>
            <a:off x="5807444" y="21478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80" name="Rectangle 73"/>
          <p:cNvSpPr>
            <a:spLocks noChangeArrowheads="1"/>
          </p:cNvSpPr>
          <p:nvPr/>
        </p:nvSpPr>
        <p:spPr bwMode="auto">
          <a:xfrm>
            <a:off x="5114925" y="2325688"/>
            <a:ext cx="300038" cy="412750"/>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1281" name="Rectangle 74"/>
          <p:cNvSpPr>
            <a:spLocks noChangeArrowheads="1"/>
          </p:cNvSpPr>
          <p:nvPr/>
        </p:nvSpPr>
        <p:spPr bwMode="auto">
          <a:xfrm>
            <a:off x="6167438" y="2325688"/>
            <a:ext cx="300037" cy="412750"/>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1283" name="TextBox 76"/>
          <p:cNvSpPr txBox="1">
            <a:spLocks noChangeArrowheads="1"/>
          </p:cNvSpPr>
          <p:nvPr/>
        </p:nvSpPr>
        <p:spPr bwMode="auto">
          <a:xfrm>
            <a:off x="6872656" y="2139950"/>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84" name="TextBox 77"/>
          <p:cNvSpPr txBox="1">
            <a:spLocks noChangeArrowheads="1"/>
          </p:cNvSpPr>
          <p:nvPr/>
        </p:nvSpPr>
        <p:spPr bwMode="auto">
          <a:xfrm>
            <a:off x="6534519" y="21605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85" name="Rectangle 78"/>
          <p:cNvSpPr>
            <a:spLocks noChangeArrowheads="1"/>
          </p:cNvSpPr>
          <p:nvPr/>
        </p:nvSpPr>
        <p:spPr bwMode="auto">
          <a:xfrm>
            <a:off x="7596188" y="2325688"/>
            <a:ext cx="300037" cy="412750"/>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1286" name="TextBox 81"/>
          <p:cNvSpPr txBox="1">
            <a:spLocks noChangeArrowheads="1"/>
          </p:cNvSpPr>
          <p:nvPr/>
        </p:nvSpPr>
        <p:spPr bwMode="auto">
          <a:xfrm>
            <a:off x="2284781" y="2138363"/>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87" name="TextBox 82"/>
          <p:cNvSpPr txBox="1">
            <a:spLocks noChangeArrowheads="1"/>
          </p:cNvSpPr>
          <p:nvPr/>
        </p:nvSpPr>
        <p:spPr bwMode="auto">
          <a:xfrm>
            <a:off x="1211631" y="2138363"/>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88" name="TextBox 83"/>
          <p:cNvSpPr txBox="1">
            <a:spLocks noChangeArrowheads="1"/>
          </p:cNvSpPr>
          <p:nvPr/>
        </p:nvSpPr>
        <p:spPr bwMode="auto">
          <a:xfrm>
            <a:off x="1427163" y="2138363"/>
            <a:ext cx="539750" cy="576262"/>
          </a:xfrm>
          <a:prstGeom prst="rect">
            <a:avLst/>
          </a:prstGeom>
          <a:noFill/>
          <a:ln w="9525">
            <a:noFill/>
            <a:miter lim="800000"/>
            <a:headEnd/>
            <a:tailEnd/>
          </a:ln>
          <a:effectLst/>
        </p:spPr>
        <p:txBody>
          <a:bodyPr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89" name="TextBox 85"/>
          <p:cNvSpPr txBox="1">
            <a:spLocks noChangeArrowheads="1"/>
          </p:cNvSpPr>
          <p:nvPr/>
        </p:nvSpPr>
        <p:spPr bwMode="auto">
          <a:xfrm>
            <a:off x="1938706" y="2138363"/>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1290" name="Rectangle 86"/>
          <p:cNvSpPr>
            <a:spLocks noChangeArrowheads="1"/>
          </p:cNvSpPr>
          <p:nvPr/>
        </p:nvSpPr>
        <p:spPr bwMode="auto">
          <a:xfrm>
            <a:off x="3009900" y="2325688"/>
            <a:ext cx="298450" cy="412750"/>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1291" name="Rectangle 89"/>
          <p:cNvSpPr>
            <a:spLocks noChangeArrowheads="1"/>
          </p:cNvSpPr>
          <p:nvPr/>
        </p:nvSpPr>
        <p:spPr bwMode="auto">
          <a:xfrm>
            <a:off x="2659063" y="2325688"/>
            <a:ext cx="300037" cy="412750"/>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1292" name="Rectangle 91"/>
          <p:cNvSpPr>
            <a:spLocks noChangeArrowheads="1"/>
          </p:cNvSpPr>
          <p:nvPr/>
        </p:nvSpPr>
        <p:spPr bwMode="auto">
          <a:xfrm>
            <a:off x="896938" y="2325688"/>
            <a:ext cx="300037" cy="412750"/>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grpSp>
        <p:nvGrpSpPr>
          <p:cNvPr id="4" name="Group 46"/>
          <p:cNvGrpSpPr>
            <a:grpSpLocks/>
          </p:cNvGrpSpPr>
          <p:nvPr/>
        </p:nvGrpSpPr>
        <p:grpSpPr bwMode="auto">
          <a:xfrm>
            <a:off x="878374" y="3235200"/>
            <a:ext cx="7063200" cy="776589"/>
            <a:chOff x="968346" y="2422515"/>
            <a:chExt cx="7786742" cy="856474"/>
          </a:xfrm>
          <a:effectLst/>
        </p:grpSpPr>
        <p:grpSp>
          <p:nvGrpSpPr>
            <p:cNvPr id="5" name="Group 4"/>
            <p:cNvGrpSpPr>
              <a:grpSpLocks/>
            </p:cNvGrpSpPr>
            <p:nvPr/>
          </p:nvGrpSpPr>
          <p:grpSpPr bwMode="auto">
            <a:xfrm>
              <a:off x="968346" y="2422515"/>
              <a:ext cx="7786742" cy="500861"/>
              <a:chOff x="968346" y="2422515"/>
              <a:chExt cx="7786742" cy="500861"/>
            </a:xfrm>
          </p:grpSpPr>
          <p:sp>
            <p:nvSpPr>
              <p:cNvPr id="112" name="Rectangle 5"/>
              <p:cNvSpPr>
                <a:spLocks noChangeArrowheads="1"/>
              </p:cNvSpPr>
              <p:nvPr/>
            </p:nvSpPr>
            <p:spPr bwMode="auto">
              <a:xfrm>
                <a:off x="968346" y="2422515"/>
                <a:ext cx="7786742" cy="499934"/>
              </a:xfrm>
              <a:prstGeom prst="rect">
                <a:avLst/>
              </a:prstGeom>
              <a:solidFill>
                <a:srgbClr val="66FFCC"/>
              </a:solidFill>
              <a:ln w="9525" algn="ctr">
                <a:solidFill>
                  <a:schemeClr val="tx1"/>
                </a:solidFill>
                <a:miter lim="800000"/>
                <a:headEnd/>
                <a:tailEnd/>
              </a:ln>
            </p:spPr>
            <p:txBody>
              <a:bodyPr wrap="none"/>
              <a:lstStyle/>
              <a:p>
                <a:pPr>
                  <a:defRPr/>
                </a:pPr>
                <a:endParaRPr lang="en-US" sz="3600" dirty="0">
                  <a:latin typeface="Arial" pitchFamily="34" charset="0"/>
                </a:endParaRPr>
              </a:p>
            </p:txBody>
          </p:sp>
          <p:cxnSp>
            <p:nvCxnSpPr>
              <p:cNvPr id="113" name="Straight Connector 6"/>
              <p:cNvCxnSpPr>
                <a:cxnSpLocks noChangeShapeType="1"/>
              </p:cNvCxnSpPr>
              <p:nvPr/>
            </p:nvCxnSpPr>
            <p:spPr bwMode="auto">
              <a:xfrm rot="5400000">
                <a:off x="1105648" y="2672691"/>
                <a:ext cx="499934" cy="1435"/>
              </a:xfrm>
              <a:prstGeom prst="line">
                <a:avLst/>
              </a:prstGeom>
              <a:noFill/>
              <a:ln w="9525" algn="ctr">
                <a:solidFill>
                  <a:schemeClr val="tx1"/>
                </a:solidFill>
                <a:miter lim="800000"/>
                <a:headEnd/>
                <a:tailEnd/>
              </a:ln>
            </p:spPr>
          </p:cxnSp>
          <p:cxnSp>
            <p:nvCxnSpPr>
              <p:cNvPr id="114" name="Straight Connector 7"/>
              <p:cNvCxnSpPr>
                <a:cxnSpLocks noChangeShapeType="1"/>
              </p:cNvCxnSpPr>
              <p:nvPr/>
            </p:nvCxnSpPr>
            <p:spPr bwMode="auto">
              <a:xfrm rot="5400000">
                <a:off x="1493635" y="2671765"/>
                <a:ext cx="499934" cy="1435"/>
              </a:xfrm>
              <a:prstGeom prst="line">
                <a:avLst/>
              </a:prstGeom>
              <a:noFill/>
              <a:ln w="9525" algn="ctr">
                <a:solidFill>
                  <a:schemeClr val="tx1"/>
                </a:solidFill>
                <a:miter lim="800000"/>
                <a:headEnd/>
                <a:tailEnd/>
              </a:ln>
            </p:spPr>
          </p:cxnSp>
          <p:cxnSp>
            <p:nvCxnSpPr>
              <p:cNvPr id="115" name="Straight Connector 8"/>
              <p:cNvCxnSpPr>
                <a:cxnSpLocks noChangeShapeType="1"/>
              </p:cNvCxnSpPr>
              <p:nvPr/>
            </p:nvCxnSpPr>
            <p:spPr bwMode="auto">
              <a:xfrm rot="5400000">
                <a:off x="1880904" y="2671765"/>
                <a:ext cx="499934" cy="1435"/>
              </a:xfrm>
              <a:prstGeom prst="line">
                <a:avLst/>
              </a:prstGeom>
              <a:noFill/>
              <a:ln w="9525" algn="ctr">
                <a:solidFill>
                  <a:schemeClr val="tx1"/>
                </a:solidFill>
                <a:miter lim="800000"/>
                <a:headEnd/>
                <a:tailEnd/>
              </a:ln>
            </p:spPr>
          </p:cxnSp>
          <p:cxnSp>
            <p:nvCxnSpPr>
              <p:cNvPr id="116" name="Straight Connector 9"/>
              <p:cNvCxnSpPr>
                <a:cxnSpLocks noChangeShapeType="1"/>
              </p:cNvCxnSpPr>
              <p:nvPr/>
            </p:nvCxnSpPr>
            <p:spPr bwMode="auto">
              <a:xfrm rot="5400000">
                <a:off x="2266738" y="2671765"/>
                <a:ext cx="499934" cy="1435"/>
              </a:xfrm>
              <a:prstGeom prst="line">
                <a:avLst/>
              </a:prstGeom>
              <a:noFill/>
              <a:ln w="9525" algn="ctr">
                <a:solidFill>
                  <a:schemeClr val="tx1"/>
                </a:solidFill>
                <a:miter lim="800000"/>
                <a:headEnd/>
                <a:tailEnd/>
              </a:ln>
            </p:spPr>
          </p:cxnSp>
          <p:cxnSp>
            <p:nvCxnSpPr>
              <p:cNvPr id="117" name="Straight Connector 10"/>
              <p:cNvCxnSpPr>
                <a:cxnSpLocks noChangeShapeType="1"/>
              </p:cNvCxnSpPr>
              <p:nvPr/>
            </p:nvCxnSpPr>
            <p:spPr bwMode="auto">
              <a:xfrm rot="5400000">
                <a:off x="2654007" y="2671765"/>
                <a:ext cx="499934" cy="1435"/>
              </a:xfrm>
              <a:prstGeom prst="line">
                <a:avLst/>
              </a:prstGeom>
              <a:noFill/>
              <a:ln w="9525" algn="ctr">
                <a:solidFill>
                  <a:schemeClr val="tx1"/>
                </a:solidFill>
                <a:miter lim="800000"/>
                <a:headEnd/>
                <a:tailEnd/>
              </a:ln>
            </p:spPr>
          </p:cxnSp>
          <p:cxnSp>
            <p:nvCxnSpPr>
              <p:cNvPr id="118" name="Straight Connector 11"/>
              <p:cNvCxnSpPr>
                <a:cxnSpLocks noChangeShapeType="1"/>
              </p:cNvCxnSpPr>
              <p:nvPr/>
            </p:nvCxnSpPr>
            <p:spPr bwMode="auto">
              <a:xfrm rot="5400000">
                <a:off x="3041277" y="2671765"/>
                <a:ext cx="499934" cy="1435"/>
              </a:xfrm>
              <a:prstGeom prst="line">
                <a:avLst/>
              </a:prstGeom>
              <a:noFill/>
              <a:ln w="9525" algn="ctr">
                <a:solidFill>
                  <a:schemeClr val="tx1"/>
                </a:solidFill>
                <a:miter lim="800000"/>
                <a:headEnd/>
                <a:tailEnd/>
              </a:ln>
            </p:spPr>
          </p:cxnSp>
          <p:cxnSp>
            <p:nvCxnSpPr>
              <p:cNvPr id="119" name="Straight Connector 12"/>
              <p:cNvCxnSpPr>
                <a:cxnSpLocks noChangeShapeType="1"/>
              </p:cNvCxnSpPr>
              <p:nvPr/>
            </p:nvCxnSpPr>
            <p:spPr bwMode="auto">
              <a:xfrm rot="5400000">
                <a:off x="3428545" y="2671765"/>
                <a:ext cx="499934" cy="1435"/>
              </a:xfrm>
              <a:prstGeom prst="line">
                <a:avLst/>
              </a:prstGeom>
              <a:noFill/>
              <a:ln w="9525" algn="ctr">
                <a:solidFill>
                  <a:schemeClr val="tx1"/>
                </a:solidFill>
                <a:miter lim="800000"/>
                <a:headEnd/>
                <a:tailEnd/>
              </a:ln>
            </p:spPr>
          </p:cxnSp>
          <p:cxnSp>
            <p:nvCxnSpPr>
              <p:cNvPr id="120" name="Straight Connector 13"/>
              <p:cNvCxnSpPr>
                <a:cxnSpLocks noChangeShapeType="1"/>
              </p:cNvCxnSpPr>
              <p:nvPr/>
            </p:nvCxnSpPr>
            <p:spPr bwMode="auto">
              <a:xfrm rot="5400000">
                <a:off x="3815815" y="2671765"/>
                <a:ext cx="499934" cy="1435"/>
              </a:xfrm>
              <a:prstGeom prst="line">
                <a:avLst/>
              </a:prstGeom>
              <a:noFill/>
              <a:ln w="9525" algn="ctr">
                <a:solidFill>
                  <a:schemeClr val="tx1"/>
                </a:solidFill>
                <a:miter lim="800000"/>
                <a:headEnd/>
                <a:tailEnd/>
              </a:ln>
            </p:spPr>
          </p:cxnSp>
          <p:cxnSp>
            <p:nvCxnSpPr>
              <p:cNvPr id="121" name="Straight Connector 14"/>
              <p:cNvCxnSpPr>
                <a:cxnSpLocks noChangeShapeType="1"/>
              </p:cNvCxnSpPr>
              <p:nvPr/>
            </p:nvCxnSpPr>
            <p:spPr bwMode="auto">
              <a:xfrm rot="5400000">
                <a:off x="4203084" y="2671765"/>
                <a:ext cx="499934" cy="1435"/>
              </a:xfrm>
              <a:prstGeom prst="line">
                <a:avLst/>
              </a:prstGeom>
              <a:noFill/>
              <a:ln w="9525" algn="ctr">
                <a:solidFill>
                  <a:schemeClr val="tx1"/>
                </a:solidFill>
                <a:miter lim="800000"/>
                <a:headEnd/>
                <a:tailEnd/>
              </a:ln>
            </p:spPr>
          </p:cxnSp>
          <p:cxnSp>
            <p:nvCxnSpPr>
              <p:cNvPr id="122" name="Straight Connector 15"/>
              <p:cNvCxnSpPr>
                <a:cxnSpLocks noChangeShapeType="1"/>
              </p:cNvCxnSpPr>
              <p:nvPr/>
            </p:nvCxnSpPr>
            <p:spPr bwMode="auto">
              <a:xfrm rot="5400000">
                <a:off x="4590353" y="2671765"/>
                <a:ext cx="499934" cy="1435"/>
              </a:xfrm>
              <a:prstGeom prst="line">
                <a:avLst/>
              </a:prstGeom>
              <a:noFill/>
              <a:ln w="9525" algn="ctr">
                <a:solidFill>
                  <a:schemeClr val="tx1"/>
                </a:solidFill>
                <a:miter lim="800000"/>
                <a:headEnd/>
                <a:tailEnd/>
              </a:ln>
            </p:spPr>
          </p:cxnSp>
          <p:cxnSp>
            <p:nvCxnSpPr>
              <p:cNvPr id="123" name="Straight Connector 16"/>
              <p:cNvCxnSpPr>
                <a:cxnSpLocks noChangeShapeType="1"/>
              </p:cNvCxnSpPr>
              <p:nvPr/>
            </p:nvCxnSpPr>
            <p:spPr bwMode="auto">
              <a:xfrm rot="5400000">
                <a:off x="4977622" y="2671765"/>
                <a:ext cx="499934" cy="1435"/>
              </a:xfrm>
              <a:prstGeom prst="line">
                <a:avLst/>
              </a:prstGeom>
              <a:noFill/>
              <a:ln w="9525" algn="ctr">
                <a:solidFill>
                  <a:schemeClr val="tx1"/>
                </a:solidFill>
                <a:miter lim="800000"/>
                <a:headEnd/>
                <a:tailEnd/>
              </a:ln>
            </p:spPr>
          </p:cxnSp>
          <p:cxnSp>
            <p:nvCxnSpPr>
              <p:cNvPr id="124" name="Straight Connector 17"/>
              <p:cNvCxnSpPr>
                <a:cxnSpLocks noChangeShapeType="1"/>
              </p:cNvCxnSpPr>
              <p:nvPr/>
            </p:nvCxnSpPr>
            <p:spPr bwMode="auto">
              <a:xfrm rot="5400000">
                <a:off x="5364892" y="2671765"/>
                <a:ext cx="499934" cy="1435"/>
              </a:xfrm>
              <a:prstGeom prst="line">
                <a:avLst/>
              </a:prstGeom>
              <a:noFill/>
              <a:ln w="9525" algn="ctr">
                <a:solidFill>
                  <a:schemeClr val="tx1"/>
                </a:solidFill>
                <a:miter lim="800000"/>
                <a:headEnd/>
                <a:tailEnd/>
              </a:ln>
            </p:spPr>
          </p:cxnSp>
          <p:cxnSp>
            <p:nvCxnSpPr>
              <p:cNvPr id="125" name="Straight Connector 18"/>
              <p:cNvCxnSpPr>
                <a:cxnSpLocks noChangeShapeType="1"/>
              </p:cNvCxnSpPr>
              <p:nvPr/>
            </p:nvCxnSpPr>
            <p:spPr bwMode="auto">
              <a:xfrm rot="5400000">
                <a:off x="5752161" y="2671765"/>
                <a:ext cx="499934" cy="1435"/>
              </a:xfrm>
              <a:prstGeom prst="line">
                <a:avLst/>
              </a:prstGeom>
              <a:noFill/>
              <a:ln w="9525" algn="ctr">
                <a:solidFill>
                  <a:schemeClr val="tx1"/>
                </a:solidFill>
                <a:miter lim="800000"/>
                <a:headEnd/>
                <a:tailEnd/>
              </a:ln>
            </p:spPr>
          </p:cxnSp>
          <p:cxnSp>
            <p:nvCxnSpPr>
              <p:cNvPr id="126" name="Straight Connector 19"/>
              <p:cNvCxnSpPr>
                <a:cxnSpLocks noChangeShapeType="1"/>
              </p:cNvCxnSpPr>
              <p:nvPr/>
            </p:nvCxnSpPr>
            <p:spPr bwMode="auto">
              <a:xfrm rot="5400000">
                <a:off x="6139430" y="2671765"/>
                <a:ext cx="499934" cy="1435"/>
              </a:xfrm>
              <a:prstGeom prst="line">
                <a:avLst/>
              </a:prstGeom>
              <a:noFill/>
              <a:ln w="9525" algn="ctr">
                <a:solidFill>
                  <a:schemeClr val="tx1"/>
                </a:solidFill>
                <a:miter lim="800000"/>
                <a:headEnd/>
                <a:tailEnd/>
              </a:ln>
            </p:spPr>
          </p:cxnSp>
          <p:cxnSp>
            <p:nvCxnSpPr>
              <p:cNvPr id="127" name="Straight Connector 20"/>
              <p:cNvCxnSpPr>
                <a:cxnSpLocks noChangeShapeType="1"/>
              </p:cNvCxnSpPr>
              <p:nvPr/>
            </p:nvCxnSpPr>
            <p:spPr bwMode="auto">
              <a:xfrm rot="5400000">
                <a:off x="6526699" y="2671765"/>
                <a:ext cx="499934" cy="1435"/>
              </a:xfrm>
              <a:prstGeom prst="line">
                <a:avLst/>
              </a:prstGeom>
              <a:noFill/>
              <a:ln w="9525" algn="ctr">
                <a:solidFill>
                  <a:schemeClr val="tx1"/>
                </a:solidFill>
                <a:miter lim="800000"/>
                <a:headEnd/>
                <a:tailEnd/>
              </a:ln>
            </p:spPr>
          </p:cxnSp>
          <p:cxnSp>
            <p:nvCxnSpPr>
              <p:cNvPr id="128" name="Straight Connector 21"/>
              <p:cNvCxnSpPr>
                <a:cxnSpLocks noChangeShapeType="1"/>
              </p:cNvCxnSpPr>
              <p:nvPr/>
            </p:nvCxnSpPr>
            <p:spPr bwMode="auto">
              <a:xfrm rot="5400000">
                <a:off x="6913968" y="2671765"/>
                <a:ext cx="499934" cy="1435"/>
              </a:xfrm>
              <a:prstGeom prst="line">
                <a:avLst/>
              </a:prstGeom>
              <a:noFill/>
              <a:ln w="9525" algn="ctr">
                <a:solidFill>
                  <a:schemeClr val="tx1"/>
                </a:solidFill>
                <a:miter lim="800000"/>
                <a:headEnd/>
                <a:tailEnd/>
              </a:ln>
            </p:spPr>
          </p:cxnSp>
          <p:cxnSp>
            <p:nvCxnSpPr>
              <p:cNvPr id="129" name="Straight Connector 22"/>
              <p:cNvCxnSpPr>
                <a:cxnSpLocks noChangeShapeType="1"/>
              </p:cNvCxnSpPr>
              <p:nvPr/>
            </p:nvCxnSpPr>
            <p:spPr bwMode="auto">
              <a:xfrm rot="5400000">
                <a:off x="7301237" y="2671765"/>
                <a:ext cx="499934" cy="1435"/>
              </a:xfrm>
              <a:prstGeom prst="line">
                <a:avLst/>
              </a:prstGeom>
              <a:noFill/>
              <a:ln w="9525" algn="ctr">
                <a:solidFill>
                  <a:schemeClr val="tx1"/>
                </a:solidFill>
                <a:miter lim="800000"/>
                <a:headEnd/>
                <a:tailEnd/>
              </a:ln>
            </p:spPr>
          </p:cxnSp>
          <p:cxnSp>
            <p:nvCxnSpPr>
              <p:cNvPr id="130" name="Straight Connector 23"/>
              <p:cNvCxnSpPr>
                <a:cxnSpLocks noChangeShapeType="1"/>
              </p:cNvCxnSpPr>
              <p:nvPr/>
            </p:nvCxnSpPr>
            <p:spPr bwMode="auto">
              <a:xfrm rot="5400000">
                <a:off x="7688507" y="2671765"/>
                <a:ext cx="499934" cy="1435"/>
              </a:xfrm>
              <a:prstGeom prst="line">
                <a:avLst/>
              </a:prstGeom>
              <a:noFill/>
              <a:ln w="9525" algn="ctr">
                <a:solidFill>
                  <a:schemeClr val="tx1"/>
                </a:solidFill>
                <a:miter lim="800000"/>
                <a:headEnd/>
                <a:tailEnd/>
              </a:ln>
            </p:spPr>
          </p:cxnSp>
          <p:cxnSp>
            <p:nvCxnSpPr>
              <p:cNvPr id="131" name="Straight Connector 24"/>
              <p:cNvCxnSpPr>
                <a:cxnSpLocks noChangeShapeType="1"/>
              </p:cNvCxnSpPr>
              <p:nvPr/>
            </p:nvCxnSpPr>
            <p:spPr bwMode="auto">
              <a:xfrm rot="5400000">
                <a:off x="8077221" y="2671754"/>
                <a:ext cx="500066" cy="1588"/>
              </a:xfrm>
              <a:prstGeom prst="line">
                <a:avLst/>
              </a:prstGeom>
              <a:noFill/>
              <a:ln w="9525" algn="ctr">
                <a:solidFill>
                  <a:schemeClr val="tx1"/>
                </a:solidFill>
                <a:miter lim="800000"/>
                <a:headEnd/>
                <a:tailEnd/>
              </a:ln>
            </p:spPr>
          </p:cxnSp>
        </p:grpSp>
        <p:sp>
          <p:nvSpPr>
            <p:cNvPr id="89" name="TextBox 25"/>
            <p:cNvSpPr txBox="1">
              <a:spLocks noChangeArrowheads="1"/>
            </p:cNvSpPr>
            <p:nvPr/>
          </p:nvSpPr>
          <p:spPr bwMode="auto">
            <a:xfrm>
              <a:off x="1010561" y="2922581"/>
              <a:ext cx="321987"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a:t>
              </a:r>
            </a:p>
          </p:txBody>
        </p:sp>
        <p:sp>
          <p:nvSpPr>
            <p:cNvPr id="90" name="TextBox 26"/>
            <p:cNvSpPr txBox="1">
              <a:spLocks noChangeArrowheads="1"/>
            </p:cNvSpPr>
            <p:nvPr/>
          </p:nvSpPr>
          <p:spPr bwMode="auto">
            <a:xfrm>
              <a:off x="1385878"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a:t>
              </a:r>
            </a:p>
          </p:txBody>
        </p:sp>
        <p:sp>
          <p:nvSpPr>
            <p:cNvPr id="91" name="TextBox 27"/>
            <p:cNvSpPr txBox="1">
              <a:spLocks noChangeArrowheads="1"/>
            </p:cNvSpPr>
            <p:nvPr/>
          </p:nvSpPr>
          <p:spPr bwMode="auto">
            <a:xfrm>
              <a:off x="177179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3</a:t>
              </a:r>
            </a:p>
          </p:txBody>
        </p:sp>
        <p:sp>
          <p:nvSpPr>
            <p:cNvPr id="92" name="TextBox 28"/>
            <p:cNvSpPr txBox="1">
              <a:spLocks noChangeArrowheads="1"/>
            </p:cNvSpPr>
            <p:nvPr/>
          </p:nvSpPr>
          <p:spPr bwMode="auto">
            <a:xfrm>
              <a:off x="215771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4</a:t>
              </a:r>
            </a:p>
          </p:txBody>
        </p:sp>
        <p:sp>
          <p:nvSpPr>
            <p:cNvPr id="95" name="TextBox 29"/>
            <p:cNvSpPr txBox="1">
              <a:spLocks noChangeArrowheads="1"/>
            </p:cNvSpPr>
            <p:nvPr/>
          </p:nvSpPr>
          <p:spPr bwMode="auto">
            <a:xfrm>
              <a:off x="254363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5</a:t>
              </a:r>
            </a:p>
          </p:txBody>
        </p:sp>
        <p:sp>
          <p:nvSpPr>
            <p:cNvPr id="96" name="TextBox 30"/>
            <p:cNvSpPr txBox="1">
              <a:spLocks noChangeArrowheads="1"/>
            </p:cNvSpPr>
            <p:nvPr/>
          </p:nvSpPr>
          <p:spPr bwMode="auto">
            <a:xfrm>
              <a:off x="292955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6</a:t>
              </a:r>
            </a:p>
          </p:txBody>
        </p:sp>
        <p:sp>
          <p:nvSpPr>
            <p:cNvPr id="97" name="TextBox 31"/>
            <p:cNvSpPr txBox="1">
              <a:spLocks noChangeArrowheads="1"/>
            </p:cNvSpPr>
            <p:nvPr/>
          </p:nvSpPr>
          <p:spPr bwMode="auto">
            <a:xfrm>
              <a:off x="331547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7</a:t>
              </a:r>
            </a:p>
          </p:txBody>
        </p:sp>
        <p:sp>
          <p:nvSpPr>
            <p:cNvPr id="98" name="TextBox 32"/>
            <p:cNvSpPr txBox="1">
              <a:spLocks noChangeArrowheads="1"/>
            </p:cNvSpPr>
            <p:nvPr/>
          </p:nvSpPr>
          <p:spPr bwMode="auto">
            <a:xfrm>
              <a:off x="370139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8</a:t>
              </a:r>
            </a:p>
          </p:txBody>
        </p:sp>
        <p:sp>
          <p:nvSpPr>
            <p:cNvPr id="99" name="TextBox 33"/>
            <p:cNvSpPr txBox="1">
              <a:spLocks noChangeArrowheads="1"/>
            </p:cNvSpPr>
            <p:nvPr/>
          </p:nvSpPr>
          <p:spPr bwMode="auto">
            <a:xfrm>
              <a:off x="4087310"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9</a:t>
              </a:r>
            </a:p>
          </p:txBody>
        </p:sp>
        <p:sp>
          <p:nvSpPr>
            <p:cNvPr id="100" name="TextBox 34"/>
            <p:cNvSpPr txBox="1">
              <a:spLocks noChangeArrowheads="1"/>
            </p:cNvSpPr>
            <p:nvPr/>
          </p:nvSpPr>
          <p:spPr bwMode="auto">
            <a:xfrm>
              <a:off x="4372480"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10</a:t>
              </a:r>
            </a:p>
          </p:txBody>
        </p:sp>
        <p:sp>
          <p:nvSpPr>
            <p:cNvPr id="101" name="TextBox 35"/>
            <p:cNvSpPr txBox="1">
              <a:spLocks noChangeArrowheads="1"/>
            </p:cNvSpPr>
            <p:nvPr/>
          </p:nvSpPr>
          <p:spPr bwMode="auto">
            <a:xfrm>
              <a:off x="4808279" y="2922580"/>
              <a:ext cx="424626"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11</a:t>
              </a:r>
            </a:p>
          </p:txBody>
        </p:sp>
        <p:sp>
          <p:nvSpPr>
            <p:cNvPr id="102" name="TextBox 36"/>
            <p:cNvSpPr txBox="1">
              <a:spLocks noChangeArrowheads="1"/>
            </p:cNvSpPr>
            <p:nvPr/>
          </p:nvSpPr>
          <p:spPr bwMode="auto">
            <a:xfrm>
              <a:off x="519572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12</a:t>
              </a:r>
            </a:p>
          </p:txBody>
        </p:sp>
        <p:sp>
          <p:nvSpPr>
            <p:cNvPr id="103" name="TextBox 37"/>
            <p:cNvSpPr txBox="1">
              <a:spLocks noChangeArrowheads="1"/>
            </p:cNvSpPr>
            <p:nvPr/>
          </p:nvSpPr>
          <p:spPr bwMode="auto">
            <a:xfrm>
              <a:off x="558107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13</a:t>
              </a:r>
            </a:p>
          </p:txBody>
        </p:sp>
        <p:sp>
          <p:nvSpPr>
            <p:cNvPr id="104" name="TextBox 38"/>
            <p:cNvSpPr txBox="1">
              <a:spLocks noChangeArrowheads="1"/>
            </p:cNvSpPr>
            <p:nvPr/>
          </p:nvSpPr>
          <p:spPr bwMode="auto">
            <a:xfrm>
              <a:off x="596643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14</a:t>
              </a:r>
            </a:p>
          </p:txBody>
        </p:sp>
        <p:sp>
          <p:nvSpPr>
            <p:cNvPr id="105" name="TextBox 39"/>
            <p:cNvSpPr txBox="1">
              <a:spLocks noChangeArrowheads="1"/>
            </p:cNvSpPr>
            <p:nvPr/>
          </p:nvSpPr>
          <p:spPr bwMode="auto">
            <a:xfrm>
              <a:off x="6351782"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15</a:t>
              </a:r>
            </a:p>
          </p:txBody>
        </p:sp>
        <p:sp>
          <p:nvSpPr>
            <p:cNvPr id="106" name="TextBox 40"/>
            <p:cNvSpPr txBox="1">
              <a:spLocks noChangeArrowheads="1"/>
            </p:cNvSpPr>
            <p:nvPr/>
          </p:nvSpPr>
          <p:spPr bwMode="auto">
            <a:xfrm>
              <a:off x="6737135"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16</a:t>
              </a:r>
            </a:p>
          </p:txBody>
        </p:sp>
        <p:sp>
          <p:nvSpPr>
            <p:cNvPr id="107" name="TextBox 41"/>
            <p:cNvSpPr txBox="1">
              <a:spLocks noChangeArrowheads="1"/>
            </p:cNvSpPr>
            <p:nvPr/>
          </p:nvSpPr>
          <p:spPr bwMode="auto">
            <a:xfrm>
              <a:off x="712248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17</a:t>
              </a:r>
            </a:p>
          </p:txBody>
        </p:sp>
        <p:sp>
          <p:nvSpPr>
            <p:cNvPr id="108" name="TextBox 42"/>
            <p:cNvSpPr txBox="1">
              <a:spLocks noChangeArrowheads="1"/>
            </p:cNvSpPr>
            <p:nvPr/>
          </p:nvSpPr>
          <p:spPr bwMode="auto">
            <a:xfrm>
              <a:off x="750783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18</a:t>
              </a:r>
            </a:p>
          </p:txBody>
        </p:sp>
        <p:sp>
          <p:nvSpPr>
            <p:cNvPr id="109" name="TextBox 43"/>
            <p:cNvSpPr txBox="1">
              <a:spLocks noChangeArrowheads="1"/>
            </p:cNvSpPr>
            <p:nvPr/>
          </p:nvSpPr>
          <p:spPr bwMode="auto">
            <a:xfrm>
              <a:off x="789319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19</a:t>
              </a:r>
            </a:p>
          </p:txBody>
        </p:sp>
        <p:sp>
          <p:nvSpPr>
            <p:cNvPr id="110" name="TextBox 44"/>
            <p:cNvSpPr txBox="1">
              <a:spLocks noChangeArrowheads="1"/>
            </p:cNvSpPr>
            <p:nvPr/>
          </p:nvSpPr>
          <p:spPr bwMode="auto">
            <a:xfrm>
              <a:off x="831469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20</a:t>
              </a:r>
            </a:p>
          </p:txBody>
        </p:sp>
      </p:grpSp>
      <p:sp>
        <p:nvSpPr>
          <p:cNvPr id="132" name="TextBox 96"/>
          <p:cNvSpPr txBox="1">
            <a:spLocks noChangeArrowheads="1"/>
          </p:cNvSpPr>
          <p:nvPr/>
        </p:nvSpPr>
        <p:spPr bwMode="auto">
          <a:xfrm>
            <a:off x="4781919" y="30876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34170" name="Rectangle 108"/>
          <p:cNvSpPr>
            <a:spLocks noChangeArrowheads="1"/>
          </p:cNvSpPr>
          <p:nvPr/>
        </p:nvSpPr>
        <p:spPr bwMode="auto">
          <a:xfrm>
            <a:off x="0" y="3983038"/>
            <a:ext cx="5132388" cy="530225"/>
          </a:xfrm>
          <a:prstGeom prst="rect">
            <a:avLst/>
          </a:prstGeom>
          <a:noFill/>
          <a:ln w="9525">
            <a:noFill/>
            <a:miter lim="800000"/>
            <a:headEnd/>
            <a:tailEnd/>
          </a:ln>
        </p:spPr>
        <p:txBody>
          <a:bodyPr lIns="82945" tIns="41473" rIns="82945" bIns="41473">
            <a:spAutoFit/>
          </a:bodyPr>
          <a:lstStyle/>
          <a:p>
            <a:r>
              <a:rPr lang="en-US" sz="2900" dirty="0">
                <a:latin typeface="Arial" pitchFamily="34" charset="0"/>
              </a:rPr>
              <a:t>h</a:t>
            </a:r>
            <a:r>
              <a:rPr lang="en-US" sz="2900" baseline="-25000" dirty="0">
                <a:latin typeface="Arial" pitchFamily="34" charset="0"/>
              </a:rPr>
              <a:t>2</a:t>
            </a:r>
            <a:r>
              <a:rPr lang="en-US" sz="2900" dirty="0">
                <a:latin typeface="Arial" pitchFamily="34" charset="0"/>
              </a:rPr>
              <a:t>(x)</a:t>
            </a:r>
          </a:p>
        </p:txBody>
      </p:sp>
      <p:sp>
        <p:nvSpPr>
          <p:cNvPr id="134" name="TextBox 111"/>
          <p:cNvSpPr txBox="1">
            <a:spLocks noChangeArrowheads="1"/>
          </p:cNvSpPr>
          <p:nvPr/>
        </p:nvSpPr>
        <p:spPr bwMode="auto">
          <a:xfrm>
            <a:off x="3345231" y="30876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35" name="TextBox 66"/>
          <p:cNvSpPr txBox="1">
            <a:spLocks noChangeArrowheads="1"/>
          </p:cNvSpPr>
          <p:nvPr/>
        </p:nvSpPr>
        <p:spPr bwMode="auto">
          <a:xfrm>
            <a:off x="3032494" y="3076575"/>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36" name="TextBox 67"/>
          <p:cNvSpPr txBox="1">
            <a:spLocks noChangeArrowheads="1"/>
          </p:cNvSpPr>
          <p:nvPr/>
        </p:nvSpPr>
        <p:spPr bwMode="auto">
          <a:xfrm>
            <a:off x="3924300" y="3087688"/>
            <a:ext cx="539750" cy="576262"/>
          </a:xfrm>
          <a:prstGeom prst="rect">
            <a:avLst/>
          </a:prstGeom>
          <a:noFill/>
          <a:ln w="9525">
            <a:noFill/>
            <a:miter lim="800000"/>
            <a:headEnd/>
            <a:tailEnd/>
          </a:ln>
          <a:effectLst/>
        </p:spPr>
        <p:txBody>
          <a:bodyPr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37" name="TextBox 68"/>
          <p:cNvSpPr txBox="1">
            <a:spLocks noChangeArrowheads="1"/>
          </p:cNvSpPr>
          <p:nvPr/>
        </p:nvSpPr>
        <p:spPr bwMode="auto">
          <a:xfrm>
            <a:off x="4322030" y="3087688"/>
            <a:ext cx="486508"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latin typeface="Arial" pitchFamily="34" charset="0"/>
              </a:rPr>
              <a:t>w</a:t>
            </a:r>
            <a:endParaRPr lang="en-US" sz="3200" dirty="0">
              <a:latin typeface="Arial" pitchFamily="34" charset="0"/>
            </a:endParaRPr>
          </a:p>
        </p:txBody>
      </p:sp>
      <p:sp>
        <p:nvSpPr>
          <p:cNvPr id="138" name="TextBox 70"/>
          <p:cNvSpPr txBox="1">
            <a:spLocks noChangeArrowheads="1"/>
          </p:cNvSpPr>
          <p:nvPr/>
        </p:nvSpPr>
        <p:spPr bwMode="auto">
          <a:xfrm>
            <a:off x="5494706" y="30876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39" name="TextBox 72"/>
          <p:cNvSpPr txBox="1">
            <a:spLocks noChangeArrowheads="1"/>
          </p:cNvSpPr>
          <p:nvPr/>
        </p:nvSpPr>
        <p:spPr bwMode="auto">
          <a:xfrm>
            <a:off x="5807444" y="3087688"/>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40" name="Rectangle 73"/>
          <p:cNvSpPr>
            <a:spLocks noChangeArrowheads="1"/>
          </p:cNvSpPr>
          <p:nvPr/>
        </p:nvSpPr>
        <p:spPr bwMode="auto">
          <a:xfrm>
            <a:off x="5114925" y="3260725"/>
            <a:ext cx="300038" cy="411163"/>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41" name="Rectangle 74"/>
          <p:cNvSpPr>
            <a:spLocks noChangeArrowheads="1"/>
          </p:cNvSpPr>
          <p:nvPr/>
        </p:nvSpPr>
        <p:spPr bwMode="auto">
          <a:xfrm>
            <a:off x="6167438" y="3260725"/>
            <a:ext cx="300037" cy="411163"/>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43" name="TextBox 76"/>
          <p:cNvSpPr txBox="1">
            <a:spLocks noChangeArrowheads="1"/>
          </p:cNvSpPr>
          <p:nvPr/>
        </p:nvSpPr>
        <p:spPr bwMode="auto">
          <a:xfrm>
            <a:off x="6872656" y="3079750"/>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44" name="TextBox 77"/>
          <p:cNvSpPr txBox="1">
            <a:spLocks noChangeArrowheads="1"/>
          </p:cNvSpPr>
          <p:nvPr/>
        </p:nvSpPr>
        <p:spPr bwMode="auto">
          <a:xfrm>
            <a:off x="7183806" y="3079750"/>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45" name="Rectangle 78"/>
          <p:cNvSpPr>
            <a:spLocks noChangeArrowheads="1"/>
          </p:cNvSpPr>
          <p:nvPr/>
        </p:nvSpPr>
        <p:spPr bwMode="auto">
          <a:xfrm>
            <a:off x="7596188" y="3260725"/>
            <a:ext cx="300037" cy="411163"/>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46" name="TextBox 81"/>
          <p:cNvSpPr txBox="1">
            <a:spLocks noChangeArrowheads="1"/>
          </p:cNvSpPr>
          <p:nvPr/>
        </p:nvSpPr>
        <p:spPr bwMode="auto">
          <a:xfrm>
            <a:off x="2632444" y="3076575"/>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47" name="TextBox 82"/>
          <p:cNvSpPr txBox="1">
            <a:spLocks noChangeArrowheads="1"/>
          </p:cNvSpPr>
          <p:nvPr/>
        </p:nvSpPr>
        <p:spPr bwMode="auto">
          <a:xfrm>
            <a:off x="1211631" y="3079750"/>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48" name="TextBox 83"/>
          <p:cNvSpPr txBox="1">
            <a:spLocks noChangeArrowheads="1"/>
          </p:cNvSpPr>
          <p:nvPr/>
        </p:nvSpPr>
        <p:spPr bwMode="auto">
          <a:xfrm>
            <a:off x="1427163" y="3079750"/>
            <a:ext cx="539750" cy="576263"/>
          </a:xfrm>
          <a:prstGeom prst="rect">
            <a:avLst/>
          </a:prstGeom>
          <a:noFill/>
          <a:ln w="9525">
            <a:noFill/>
            <a:miter lim="800000"/>
            <a:headEnd/>
            <a:tailEnd/>
          </a:ln>
          <a:effectLst/>
        </p:spPr>
        <p:txBody>
          <a:bodyPr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49" name="TextBox 85"/>
          <p:cNvSpPr txBox="1">
            <a:spLocks noChangeArrowheads="1"/>
          </p:cNvSpPr>
          <p:nvPr/>
        </p:nvSpPr>
        <p:spPr bwMode="auto">
          <a:xfrm>
            <a:off x="1938706" y="3079750"/>
            <a:ext cx="372694" cy="576199"/>
          </a:xfrm>
          <a:prstGeom prst="rect">
            <a:avLst/>
          </a:prstGeom>
          <a:noFill/>
          <a:ln w="9525">
            <a:noFill/>
            <a:miter lim="800000"/>
            <a:headEnd/>
            <a:tailEnd/>
          </a:ln>
          <a:effectLst/>
        </p:spPr>
        <p:txBody>
          <a:bodyPr wrap="none" lIns="82945" tIns="41473" rIns="82945" bIns="41473">
            <a:spAutoFit/>
          </a:bodyPr>
          <a:lstStyle/>
          <a:p>
            <a:pPr>
              <a:defRPr/>
            </a:pPr>
            <a:r>
              <a:rPr lang="en-US" sz="3200" b="1" dirty="0">
                <a:solidFill>
                  <a:srgbClr val="0070C0"/>
                </a:solidFill>
                <a:latin typeface="Arial" pitchFamily="34" charset="0"/>
              </a:rPr>
              <a:t>z</a:t>
            </a:r>
            <a:endParaRPr lang="en-US" sz="3200" dirty="0">
              <a:latin typeface="Arial" pitchFamily="34" charset="0"/>
            </a:endParaRPr>
          </a:p>
        </p:txBody>
      </p:sp>
      <p:sp>
        <p:nvSpPr>
          <p:cNvPr id="150" name="Rectangle 86"/>
          <p:cNvSpPr>
            <a:spLocks noChangeArrowheads="1"/>
          </p:cNvSpPr>
          <p:nvPr/>
        </p:nvSpPr>
        <p:spPr bwMode="auto">
          <a:xfrm>
            <a:off x="3729038" y="3260725"/>
            <a:ext cx="300037" cy="411163"/>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51" name="Rectangle 89"/>
          <p:cNvSpPr>
            <a:spLocks noChangeArrowheads="1"/>
          </p:cNvSpPr>
          <p:nvPr/>
        </p:nvSpPr>
        <p:spPr bwMode="auto">
          <a:xfrm>
            <a:off x="2303463" y="3260725"/>
            <a:ext cx="300037" cy="411163"/>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52" name="Rectangle 91"/>
          <p:cNvSpPr>
            <a:spLocks noChangeArrowheads="1"/>
          </p:cNvSpPr>
          <p:nvPr/>
        </p:nvSpPr>
        <p:spPr bwMode="auto">
          <a:xfrm>
            <a:off x="896938" y="3260725"/>
            <a:ext cx="300037" cy="411163"/>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55" name="Rectangle 108"/>
          <p:cNvSpPr>
            <a:spLocks noChangeArrowheads="1"/>
          </p:cNvSpPr>
          <p:nvPr/>
        </p:nvSpPr>
        <p:spPr bwMode="auto">
          <a:xfrm>
            <a:off x="-2101850" y="3998913"/>
            <a:ext cx="5132388" cy="530225"/>
          </a:xfrm>
          <a:prstGeom prst="rect">
            <a:avLst/>
          </a:prstGeom>
          <a:noFill/>
          <a:ln w="9525">
            <a:noFill/>
            <a:miter lim="800000"/>
            <a:headEnd/>
            <a:tailEnd/>
          </a:ln>
        </p:spPr>
        <p:txBody>
          <a:bodyPr lIns="82945" tIns="41473" rIns="82945" bIns="41473">
            <a:spAutoFit/>
          </a:bodyPr>
          <a:lstStyle/>
          <a:p>
            <a:r>
              <a:rPr lang="en-US" sz="2900" dirty="0">
                <a:latin typeface="Arial" pitchFamily="34" charset="0"/>
              </a:rPr>
              <a:t>h</a:t>
            </a:r>
            <a:r>
              <a:rPr lang="en-US" sz="2900" baseline="-25000" dirty="0">
                <a:latin typeface="Arial" pitchFamily="34" charset="0"/>
              </a:rPr>
              <a:t>2</a:t>
            </a:r>
            <a:r>
              <a:rPr lang="en-US" sz="2900" dirty="0">
                <a:latin typeface="Arial" pitchFamily="34" charset="0"/>
              </a:rPr>
              <a:t>(y)</a:t>
            </a:r>
          </a:p>
        </p:txBody>
      </p:sp>
      <p:sp>
        <p:nvSpPr>
          <p:cNvPr id="11275" name="TextBox 66"/>
          <p:cNvSpPr txBox="1">
            <a:spLocks noChangeArrowheads="1"/>
          </p:cNvSpPr>
          <p:nvPr/>
        </p:nvSpPr>
        <p:spPr bwMode="auto">
          <a:xfrm>
            <a:off x="3686175" y="2147888"/>
            <a:ext cx="395288" cy="576262"/>
          </a:xfrm>
          <a:prstGeom prst="rect">
            <a:avLst/>
          </a:prstGeom>
          <a:noFill/>
          <a:ln w="9525">
            <a:noFill/>
            <a:miter lim="800000"/>
            <a:headEnd/>
            <a:tailEnd/>
          </a:ln>
          <a:effectLst/>
        </p:spPr>
        <p:txBody>
          <a:bodyPr wrap="none" lIns="82945" tIns="41473" rIns="82945" bIns="41473">
            <a:spAutoFit/>
          </a:bodyPr>
          <a:lstStyle/>
          <a:p>
            <a:pPr>
              <a:defRPr/>
            </a:pPr>
            <a:r>
              <a:rPr lang="en-US" sz="3200" b="1" dirty="0">
                <a:latin typeface="Arial" pitchFamily="34" charset="0"/>
              </a:rPr>
              <a:t>y</a:t>
            </a:r>
            <a:endParaRPr lang="en-US" sz="3200" dirty="0">
              <a:latin typeface="Arial" pitchFamily="34" charset="0"/>
            </a:endParaRPr>
          </a:p>
        </p:txBody>
      </p:sp>
      <p:sp>
        <p:nvSpPr>
          <p:cNvPr id="158" name="TextBox 81"/>
          <p:cNvSpPr txBox="1">
            <a:spLocks noChangeArrowheads="1"/>
          </p:cNvSpPr>
          <p:nvPr/>
        </p:nvSpPr>
        <p:spPr bwMode="auto">
          <a:xfrm>
            <a:off x="3665538" y="2182813"/>
            <a:ext cx="449262" cy="576262"/>
          </a:xfrm>
          <a:prstGeom prst="rect">
            <a:avLst/>
          </a:prstGeom>
          <a:noFill/>
          <a:ln w="9525">
            <a:noFill/>
            <a:miter lim="800000"/>
            <a:headEnd/>
            <a:tailEnd/>
          </a:ln>
          <a:effectLst/>
        </p:spPr>
        <p:txBody>
          <a:bodyPr lIns="82945" tIns="41473" rIns="82945" bIns="41473">
            <a:spAutoFit/>
          </a:bodyPr>
          <a:lstStyle/>
          <a:p>
            <a:pPr>
              <a:defRPr/>
            </a:pPr>
            <a:r>
              <a:rPr lang="en-US" sz="3200" b="1" dirty="0">
                <a:latin typeface="Arial" pitchFamily="34" charset="0"/>
              </a:rPr>
              <a:t>x</a:t>
            </a:r>
            <a:endParaRPr lang="en-US" sz="3200" dirty="0">
              <a:latin typeface="Arial" pitchFamily="34" charset="0"/>
            </a:endParaRPr>
          </a:p>
        </p:txBody>
      </p:sp>
      <p:sp>
        <p:nvSpPr>
          <p:cNvPr id="159" name="Rectangle 74"/>
          <p:cNvSpPr>
            <a:spLocks noChangeArrowheads="1"/>
          </p:cNvSpPr>
          <p:nvPr/>
        </p:nvSpPr>
        <p:spPr bwMode="auto">
          <a:xfrm>
            <a:off x="7229475" y="2325688"/>
            <a:ext cx="298450" cy="412750"/>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60" name="Rectangle 74"/>
          <p:cNvSpPr>
            <a:spLocks noChangeArrowheads="1"/>
          </p:cNvSpPr>
          <p:nvPr/>
        </p:nvSpPr>
        <p:spPr bwMode="auto">
          <a:xfrm>
            <a:off x="6516688" y="3260725"/>
            <a:ext cx="298450" cy="411163"/>
          </a:xfrm>
          <a:prstGeom prst="rect">
            <a:avLst/>
          </a:prstGeom>
          <a:solidFill>
            <a:schemeClr val="bg1"/>
          </a:solidFill>
          <a:ln w="9525" algn="ctr">
            <a:solidFill>
              <a:schemeClr val="tx1"/>
            </a:solidFill>
            <a:miter lim="800000"/>
            <a:headEnd/>
            <a:tailEnd/>
          </a:ln>
          <a:effectLst/>
        </p:spPr>
        <p:txBody>
          <a:bodyPr wrap="none" lIns="82945" tIns="41473" rIns="82945" bIns="41473"/>
          <a:lstStyle/>
          <a:p>
            <a:pPr>
              <a:defRPr/>
            </a:pPr>
            <a:endParaRPr lang="en-US" dirty="0">
              <a:latin typeface="Arial" pitchFamily="34" charset="0"/>
            </a:endParaRPr>
          </a:p>
        </p:txBody>
      </p:sp>
      <p:sp>
        <p:nvSpPr>
          <p:cNvPr id="162" name="Oval 161"/>
          <p:cNvSpPr/>
          <p:nvPr/>
        </p:nvSpPr>
        <p:spPr bwMode="auto">
          <a:xfrm>
            <a:off x="3665538" y="2298700"/>
            <a:ext cx="452437" cy="517525"/>
          </a:xfrm>
          <a:prstGeom prst="ellipse">
            <a:avLst/>
          </a:prstGeom>
          <a:noFill/>
          <a:ln w="38100" cap="flat" cmpd="sng" algn="ctr">
            <a:solidFill>
              <a:srgbClr val="FF3300"/>
            </a:solidFill>
            <a:prstDash val="solid"/>
            <a:miter lim="800000"/>
            <a:headEnd type="none" w="med" len="med"/>
            <a:tailEnd type="none" w="med" len="med"/>
          </a:ln>
          <a:effectLst/>
        </p:spPr>
        <p:txBody>
          <a:bodyPr wrap="none" lIns="82945" tIns="41473" rIns="82945" bIns="41473"/>
          <a:lstStyle/>
          <a:p>
            <a:pPr>
              <a:defRPr/>
            </a:pPr>
            <a:endParaRPr lang="en-US" dirty="0">
              <a:latin typeface="Arial" pitchFamily="34" charset="0"/>
            </a:endParaRPr>
          </a:p>
        </p:txBody>
      </p:sp>
      <p:sp>
        <p:nvSpPr>
          <p:cNvPr id="163" name="Oval 162"/>
          <p:cNvSpPr/>
          <p:nvPr/>
        </p:nvSpPr>
        <p:spPr bwMode="auto">
          <a:xfrm>
            <a:off x="4313238" y="3205163"/>
            <a:ext cx="452437" cy="519112"/>
          </a:xfrm>
          <a:prstGeom prst="ellipse">
            <a:avLst/>
          </a:prstGeom>
          <a:noFill/>
          <a:ln w="38100" cap="flat" cmpd="sng" algn="ctr">
            <a:solidFill>
              <a:srgbClr val="FF3300"/>
            </a:solidFill>
            <a:prstDash val="solid"/>
            <a:miter lim="800000"/>
            <a:headEnd type="none" w="med" len="med"/>
            <a:tailEnd type="none" w="med" len="med"/>
          </a:ln>
          <a:effectLst/>
        </p:spPr>
        <p:txBody>
          <a:bodyPr wrap="none" lIns="82945" tIns="41473" rIns="82945" bIns="41473"/>
          <a:lstStyle/>
          <a:p>
            <a:pPr>
              <a:defRPr/>
            </a:pPr>
            <a:endParaRPr lang="en-US" dirty="0">
              <a:latin typeface="Arial" pitchFamily="34" charset="0"/>
            </a:endParaRPr>
          </a:p>
        </p:txBody>
      </p:sp>
      <p:grpSp>
        <p:nvGrpSpPr>
          <p:cNvPr id="6" name="Group 155"/>
          <p:cNvGrpSpPr>
            <a:grpSpLocks/>
          </p:cNvGrpSpPr>
          <p:nvPr/>
        </p:nvGrpSpPr>
        <p:grpSpPr bwMode="auto">
          <a:xfrm>
            <a:off x="295275" y="706438"/>
            <a:ext cx="3509963" cy="2900362"/>
            <a:chOff x="325404" y="779441"/>
            <a:chExt cx="3868909" cy="3196211"/>
          </a:xfrm>
        </p:grpSpPr>
        <p:sp>
          <p:nvSpPr>
            <p:cNvPr id="153" name="Freeform 152"/>
            <p:cNvSpPr/>
            <p:nvPr/>
          </p:nvSpPr>
          <p:spPr>
            <a:xfrm>
              <a:off x="1487301" y="1822102"/>
              <a:ext cx="2707012" cy="2153550"/>
            </a:xfrm>
            <a:custGeom>
              <a:avLst/>
              <a:gdLst>
                <a:gd name="connsiteX0" fmla="*/ 1215886 w 2706756"/>
                <a:gd name="connsiteY0" fmla="*/ 2153479 h 2153479"/>
                <a:gd name="connsiteX1" fmla="*/ 162339 w 2706756"/>
                <a:gd name="connsiteY1" fmla="*/ 1696279 h 2153479"/>
                <a:gd name="connsiteX2" fmla="*/ 241852 w 2706756"/>
                <a:gd name="connsiteY2" fmla="*/ 503584 h 2153479"/>
                <a:gd name="connsiteX3" fmla="*/ 1593573 w 2706756"/>
                <a:gd name="connsiteY3" fmla="*/ 26505 h 2153479"/>
                <a:gd name="connsiteX4" fmla="*/ 2507973 w 2706756"/>
                <a:gd name="connsiteY4" fmla="*/ 344557 h 2153479"/>
                <a:gd name="connsiteX5" fmla="*/ 2706756 w 2706756"/>
                <a:gd name="connsiteY5" fmla="*/ 722244 h 2153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6756" h="2153479">
                  <a:moveTo>
                    <a:pt x="1215886" y="2153479"/>
                  </a:moveTo>
                  <a:cubicBezTo>
                    <a:pt x="770282" y="2062370"/>
                    <a:pt x="324678" y="1971262"/>
                    <a:pt x="162339" y="1696279"/>
                  </a:cubicBezTo>
                  <a:cubicBezTo>
                    <a:pt x="0" y="1421297"/>
                    <a:pt x="3313" y="781880"/>
                    <a:pt x="241852" y="503584"/>
                  </a:cubicBezTo>
                  <a:cubicBezTo>
                    <a:pt x="480391" y="225288"/>
                    <a:pt x="1215886" y="53010"/>
                    <a:pt x="1593573" y="26505"/>
                  </a:cubicBezTo>
                  <a:cubicBezTo>
                    <a:pt x="1971260" y="0"/>
                    <a:pt x="2322443" y="228601"/>
                    <a:pt x="2507973" y="344557"/>
                  </a:cubicBezTo>
                  <a:cubicBezTo>
                    <a:pt x="2693503" y="460513"/>
                    <a:pt x="2700129" y="591378"/>
                    <a:pt x="2706756" y="722244"/>
                  </a:cubicBezTo>
                </a:path>
              </a:pathLst>
            </a:custGeom>
            <a:ln w="53975">
              <a:solidFill>
                <a:srgbClr val="FF0000"/>
              </a:solidFill>
              <a:prstDash val="sysDash"/>
              <a:tailEnd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latin typeface="Arial" pitchFamily="34" charset="0"/>
              </a:endParaRPr>
            </a:p>
          </p:txBody>
        </p:sp>
        <p:sp>
          <p:nvSpPr>
            <p:cNvPr id="154" name="TextBox 153"/>
            <p:cNvSpPr txBox="1"/>
            <p:nvPr/>
          </p:nvSpPr>
          <p:spPr>
            <a:xfrm>
              <a:off x="325404" y="779441"/>
              <a:ext cx="2644017" cy="1187864"/>
            </a:xfrm>
            <a:prstGeom prst="rect">
              <a:avLst/>
            </a:prstGeom>
            <a:noFill/>
          </p:spPr>
          <p:txBody>
            <a:bodyPr>
              <a:spAutoFit/>
            </a:bodyPr>
            <a:lstStyle/>
            <a:p>
              <a:pPr algn="l">
                <a:defRPr/>
              </a:pPr>
              <a:r>
                <a:rPr lang="en-US" sz="3200" dirty="0">
                  <a:solidFill>
                    <a:srgbClr val="FF0000"/>
                  </a:solidFill>
                  <a:latin typeface="Arial" pitchFamily="34" charset="0"/>
                  <a:cs typeface="Arial" pitchFamily="34" charset="0"/>
                </a:rPr>
                <a:t>But cycles </a:t>
              </a:r>
            </a:p>
            <a:p>
              <a:pPr algn="l">
                <a:defRPr/>
              </a:pPr>
              <a:r>
                <a:rPr lang="en-US" sz="3200" dirty="0">
                  <a:solidFill>
                    <a:srgbClr val="FF0000"/>
                  </a:solidFill>
                  <a:latin typeface="Arial" pitchFamily="34" charset="0"/>
                  <a:cs typeface="Arial" pitchFamily="34" charset="0"/>
                </a:rPr>
                <a:t>can form</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7.55475E-6 1.5556E-6 L -0.14999 0.13349 " pathEditMode="relative" ptsTypes="AA">
                                      <p:cBhvr>
                                        <p:cTn id="18" dur="2000" fill="hold"/>
                                        <p:tgtEl>
                                          <p:spTgt spid="1127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1275" grpId="0"/>
      <p:bldP spid="158" grpId="0"/>
      <p:bldP spid="158" grpId="1"/>
      <p:bldP spid="162" grpId="0" animBg="1"/>
      <p:bldP spid="163"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pPr eaLnBrk="1" hangingPunct="1"/>
            <a:r>
              <a:rPr lang="en-US" smtClean="0"/>
              <a:t>Cuckoo Hashing</a:t>
            </a:r>
          </a:p>
        </p:txBody>
      </p:sp>
      <p:sp>
        <p:nvSpPr>
          <p:cNvPr id="48131" name="Content Placeholder 2"/>
          <p:cNvSpPr>
            <a:spLocks noGrp="1"/>
          </p:cNvSpPr>
          <p:nvPr>
            <p:ph idx="1"/>
          </p:nvPr>
        </p:nvSpPr>
        <p:spPr>
          <a:xfrm>
            <a:off x="488950" y="1736725"/>
            <a:ext cx="8294688" cy="4083050"/>
          </a:xfrm>
        </p:spPr>
        <p:txBody>
          <a:bodyPr rtlCol="0">
            <a:normAutofit lnSpcReduction="10000"/>
          </a:bodyPr>
          <a:lstStyle/>
          <a:p>
            <a:pPr marL="342865" indent="-342865" defTabSz="914305" eaLnBrk="1" fontAlgn="auto" hangingPunct="1">
              <a:spcAft>
                <a:spcPts val="0"/>
              </a:spcAft>
              <a:buFont typeface="Arial" pitchFamily="34" charset="0"/>
              <a:buChar char="•"/>
              <a:defRPr/>
            </a:pPr>
            <a:r>
              <a:rPr lang="en-US" sz="3300" dirty="0">
                <a:solidFill>
                  <a:schemeClr val="tx1"/>
                </a:solidFill>
              </a:rPr>
              <a:t>Advantages: </a:t>
            </a:r>
          </a:p>
          <a:p>
            <a:pPr marL="742873" lvl="1" indent="-285720" defTabSz="914305" eaLnBrk="1" fontAlgn="auto" hangingPunct="1">
              <a:spcAft>
                <a:spcPts val="0"/>
              </a:spcAft>
              <a:buFont typeface="Arial" pitchFamily="34" charset="0"/>
              <a:buChar char="–"/>
              <a:defRPr/>
            </a:pPr>
            <a:r>
              <a:rPr lang="en-US" sz="2900" i="1" dirty="0" smtClean="0">
                <a:solidFill>
                  <a:schemeClr val="tx1"/>
                </a:solidFill>
                <a:sym typeface="Wingdings" pitchFamily="2" charset="2"/>
              </a:rPr>
              <a:t>contains</a:t>
            </a:r>
            <a:r>
              <a:rPr lang="en-US" sz="2900" dirty="0">
                <a:solidFill>
                  <a:schemeClr val="tx1"/>
                </a:solidFill>
                <a:sym typeface="Wingdings" pitchFamily="2" charset="2"/>
              </a:rPr>
              <a:t>()</a:t>
            </a:r>
            <a:r>
              <a:rPr lang="en-US" sz="2900" i="1" dirty="0">
                <a:solidFill>
                  <a:schemeClr val="tx1"/>
                </a:solidFill>
                <a:sym typeface="Wingdings" pitchFamily="2" charset="2"/>
              </a:rPr>
              <a:t> </a:t>
            </a:r>
            <a:r>
              <a:rPr lang="en-US" sz="2900" dirty="0">
                <a:sym typeface="Wingdings" pitchFamily="2" charset="2"/>
              </a:rPr>
              <a:t>: deterministic 2 buckets</a:t>
            </a:r>
          </a:p>
          <a:p>
            <a:pPr marL="742873" lvl="1" indent="-285720" defTabSz="914305" eaLnBrk="1" fontAlgn="auto" hangingPunct="1">
              <a:spcAft>
                <a:spcPts val="0"/>
              </a:spcAft>
              <a:buFont typeface="Arial" pitchFamily="34" charset="0"/>
              <a:buChar char="–"/>
              <a:defRPr/>
            </a:pPr>
            <a:r>
              <a:rPr lang="en-US" sz="2900" dirty="0">
                <a:sym typeface="Wingdings" pitchFamily="2" charset="2"/>
              </a:rPr>
              <a:t>No clustering or contamination</a:t>
            </a:r>
            <a:endParaRPr lang="en-US" sz="2900" dirty="0"/>
          </a:p>
          <a:p>
            <a:pPr marL="342865" indent="-342865" defTabSz="914305" eaLnBrk="1" fontAlgn="auto" hangingPunct="1">
              <a:spcAft>
                <a:spcPts val="0"/>
              </a:spcAft>
              <a:buFont typeface="Arial" pitchFamily="34" charset="0"/>
              <a:buChar char="•"/>
              <a:defRPr/>
            </a:pPr>
            <a:r>
              <a:rPr lang="en-US" sz="3300" dirty="0">
                <a:solidFill>
                  <a:srgbClr val="FF0000"/>
                </a:solidFill>
              </a:rPr>
              <a:t>Disadvantages:</a:t>
            </a:r>
            <a:r>
              <a:rPr lang="en-US" sz="3300" dirty="0"/>
              <a:t> </a:t>
            </a:r>
          </a:p>
          <a:p>
            <a:pPr marL="742873" lvl="1" indent="-285720" defTabSz="914305" eaLnBrk="1" fontAlgn="auto" hangingPunct="1">
              <a:spcAft>
                <a:spcPts val="0"/>
              </a:spcAft>
              <a:buFont typeface="Arial" pitchFamily="34" charset="0"/>
              <a:buChar char="–"/>
              <a:defRPr/>
            </a:pPr>
            <a:r>
              <a:rPr lang="en-US" sz="2900" dirty="0"/>
              <a:t>2 tables</a:t>
            </a:r>
          </a:p>
          <a:p>
            <a:pPr marL="742873" lvl="1" indent="-285720" defTabSz="914305" eaLnBrk="1" fontAlgn="auto" hangingPunct="1">
              <a:spcAft>
                <a:spcPts val="0"/>
              </a:spcAft>
              <a:buFont typeface="Arial" pitchFamily="34" charset="0"/>
              <a:buChar char="–"/>
              <a:defRPr/>
            </a:pPr>
            <a:r>
              <a:rPr lang="en-US" sz="2900" dirty="0">
                <a:solidFill>
                  <a:schemeClr val="tx1"/>
                </a:solidFill>
              </a:rPr>
              <a:t>h</a:t>
            </a:r>
            <a:r>
              <a:rPr lang="en-US" sz="2900" baseline="-25000" dirty="0">
                <a:solidFill>
                  <a:schemeClr val="tx1"/>
                </a:solidFill>
              </a:rPr>
              <a:t>i</a:t>
            </a:r>
            <a:r>
              <a:rPr lang="en-US" sz="2900" dirty="0">
                <a:solidFill>
                  <a:schemeClr val="tx1"/>
                </a:solidFill>
              </a:rPr>
              <a:t>(x)</a:t>
            </a:r>
            <a:r>
              <a:rPr lang="en-US" sz="2900" dirty="0"/>
              <a:t> are complex </a:t>
            </a:r>
          </a:p>
          <a:p>
            <a:pPr marL="742873" lvl="1" indent="-285720" defTabSz="914305" eaLnBrk="1" fontAlgn="auto" hangingPunct="1">
              <a:spcAft>
                <a:spcPts val="0"/>
              </a:spcAft>
              <a:buFont typeface="Arial" pitchFamily="34" charset="0"/>
              <a:buChar char="–"/>
              <a:defRPr/>
            </a:pPr>
            <a:r>
              <a:rPr lang="en-US" sz="2900" dirty="0"/>
              <a:t>As </a:t>
            </a:r>
            <a:r>
              <a:rPr lang="en-US" sz="2900" dirty="0">
                <a:solidFill>
                  <a:schemeClr val="tx1"/>
                </a:solidFill>
              </a:rPr>
              <a:t>M/N </a:t>
            </a:r>
            <a:r>
              <a:rPr lang="en-US" sz="2900" dirty="0"/>
              <a:t>increases </a:t>
            </a:r>
            <a:r>
              <a:rPr lang="en-US" sz="2900" dirty="0">
                <a:sym typeface="Wingdings" pitchFamily="2" charset="2"/>
              </a:rPr>
              <a:t> relocation </a:t>
            </a:r>
            <a:r>
              <a:rPr lang="en-US" sz="2900" dirty="0"/>
              <a:t>cycles</a:t>
            </a:r>
          </a:p>
          <a:p>
            <a:pPr marL="742873" lvl="1" indent="-285720" defTabSz="914305" eaLnBrk="1" fontAlgn="auto" hangingPunct="1">
              <a:spcAft>
                <a:spcPts val="0"/>
              </a:spcAft>
              <a:buFont typeface="Arial" pitchFamily="34" charset="0"/>
              <a:buChar char="–"/>
              <a:defRPr/>
            </a:pPr>
            <a:r>
              <a:rPr lang="en-US" sz="2900" dirty="0">
                <a:sym typeface="Wingdings" pitchFamily="2" charset="2"/>
              </a:rPr>
              <a:t>Above </a:t>
            </a:r>
            <a:r>
              <a:rPr lang="en-US" sz="2900" dirty="0">
                <a:solidFill>
                  <a:schemeClr val="tx1"/>
                </a:solidFill>
                <a:sym typeface="Wingdings" pitchFamily="2" charset="2"/>
              </a:rPr>
              <a:t>M/N = 0.5 Add() </a:t>
            </a:r>
            <a:r>
              <a:rPr lang="en-US" sz="2900" dirty="0">
                <a:sym typeface="Wingdings" pitchFamily="2" charset="2"/>
              </a:rPr>
              <a:t>does not work!</a:t>
            </a:r>
            <a:endParaRPr lang="en-US" sz="2900" dirty="0"/>
          </a:p>
          <a:p>
            <a:pPr marL="342865" indent="-342865" defTabSz="914305" eaLnBrk="1" fontAlgn="auto" hangingPunct="1">
              <a:spcAft>
                <a:spcPts val="0"/>
              </a:spcAft>
              <a:buFont typeface="Arial" pitchFamily="34" charset="0"/>
              <a:buChar char="•"/>
              <a:defRPr/>
            </a:pPr>
            <a:endParaRPr lang="en-US" sz="33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65150" y="615950"/>
            <a:ext cx="7772400" cy="828675"/>
          </a:xfrm>
        </p:spPr>
        <p:txBody>
          <a:bodyPr rtlCol="0">
            <a:normAutofit fontScale="90000"/>
          </a:bodyPr>
          <a:lstStyle/>
          <a:p>
            <a:pPr defTabSz="914305" eaLnBrk="1" fontAlgn="auto" hangingPunct="1">
              <a:spcAft>
                <a:spcPts val="0"/>
              </a:spcAft>
              <a:defRPr/>
            </a:pPr>
            <a:r>
              <a:rPr lang="en-US" sz="4900" dirty="0"/>
              <a:t>Hopscotch Hashing</a:t>
            </a:r>
            <a:br>
              <a:rPr lang="en-US" sz="4900" dirty="0"/>
            </a:br>
            <a:endParaRPr lang="en-US" sz="2900" dirty="0"/>
          </a:p>
        </p:txBody>
      </p:sp>
      <p:sp>
        <p:nvSpPr>
          <p:cNvPr id="136195" name="Content Placeholder 2"/>
          <p:cNvSpPr>
            <a:spLocks noGrp="1"/>
          </p:cNvSpPr>
          <p:nvPr>
            <p:ph idx="1"/>
          </p:nvPr>
        </p:nvSpPr>
        <p:spPr>
          <a:xfrm>
            <a:off x="488950" y="1576388"/>
            <a:ext cx="7772400" cy="4116387"/>
          </a:xfrm>
        </p:spPr>
        <p:txBody>
          <a:bodyPr/>
          <a:lstStyle/>
          <a:p>
            <a:pPr eaLnBrk="1" hangingPunct="1"/>
            <a:r>
              <a:rPr lang="en-US" smtClean="0"/>
              <a:t>Single Array, Simple hash function</a:t>
            </a:r>
          </a:p>
          <a:p>
            <a:pPr eaLnBrk="1" hangingPunct="1"/>
            <a:r>
              <a:rPr lang="en-US" smtClean="0"/>
              <a:t>Idea: define </a:t>
            </a:r>
            <a:r>
              <a:rPr lang="en-US" smtClean="0">
                <a:solidFill>
                  <a:srgbClr val="3F51D7"/>
                </a:solidFill>
              </a:rPr>
              <a:t>neighborhood</a:t>
            </a:r>
            <a:r>
              <a:rPr lang="en-US" smtClean="0"/>
              <a:t> of original bucket </a:t>
            </a:r>
          </a:p>
          <a:p>
            <a:pPr eaLnBrk="1" hangingPunct="1"/>
            <a:r>
              <a:rPr lang="en-US" smtClean="0"/>
              <a:t>In neighborhood items found quickly</a:t>
            </a:r>
          </a:p>
          <a:p>
            <a:pPr eaLnBrk="1" hangingPunct="1"/>
            <a:r>
              <a:rPr lang="en-US" smtClean="0"/>
              <a:t>Use sequences of displacements to move items into their neighborhood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88950" y="188913"/>
            <a:ext cx="8001000" cy="949325"/>
          </a:xfrm>
          <a:effectLst/>
        </p:spPr>
        <p:txBody>
          <a:bodyPr/>
          <a:lstStyle/>
          <a:p>
            <a:pPr eaLnBrk="1" hangingPunct="1"/>
            <a:r>
              <a:rPr lang="en-US" dirty="0" smtClean="0"/>
              <a:t>Hopscotch Hashing</a:t>
            </a:r>
          </a:p>
        </p:txBody>
      </p:sp>
      <p:grpSp>
        <p:nvGrpSpPr>
          <p:cNvPr id="2" name="Group 46"/>
          <p:cNvGrpSpPr>
            <a:grpSpLocks/>
          </p:cNvGrpSpPr>
          <p:nvPr/>
        </p:nvGrpSpPr>
        <p:grpSpPr bwMode="auto">
          <a:xfrm>
            <a:off x="878400" y="2387772"/>
            <a:ext cx="7063200" cy="776589"/>
            <a:chOff x="968346" y="2422515"/>
            <a:chExt cx="7786742" cy="856474"/>
          </a:xfrm>
          <a:effectLst/>
        </p:grpSpPr>
        <p:grpSp>
          <p:nvGrpSpPr>
            <p:cNvPr id="3" name="Group 4"/>
            <p:cNvGrpSpPr>
              <a:grpSpLocks/>
            </p:cNvGrpSpPr>
            <p:nvPr/>
          </p:nvGrpSpPr>
          <p:grpSpPr bwMode="auto">
            <a:xfrm>
              <a:off x="968346" y="2422515"/>
              <a:ext cx="7786742" cy="500861"/>
              <a:chOff x="968346" y="2422515"/>
              <a:chExt cx="7786742" cy="500861"/>
            </a:xfrm>
          </p:grpSpPr>
          <p:sp>
            <p:nvSpPr>
              <p:cNvPr id="10287" name="Rectangle 5"/>
              <p:cNvSpPr>
                <a:spLocks noChangeArrowheads="1"/>
              </p:cNvSpPr>
              <p:nvPr/>
            </p:nvSpPr>
            <p:spPr bwMode="auto">
              <a:xfrm>
                <a:off x="968346" y="2422515"/>
                <a:ext cx="7786742" cy="499934"/>
              </a:xfrm>
              <a:prstGeom prst="rect">
                <a:avLst/>
              </a:prstGeom>
              <a:solidFill>
                <a:srgbClr val="66FFCC"/>
              </a:solidFill>
              <a:ln w="9525" algn="ctr">
                <a:solidFill>
                  <a:schemeClr val="tx1"/>
                </a:solidFill>
                <a:miter lim="800000"/>
                <a:headEnd/>
                <a:tailEnd/>
              </a:ln>
            </p:spPr>
            <p:txBody>
              <a:bodyPr wrap="none"/>
              <a:lstStyle/>
              <a:p>
                <a:pPr>
                  <a:defRPr/>
                </a:pPr>
                <a:endParaRPr lang="en-US" sz="3600" dirty="0">
                  <a:latin typeface="Arial" pitchFamily="34" charset="0"/>
                </a:endParaRPr>
              </a:p>
            </p:txBody>
          </p:sp>
          <p:cxnSp>
            <p:nvCxnSpPr>
              <p:cNvPr id="10288" name="Straight Connector 6"/>
              <p:cNvCxnSpPr>
                <a:cxnSpLocks noChangeShapeType="1"/>
              </p:cNvCxnSpPr>
              <p:nvPr/>
            </p:nvCxnSpPr>
            <p:spPr bwMode="auto">
              <a:xfrm rot="5400000">
                <a:off x="1105648" y="2672691"/>
                <a:ext cx="499934" cy="1435"/>
              </a:xfrm>
              <a:prstGeom prst="line">
                <a:avLst/>
              </a:prstGeom>
              <a:noFill/>
              <a:ln w="9525" algn="ctr">
                <a:solidFill>
                  <a:schemeClr val="tx1"/>
                </a:solidFill>
                <a:miter lim="800000"/>
                <a:headEnd/>
                <a:tailEnd/>
              </a:ln>
            </p:spPr>
          </p:cxnSp>
          <p:cxnSp>
            <p:nvCxnSpPr>
              <p:cNvPr id="10289" name="Straight Connector 7"/>
              <p:cNvCxnSpPr>
                <a:cxnSpLocks noChangeShapeType="1"/>
              </p:cNvCxnSpPr>
              <p:nvPr/>
            </p:nvCxnSpPr>
            <p:spPr bwMode="auto">
              <a:xfrm rot="5400000">
                <a:off x="1493635" y="2671765"/>
                <a:ext cx="499934" cy="1435"/>
              </a:xfrm>
              <a:prstGeom prst="line">
                <a:avLst/>
              </a:prstGeom>
              <a:noFill/>
              <a:ln w="9525" algn="ctr">
                <a:solidFill>
                  <a:schemeClr val="tx1"/>
                </a:solidFill>
                <a:miter lim="800000"/>
                <a:headEnd/>
                <a:tailEnd/>
              </a:ln>
            </p:spPr>
          </p:cxnSp>
          <p:cxnSp>
            <p:nvCxnSpPr>
              <p:cNvPr id="10290" name="Straight Connector 8"/>
              <p:cNvCxnSpPr>
                <a:cxnSpLocks noChangeShapeType="1"/>
              </p:cNvCxnSpPr>
              <p:nvPr/>
            </p:nvCxnSpPr>
            <p:spPr bwMode="auto">
              <a:xfrm rot="5400000">
                <a:off x="1880904" y="2671765"/>
                <a:ext cx="499934" cy="1435"/>
              </a:xfrm>
              <a:prstGeom prst="line">
                <a:avLst/>
              </a:prstGeom>
              <a:noFill/>
              <a:ln w="9525" algn="ctr">
                <a:solidFill>
                  <a:schemeClr val="tx1"/>
                </a:solidFill>
                <a:miter lim="800000"/>
                <a:headEnd/>
                <a:tailEnd/>
              </a:ln>
            </p:spPr>
          </p:cxnSp>
          <p:cxnSp>
            <p:nvCxnSpPr>
              <p:cNvPr id="10291" name="Straight Connector 9"/>
              <p:cNvCxnSpPr>
                <a:cxnSpLocks noChangeShapeType="1"/>
              </p:cNvCxnSpPr>
              <p:nvPr/>
            </p:nvCxnSpPr>
            <p:spPr bwMode="auto">
              <a:xfrm rot="5400000">
                <a:off x="2266738" y="2671765"/>
                <a:ext cx="499934" cy="1435"/>
              </a:xfrm>
              <a:prstGeom prst="line">
                <a:avLst/>
              </a:prstGeom>
              <a:noFill/>
              <a:ln w="9525" algn="ctr">
                <a:solidFill>
                  <a:schemeClr val="tx1"/>
                </a:solidFill>
                <a:miter lim="800000"/>
                <a:headEnd/>
                <a:tailEnd/>
              </a:ln>
            </p:spPr>
          </p:cxnSp>
          <p:cxnSp>
            <p:nvCxnSpPr>
              <p:cNvPr id="10292" name="Straight Connector 10"/>
              <p:cNvCxnSpPr>
                <a:cxnSpLocks noChangeShapeType="1"/>
              </p:cNvCxnSpPr>
              <p:nvPr/>
            </p:nvCxnSpPr>
            <p:spPr bwMode="auto">
              <a:xfrm rot="5400000">
                <a:off x="2654007" y="2671765"/>
                <a:ext cx="499934" cy="1435"/>
              </a:xfrm>
              <a:prstGeom prst="line">
                <a:avLst/>
              </a:prstGeom>
              <a:noFill/>
              <a:ln w="9525" algn="ctr">
                <a:solidFill>
                  <a:schemeClr val="tx1"/>
                </a:solidFill>
                <a:miter lim="800000"/>
                <a:headEnd/>
                <a:tailEnd/>
              </a:ln>
            </p:spPr>
          </p:cxnSp>
          <p:cxnSp>
            <p:nvCxnSpPr>
              <p:cNvPr id="10293" name="Straight Connector 11"/>
              <p:cNvCxnSpPr>
                <a:cxnSpLocks noChangeShapeType="1"/>
              </p:cNvCxnSpPr>
              <p:nvPr/>
            </p:nvCxnSpPr>
            <p:spPr bwMode="auto">
              <a:xfrm rot="5400000">
                <a:off x="3041277" y="2671765"/>
                <a:ext cx="499934" cy="1435"/>
              </a:xfrm>
              <a:prstGeom prst="line">
                <a:avLst/>
              </a:prstGeom>
              <a:noFill/>
              <a:ln w="9525" algn="ctr">
                <a:solidFill>
                  <a:schemeClr val="tx1"/>
                </a:solidFill>
                <a:miter lim="800000"/>
                <a:headEnd/>
                <a:tailEnd/>
              </a:ln>
            </p:spPr>
          </p:cxnSp>
          <p:cxnSp>
            <p:nvCxnSpPr>
              <p:cNvPr id="10294" name="Straight Connector 12"/>
              <p:cNvCxnSpPr>
                <a:cxnSpLocks noChangeShapeType="1"/>
              </p:cNvCxnSpPr>
              <p:nvPr/>
            </p:nvCxnSpPr>
            <p:spPr bwMode="auto">
              <a:xfrm rot="5400000">
                <a:off x="3428545" y="2671765"/>
                <a:ext cx="499934" cy="1435"/>
              </a:xfrm>
              <a:prstGeom prst="line">
                <a:avLst/>
              </a:prstGeom>
              <a:noFill/>
              <a:ln w="9525" algn="ctr">
                <a:solidFill>
                  <a:schemeClr val="tx1"/>
                </a:solidFill>
                <a:miter lim="800000"/>
                <a:headEnd/>
                <a:tailEnd/>
              </a:ln>
            </p:spPr>
          </p:cxnSp>
          <p:cxnSp>
            <p:nvCxnSpPr>
              <p:cNvPr id="10295" name="Straight Connector 13"/>
              <p:cNvCxnSpPr>
                <a:cxnSpLocks noChangeShapeType="1"/>
              </p:cNvCxnSpPr>
              <p:nvPr/>
            </p:nvCxnSpPr>
            <p:spPr bwMode="auto">
              <a:xfrm rot="5400000">
                <a:off x="3815815" y="2671765"/>
                <a:ext cx="499934" cy="1435"/>
              </a:xfrm>
              <a:prstGeom prst="line">
                <a:avLst/>
              </a:prstGeom>
              <a:noFill/>
              <a:ln w="9525" algn="ctr">
                <a:solidFill>
                  <a:schemeClr val="tx1"/>
                </a:solidFill>
                <a:miter lim="800000"/>
                <a:headEnd/>
                <a:tailEnd/>
              </a:ln>
            </p:spPr>
          </p:cxnSp>
          <p:cxnSp>
            <p:nvCxnSpPr>
              <p:cNvPr id="10296" name="Straight Connector 14"/>
              <p:cNvCxnSpPr>
                <a:cxnSpLocks noChangeShapeType="1"/>
              </p:cNvCxnSpPr>
              <p:nvPr/>
            </p:nvCxnSpPr>
            <p:spPr bwMode="auto">
              <a:xfrm rot="5400000">
                <a:off x="4203084" y="2671765"/>
                <a:ext cx="499934" cy="1435"/>
              </a:xfrm>
              <a:prstGeom prst="line">
                <a:avLst/>
              </a:prstGeom>
              <a:noFill/>
              <a:ln w="9525" algn="ctr">
                <a:solidFill>
                  <a:schemeClr val="tx1"/>
                </a:solidFill>
                <a:miter lim="800000"/>
                <a:headEnd/>
                <a:tailEnd/>
              </a:ln>
            </p:spPr>
          </p:cxnSp>
          <p:cxnSp>
            <p:nvCxnSpPr>
              <p:cNvPr id="10297" name="Straight Connector 15"/>
              <p:cNvCxnSpPr>
                <a:cxnSpLocks noChangeShapeType="1"/>
              </p:cNvCxnSpPr>
              <p:nvPr/>
            </p:nvCxnSpPr>
            <p:spPr bwMode="auto">
              <a:xfrm rot="5400000">
                <a:off x="4590353" y="2671765"/>
                <a:ext cx="499934" cy="1435"/>
              </a:xfrm>
              <a:prstGeom prst="line">
                <a:avLst/>
              </a:prstGeom>
              <a:noFill/>
              <a:ln w="9525" algn="ctr">
                <a:solidFill>
                  <a:schemeClr val="tx1"/>
                </a:solidFill>
                <a:miter lim="800000"/>
                <a:headEnd/>
                <a:tailEnd/>
              </a:ln>
            </p:spPr>
          </p:cxnSp>
          <p:cxnSp>
            <p:nvCxnSpPr>
              <p:cNvPr id="10298" name="Straight Connector 16"/>
              <p:cNvCxnSpPr>
                <a:cxnSpLocks noChangeShapeType="1"/>
              </p:cNvCxnSpPr>
              <p:nvPr/>
            </p:nvCxnSpPr>
            <p:spPr bwMode="auto">
              <a:xfrm rot="5400000">
                <a:off x="4977622" y="2671765"/>
                <a:ext cx="499934" cy="1435"/>
              </a:xfrm>
              <a:prstGeom prst="line">
                <a:avLst/>
              </a:prstGeom>
              <a:noFill/>
              <a:ln w="9525" algn="ctr">
                <a:solidFill>
                  <a:schemeClr val="tx1"/>
                </a:solidFill>
                <a:miter lim="800000"/>
                <a:headEnd/>
                <a:tailEnd/>
              </a:ln>
            </p:spPr>
          </p:cxnSp>
          <p:cxnSp>
            <p:nvCxnSpPr>
              <p:cNvPr id="10299" name="Straight Connector 17"/>
              <p:cNvCxnSpPr>
                <a:cxnSpLocks noChangeShapeType="1"/>
              </p:cNvCxnSpPr>
              <p:nvPr/>
            </p:nvCxnSpPr>
            <p:spPr bwMode="auto">
              <a:xfrm rot="5400000">
                <a:off x="5364892" y="2671765"/>
                <a:ext cx="499934" cy="1435"/>
              </a:xfrm>
              <a:prstGeom prst="line">
                <a:avLst/>
              </a:prstGeom>
              <a:noFill/>
              <a:ln w="9525" algn="ctr">
                <a:solidFill>
                  <a:schemeClr val="tx1"/>
                </a:solidFill>
                <a:miter lim="800000"/>
                <a:headEnd/>
                <a:tailEnd/>
              </a:ln>
            </p:spPr>
          </p:cxnSp>
          <p:cxnSp>
            <p:nvCxnSpPr>
              <p:cNvPr id="10300" name="Straight Connector 18"/>
              <p:cNvCxnSpPr>
                <a:cxnSpLocks noChangeShapeType="1"/>
              </p:cNvCxnSpPr>
              <p:nvPr/>
            </p:nvCxnSpPr>
            <p:spPr bwMode="auto">
              <a:xfrm rot="5400000">
                <a:off x="5752161" y="2671765"/>
                <a:ext cx="499934" cy="1435"/>
              </a:xfrm>
              <a:prstGeom prst="line">
                <a:avLst/>
              </a:prstGeom>
              <a:noFill/>
              <a:ln w="9525" algn="ctr">
                <a:solidFill>
                  <a:schemeClr val="tx1"/>
                </a:solidFill>
                <a:miter lim="800000"/>
                <a:headEnd/>
                <a:tailEnd/>
              </a:ln>
            </p:spPr>
          </p:cxnSp>
          <p:cxnSp>
            <p:nvCxnSpPr>
              <p:cNvPr id="10301" name="Straight Connector 19"/>
              <p:cNvCxnSpPr>
                <a:cxnSpLocks noChangeShapeType="1"/>
              </p:cNvCxnSpPr>
              <p:nvPr/>
            </p:nvCxnSpPr>
            <p:spPr bwMode="auto">
              <a:xfrm rot="5400000">
                <a:off x="6139430" y="2671765"/>
                <a:ext cx="499934" cy="1435"/>
              </a:xfrm>
              <a:prstGeom prst="line">
                <a:avLst/>
              </a:prstGeom>
              <a:noFill/>
              <a:ln w="9525" algn="ctr">
                <a:solidFill>
                  <a:schemeClr val="tx1"/>
                </a:solidFill>
                <a:miter lim="800000"/>
                <a:headEnd/>
                <a:tailEnd/>
              </a:ln>
            </p:spPr>
          </p:cxnSp>
          <p:cxnSp>
            <p:nvCxnSpPr>
              <p:cNvPr id="10302" name="Straight Connector 20"/>
              <p:cNvCxnSpPr>
                <a:cxnSpLocks noChangeShapeType="1"/>
              </p:cNvCxnSpPr>
              <p:nvPr/>
            </p:nvCxnSpPr>
            <p:spPr bwMode="auto">
              <a:xfrm rot="5400000">
                <a:off x="6526699" y="2671765"/>
                <a:ext cx="499934" cy="1435"/>
              </a:xfrm>
              <a:prstGeom prst="line">
                <a:avLst/>
              </a:prstGeom>
              <a:noFill/>
              <a:ln w="9525" algn="ctr">
                <a:solidFill>
                  <a:schemeClr val="tx1"/>
                </a:solidFill>
                <a:miter lim="800000"/>
                <a:headEnd/>
                <a:tailEnd/>
              </a:ln>
            </p:spPr>
          </p:cxnSp>
          <p:cxnSp>
            <p:nvCxnSpPr>
              <p:cNvPr id="10303" name="Straight Connector 21"/>
              <p:cNvCxnSpPr>
                <a:cxnSpLocks noChangeShapeType="1"/>
              </p:cNvCxnSpPr>
              <p:nvPr/>
            </p:nvCxnSpPr>
            <p:spPr bwMode="auto">
              <a:xfrm rot="5400000">
                <a:off x="6913968" y="2671765"/>
                <a:ext cx="499934" cy="1435"/>
              </a:xfrm>
              <a:prstGeom prst="line">
                <a:avLst/>
              </a:prstGeom>
              <a:noFill/>
              <a:ln w="9525" algn="ctr">
                <a:solidFill>
                  <a:schemeClr val="tx1"/>
                </a:solidFill>
                <a:miter lim="800000"/>
                <a:headEnd/>
                <a:tailEnd/>
              </a:ln>
            </p:spPr>
          </p:cxnSp>
          <p:cxnSp>
            <p:nvCxnSpPr>
              <p:cNvPr id="10304" name="Straight Connector 22"/>
              <p:cNvCxnSpPr>
                <a:cxnSpLocks noChangeShapeType="1"/>
              </p:cNvCxnSpPr>
              <p:nvPr/>
            </p:nvCxnSpPr>
            <p:spPr bwMode="auto">
              <a:xfrm rot="5400000">
                <a:off x="7301237" y="2671765"/>
                <a:ext cx="499934" cy="1435"/>
              </a:xfrm>
              <a:prstGeom prst="line">
                <a:avLst/>
              </a:prstGeom>
              <a:noFill/>
              <a:ln w="9525" algn="ctr">
                <a:solidFill>
                  <a:schemeClr val="tx1"/>
                </a:solidFill>
                <a:miter lim="800000"/>
                <a:headEnd/>
                <a:tailEnd/>
              </a:ln>
            </p:spPr>
          </p:cxnSp>
          <p:cxnSp>
            <p:nvCxnSpPr>
              <p:cNvPr id="10305" name="Straight Connector 23"/>
              <p:cNvCxnSpPr>
                <a:cxnSpLocks noChangeShapeType="1"/>
              </p:cNvCxnSpPr>
              <p:nvPr/>
            </p:nvCxnSpPr>
            <p:spPr bwMode="auto">
              <a:xfrm rot="5400000">
                <a:off x="7688507" y="2671765"/>
                <a:ext cx="499934" cy="1435"/>
              </a:xfrm>
              <a:prstGeom prst="line">
                <a:avLst/>
              </a:prstGeom>
              <a:noFill/>
              <a:ln w="9525" algn="ctr">
                <a:solidFill>
                  <a:schemeClr val="tx1"/>
                </a:solidFill>
                <a:miter lim="800000"/>
                <a:headEnd/>
                <a:tailEnd/>
              </a:ln>
            </p:spPr>
          </p:cxnSp>
          <p:cxnSp>
            <p:nvCxnSpPr>
              <p:cNvPr id="10306" name="Straight Connector 24"/>
              <p:cNvCxnSpPr>
                <a:cxnSpLocks noChangeShapeType="1"/>
              </p:cNvCxnSpPr>
              <p:nvPr/>
            </p:nvCxnSpPr>
            <p:spPr bwMode="auto">
              <a:xfrm rot="5400000">
                <a:off x="8077221" y="2671754"/>
                <a:ext cx="500066" cy="1588"/>
              </a:xfrm>
              <a:prstGeom prst="line">
                <a:avLst/>
              </a:prstGeom>
              <a:noFill/>
              <a:ln w="9525" algn="ctr">
                <a:solidFill>
                  <a:schemeClr val="tx1"/>
                </a:solidFill>
                <a:miter lim="800000"/>
                <a:headEnd/>
                <a:tailEnd/>
              </a:ln>
            </p:spPr>
          </p:cxnSp>
        </p:grpSp>
        <p:sp>
          <p:nvSpPr>
            <p:cNvPr id="10267" name="TextBox 25"/>
            <p:cNvSpPr txBox="1">
              <a:spLocks noChangeArrowheads="1"/>
            </p:cNvSpPr>
            <p:nvPr/>
          </p:nvSpPr>
          <p:spPr bwMode="auto">
            <a:xfrm>
              <a:off x="1010561" y="2922581"/>
              <a:ext cx="321987"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a:t>
              </a:r>
            </a:p>
          </p:txBody>
        </p:sp>
        <p:sp>
          <p:nvSpPr>
            <p:cNvPr id="10268" name="TextBox 26"/>
            <p:cNvSpPr txBox="1">
              <a:spLocks noChangeArrowheads="1"/>
            </p:cNvSpPr>
            <p:nvPr/>
          </p:nvSpPr>
          <p:spPr bwMode="auto">
            <a:xfrm>
              <a:off x="1385878"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a:t>
              </a:r>
            </a:p>
          </p:txBody>
        </p:sp>
        <p:sp>
          <p:nvSpPr>
            <p:cNvPr id="10269" name="TextBox 27"/>
            <p:cNvSpPr txBox="1">
              <a:spLocks noChangeArrowheads="1"/>
            </p:cNvSpPr>
            <p:nvPr/>
          </p:nvSpPr>
          <p:spPr bwMode="auto">
            <a:xfrm>
              <a:off x="177179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3</a:t>
              </a:r>
            </a:p>
          </p:txBody>
        </p:sp>
        <p:sp>
          <p:nvSpPr>
            <p:cNvPr id="10270" name="TextBox 28"/>
            <p:cNvSpPr txBox="1">
              <a:spLocks noChangeArrowheads="1"/>
            </p:cNvSpPr>
            <p:nvPr/>
          </p:nvSpPr>
          <p:spPr bwMode="auto">
            <a:xfrm>
              <a:off x="215771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4</a:t>
              </a:r>
            </a:p>
          </p:txBody>
        </p:sp>
        <p:sp>
          <p:nvSpPr>
            <p:cNvPr id="10271" name="TextBox 29"/>
            <p:cNvSpPr txBox="1">
              <a:spLocks noChangeArrowheads="1"/>
            </p:cNvSpPr>
            <p:nvPr/>
          </p:nvSpPr>
          <p:spPr bwMode="auto">
            <a:xfrm>
              <a:off x="254363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5</a:t>
              </a:r>
            </a:p>
          </p:txBody>
        </p:sp>
        <p:sp>
          <p:nvSpPr>
            <p:cNvPr id="10272" name="TextBox 30"/>
            <p:cNvSpPr txBox="1">
              <a:spLocks noChangeArrowheads="1"/>
            </p:cNvSpPr>
            <p:nvPr/>
          </p:nvSpPr>
          <p:spPr bwMode="auto">
            <a:xfrm>
              <a:off x="292955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6</a:t>
              </a:r>
            </a:p>
          </p:txBody>
        </p:sp>
        <p:sp>
          <p:nvSpPr>
            <p:cNvPr id="10273" name="TextBox 31"/>
            <p:cNvSpPr txBox="1">
              <a:spLocks noChangeArrowheads="1"/>
            </p:cNvSpPr>
            <p:nvPr/>
          </p:nvSpPr>
          <p:spPr bwMode="auto">
            <a:xfrm>
              <a:off x="331547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7</a:t>
              </a:r>
            </a:p>
          </p:txBody>
        </p:sp>
        <p:sp>
          <p:nvSpPr>
            <p:cNvPr id="10274" name="TextBox 32"/>
            <p:cNvSpPr txBox="1">
              <a:spLocks noChangeArrowheads="1"/>
            </p:cNvSpPr>
            <p:nvPr/>
          </p:nvSpPr>
          <p:spPr bwMode="auto">
            <a:xfrm>
              <a:off x="370139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8</a:t>
              </a:r>
            </a:p>
          </p:txBody>
        </p:sp>
        <p:sp>
          <p:nvSpPr>
            <p:cNvPr id="10275" name="TextBox 33"/>
            <p:cNvSpPr txBox="1">
              <a:spLocks noChangeArrowheads="1"/>
            </p:cNvSpPr>
            <p:nvPr/>
          </p:nvSpPr>
          <p:spPr bwMode="auto">
            <a:xfrm>
              <a:off x="4087310"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9</a:t>
              </a:r>
            </a:p>
          </p:txBody>
        </p:sp>
        <p:sp>
          <p:nvSpPr>
            <p:cNvPr id="10276" name="TextBox 34"/>
            <p:cNvSpPr txBox="1">
              <a:spLocks noChangeArrowheads="1"/>
            </p:cNvSpPr>
            <p:nvPr/>
          </p:nvSpPr>
          <p:spPr bwMode="auto">
            <a:xfrm>
              <a:off x="4372480"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10</a:t>
              </a:r>
            </a:p>
          </p:txBody>
        </p:sp>
        <p:sp>
          <p:nvSpPr>
            <p:cNvPr id="10277" name="TextBox 35"/>
            <p:cNvSpPr txBox="1">
              <a:spLocks noChangeArrowheads="1"/>
            </p:cNvSpPr>
            <p:nvPr/>
          </p:nvSpPr>
          <p:spPr bwMode="auto">
            <a:xfrm>
              <a:off x="4808279" y="2922580"/>
              <a:ext cx="424626"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11</a:t>
              </a:r>
            </a:p>
          </p:txBody>
        </p:sp>
        <p:sp>
          <p:nvSpPr>
            <p:cNvPr id="10278" name="TextBox 36"/>
            <p:cNvSpPr txBox="1">
              <a:spLocks noChangeArrowheads="1"/>
            </p:cNvSpPr>
            <p:nvPr/>
          </p:nvSpPr>
          <p:spPr bwMode="auto">
            <a:xfrm>
              <a:off x="519572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12</a:t>
              </a:r>
            </a:p>
          </p:txBody>
        </p:sp>
        <p:sp>
          <p:nvSpPr>
            <p:cNvPr id="10279" name="TextBox 37"/>
            <p:cNvSpPr txBox="1">
              <a:spLocks noChangeArrowheads="1"/>
            </p:cNvSpPr>
            <p:nvPr/>
          </p:nvSpPr>
          <p:spPr bwMode="auto">
            <a:xfrm>
              <a:off x="558107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13</a:t>
              </a:r>
            </a:p>
          </p:txBody>
        </p:sp>
        <p:sp>
          <p:nvSpPr>
            <p:cNvPr id="10280" name="TextBox 38"/>
            <p:cNvSpPr txBox="1">
              <a:spLocks noChangeArrowheads="1"/>
            </p:cNvSpPr>
            <p:nvPr/>
          </p:nvSpPr>
          <p:spPr bwMode="auto">
            <a:xfrm>
              <a:off x="596643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14</a:t>
              </a:r>
            </a:p>
          </p:txBody>
        </p:sp>
        <p:sp>
          <p:nvSpPr>
            <p:cNvPr id="10281" name="TextBox 39"/>
            <p:cNvSpPr txBox="1">
              <a:spLocks noChangeArrowheads="1"/>
            </p:cNvSpPr>
            <p:nvPr/>
          </p:nvSpPr>
          <p:spPr bwMode="auto">
            <a:xfrm>
              <a:off x="6351782"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15</a:t>
              </a:r>
            </a:p>
          </p:txBody>
        </p:sp>
        <p:sp>
          <p:nvSpPr>
            <p:cNvPr id="10282" name="TextBox 40"/>
            <p:cNvSpPr txBox="1">
              <a:spLocks noChangeArrowheads="1"/>
            </p:cNvSpPr>
            <p:nvPr/>
          </p:nvSpPr>
          <p:spPr bwMode="auto">
            <a:xfrm>
              <a:off x="6737135"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16</a:t>
              </a:r>
            </a:p>
          </p:txBody>
        </p:sp>
        <p:sp>
          <p:nvSpPr>
            <p:cNvPr id="10283" name="TextBox 41"/>
            <p:cNvSpPr txBox="1">
              <a:spLocks noChangeArrowheads="1"/>
            </p:cNvSpPr>
            <p:nvPr/>
          </p:nvSpPr>
          <p:spPr bwMode="auto">
            <a:xfrm>
              <a:off x="712248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17</a:t>
              </a:r>
            </a:p>
          </p:txBody>
        </p:sp>
        <p:sp>
          <p:nvSpPr>
            <p:cNvPr id="10284" name="TextBox 42"/>
            <p:cNvSpPr txBox="1">
              <a:spLocks noChangeArrowheads="1"/>
            </p:cNvSpPr>
            <p:nvPr/>
          </p:nvSpPr>
          <p:spPr bwMode="auto">
            <a:xfrm>
              <a:off x="750783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18</a:t>
              </a:r>
            </a:p>
          </p:txBody>
        </p:sp>
        <p:sp>
          <p:nvSpPr>
            <p:cNvPr id="10285" name="TextBox 43"/>
            <p:cNvSpPr txBox="1">
              <a:spLocks noChangeArrowheads="1"/>
            </p:cNvSpPr>
            <p:nvPr/>
          </p:nvSpPr>
          <p:spPr bwMode="auto">
            <a:xfrm>
              <a:off x="789319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19</a:t>
              </a:r>
            </a:p>
          </p:txBody>
        </p:sp>
        <p:sp>
          <p:nvSpPr>
            <p:cNvPr id="10286" name="TextBox 44"/>
            <p:cNvSpPr txBox="1">
              <a:spLocks noChangeArrowheads="1"/>
            </p:cNvSpPr>
            <p:nvPr/>
          </p:nvSpPr>
          <p:spPr bwMode="auto">
            <a:xfrm>
              <a:off x="831469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20</a:t>
              </a:r>
            </a:p>
          </p:txBody>
        </p:sp>
      </p:grpSp>
      <p:sp>
        <p:nvSpPr>
          <p:cNvPr id="51204" name="TextBox 87"/>
          <p:cNvSpPr txBox="1">
            <a:spLocks noChangeArrowheads="1"/>
          </p:cNvSpPr>
          <p:nvPr/>
        </p:nvSpPr>
        <p:spPr bwMode="auto">
          <a:xfrm>
            <a:off x="360363" y="4189413"/>
            <a:ext cx="8216188" cy="1607250"/>
          </a:xfrm>
          <a:prstGeom prst="rect">
            <a:avLst/>
          </a:prstGeom>
          <a:noFill/>
          <a:ln w="9525">
            <a:noFill/>
            <a:miter lim="800000"/>
            <a:headEnd/>
            <a:tailEnd/>
          </a:ln>
          <a:effectLst/>
        </p:spPr>
        <p:txBody>
          <a:bodyPr wrap="none" lIns="82945" tIns="41473" rIns="82945" bIns="41473">
            <a:spAutoFit/>
          </a:bodyPr>
          <a:lstStyle/>
          <a:p>
            <a:pPr algn="l">
              <a:defRPr/>
            </a:pPr>
            <a:r>
              <a:rPr lang="en-US" sz="3300" i="1" dirty="0" smtClean="0">
                <a:solidFill>
                  <a:schemeClr val="tx1"/>
                </a:solidFill>
                <a:latin typeface="Arial" pitchFamily="34" charset="0"/>
                <a:cs typeface="Arial" pitchFamily="34" charset="0"/>
              </a:rPr>
              <a:t>contains</a:t>
            </a:r>
            <a:r>
              <a:rPr lang="en-US" sz="3300" dirty="0" smtClean="0">
                <a:solidFill>
                  <a:schemeClr val="tx1"/>
                </a:solidFill>
                <a:latin typeface="Arial" pitchFamily="34" charset="0"/>
                <a:cs typeface="Arial" pitchFamily="34" charset="0"/>
              </a:rPr>
              <a:t>(x</a:t>
            </a:r>
            <a:r>
              <a:rPr lang="en-US" sz="3300" dirty="0" smtClean="0">
                <a:solidFill>
                  <a:schemeClr val="tx1"/>
                </a:solidFill>
                <a:latin typeface="Arial" pitchFamily="34" charset="0"/>
                <a:cs typeface="Arial" pitchFamily="34" charset="0"/>
              </a:rPr>
              <a:t>) </a:t>
            </a:r>
            <a:r>
              <a:rPr lang="en-US" sz="3300" dirty="0" smtClean="0">
                <a:latin typeface="Arial" pitchFamily="34" charset="0"/>
                <a:cs typeface="Arial" pitchFamily="34" charset="0"/>
              </a:rPr>
              <a:t>– search in at most </a:t>
            </a:r>
            <a:r>
              <a:rPr lang="en-US" sz="3300" dirty="0" smtClean="0">
                <a:solidFill>
                  <a:schemeClr val="tx1"/>
                </a:solidFill>
                <a:latin typeface="Arial" pitchFamily="34" charset="0"/>
                <a:cs typeface="Arial" pitchFamily="34" charset="0"/>
              </a:rPr>
              <a:t>H</a:t>
            </a:r>
            <a:r>
              <a:rPr lang="en-US" sz="3300" dirty="0" smtClean="0">
                <a:solidFill>
                  <a:srgbClr val="0070C0"/>
                </a:solidFill>
                <a:latin typeface="Arial" pitchFamily="34" charset="0"/>
                <a:cs typeface="Arial" pitchFamily="34" charset="0"/>
              </a:rPr>
              <a:t> </a:t>
            </a:r>
            <a:r>
              <a:rPr lang="en-US" sz="3300" dirty="0" smtClean="0">
                <a:latin typeface="Arial" pitchFamily="34" charset="0"/>
                <a:cs typeface="Arial" pitchFamily="34" charset="0"/>
              </a:rPr>
              <a:t>buckets </a:t>
            </a:r>
          </a:p>
          <a:p>
            <a:pPr algn="l">
              <a:defRPr/>
            </a:pPr>
            <a:r>
              <a:rPr lang="en-US" sz="3300" dirty="0" smtClean="0">
                <a:latin typeface="Arial" pitchFamily="34" charset="0"/>
                <a:cs typeface="Arial" pitchFamily="34" charset="0"/>
              </a:rPr>
              <a:t>(the hop-range) based on </a:t>
            </a:r>
            <a:r>
              <a:rPr lang="en-US" sz="3300" dirty="0" smtClean="0">
                <a:solidFill>
                  <a:schemeClr val="tx1"/>
                </a:solidFill>
                <a:latin typeface="Arial" pitchFamily="34" charset="0"/>
                <a:cs typeface="Arial" pitchFamily="34" charset="0"/>
              </a:rPr>
              <a:t>hop-info</a:t>
            </a:r>
            <a:r>
              <a:rPr lang="en-US" sz="3300" dirty="0" smtClean="0">
                <a:latin typeface="Arial" pitchFamily="34" charset="0"/>
                <a:cs typeface="Arial" pitchFamily="34" charset="0"/>
              </a:rPr>
              <a:t> bitmap. </a:t>
            </a:r>
          </a:p>
          <a:p>
            <a:pPr algn="l">
              <a:defRPr/>
            </a:pPr>
            <a:r>
              <a:rPr lang="en-US" sz="3300" dirty="0" smtClean="0">
                <a:latin typeface="Arial" pitchFamily="34" charset="0"/>
                <a:cs typeface="Arial" pitchFamily="34" charset="0"/>
              </a:rPr>
              <a:t>In practice pick </a:t>
            </a:r>
            <a:r>
              <a:rPr lang="en-US" sz="3300" dirty="0" smtClean="0">
                <a:solidFill>
                  <a:schemeClr val="tx1"/>
                </a:solidFill>
                <a:latin typeface="Arial" pitchFamily="34" charset="0"/>
                <a:cs typeface="Arial" pitchFamily="34" charset="0"/>
              </a:rPr>
              <a:t>H</a:t>
            </a:r>
            <a:r>
              <a:rPr lang="en-US" sz="3300" dirty="0" smtClean="0">
                <a:latin typeface="Arial" pitchFamily="34" charset="0"/>
                <a:cs typeface="Arial" pitchFamily="34" charset="0"/>
              </a:rPr>
              <a:t> to be 32. </a:t>
            </a:r>
            <a:r>
              <a:rPr lang="en-US" sz="3300" dirty="0" smtClean="0">
                <a:latin typeface="Arial" pitchFamily="34" charset="0"/>
                <a:cs typeface="Arial" pitchFamily="34" charset="0"/>
                <a:sym typeface="Wingdings" pitchFamily="2" charset="2"/>
              </a:rPr>
              <a:t> </a:t>
            </a:r>
            <a:endParaRPr lang="en-US" sz="3300" dirty="0">
              <a:latin typeface="Arial" pitchFamily="34" charset="0"/>
              <a:cs typeface="Arial" pitchFamily="34" charset="0"/>
            </a:endParaRPr>
          </a:p>
        </p:txBody>
      </p:sp>
      <p:cxnSp>
        <p:nvCxnSpPr>
          <p:cNvPr id="137221" name="Straight Connector 88"/>
          <p:cNvCxnSpPr>
            <a:cxnSpLocks noChangeShapeType="1"/>
          </p:cNvCxnSpPr>
          <p:nvPr/>
        </p:nvCxnSpPr>
        <p:spPr bwMode="auto">
          <a:xfrm rot="5400000" flipH="1" flipV="1">
            <a:off x="1915319" y="2910682"/>
            <a:ext cx="776287" cy="647700"/>
          </a:xfrm>
          <a:prstGeom prst="line">
            <a:avLst/>
          </a:prstGeom>
          <a:noFill/>
          <a:ln w="9525" algn="ctr">
            <a:solidFill>
              <a:schemeClr val="tx1"/>
            </a:solidFill>
            <a:prstDash val="dash"/>
            <a:miter lim="800000"/>
            <a:headEnd/>
            <a:tailEnd/>
          </a:ln>
          <a:effectLst/>
        </p:spPr>
      </p:cxnSp>
      <p:cxnSp>
        <p:nvCxnSpPr>
          <p:cNvPr id="137222" name="Straight Connector 90"/>
          <p:cNvCxnSpPr>
            <a:cxnSpLocks noChangeShapeType="1"/>
          </p:cNvCxnSpPr>
          <p:nvPr/>
        </p:nvCxnSpPr>
        <p:spPr bwMode="auto">
          <a:xfrm rot="16200000" flipV="1">
            <a:off x="2855119" y="3007519"/>
            <a:ext cx="776287" cy="454025"/>
          </a:xfrm>
          <a:prstGeom prst="line">
            <a:avLst/>
          </a:prstGeom>
          <a:noFill/>
          <a:ln w="9525" algn="ctr">
            <a:solidFill>
              <a:schemeClr val="tx1"/>
            </a:solidFill>
            <a:prstDash val="dash"/>
            <a:miter lim="800000"/>
            <a:headEnd/>
            <a:tailEnd/>
          </a:ln>
          <a:effectLst/>
        </p:spPr>
      </p:cxnSp>
      <p:sp>
        <p:nvSpPr>
          <p:cNvPr id="10246" name="TextBox 96"/>
          <p:cNvSpPr txBox="1">
            <a:spLocks noChangeArrowheads="1"/>
          </p:cNvSpPr>
          <p:nvPr/>
        </p:nvSpPr>
        <p:spPr bwMode="auto">
          <a:xfrm>
            <a:off x="2606796" y="2257425"/>
            <a:ext cx="398342" cy="637754"/>
          </a:xfrm>
          <a:prstGeom prst="rect">
            <a:avLst/>
          </a:prstGeom>
          <a:noFill/>
          <a:ln w="9525">
            <a:noFill/>
            <a:miter lim="800000"/>
            <a:headEnd/>
            <a:tailEnd/>
          </a:ln>
          <a:effectLst/>
        </p:spPr>
        <p:txBody>
          <a:bodyPr wrap="none" lIns="82945" tIns="41473" rIns="82945" bIns="41473">
            <a:spAutoFit/>
          </a:bodyPr>
          <a:lstStyle/>
          <a:p>
            <a:pPr>
              <a:defRPr/>
            </a:pPr>
            <a:r>
              <a:rPr lang="en-US" sz="3600" b="1" dirty="0">
                <a:solidFill>
                  <a:srgbClr val="0070C0"/>
                </a:solidFill>
                <a:latin typeface="Arial" pitchFamily="34" charset="0"/>
              </a:rPr>
              <a:t>z</a:t>
            </a:r>
            <a:endParaRPr lang="en-US" sz="3600" dirty="0">
              <a:latin typeface="Arial" pitchFamily="34" charset="0"/>
            </a:endParaRPr>
          </a:p>
        </p:txBody>
      </p:sp>
      <p:sp>
        <p:nvSpPr>
          <p:cNvPr id="10247" name="Rectangle 108"/>
          <p:cNvSpPr>
            <a:spLocks noChangeArrowheads="1"/>
          </p:cNvSpPr>
          <p:nvPr/>
        </p:nvSpPr>
        <p:spPr bwMode="auto">
          <a:xfrm>
            <a:off x="2566330" y="1225550"/>
            <a:ext cx="807108" cy="530032"/>
          </a:xfrm>
          <a:prstGeom prst="rect">
            <a:avLst/>
          </a:prstGeom>
          <a:noFill/>
          <a:ln w="9525">
            <a:noFill/>
            <a:miter lim="800000"/>
            <a:headEnd/>
            <a:tailEnd/>
          </a:ln>
          <a:effectLst/>
        </p:spPr>
        <p:txBody>
          <a:bodyPr wrap="none" lIns="82945" tIns="41473" rIns="82945" bIns="41473">
            <a:spAutoFit/>
          </a:bodyPr>
          <a:lstStyle/>
          <a:p>
            <a:pPr>
              <a:defRPr/>
            </a:pPr>
            <a:r>
              <a:rPr lang="en-US" sz="2900" dirty="0">
                <a:solidFill>
                  <a:srgbClr val="0070C0"/>
                </a:solidFill>
                <a:latin typeface="Arial" pitchFamily="34" charset="0"/>
              </a:rPr>
              <a:t>h(x)</a:t>
            </a:r>
            <a:endParaRPr lang="en-US" sz="2900" dirty="0">
              <a:latin typeface="Arial" pitchFamily="34" charset="0"/>
            </a:endParaRPr>
          </a:p>
        </p:txBody>
      </p:sp>
      <p:sp>
        <p:nvSpPr>
          <p:cNvPr id="111" name="TextBox 110"/>
          <p:cNvSpPr txBox="1"/>
          <p:nvPr/>
        </p:nvSpPr>
        <p:spPr>
          <a:xfrm>
            <a:off x="3646906" y="3622675"/>
            <a:ext cx="860007" cy="530032"/>
          </a:xfrm>
          <a:prstGeom prst="rect">
            <a:avLst/>
          </a:prstGeom>
          <a:noFill/>
          <a:effectLst/>
        </p:spPr>
        <p:txBody>
          <a:bodyPr wrap="none" lIns="82945" tIns="41473" rIns="82945" bIns="41473">
            <a:spAutoFit/>
          </a:bodyPr>
          <a:lstStyle/>
          <a:p>
            <a:pPr>
              <a:defRPr/>
            </a:pPr>
            <a:r>
              <a:rPr lang="en-US" sz="2900" b="1" dirty="0">
                <a:solidFill>
                  <a:srgbClr val="0070C0"/>
                </a:solidFill>
                <a:latin typeface="Arial" pitchFamily="34" charset="0"/>
              </a:rPr>
              <a:t>H=4</a:t>
            </a:r>
          </a:p>
        </p:txBody>
      </p:sp>
      <p:sp>
        <p:nvSpPr>
          <p:cNvPr id="10249" name="TextBox 111"/>
          <p:cNvSpPr txBox="1">
            <a:spLocks noChangeArrowheads="1"/>
          </p:cNvSpPr>
          <p:nvPr/>
        </p:nvSpPr>
        <p:spPr bwMode="auto">
          <a:xfrm>
            <a:off x="3278188" y="2257425"/>
            <a:ext cx="439737" cy="638175"/>
          </a:xfrm>
          <a:prstGeom prst="rect">
            <a:avLst/>
          </a:prstGeom>
          <a:noFill/>
          <a:ln w="9525">
            <a:noFill/>
            <a:miter lim="800000"/>
            <a:headEnd/>
            <a:tailEnd/>
          </a:ln>
          <a:effectLst/>
        </p:spPr>
        <p:txBody>
          <a:bodyPr wrap="none" lIns="82945" tIns="41473" rIns="82945" bIns="41473">
            <a:spAutoFit/>
          </a:bodyPr>
          <a:lstStyle/>
          <a:p>
            <a:pPr>
              <a:defRPr/>
            </a:pPr>
            <a:r>
              <a:rPr lang="en-US" sz="3600" b="1" dirty="0">
                <a:solidFill>
                  <a:srgbClr val="0070C0"/>
                </a:solidFill>
                <a:latin typeface="Arial" pitchFamily="34" charset="0"/>
              </a:rPr>
              <a:t>x</a:t>
            </a:r>
            <a:endParaRPr lang="en-US" sz="3600" dirty="0">
              <a:latin typeface="Arial" pitchFamily="34" charset="0"/>
            </a:endParaRPr>
          </a:p>
        </p:txBody>
      </p:sp>
      <p:grpSp>
        <p:nvGrpSpPr>
          <p:cNvPr id="4" name="Group 85"/>
          <p:cNvGrpSpPr/>
          <p:nvPr/>
        </p:nvGrpSpPr>
        <p:grpSpPr>
          <a:xfrm>
            <a:off x="1979985" y="3619102"/>
            <a:ext cx="1513226" cy="542929"/>
            <a:chOff x="2182795" y="3989389"/>
            <a:chExt cx="1668227" cy="598479"/>
          </a:xfrm>
          <a:effectLst/>
        </p:grpSpPr>
        <p:sp>
          <p:nvSpPr>
            <p:cNvPr id="10260" name="Rectangle 71"/>
            <p:cNvSpPr>
              <a:spLocks noChangeArrowheads="1"/>
            </p:cNvSpPr>
            <p:nvPr/>
          </p:nvSpPr>
          <p:spPr bwMode="auto">
            <a:xfrm rot="16200000">
              <a:off x="2754302" y="3442755"/>
              <a:ext cx="500058" cy="1643071"/>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71" name="Straight Connector 70"/>
            <p:cNvCxnSpPr/>
            <p:nvPr/>
          </p:nvCxnSpPr>
          <p:spPr bwMode="auto">
            <a:xfrm rot="5400000">
              <a:off x="2362181"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2" name="Straight Connector 71"/>
            <p:cNvCxnSpPr/>
            <p:nvPr/>
          </p:nvCxnSpPr>
          <p:spPr bwMode="auto">
            <a:xfrm rot="5400000">
              <a:off x="2790809"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3" name="Straight Connector 72"/>
            <p:cNvCxnSpPr/>
            <p:nvPr/>
          </p:nvCxnSpPr>
          <p:spPr bwMode="auto">
            <a:xfrm rot="5400000">
              <a:off x="3219437"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81" name="TextBox 80"/>
            <p:cNvSpPr txBox="1"/>
            <p:nvPr/>
          </p:nvSpPr>
          <p:spPr>
            <a:xfrm>
              <a:off x="2185977" y="3994151"/>
              <a:ext cx="431551" cy="593717"/>
            </a:xfrm>
            <a:prstGeom prst="rect">
              <a:avLst/>
            </a:prstGeom>
            <a:noFill/>
          </p:spPr>
          <p:txBody>
            <a:bodyPr wrap="none">
              <a:spAutoFit/>
            </a:bodyPr>
            <a:lstStyle/>
            <a:p>
              <a:pPr>
                <a:defRPr/>
              </a:pPr>
              <a:r>
                <a:rPr lang="en-US" sz="2900" dirty="0">
                  <a:latin typeface="Arial" pitchFamily="34" charset="0"/>
                </a:rPr>
                <a:t>1</a:t>
              </a:r>
            </a:p>
          </p:txBody>
        </p:sp>
        <p:sp>
          <p:nvSpPr>
            <p:cNvPr id="82" name="TextBox 81"/>
            <p:cNvSpPr txBox="1"/>
            <p:nvPr/>
          </p:nvSpPr>
          <p:spPr>
            <a:xfrm>
              <a:off x="2590790" y="3994151"/>
              <a:ext cx="431550" cy="593717"/>
            </a:xfrm>
            <a:prstGeom prst="rect">
              <a:avLst/>
            </a:prstGeom>
            <a:noFill/>
          </p:spPr>
          <p:txBody>
            <a:bodyPr wrap="none">
              <a:spAutoFit/>
            </a:bodyPr>
            <a:lstStyle/>
            <a:p>
              <a:pPr>
                <a:defRPr/>
              </a:pPr>
              <a:r>
                <a:rPr lang="en-US" sz="2900" dirty="0">
                  <a:latin typeface="Arial" pitchFamily="34" charset="0"/>
                </a:rPr>
                <a:t>0</a:t>
              </a:r>
            </a:p>
          </p:txBody>
        </p:sp>
        <p:sp>
          <p:nvSpPr>
            <p:cNvPr id="83" name="TextBox 82"/>
            <p:cNvSpPr txBox="1"/>
            <p:nvPr/>
          </p:nvSpPr>
          <p:spPr>
            <a:xfrm>
              <a:off x="2995606" y="3994151"/>
              <a:ext cx="431551" cy="593717"/>
            </a:xfrm>
            <a:prstGeom prst="rect">
              <a:avLst/>
            </a:prstGeom>
            <a:noFill/>
          </p:spPr>
          <p:txBody>
            <a:bodyPr wrap="none">
              <a:spAutoFit/>
            </a:bodyPr>
            <a:lstStyle/>
            <a:p>
              <a:pPr>
                <a:defRPr/>
              </a:pPr>
              <a:r>
                <a:rPr lang="en-US" sz="2900" dirty="0">
                  <a:latin typeface="Arial" pitchFamily="34" charset="0"/>
                </a:rPr>
                <a:t>1</a:t>
              </a:r>
            </a:p>
          </p:txBody>
        </p:sp>
        <p:sp>
          <p:nvSpPr>
            <p:cNvPr id="84" name="TextBox 83"/>
            <p:cNvSpPr txBox="1"/>
            <p:nvPr/>
          </p:nvSpPr>
          <p:spPr>
            <a:xfrm>
              <a:off x="3419472" y="3989389"/>
              <a:ext cx="431550" cy="593717"/>
            </a:xfrm>
            <a:prstGeom prst="rect">
              <a:avLst/>
            </a:prstGeom>
            <a:noFill/>
          </p:spPr>
          <p:txBody>
            <a:bodyPr wrap="none">
              <a:spAutoFit/>
            </a:bodyPr>
            <a:lstStyle/>
            <a:p>
              <a:pPr>
                <a:defRPr/>
              </a:pPr>
              <a:r>
                <a:rPr lang="en-US" sz="2900" dirty="0">
                  <a:latin typeface="Arial" pitchFamily="34" charset="0"/>
                </a:rPr>
                <a:t>0</a:t>
              </a:r>
            </a:p>
          </p:txBody>
        </p:sp>
      </p:grpSp>
      <p:sp>
        <p:nvSpPr>
          <p:cNvPr id="137228" name="Left Brace 84"/>
          <p:cNvSpPr>
            <a:spLocks/>
          </p:cNvSpPr>
          <p:nvPr/>
        </p:nvSpPr>
        <p:spPr bwMode="auto">
          <a:xfrm rot="5400000">
            <a:off x="3178175" y="1452563"/>
            <a:ext cx="388937" cy="1360488"/>
          </a:xfrm>
          <a:prstGeom prst="leftBrace">
            <a:avLst>
              <a:gd name="adj1" fmla="val 8324"/>
              <a:gd name="adj2" fmla="val 87250"/>
            </a:avLst>
          </a:prstGeom>
          <a:noFill/>
          <a:ln w="31750" algn="ctr">
            <a:solidFill>
              <a:srgbClr val="0070C0"/>
            </a:solidFill>
            <a:miter lim="800000"/>
            <a:headEnd/>
            <a:tailEnd/>
          </a:ln>
          <a:effectLst/>
        </p:spPr>
        <p:txBody>
          <a:bodyPr wrap="none" lIns="82945" tIns="41473" rIns="82945" bIns="41473"/>
          <a:lstStyle/>
          <a:p>
            <a:endParaRPr lang="en-US" dirty="0">
              <a:latin typeface="Arial" pitchFamily="34" charset="0"/>
            </a:endParaRPr>
          </a:p>
        </p:txBody>
      </p:sp>
      <p:grpSp>
        <p:nvGrpSpPr>
          <p:cNvPr id="5" name="Group 3"/>
          <p:cNvGrpSpPr>
            <a:grpSpLocks/>
          </p:cNvGrpSpPr>
          <p:nvPr/>
        </p:nvGrpSpPr>
        <p:grpSpPr bwMode="auto">
          <a:xfrm>
            <a:off x="1007975" y="3234578"/>
            <a:ext cx="969120" cy="777682"/>
            <a:chOff x="4224" y="2256"/>
            <a:chExt cx="912" cy="816"/>
          </a:xfrm>
          <a:effectLst/>
        </p:grpSpPr>
        <p:sp>
          <p:nvSpPr>
            <p:cNvPr id="10251"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2"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3" name="Freeform 6"/>
            <p:cNvSpPr>
              <a:spLocks/>
            </p:cNvSpPr>
            <p:nvPr/>
          </p:nvSpPr>
          <p:spPr bwMode="auto">
            <a:xfrm flipH="1">
              <a:off x="4656" y="2256"/>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4"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5"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6"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7" name="Freeform 10"/>
            <p:cNvSpPr>
              <a:spLocks/>
            </p:cNvSpPr>
            <p:nvPr/>
          </p:nvSpPr>
          <p:spPr bwMode="auto">
            <a:xfrm flipH="1">
              <a:off x="4560" y="2736"/>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8" name="Freeform 11"/>
            <p:cNvSpPr>
              <a:spLocks/>
            </p:cNvSpPr>
            <p:nvPr/>
          </p:nvSpPr>
          <p:spPr bwMode="auto">
            <a:xfrm flipH="1">
              <a:off x="4752" y="2592"/>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9" name="Freeform 12"/>
            <p:cNvSpPr>
              <a:spLocks/>
            </p:cNvSpPr>
            <p:nvPr/>
          </p:nvSpPr>
          <p:spPr bwMode="auto">
            <a:xfrm flipH="1">
              <a:off x="4944" y="2448"/>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3.27871E-6 -4.77192E-6 L 0.17977 0.00021 " pathEditMode="relative" rAng="0" ptsTypes="AA">
                                      <p:cBhvr>
                                        <p:cTn id="14" dur="2000" fill="hold"/>
                                        <p:tgtEl>
                                          <p:spTgt spid="5"/>
                                        </p:tgtEl>
                                        <p:attrNameLst>
                                          <p:attrName>ppt_x</p:attrName>
                                          <p:attrName>ppt_y</p:attrName>
                                        </p:attrNameLst>
                                      </p:cBhvr>
                                      <p:rCtr x="90"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17976 0.00021 C 0.19883 -0.01114 0.21789 -0.02249 0.22341 -0.04457 C 0.22892 -0.06664 0.22104 -0.09943 0.21332 -0.13202 " pathEditMode="relative" ptsTypes="aaA">
                                      <p:cBhvr>
                                        <p:cTn id="18"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88950" y="188913"/>
            <a:ext cx="8001000" cy="949325"/>
          </a:xfrm>
        </p:spPr>
        <p:txBody>
          <a:bodyPr/>
          <a:lstStyle/>
          <a:p>
            <a:pPr eaLnBrk="1" hangingPunct="1"/>
            <a:r>
              <a:rPr lang="en-US" smtClean="0"/>
              <a:t>Hopscotch Hashing</a:t>
            </a:r>
          </a:p>
        </p:txBody>
      </p:sp>
      <p:grpSp>
        <p:nvGrpSpPr>
          <p:cNvPr id="2" name="Group 46"/>
          <p:cNvGrpSpPr>
            <a:grpSpLocks/>
          </p:cNvGrpSpPr>
          <p:nvPr/>
        </p:nvGrpSpPr>
        <p:grpSpPr bwMode="auto">
          <a:xfrm>
            <a:off x="878400" y="2387772"/>
            <a:ext cx="7063200" cy="776589"/>
            <a:chOff x="968346" y="2422515"/>
            <a:chExt cx="7786742" cy="856474"/>
          </a:xfrm>
          <a:effectLst>
            <a:outerShdw blurRad="50800" dist="38100" dir="2700000" algn="tl" rotWithShape="0">
              <a:prstClr val="black">
                <a:alpha val="40000"/>
              </a:prstClr>
            </a:outerShdw>
          </a:effectLst>
        </p:grpSpPr>
        <p:grpSp>
          <p:nvGrpSpPr>
            <p:cNvPr id="3" name="Group 4"/>
            <p:cNvGrpSpPr>
              <a:grpSpLocks/>
            </p:cNvGrpSpPr>
            <p:nvPr/>
          </p:nvGrpSpPr>
          <p:grpSpPr bwMode="auto">
            <a:xfrm>
              <a:off x="968346" y="2422515"/>
              <a:ext cx="7786742" cy="500861"/>
              <a:chOff x="968346" y="2422515"/>
              <a:chExt cx="7786742" cy="500861"/>
            </a:xfrm>
          </p:grpSpPr>
          <p:sp>
            <p:nvSpPr>
              <p:cNvPr id="10287" name="Rectangle 5"/>
              <p:cNvSpPr>
                <a:spLocks noChangeArrowheads="1"/>
              </p:cNvSpPr>
              <p:nvPr/>
            </p:nvSpPr>
            <p:spPr bwMode="auto">
              <a:xfrm>
                <a:off x="968346" y="2422515"/>
                <a:ext cx="7786742" cy="499934"/>
              </a:xfrm>
              <a:prstGeom prst="rect">
                <a:avLst/>
              </a:prstGeom>
              <a:solidFill>
                <a:srgbClr val="66FFCC"/>
              </a:solidFill>
              <a:ln w="9525" algn="ctr">
                <a:solidFill>
                  <a:schemeClr val="tx1"/>
                </a:solidFill>
                <a:miter lim="800000"/>
                <a:headEnd/>
                <a:tailEnd/>
              </a:ln>
            </p:spPr>
            <p:txBody>
              <a:bodyPr wrap="none"/>
              <a:lstStyle/>
              <a:p>
                <a:pPr>
                  <a:defRPr/>
                </a:pPr>
                <a:endParaRPr lang="en-US" sz="3600" dirty="0">
                  <a:latin typeface="Arial" pitchFamily="34" charset="0"/>
                </a:endParaRPr>
              </a:p>
            </p:txBody>
          </p:sp>
          <p:cxnSp>
            <p:nvCxnSpPr>
              <p:cNvPr id="10288" name="Straight Connector 6"/>
              <p:cNvCxnSpPr>
                <a:cxnSpLocks noChangeShapeType="1"/>
              </p:cNvCxnSpPr>
              <p:nvPr/>
            </p:nvCxnSpPr>
            <p:spPr bwMode="auto">
              <a:xfrm rot="5400000">
                <a:off x="1105648" y="2672691"/>
                <a:ext cx="499934" cy="1435"/>
              </a:xfrm>
              <a:prstGeom prst="line">
                <a:avLst/>
              </a:prstGeom>
              <a:noFill/>
              <a:ln w="9525" algn="ctr">
                <a:solidFill>
                  <a:schemeClr val="tx1"/>
                </a:solidFill>
                <a:miter lim="800000"/>
                <a:headEnd/>
                <a:tailEnd/>
              </a:ln>
            </p:spPr>
          </p:cxnSp>
          <p:cxnSp>
            <p:nvCxnSpPr>
              <p:cNvPr id="10289" name="Straight Connector 7"/>
              <p:cNvCxnSpPr>
                <a:cxnSpLocks noChangeShapeType="1"/>
              </p:cNvCxnSpPr>
              <p:nvPr/>
            </p:nvCxnSpPr>
            <p:spPr bwMode="auto">
              <a:xfrm rot="5400000">
                <a:off x="1493635" y="2671765"/>
                <a:ext cx="499934" cy="1435"/>
              </a:xfrm>
              <a:prstGeom prst="line">
                <a:avLst/>
              </a:prstGeom>
              <a:noFill/>
              <a:ln w="9525" algn="ctr">
                <a:solidFill>
                  <a:schemeClr val="tx1"/>
                </a:solidFill>
                <a:miter lim="800000"/>
                <a:headEnd/>
                <a:tailEnd/>
              </a:ln>
            </p:spPr>
          </p:cxnSp>
          <p:cxnSp>
            <p:nvCxnSpPr>
              <p:cNvPr id="10290" name="Straight Connector 8"/>
              <p:cNvCxnSpPr>
                <a:cxnSpLocks noChangeShapeType="1"/>
              </p:cNvCxnSpPr>
              <p:nvPr/>
            </p:nvCxnSpPr>
            <p:spPr bwMode="auto">
              <a:xfrm rot="5400000">
                <a:off x="1880904" y="2671765"/>
                <a:ext cx="499934" cy="1435"/>
              </a:xfrm>
              <a:prstGeom prst="line">
                <a:avLst/>
              </a:prstGeom>
              <a:noFill/>
              <a:ln w="9525" algn="ctr">
                <a:solidFill>
                  <a:schemeClr val="tx1"/>
                </a:solidFill>
                <a:miter lim="800000"/>
                <a:headEnd/>
                <a:tailEnd/>
              </a:ln>
            </p:spPr>
          </p:cxnSp>
          <p:cxnSp>
            <p:nvCxnSpPr>
              <p:cNvPr id="10291" name="Straight Connector 9"/>
              <p:cNvCxnSpPr>
                <a:cxnSpLocks noChangeShapeType="1"/>
              </p:cNvCxnSpPr>
              <p:nvPr/>
            </p:nvCxnSpPr>
            <p:spPr bwMode="auto">
              <a:xfrm rot="5400000">
                <a:off x="2266738" y="2671765"/>
                <a:ext cx="499934" cy="1435"/>
              </a:xfrm>
              <a:prstGeom prst="line">
                <a:avLst/>
              </a:prstGeom>
              <a:noFill/>
              <a:ln w="9525" algn="ctr">
                <a:solidFill>
                  <a:schemeClr val="tx1"/>
                </a:solidFill>
                <a:miter lim="800000"/>
                <a:headEnd/>
                <a:tailEnd/>
              </a:ln>
            </p:spPr>
          </p:cxnSp>
          <p:cxnSp>
            <p:nvCxnSpPr>
              <p:cNvPr id="10292" name="Straight Connector 10"/>
              <p:cNvCxnSpPr>
                <a:cxnSpLocks noChangeShapeType="1"/>
              </p:cNvCxnSpPr>
              <p:nvPr/>
            </p:nvCxnSpPr>
            <p:spPr bwMode="auto">
              <a:xfrm rot="5400000">
                <a:off x="2654007" y="2671765"/>
                <a:ext cx="499934" cy="1435"/>
              </a:xfrm>
              <a:prstGeom prst="line">
                <a:avLst/>
              </a:prstGeom>
              <a:noFill/>
              <a:ln w="9525" algn="ctr">
                <a:solidFill>
                  <a:schemeClr val="tx1"/>
                </a:solidFill>
                <a:miter lim="800000"/>
                <a:headEnd/>
                <a:tailEnd/>
              </a:ln>
            </p:spPr>
          </p:cxnSp>
          <p:cxnSp>
            <p:nvCxnSpPr>
              <p:cNvPr id="10293" name="Straight Connector 11"/>
              <p:cNvCxnSpPr>
                <a:cxnSpLocks noChangeShapeType="1"/>
              </p:cNvCxnSpPr>
              <p:nvPr/>
            </p:nvCxnSpPr>
            <p:spPr bwMode="auto">
              <a:xfrm rot="5400000">
                <a:off x="3041277" y="2671765"/>
                <a:ext cx="499934" cy="1435"/>
              </a:xfrm>
              <a:prstGeom prst="line">
                <a:avLst/>
              </a:prstGeom>
              <a:noFill/>
              <a:ln w="9525" algn="ctr">
                <a:solidFill>
                  <a:schemeClr val="tx1"/>
                </a:solidFill>
                <a:miter lim="800000"/>
                <a:headEnd/>
                <a:tailEnd/>
              </a:ln>
            </p:spPr>
          </p:cxnSp>
          <p:cxnSp>
            <p:nvCxnSpPr>
              <p:cNvPr id="10294" name="Straight Connector 12"/>
              <p:cNvCxnSpPr>
                <a:cxnSpLocks noChangeShapeType="1"/>
              </p:cNvCxnSpPr>
              <p:nvPr/>
            </p:nvCxnSpPr>
            <p:spPr bwMode="auto">
              <a:xfrm rot="5400000">
                <a:off x="3428545" y="2671765"/>
                <a:ext cx="499934" cy="1435"/>
              </a:xfrm>
              <a:prstGeom prst="line">
                <a:avLst/>
              </a:prstGeom>
              <a:noFill/>
              <a:ln w="9525" algn="ctr">
                <a:solidFill>
                  <a:schemeClr val="tx1"/>
                </a:solidFill>
                <a:miter lim="800000"/>
                <a:headEnd/>
                <a:tailEnd/>
              </a:ln>
            </p:spPr>
          </p:cxnSp>
          <p:cxnSp>
            <p:nvCxnSpPr>
              <p:cNvPr id="10295" name="Straight Connector 13"/>
              <p:cNvCxnSpPr>
                <a:cxnSpLocks noChangeShapeType="1"/>
              </p:cNvCxnSpPr>
              <p:nvPr/>
            </p:nvCxnSpPr>
            <p:spPr bwMode="auto">
              <a:xfrm rot="5400000">
                <a:off x="3815815" y="2671765"/>
                <a:ext cx="499934" cy="1435"/>
              </a:xfrm>
              <a:prstGeom prst="line">
                <a:avLst/>
              </a:prstGeom>
              <a:noFill/>
              <a:ln w="9525" algn="ctr">
                <a:solidFill>
                  <a:schemeClr val="tx1"/>
                </a:solidFill>
                <a:miter lim="800000"/>
                <a:headEnd/>
                <a:tailEnd/>
              </a:ln>
            </p:spPr>
          </p:cxnSp>
          <p:cxnSp>
            <p:nvCxnSpPr>
              <p:cNvPr id="10296" name="Straight Connector 14"/>
              <p:cNvCxnSpPr>
                <a:cxnSpLocks noChangeShapeType="1"/>
              </p:cNvCxnSpPr>
              <p:nvPr/>
            </p:nvCxnSpPr>
            <p:spPr bwMode="auto">
              <a:xfrm rot="5400000">
                <a:off x="4203084" y="2671765"/>
                <a:ext cx="499934" cy="1435"/>
              </a:xfrm>
              <a:prstGeom prst="line">
                <a:avLst/>
              </a:prstGeom>
              <a:noFill/>
              <a:ln w="9525" algn="ctr">
                <a:solidFill>
                  <a:schemeClr val="tx1"/>
                </a:solidFill>
                <a:miter lim="800000"/>
                <a:headEnd/>
                <a:tailEnd/>
              </a:ln>
            </p:spPr>
          </p:cxnSp>
          <p:cxnSp>
            <p:nvCxnSpPr>
              <p:cNvPr id="10297" name="Straight Connector 15"/>
              <p:cNvCxnSpPr>
                <a:cxnSpLocks noChangeShapeType="1"/>
              </p:cNvCxnSpPr>
              <p:nvPr/>
            </p:nvCxnSpPr>
            <p:spPr bwMode="auto">
              <a:xfrm rot="5400000">
                <a:off x="4590353" y="2671765"/>
                <a:ext cx="499934" cy="1435"/>
              </a:xfrm>
              <a:prstGeom prst="line">
                <a:avLst/>
              </a:prstGeom>
              <a:noFill/>
              <a:ln w="9525" algn="ctr">
                <a:solidFill>
                  <a:schemeClr val="tx1"/>
                </a:solidFill>
                <a:miter lim="800000"/>
                <a:headEnd/>
                <a:tailEnd/>
              </a:ln>
            </p:spPr>
          </p:cxnSp>
          <p:cxnSp>
            <p:nvCxnSpPr>
              <p:cNvPr id="10298" name="Straight Connector 16"/>
              <p:cNvCxnSpPr>
                <a:cxnSpLocks noChangeShapeType="1"/>
              </p:cNvCxnSpPr>
              <p:nvPr/>
            </p:nvCxnSpPr>
            <p:spPr bwMode="auto">
              <a:xfrm rot="5400000">
                <a:off x="4977622" y="2671765"/>
                <a:ext cx="499934" cy="1435"/>
              </a:xfrm>
              <a:prstGeom prst="line">
                <a:avLst/>
              </a:prstGeom>
              <a:noFill/>
              <a:ln w="9525" algn="ctr">
                <a:solidFill>
                  <a:schemeClr val="tx1"/>
                </a:solidFill>
                <a:miter lim="800000"/>
                <a:headEnd/>
                <a:tailEnd/>
              </a:ln>
            </p:spPr>
          </p:cxnSp>
          <p:cxnSp>
            <p:nvCxnSpPr>
              <p:cNvPr id="10299" name="Straight Connector 17"/>
              <p:cNvCxnSpPr>
                <a:cxnSpLocks noChangeShapeType="1"/>
              </p:cNvCxnSpPr>
              <p:nvPr/>
            </p:nvCxnSpPr>
            <p:spPr bwMode="auto">
              <a:xfrm rot="5400000">
                <a:off x="5364892" y="2671765"/>
                <a:ext cx="499934" cy="1435"/>
              </a:xfrm>
              <a:prstGeom prst="line">
                <a:avLst/>
              </a:prstGeom>
              <a:noFill/>
              <a:ln w="9525" algn="ctr">
                <a:solidFill>
                  <a:schemeClr val="tx1"/>
                </a:solidFill>
                <a:miter lim="800000"/>
                <a:headEnd/>
                <a:tailEnd/>
              </a:ln>
            </p:spPr>
          </p:cxnSp>
          <p:cxnSp>
            <p:nvCxnSpPr>
              <p:cNvPr id="10300" name="Straight Connector 18"/>
              <p:cNvCxnSpPr>
                <a:cxnSpLocks noChangeShapeType="1"/>
              </p:cNvCxnSpPr>
              <p:nvPr/>
            </p:nvCxnSpPr>
            <p:spPr bwMode="auto">
              <a:xfrm rot="5400000">
                <a:off x="5752161" y="2671765"/>
                <a:ext cx="499934" cy="1435"/>
              </a:xfrm>
              <a:prstGeom prst="line">
                <a:avLst/>
              </a:prstGeom>
              <a:noFill/>
              <a:ln w="9525" algn="ctr">
                <a:solidFill>
                  <a:schemeClr val="tx1"/>
                </a:solidFill>
                <a:miter lim="800000"/>
                <a:headEnd/>
                <a:tailEnd/>
              </a:ln>
            </p:spPr>
          </p:cxnSp>
          <p:cxnSp>
            <p:nvCxnSpPr>
              <p:cNvPr id="10301" name="Straight Connector 19"/>
              <p:cNvCxnSpPr>
                <a:cxnSpLocks noChangeShapeType="1"/>
              </p:cNvCxnSpPr>
              <p:nvPr/>
            </p:nvCxnSpPr>
            <p:spPr bwMode="auto">
              <a:xfrm rot="5400000">
                <a:off x="6139430" y="2671765"/>
                <a:ext cx="499934" cy="1435"/>
              </a:xfrm>
              <a:prstGeom prst="line">
                <a:avLst/>
              </a:prstGeom>
              <a:noFill/>
              <a:ln w="9525" algn="ctr">
                <a:solidFill>
                  <a:schemeClr val="tx1"/>
                </a:solidFill>
                <a:miter lim="800000"/>
                <a:headEnd/>
                <a:tailEnd/>
              </a:ln>
            </p:spPr>
          </p:cxnSp>
          <p:cxnSp>
            <p:nvCxnSpPr>
              <p:cNvPr id="10302" name="Straight Connector 20"/>
              <p:cNvCxnSpPr>
                <a:cxnSpLocks noChangeShapeType="1"/>
              </p:cNvCxnSpPr>
              <p:nvPr/>
            </p:nvCxnSpPr>
            <p:spPr bwMode="auto">
              <a:xfrm rot="5400000">
                <a:off x="6526699" y="2671765"/>
                <a:ext cx="499934" cy="1435"/>
              </a:xfrm>
              <a:prstGeom prst="line">
                <a:avLst/>
              </a:prstGeom>
              <a:noFill/>
              <a:ln w="9525" algn="ctr">
                <a:solidFill>
                  <a:schemeClr val="tx1"/>
                </a:solidFill>
                <a:miter lim="800000"/>
                <a:headEnd/>
                <a:tailEnd/>
              </a:ln>
            </p:spPr>
          </p:cxnSp>
          <p:cxnSp>
            <p:nvCxnSpPr>
              <p:cNvPr id="10303" name="Straight Connector 21"/>
              <p:cNvCxnSpPr>
                <a:cxnSpLocks noChangeShapeType="1"/>
              </p:cNvCxnSpPr>
              <p:nvPr/>
            </p:nvCxnSpPr>
            <p:spPr bwMode="auto">
              <a:xfrm rot="5400000">
                <a:off x="6913968" y="2671765"/>
                <a:ext cx="499934" cy="1435"/>
              </a:xfrm>
              <a:prstGeom prst="line">
                <a:avLst/>
              </a:prstGeom>
              <a:noFill/>
              <a:ln w="9525" algn="ctr">
                <a:solidFill>
                  <a:schemeClr val="tx1"/>
                </a:solidFill>
                <a:miter lim="800000"/>
                <a:headEnd/>
                <a:tailEnd/>
              </a:ln>
            </p:spPr>
          </p:cxnSp>
          <p:cxnSp>
            <p:nvCxnSpPr>
              <p:cNvPr id="10304" name="Straight Connector 22"/>
              <p:cNvCxnSpPr>
                <a:cxnSpLocks noChangeShapeType="1"/>
              </p:cNvCxnSpPr>
              <p:nvPr/>
            </p:nvCxnSpPr>
            <p:spPr bwMode="auto">
              <a:xfrm rot="5400000">
                <a:off x="7301237" y="2671765"/>
                <a:ext cx="499934" cy="1435"/>
              </a:xfrm>
              <a:prstGeom prst="line">
                <a:avLst/>
              </a:prstGeom>
              <a:noFill/>
              <a:ln w="9525" algn="ctr">
                <a:solidFill>
                  <a:schemeClr val="tx1"/>
                </a:solidFill>
                <a:miter lim="800000"/>
                <a:headEnd/>
                <a:tailEnd/>
              </a:ln>
            </p:spPr>
          </p:cxnSp>
          <p:cxnSp>
            <p:nvCxnSpPr>
              <p:cNvPr id="10305" name="Straight Connector 23"/>
              <p:cNvCxnSpPr>
                <a:cxnSpLocks noChangeShapeType="1"/>
              </p:cNvCxnSpPr>
              <p:nvPr/>
            </p:nvCxnSpPr>
            <p:spPr bwMode="auto">
              <a:xfrm rot="5400000">
                <a:off x="7688507" y="2671765"/>
                <a:ext cx="499934" cy="1435"/>
              </a:xfrm>
              <a:prstGeom prst="line">
                <a:avLst/>
              </a:prstGeom>
              <a:noFill/>
              <a:ln w="9525" algn="ctr">
                <a:solidFill>
                  <a:schemeClr val="tx1"/>
                </a:solidFill>
                <a:miter lim="800000"/>
                <a:headEnd/>
                <a:tailEnd/>
              </a:ln>
            </p:spPr>
          </p:cxnSp>
          <p:cxnSp>
            <p:nvCxnSpPr>
              <p:cNvPr id="10306" name="Straight Connector 24"/>
              <p:cNvCxnSpPr>
                <a:cxnSpLocks noChangeShapeType="1"/>
              </p:cNvCxnSpPr>
              <p:nvPr/>
            </p:nvCxnSpPr>
            <p:spPr bwMode="auto">
              <a:xfrm rot="5400000">
                <a:off x="8077221" y="2671754"/>
                <a:ext cx="500066" cy="1588"/>
              </a:xfrm>
              <a:prstGeom prst="line">
                <a:avLst/>
              </a:prstGeom>
              <a:noFill/>
              <a:ln w="9525" algn="ctr">
                <a:solidFill>
                  <a:schemeClr val="tx1"/>
                </a:solidFill>
                <a:miter lim="800000"/>
                <a:headEnd/>
                <a:tailEnd/>
              </a:ln>
            </p:spPr>
          </p:cxnSp>
        </p:grpSp>
        <p:sp>
          <p:nvSpPr>
            <p:cNvPr id="10267" name="TextBox 25"/>
            <p:cNvSpPr txBox="1">
              <a:spLocks noChangeArrowheads="1"/>
            </p:cNvSpPr>
            <p:nvPr/>
          </p:nvSpPr>
          <p:spPr bwMode="auto">
            <a:xfrm>
              <a:off x="1010561" y="2922581"/>
              <a:ext cx="321987"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a:t>
              </a:r>
            </a:p>
          </p:txBody>
        </p:sp>
        <p:sp>
          <p:nvSpPr>
            <p:cNvPr id="10268" name="TextBox 26"/>
            <p:cNvSpPr txBox="1">
              <a:spLocks noChangeArrowheads="1"/>
            </p:cNvSpPr>
            <p:nvPr/>
          </p:nvSpPr>
          <p:spPr bwMode="auto">
            <a:xfrm>
              <a:off x="1385878"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a:t>
              </a:r>
            </a:p>
          </p:txBody>
        </p:sp>
        <p:sp>
          <p:nvSpPr>
            <p:cNvPr id="10269" name="TextBox 27"/>
            <p:cNvSpPr txBox="1">
              <a:spLocks noChangeArrowheads="1"/>
            </p:cNvSpPr>
            <p:nvPr/>
          </p:nvSpPr>
          <p:spPr bwMode="auto">
            <a:xfrm>
              <a:off x="177179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3</a:t>
              </a:r>
            </a:p>
          </p:txBody>
        </p:sp>
        <p:sp>
          <p:nvSpPr>
            <p:cNvPr id="10270" name="TextBox 28"/>
            <p:cNvSpPr txBox="1">
              <a:spLocks noChangeArrowheads="1"/>
            </p:cNvSpPr>
            <p:nvPr/>
          </p:nvSpPr>
          <p:spPr bwMode="auto">
            <a:xfrm>
              <a:off x="215771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4</a:t>
              </a:r>
            </a:p>
          </p:txBody>
        </p:sp>
        <p:sp>
          <p:nvSpPr>
            <p:cNvPr id="10271" name="TextBox 29"/>
            <p:cNvSpPr txBox="1">
              <a:spLocks noChangeArrowheads="1"/>
            </p:cNvSpPr>
            <p:nvPr/>
          </p:nvSpPr>
          <p:spPr bwMode="auto">
            <a:xfrm>
              <a:off x="254363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5</a:t>
              </a:r>
            </a:p>
          </p:txBody>
        </p:sp>
        <p:sp>
          <p:nvSpPr>
            <p:cNvPr id="10272" name="TextBox 30"/>
            <p:cNvSpPr txBox="1">
              <a:spLocks noChangeArrowheads="1"/>
            </p:cNvSpPr>
            <p:nvPr/>
          </p:nvSpPr>
          <p:spPr bwMode="auto">
            <a:xfrm>
              <a:off x="292955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6</a:t>
              </a:r>
            </a:p>
          </p:txBody>
        </p:sp>
        <p:sp>
          <p:nvSpPr>
            <p:cNvPr id="10273" name="TextBox 31"/>
            <p:cNvSpPr txBox="1">
              <a:spLocks noChangeArrowheads="1"/>
            </p:cNvSpPr>
            <p:nvPr/>
          </p:nvSpPr>
          <p:spPr bwMode="auto">
            <a:xfrm>
              <a:off x="331547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7</a:t>
              </a:r>
            </a:p>
          </p:txBody>
        </p:sp>
        <p:sp>
          <p:nvSpPr>
            <p:cNvPr id="10274" name="TextBox 32"/>
            <p:cNvSpPr txBox="1">
              <a:spLocks noChangeArrowheads="1"/>
            </p:cNvSpPr>
            <p:nvPr/>
          </p:nvSpPr>
          <p:spPr bwMode="auto">
            <a:xfrm>
              <a:off x="370139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8</a:t>
              </a:r>
            </a:p>
          </p:txBody>
        </p:sp>
        <p:sp>
          <p:nvSpPr>
            <p:cNvPr id="10275" name="TextBox 33"/>
            <p:cNvSpPr txBox="1">
              <a:spLocks noChangeArrowheads="1"/>
            </p:cNvSpPr>
            <p:nvPr/>
          </p:nvSpPr>
          <p:spPr bwMode="auto">
            <a:xfrm>
              <a:off x="4087310"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9</a:t>
              </a:r>
            </a:p>
          </p:txBody>
        </p:sp>
        <p:sp>
          <p:nvSpPr>
            <p:cNvPr id="10276" name="TextBox 34"/>
            <p:cNvSpPr txBox="1">
              <a:spLocks noChangeArrowheads="1"/>
            </p:cNvSpPr>
            <p:nvPr/>
          </p:nvSpPr>
          <p:spPr bwMode="auto">
            <a:xfrm>
              <a:off x="4372480"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10</a:t>
              </a:r>
            </a:p>
          </p:txBody>
        </p:sp>
        <p:sp>
          <p:nvSpPr>
            <p:cNvPr id="10277" name="TextBox 35"/>
            <p:cNvSpPr txBox="1">
              <a:spLocks noChangeArrowheads="1"/>
            </p:cNvSpPr>
            <p:nvPr/>
          </p:nvSpPr>
          <p:spPr bwMode="auto">
            <a:xfrm>
              <a:off x="4808279" y="2922580"/>
              <a:ext cx="424626"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11</a:t>
              </a:r>
            </a:p>
          </p:txBody>
        </p:sp>
        <p:sp>
          <p:nvSpPr>
            <p:cNvPr id="10278" name="TextBox 36"/>
            <p:cNvSpPr txBox="1">
              <a:spLocks noChangeArrowheads="1"/>
            </p:cNvSpPr>
            <p:nvPr/>
          </p:nvSpPr>
          <p:spPr bwMode="auto">
            <a:xfrm>
              <a:off x="519572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12</a:t>
              </a:r>
            </a:p>
          </p:txBody>
        </p:sp>
        <p:sp>
          <p:nvSpPr>
            <p:cNvPr id="10279" name="TextBox 37"/>
            <p:cNvSpPr txBox="1">
              <a:spLocks noChangeArrowheads="1"/>
            </p:cNvSpPr>
            <p:nvPr/>
          </p:nvSpPr>
          <p:spPr bwMode="auto">
            <a:xfrm>
              <a:off x="558107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13</a:t>
              </a:r>
            </a:p>
          </p:txBody>
        </p:sp>
        <p:sp>
          <p:nvSpPr>
            <p:cNvPr id="10280" name="TextBox 38"/>
            <p:cNvSpPr txBox="1">
              <a:spLocks noChangeArrowheads="1"/>
            </p:cNvSpPr>
            <p:nvPr/>
          </p:nvSpPr>
          <p:spPr bwMode="auto">
            <a:xfrm>
              <a:off x="596643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14</a:t>
              </a:r>
            </a:p>
          </p:txBody>
        </p:sp>
        <p:sp>
          <p:nvSpPr>
            <p:cNvPr id="10281" name="TextBox 39"/>
            <p:cNvSpPr txBox="1">
              <a:spLocks noChangeArrowheads="1"/>
            </p:cNvSpPr>
            <p:nvPr/>
          </p:nvSpPr>
          <p:spPr bwMode="auto">
            <a:xfrm>
              <a:off x="6351782"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15</a:t>
              </a:r>
            </a:p>
          </p:txBody>
        </p:sp>
        <p:sp>
          <p:nvSpPr>
            <p:cNvPr id="10282" name="TextBox 40"/>
            <p:cNvSpPr txBox="1">
              <a:spLocks noChangeArrowheads="1"/>
            </p:cNvSpPr>
            <p:nvPr/>
          </p:nvSpPr>
          <p:spPr bwMode="auto">
            <a:xfrm>
              <a:off x="6737135"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16</a:t>
              </a:r>
            </a:p>
          </p:txBody>
        </p:sp>
        <p:sp>
          <p:nvSpPr>
            <p:cNvPr id="10283" name="TextBox 41"/>
            <p:cNvSpPr txBox="1">
              <a:spLocks noChangeArrowheads="1"/>
            </p:cNvSpPr>
            <p:nvPr/>
          </p:nvSpPr>
          <p:spPr bwMode="auto">
            <a:xfrm>
              <a:off x="712248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17</a:t>
              </a:r>
            </a:p>
          </p:txBody>
        </p:sp>
        <p:sp>
          <p:nvSpPr>
            <p:cNvPr id="10284" name="TextBox 42"/>
            <p:cNvSpPr txBox="1">
              <a:spLocks noChangeArrowheads="1"/>
            </p:cNvSpPr>
            <p:nvPr/>
          </p:nvSpPr>
          <p:spPr bwMode="auto">
            <a:xfrm>
              <a:off x="750783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18</a:t>
              </a:r>
            </a:p>
          </p:txBody>
        </p:sp>
        <p:sp>
          <p:nvSpPr>
            <p:cNvPr id="10285" name="TextBox 43"/>
            <p:cNvSpPr txBox="1">
              <a:spLocks noChangeArrowheads="1"/>
            </p:cNvSpPr>
            <p:nvPr/>
          </p:nvSpPr>
          <p:spPr bwMode="auto">
            <a:xfrm>
              <a:off x="789319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19</a:t>
              </a:r>
            </a:p>
          </p:txBody>
        </p:sp>
        <p:sp>
          <p:nvSpPr>
            <p:cNvPr id="10286" name="TextBox 44"/>
            <p:cNvSpPr txBox="1">
              <a:spLocks noChangeArrowheads="1"/>
            </p:cNvSpPr>
            <p:nvPr/>
          </p:nvSpPr>
          <p:spPr bwMode="auto">
            <a:xfrm>
              <a:off x="831469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20</a:t>
              </a:r>
            </a:p>
          </p:txBody>
        </p:sp>
      </p:grpSp>
      <p:sp>
        <p:nvSpPr>
          <p:cNvPr id="52228" name="TextBox 87"/>
          <p:cNvSpPr txBox="1">
            <a:spLocks noChangeArrowheads="1"/>
          </p:cNvSpPr>
          <p:nvPr/>
        </p:nvSpPr>
        <p:spPr bwMode="auto">
          <a:xfrm>
            <a:off x="390525" y="4235451"/>
            <a:ext cx="7978944" cy="2622913"/>
          </a:xfrm>
          <a:prstGeom prst="rect">
            <a:avLst/>
          </a:prstGeom>
          <a:noFill/>
          <a:ln w="9525">
            <a:noFill/>
            <a:miter lim="800000"/>
            <a:headEnd/>
            <a:tailEnd/>
          </a:ln>
        </p:spPr>
        <p:txBody>
          <a:bodyPr wrap="square" lIns="82945" tIns="41473" rIns="82945" bIns="41473">
            <a:spAutoFit/>
          </a:bodyPr>
          <a:lstStyle/>
          <a:p>
            <a:pPr algn="l">
              <a:defRPr/>
            </a:pPr>
            <a:r>
              <a:rPr lang="en-US" sz="3300" i="1" dirty="0" smtClean="0">
                <a:solidFill>
                  <a:schemeClr val="tx1"/>
                </a:solidFill>
                <a:latin typeface="Arial" pitchFamily="34" charset="0"/>
                <a:cs typeface="Arial" pitchFamily="34" charset="0"/>
              </a:rPr>
              <a:t>add</a:t>
            </a:r>
            <a:r>
              <a:rPr lang="en-US" sz="3300" dirty="0" smtClean="0">
                <a:solidFill>
                  <a:schemeClr val="tx1"/>
                </a:solidFill>
                <a:latin typeface="Arial" pitchFamily="34" charset="0"/>
                <a:cs typeface="Arial" pitchFamily="34" charset="0"/>
              </a:rPr>
              <a:t>(x</a:t>
            </a:r>
            <a:r>
              <a:rPr lang="en-US" sz="3300" dirty="0">
                <a:solidFill>
                  <a:schemeClr val="tx1"/>
                </a:solidFill>
                <a:latin typeface="Arial" pitchFamily="34" charset="0"/>
                <a:cs typeface="Arial" pitchFamily="34" charset="0"/>
              </a:rPr>
              <a:t>) </a:t>
            </a:r>
            <a:r>
              <a:rPr lang="en-US" sz="3300" dirty="0">
                <a:latin typeface="Arial" pitchFamily="34" charset="0"/>
                <a:cs typeface="Arial" pitchFamily="34" charset="0"/>
              </a:rPr>
              <a:t>– probe linearly to find open slot.</a:t>
            </a:r>
          </a:p>
          <a:p>
            <a:pPr algn="l">
              <a:defRPr/>
            </a:pPr>
            <a:r>
              <a:rPr lang="en-US" sz="3300" dirty="0">
                <a:latin typeface="Arial" pitchFamily="34" charset="0"/>
                <a:cs typeface="Arial" pitchFamily="34" charset="0"/>
              </a:rPr>
              <a:t>Move the empty slot via sequence of </a:t>
            </a:r>
          </a:p>
          <a:p>
            <a:pPr algn="l">
              <a:defRPr/>
            </a:pPr>
            <a:r>
              <a:rPr lang="en-US" sz="3300" dirty="0">
                <a:latin typeface="Arial" pitchFamily="34" charset="0"/>
                <a:cs typeface="Arial" pitchFamily="34" charset="0"/>
              </a:rPr>
              <a:t>displacements into the </a:t>
            </a:r>
            <a:r>
              <a:rPr lang="en-US" sz="3300" i="1" dirty="0">
                <a:solidFill>
                  <a:schemeClr val="tx2"/>
                </a:solidFill>
                <a:latin typeface="Arial" pitchFamily="34" charset="0"/>
                <a:cs typeface="Arial" pitchFamily="34" charset="0"/>
              </a:rPr>
              <a:t>hop-range</a:t>
            </a:r>
            <a:r>
              <a:rPr lang="en-US" sz="3300" dirty="0">
                <a:latin typeface="Arial" pitchFamily="34" charset="0"/>
                <a:cs typeface="Arial" pitchFamily="34" charset="0"/>
              </a:rPr>
              <a:t> of </a:t>
            </a:r>
            <a:r>
              <a:rPr lang="en-US" sz="3300" dirty="0">
                <a:solidFill>
                  <a:schemeClr val="tx1"/>
                </a:solidFill>
                <a:latin typeface="Arial" pitchFamily="34" charset="0"/>
                <a:cs typeface="Arial" pitchFamily="34" charset="0"/>
              </a:rPr>
              <a:t>h(x)</a:t>
            </a:r>
            <a:r>
              <a:rPr lang="en-US" sz="3300" dirty="0">
                <a:latin typeface="Arial" pitchFamily="34" charset="0"/>
                <a:cs typeface="Arial" pitchFamily="34" charset="0"/>
              </a:rPr>
              <a:t>. </a:t>
            </a:r>
          </a:p>
          <a:p>
            <a:pPr algn="l">
              <a:defRPr/>
            </a:pPr>
            <a:r>
              <a:rPr lang="en-US" sz="3300" dirty="0">
                <a:solidFill>
                  <a:srgbClr val="0070C0"/>
                </a:solidFill>
                <a:latin typeface="Arial" pitchFamily="34" charset="0"/>
                <a:cs typeface="Arial" pitchFamily="34" charset="0"/>
              </a:rPr>
              <a:t>  </a:t>
            </a:r>
          </a:p>
          <a:p>
            <a:pPr algn="l">
              <a:defRPr/>
            </a:pPr>
            <a:r>
              <a:rPr lang="en-US" sz="3300" dirty="0">
                <a:latin typeface="Arial" pitchFamily="34" charset="0"/>
                <a:cs typeface="Arial" pitchFamily="34" charset="0"/>
                <a:sym typeface="Wingdings" pitchFamily="2" charset="2"/>
              </a:rPr>
              <a:t> </a:t>
            </a:r>
            <a:endParaRPr lang="en-US" sz="3300" dirty="0">
              <a:latin typeface="Arial" pitchFamily="34" charset="0"/>
              <a:cs typeface="Arial" pitchFamily="34" charset="0"/>
            </a:endParaRPr>
          </a:p>
        </p:txBody>
      </p:sp>
      <p:sp>
        <p:nvSpPr>
          <p:cNvPr id="10246" name="TextBox 96"/>
          <p:cNvSpPr txBox="1">
            <a:spLocks noChangeArrowheads="1"/>
          </p:cNvSpPr>
          <p:nvPr/>
        </p:nvSpPr>
        <p:spPr bwMode="auto">
          <a:xfrm>
            <a:off x="3643433" y="2243138"/>
            <a:ext cx="398342" cy="637754"/>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lIns="82945" tIns="41473" rIns="82945" bIns="41473">
            <a:spAutoFit/>
          </a:bodyPr>
          <a:lstStyle/>
          <a:p>
            <a:pPr>
              <a:defRPr/>
            </a:pPr>
            <a:r>
              <a:rPr lang="en-US" sz="3600" b="1" dirty="0">
                <a:solidFill>
                  <a:srgbClr val="0070C0"/>
                </a:solidFill>
                <a:latin typeface="Arial" pitchFamily="34" charset="0"/>
              </a:rPr>
              <a:t>z</a:t>
            </a:r>
            <a:endParaRPr lang="en-US" sz="3600" dirty="0">
              <a:latin typeface="Arial" pitchFamily="34" charset="0"/>
            </a:endParaRPr>
          </a:p>
        </p:txBody>
      </p:sp>
      <p:sp>
        <p:nvSpPr>
          <p:cNvPr id="10247" name="Rectangle 108"/>
          <p:cNvSpPr>
            <a:spLocks noChangeArrowheads="1"/>
          </p:cNvSpPr>
          <p:nvPr/>
        </p:nvSpPr>
        <p:spPr bwMode="auto">
          <a:xfrm>
            <a:off x="2566330" y="1225550"/>
            <a:ext cx="807108" cy="530032"/>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lIns="82945" tIns="41473" rIns="82945" bIns="41473">
            <a:spAutoFit/>
          </a:bodyPr>
          <a:lstStyle/>
          <a:p>
            <a:pPr>
              <a:defRPr/>
            </a:pPr>
            <a:r>
              <a:rPr lang="en-US" sz="2900" dirty="0">
                <a:solidFill>
                  <a:srgbClr val="0070C0"/>
                </a:solidFill>
                <a:latin typeface="Arial" pitchFamily="34" charset="0"/>
              </a:rPr>
              <a:t>h(x)</a:t>
            </a:r>
            <a:endParaRPr lang="en-US" sz="2900" dirty="0">
              <a:latin typeface="Arial" pitchFamily="34" charset="0"/>
            </a:endParaRPr>
          </a:p>
        </p:txBody>
      </p:sp>
      <p:sp>
        <p:nvSpPr>
          <p:cNvPr id="138247" name="Left Brace 84"/>
          <p:cNvSpPr>
            <a:spLocks/>
          </p:cNvSpPr>
          <p:nvPr/>
        </p:nvSpPr>
        <p:spPr bwMode="auto">
          <a:xfrm rot="5400000">
            <a:off x="3178175" y="1452563"/>
            <a:ext cx="388937" cy="1360488"/>
          </a:xfrm>
          <a:prstGeom prst="leftBrace">
            <a:avLst>
              <a:gd name="adj1" fmla="val 8324"/>
              <a:gd name="adj2" fmla="val 87250"/>
            </a:avLst>
          </a:prstGeom>
          <a:noFill/>
          <a:ln w="31750" algn="ctr">
            <a:solidFill>
              <a:srgbClr val="0070C0"/>
            </a:solidFill>
            <a:miter lim="800000"/>
            <a:headEnd/>
            <a:tailEnd/>
          </a:ln>
        </p:spPr>
        <p:txBody>
          <a:bodyPr wrap="none" lIns="82945" tIns="41473" rIns="82945" bIns="41473"/>
          <a:lstStyle/>
          <a:p>
            <a:endParaRPr lang="en-US" dirty="0">
              <a:latin typeface="Arial" pitchFamily="34" charset="0"/>
            </a:endParaRPr>
          </a:p>
        </p:txBody>
      </p:sp>
      <p:grpSp>
        <p:nvGrpSpPr>
          <p:cNvPr id="4" name="Group 3"/>
          <p:cNvGrpSpPr>
            <a:grpSpLocks/>
          </p:cNvGrpSpPr>
          <p:nvPr/>
        </p:nvGrpSpPr>
        <p:grpSpPr bwMode="auto">
          <a:xfrm>
            <a:off x="1396778" y="1549589"/>
            <a:ext cx="969120" cy="777682"/>
            <a:chOff x="4224" y="2256"/>
            <a:chExt cx="912" cy="816"/>
          </a:xfrm>
          <a:effectLst>
            <a:outerShdw blurRad="50800" dist="38100" dir="2700000" algn="tl" rotWithShape="0">
              <a:prstClr val="black">
                <a:alpha val="40000"/>
              </a:prstClr>
            </a:outerShdw>
          </a:effectLst>
        </p:grpSpPr>
        <p:sp>
          <p:nvSpPr>
            <p:cNvPr id="10251"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2"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3" name="Freeform 6"/>
            <p:cNvSpPr>
              <a:spLocks/>
            </p:cNvSpPr>
            <p:nvPr/>
          </p:nvSpPr>
          <p:spPr bwMode="auto">
            <a:xfrm flipH="1">
              <a:off x="4656" y="2256"/>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4"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5"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6"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7" name="Freeform 10"/>
            <p:cNvSpPr>
              <a:spLocks/>
            </p:cNvSpPr>
            <p:nvPr/>
          </p:nvSpPr>
          <p:spPr bwMode="auto">
            <a:xfrm flipH="1">
              <a:off x="4560" y="2736"/>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8" name="Freeform 11"/>
            <p:cNvSpPr>
              <a:spLocks/>
            </p:cNvSpPr>
            <p:nvPr/>
          </p:nvSpPr>
          <p:spPr bwMode="auto">
            <a:xfrm flipH="1">
              <a:off x="4752" y="2592"/>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9" name="Freeform 12"/>
            <p:cNvSpPr>
              <a:spLocks/>
            </p:cNvSpPr>
            <p:nvPr/>
          </p:nvSpPr>
          <p:spPr bwMode="auto">
            <a:xfrm flipH="1">
              <a:off x="4944" y="2448"/>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grpSp>
      <p:sp>
        <p:nvSpPr>
          <p:cNvPr id="74" name="Rectangle 78"/>
          <p:cNvSpPr>
            <a:spLocks noChangeArrowheads="1"/>
          </p:cNvSpPr>
          <p:nvPr/>
        </p:nvSpPr>
        <p:spPr bwMode="auto">
          <a:xfrm>
            <a:off x="6153150" y="2416175"/>
            <a:ext cx="300038" cy="412750"/>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grpSp>
        <p:nvGrpSpPr>
          <p:cNvPr id="138250" name="Group 89"/>
          <p:cNvGrpSpPr>
            <a:grpSpLocks/>
          </p:cNvGrpSpPr>
          <p:nvPr/>
        </p:nvGrpSpPr>
        <p:grpSpPr bwMode="auto">
          <a:xfrm>
            <a:off x="1979613" y="2846388"/>
            <a:ext cx="2527300" cy="1316037"/>
            <a:chOff x="2182792" y="3136895"/>
            <a:chExt cx="2786547" cy="1451553"/>
          </a:xfrm>
        </p:grpSpPr>
        <p:cxnSp>
          <p:nvCxnSpPr>
            <p:cNvPr id="138272" name="Straight Connector 88"/>
            <p:cNvCxnSpPr>
              <a:cxnSpLocks noChangeShapeType="1"/>
            </p:cNvCxnSpPr>
            <p:nvPr/>
          </p:nvCxnSpPr>
          <p:spPr bwMode="auto">
            <a:xfrm rot="5400000" flipH="1" flipV="1">
              <a:off x="2111356" y="3208333"/>
              <a:ext cx="857254" cy="714382"/>
            </a:xfrm>
            <a:prstGeom prst="line">
              <a:avLst/>
            </a:prstGeom>
            <a:noFill/>
            <a:ln w="9525" algn="ctr">
              <a:solidFill>
                <a:schemeClr val="tx1"/>
              </a:solidFill>
              <a:prstDash val="dash"/>
              <a:miter lim="800000"/>
              <a:headEnd/>
              <a:tailEnd/>
            </a:ln>
          </p:spPr>
        </p:cxnSp>
        <p:cxnSp>
          <p:nvCxnSpPr>
            <p:cNvPr id="138273" name="Straight Connector 90"/>
            <p:cNvCxnSpPr>
              <a:cxnSpLocks noChangeShapeType="1"/>
            </p:cNvCxnSpPr>
            <p:nvPr/>
          </p:nvCxnSpPr>
          <p:spPr bwMode="auto">
            <a:xfrm rot="16200000" flipV="1">
              <a:off x="3147205" y="3315490"/>
              <a:ext cx="857256" cy="500066"/>
            </a:xfrm>
            <a:prstGeom prst="line">
              <a:avLst/>
            </a:prstGeom>
            <a:noFill/>
            <a:ln w="9525" algn="ctr">
              <a:solidFill>
                <a:schemeClr val="tx1"/>
              </a:solidFill>
              <a:prstDash val="dash"/>
              <a:miter lim="800000"/>
              <a:headEnd/>
              <a:tailEnd/>
            </a:ln>
          </p:spPr>
        </p:cxnSp>
        <p:grpSp>
          <p:nvGrpSpPr>
            <p:cNvPr id="6" name="Group 85"/>
            <p:cNvGrpSpPr/>
            <p:nvPr/>
          </p:nvGrpSpPr>
          <p:grpSpPr>
            <a:xfrm>
              <a:off x="2182795" y="3989390"/>
              <a:ext cx="1668229" cy="598833"/>
              <a:chOff x="2182795" y="3989390"/>
              <a:chExt cx="1668229" cy="598833"/>
            </a:xfrm>
            <a:effectLst>
              <a:outerShdw blurRad="50800" dist="38100" dir="2700000" algn="tl" rotWithShape="0">
                <a:prstClr val="black">
                  <a:alpha val="40000"/>
                </a:prstClr>
              </a:outerShdw>
            </a:effectLst>
          </p:grpSpPr>
          <p:sp>
            <p:nvSpPr>
              <p:cNvPr id="10260" name="Rectangle 71"/>
              <p:cNvSpPr>
                <a:spLocks noChangeArrowheads="1"/>
              </p:cNvSpPr>
              <p:nvPr/>
            </p:nvSpPr>
            <p:spPr bwMode="auto">
              <a:xfrm rot="16200000">
                <a:off x="2754302" y="3442755"/>
                <a:ext cx="500058" cy="1643071"/>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71" name="Straight Connector 70"/>
              <p:cNvCxnSpPr/>
              <p:nvPr/>
            </p:nvCxnSpPr>
            <p:spPr bwMode="auto">
              <a:xfrm rot="5400000">
                <a:off x="2362181"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2" name="Straight Connector 71"/>
              <p:cNvCxnSpPr/>
              <p:nvPr/>
            </p:nvCxnSpPr>
            <p:spPr bwMode="auto">
              <a:xfrm rot="5400000">
                <a:off x="2790809"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3" name="Straight Connector 72"/>
              <p:cNvCxnSpPr/>
              <p:nvPr/>
            </p:nvCxnSpPr>
            <p:spPr bwMode="auto">
              <a:xfrm rot="5400000">
                <a:off x="3219437"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81" name="TextBox 80"/>
              <p:cNvSpPr txBox="1"/>
              <p:nvPr/>
            </p:nvSpPr>
            <p:spPr>
              <a:xfrm>
                <a:off x="2185919" y="3994152"/>
                <a:ext cx="431609" cy="594071"/>
              </a:xfrm>
              <a:prstGeom prst="rect">
                <a:avLst/>
              </a:prstGeom>
              <a:noFill/>
            </p:spPr>
            <p:txBody>
              <a:bodyPr wrap="none">
                <a:spAutoFit/>
              </a:bodyPr>
              <a:lstStyle/>
              <a:p>
                <a:pPr>
                  <a:defRPr/>
                </a:pPr>
                <a:r>
                  <a:rPr lang="en-US" sz="2900" dirty="0">
                    <a:latin typeface="Arial" pitchFamily="34" charset="0"/>
                  </a:rPr>
                  <a:t>1</a:t>
                </a:r>
              </a:p>
            </p:txBody>
          </p:sp>
          <p:sp>
            <p:nvSpPr>
              <p:cNvPr id="82" name="TextBox 81"/>
              <p:cNvSpPr txBox="1"/>
              <p:nvPr/>
            </p:nvSpPr>
            <p:spPr>
              <a:xfrm>
                <a:off x="2590735" y="3994152"/>
                <a:ext cx="431608" cy="594071"/>
              </a:xfrm>
              <a:prstGeom prst="rect">
                <a:avLst/>
              </a:prstGeom>
              <a:noFill/>
            </p:spPr>
            <p:txBody>
              <a:bodyPr wrap="none">
                <a:spAutoFit/>
              </a:bodyPr>
              <a:lstStyle/>
              <a:p>
                <a:pPr>
                  <a:defRPr/>
                </a:pPr>
                <a:r>
                  <a:rPr lang="en-US" sz="2900" dirty="0">
                    <a:latin typeface="Arial" pitchFamily="34" charset="0"/>
                  </a:rPr>
                  <a:t>0</a:t>
                </a:r>
              </a:p>
            </p:txBody>
          </p:sp>
          <p:sp>
            <p:nvSpPr>
              <p:cNvPr id="83" name="TextBox 82"/>
              <p:cNvSpPr txBox="1"/>
              <p:nvPr/>
            </p:nvSpPr>
            <p:spPr>
              <a:xfrm>
                <a:off x="2995549" y="3994152"/>
                <a:ext cx="431608" cy="594071"/>
              </a:xfrm>
              <a:prstGeom prst="rect">
                <a:avLst/>
              </a:prstGeom>
              <a:noFill/>
            </p:spPr>
            <p:txBody>
              <a:bodyPr wrap="none">
                <a:spAutoFit/>
              </a:bodyPr>
              <a:lstStyle/>
              <a:p>
                <a:pPr>
                  <a:defRPr/>
                </a:pPr>
                <a:r>
                  <a:rPr lang="en-US" sz="2900" dirty="0">
                    <a:latin typeface="Arial" pitchFamily="34" charset="0"/>
                  </a:rPr>
                  <a:t>0</a:t>
                </a:r>
              </a:p>
            </p:txBody>
          </p:sp>
          <p:sp>
            <p:nvSpPr>
              <p:cNvPr id="84" name="TextBox 83"/>
              <p:cNvSpPr txBox="1"/>
              <p:nvPr/>
            </p:nvSpPr>
            <p:spPr>
              <a:xfrm>
                <a:off x="3419415" y="3989390"/>
                <a:ext cx="431609" cy="594071"/>
              </a:xfrm>
              <a:prstGeom prst="rect">
                <a:avLst/>
              </a:prstGeom>
              <a:noFill/>
            </p:spPr>
            <p:txBody>
              <a:bodyPr wrap="none">
                <a:spAutoFit/>
              </a:bodyPr>
              <a:lstStyle/>
              <a:p>
                <a:pPr>
                  <a:defRPr/>
                </a:pPr>
                <a:r>
                  <a:rPr lang="en-US" sz="2900" dirty="0">
                    <a:latin typeface="Arial" pitchFamily="34" charset="0"/>
                  </a:rPr>
                  <a:t>1</a:t>
                </a:r>
              </a:p>
            </p:txBody>
          </p:sp>
        </p:grpSp>
        <p:sp>
          <p:nvSpPr>
            <p:cNvPr id="75" name="TextBox 74"/>
            <p:cNvSpPr txBox="1"/>
            <p:nvPr/>
          </p:nvSpPr>
          <p:spPr>
            <a:xfrm>
              <a:off x="4766299" y="3994870"/>
              <a:ext cx="203040" cy="593578"/>
            </a:xfrm>
            <a:prstGeom prst="rect">
              <a:avLst/>
            </a:prstGeom>
            <a:noFill/>
            <a:effectLst>
              <a:outerShdw blurRad="50800" dist="38100" dir="2700000" algn="tl" rotWithShape="0">
                <a:prstClr val="black">
                  <a:alpha val="40000"/>
                </a:prstClr>
              </a:outerShdw>
            </a:effectLst>
          </p:spPr>
          <p:txBody>
            <a:bodyPr wrap="none">
              <a:spAutoFit/>
            </a:bodyPr>
            <a:lstStyle/>
            <a:p>
              <a:pPr>
                <a:defRPr/>
              </a:pPr>
              <a:endParaRPr lang="en-US" sz="2900" b="1" dirty="0">
                <a:solidFill>
                  <a:srgbClr val="0070C0"/>
                </a:solidFill>
                <a:latin typeface="Arial" pitchFamily="34" charset="0"/>
              </a:endParaRPr>
            </a:p>
          </p:txBody>
        </p:sp>
      </p:grpSp>
      <p:sp>
        <p:nvSpPr>
          <p:cNvPr id="10249" name="TextBox 111"/>
          <p:cNvSpPr txBox="1">
            <a:spLocks noChangeArrowheads="1"/>
          </p:cNvSpPr>
          <p:nvPr/>
        </p:nvSpPr>
        <p:spPr bwMode="auto">
          <a:xfrm flipH="1" flipV="1">
            <a:off x="3000375" y="2333625"/>
            <a:ext cx="371475" cy="576263"/>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3200" b="1" dirty="0">
                <a:solidFill>
                  <a:srgbClr val="0070C0"/>
                </a:solidFill>
                <a:latin typeface="Arial" pitchFamily="34" charset="0"/>
              </a:rPr>
              <a:t>x</a:t>
            </a:r>
            <a:endParaRPr lang="en-US" sz="3200" dirty="0">
              <a:latin typeface="Arial" pitchFamily="34" charset="0"/>
            </a:endParaRPr>
          </a:p>
        </p:txBody>
      </p:sp>
      <p:sp>
        <p:nvSpPr>
          <p:cNvPr id="77" name="TextBox 96"/>
          <p:cNvSpPr txBox="1">
            <a:spLocks noChangeArrowheads="1"/>
          </p:cNvSpPr>
          <p:nvPr/>
        </p:nvSpPr>
        <p:spPr bwMode="auto">
          <a:xfrm flipH="1">
            <a:off x="3794125" y="2243138"/>
            <a:ext cx="595313" cy="638175"/>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3600" b="1" dirty="0">
                <a:solidFill>
                  <a:srgbClr val="0070C0"/>
                </a:solidFill>
                <a:latin typeface="Arial" pitchFamily="34" charset="0"/>
              </a:rPr>
              <a:t>r</a:t>
            </a:r>
            <a:endParaRPr lang="en-US" sz="3600" dirty="0">
              <a:latin typeface="Arial" pitchFamily="34" charset="0"/>
            </a:endParaRPr>
          </a:p>
        </p:txBody>
      </p:sp>
      <p:sp>
        <p:nvSpPr>
          <p:cNvPr id="86" name="TextBox 96"/>
          <p:cNvSpPr txBox="1">
            <a:spLocks noChangeArrowheads="1"/>
          </p:cNvSpPr>
          <p:nvPr/>
        </p:nvSpPr>
        <p:spPr bwMode="auto">
          <a:xfrm flipH="1">
            <a:off x="4895850" y="2243138"/>
            <a:ext cx="595313" cy="638175"/>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3600" b="1" dirty="0">
                <a:solidFill>
                  <a:srgbClr val="0070C0"/>
                </a:solidFill>
                <a:latin typeface="Arial" pitchFamily="34" charset="0"/>
              </a:rPr>
              <a:t>s</a:t>
            </a:r>
            <a:endParaRPr lang="en-US" sz="3600" dirty="0">
              <a:latin typeface="Arial" pitchFamily="34" charset="0"/>
            </a:endParaRPr>
          </a:p>
        </p:txBody>
      </p:sp>
      <p:sp>
        <p:nvSpPr>
          <p:cNvPr id="87" name="TextBox 96"/>
          <p:cNvSpPr txBox="1">
            <a:spLocks noChangeArrowheads="1"/>
          </p:cNvSpPr>
          <p:nvPr/>
        </p:nvSpPr>
        <p:spPr bwMode="auto">
          <a:xfrm>
            <a:off x="3268535" y="2243138"/>
            <a:ext cx="423990" cy="637754"/>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lIns="82945" tIns="41473" rIns="82945" bIns="41473">
            <a:spAutoFit/>
          </a:bodyPr>
          <a:lstStyle/>
          <a:p>
            <a:pPr>
              <a:defRPr/>
            </a:pPr>
            <a:r>
              <a:rPr lang="en-US" sz="3600" b="1" dirty="0">
                <a:solidFill>
                  <a:srgbClr val="0070C0"/>
                </a:solidFill>
                <a:latin typeface="Arial" pitchFamily="34" charset="0"/>
              </a:rPr>
              <a:t>v</a:t>
            </a:r>
            <a:endParaRPr lang="en-US" sz="3600" dirty="0">
              <a:latin typeface="Arial" pitchFamily="34" charset="0"/>
            </a:endParaRPr>
          </a:p>
        </p:txBody>
      </p:sp>
      <p:sp>
        <p:nvSpPr>
          <p:cNvPr id="88" name="TextBox 96"/>
          <p:cNvSpPr txBox="1">
            <a:spLocks noChangeArrowheads="1"/>
          </p:cNvSpPr>
          <p:nvPr/>
        </p:nvSpPr>
        <p:spPr bwMode="auto">
          <a:xfrm>
            <a:off x="2368550" y="2243138"/>
            <a:ext cx="647700" cy="638175"/>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3600" b="1" dirty="0">
                <a:solidFill>
                  <a:srgbClr val="0070C0"/>
                </a:solidFill>
                <a:latin typeface="Arial" pitchFamily="34" charset="0"/>
              </a:rPr>
              <a:t>u</a:t>
            </a:r>
            <a:endParaRPr lang="en-US" sz="3600" dirty="0">
              <a:latin typeface="Arial" pitchFamily="34" charset="0"/>
            </a:endParaRPr>
          </a:p>
        </p:txBody>
      </p:sp>
      <p:sp>
        <p:nvSpPr>
          <p:cNvPr id="89" name="TextBox 96"/>
          <p:cNvSpPr txBox="1">
            <a:spLocks noChangeArrowheads="1"/>
          </p:cNvSpPr>
          <p:nvPr/>
        </p:nvSpPr>
        <p:spPr bwMode="auto">
          <a:xfrm>
            <a:off x="2746375" y="2259013"/>
            <a:ext cx="647700" cy="638175"/>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3600" b="1" dirty="0">
                <a:solidFill>
                  <a:srgbClr val="0070C0"/>
                </a:solidFill>
                <a:latin typeface="Arial" pitchFamily="34" charset="0"/>
              </a:rPr>
              <a:t>w</a:t>
            </a:r>
            <a:endParaRPr lang="en-US" sz="3600" dirty="0">
              <a:latin typeface="Arial" pitchFamily="34" charset="0"/>
            </a:endParaRPr>
          </a:p>
        </p:txBody>
      </p:sp>
      <p:grpSp>
        <p:nvGrpSpPr>
          <p:cNvPr id="7" name="Group 90"/>
          <p:cNvGrpSpPr>
            <a:grpSpLocks/>
          </p:cNvGrpSpPr>
          <p:nvPr/>
        </p:nvGrpSpPr>
        <p:grpSpPr bwMode="auto">
          <a:xfrm>
            <a:off x="4441825" y="2846388"/>
            <a:ext cx="2527300" cy="1316037"/>
            <a:chOff x="2182792" y="3136895"/>
            <a:chExt cx="2786547" cy="1451553"/>
          </a:xfrm>
        </p:grpSpPr>
        <p:cxnSp>
          <p:nvCxnSpPr>
            <p:cNvPr id="138268" name="Straight Connector 88"/>
            <p:cNvCxnSpPr>
              <a:cxnSpLocks noChangeShapeType="1"/>
            </p:cNvCxnSpPr>
            <p:nvPr/>
          </p:nvCxnSpPr>
          <p:spPr bwMode="auto">
            <a:xfrm rot="5400000" flipH="1" flipV="1">
              <a:off x="2111356" y="3208333"/>
              <a:ext cx="857254" cy="714382"/>
            </a:xfrm>
            <a:prstGeom prst="line">
              <a:avLst/>
            </a:prstGeom>
            <a:noFill/>
            <a:ln w="9525" algn="ctr">
              <a:solidFill>
                <a:schemeClr val="tx1"/>
              </a:solidFill>
              <a:prstDash val="dash"/>
              <a:miter lim="800000"/>
              <a:headEnd/>
              <a:tailEnd/>
            </a:ln>
          </p:spPr>
        </p:cxnSp>
        <p:cxnSp>
          <p:nvCxnSpPr>
            <p:cNvPr id="138269" name="Straight Connector 90"/>
            <p:cNvCxnSpPr>
              <a:cxnSpLocks noChangeShapeType="1"/>
            </p:cNvCxnSpPr>
            <p:nvPr/>
          </p:nvCxnSpPr>
          <p:spPr bwMode="auto">
            <a:xfrm rot="16200000" flipV="1">
              <a:off x="3147205" y="3315490"/>
              <a:ext cx="857256" cy="500066"/>
            </a:xfrm>
            <a:prstGeom prst="line">
              <a:avLst/>
            </a:prstGeom>
            <a:noFill/>
            <a:ln w="9525" algn="ctr">
              <a:solidFill>
                <a:schemeClr val="tx1"/>
              </a:solidFill>
              <a:prstDash val="dash"/>
              <a:miter lim="800000"/>
              <a:headEnd/>
              <a:tailEnd/>
            </a:ln>
          </p:spPr>
        </p:cxnSp>
        <p:grpSp>
          <p:nvGrpSpPr>
            <p:cNvPr id="8" name="Group 85"/>
            <p:cNvGrpSpPr/>
            <p:nvPr/>
          </p:nvGrpSpPr>
          <p:grpSpPr>
            <a:xfrm>
              <a:off x="2182795" y="3989390"/>
              <a:ext cx="1668228" cy="598833"/>
              <a:chOff x="2182795" y="3989390"/>
              <a:chExt cx="1668228" cy="598833"/>
            </a:xfrm>
            <a:effectLst>
              <a:outerShdw blurRad="50800" dist="38100" dir="2700000" algn="tl" rotWithShape="0">
                <a:prstClr val="black">
                  <a:alpha val="40000"/>
                </a:prstClr>
              </a:outerShdw>
            </a:effectLst>
          </p:grpSpPr>
          <p:sp>
            <p:nvSpPr>
              <p:cNvPr id="96" name="Rectangle 71"/>
              <p:cNvSpPr>
                <a:spLocks noChangeArrowheads="1"/>
              </p:cNvSpPr>
              <p:nvPr/>
            </p:nvSpPr>
            <p:spPr bwMode="auto">
              <a:xfrm rot="16200000">
                <a:off x="2754302" y="3442755"/>
                <a:ext cx="500058" cy="1643071"/>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97" name="Straight Connector 96"/>
              <p:cNvCxnSpPr/>
              <p:nvPr/>
            </p:nvCxnSpPr>
            <p:spPr bwMode="auto">
              <a:xfrm rot="5400000">
                <a:off x="2362181"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8" name="Straight Connector 97"/>
              <p:cNvCxnSpPr/>
              <p:nvPr/>
            </p:nvCxnSpPr>
            <p:spPr bwMode="auto">
              <a:xfrm rot="5400000">
                <a:off x="2790809"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9" name="Straight Connector 98"/>
              <p:cNvCxnSpPr/>
              <p:nvPr/>
            </p:nvCxnSpPr>
            <p:spPr bwMode="auto">
              <a:xfrm rot="5400000">
                <a:off x="3219437"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00" name="TextBox 99"/>
              <p:cNvSpPr txBox="1"/>
              <p:nvPr/>
            </p:nvSpPr>
            <p:spPr>
              <a:xfrm>
                <a:off x="2185919" y="3994152"/>
                <a:ext cx="431609" cy="594071"/>
              </a:xfrm>
              <a:prstGeom prst="rect">
                <a:avLst/>
              </a:prstGeom>
              <a:noFill/>
            </p:spPr>
            <p:txBody>
              <a:bodyPr wrap="none">
                <a:spAutoFit/>
              </a:bodyPr>
              <a:lstStyle/>
              <a:p>
                <a:pPr>
                  <a:defRPr/>
                </a:pPr>
                <a:r>
                  <a:rPr lang="en-US" sz="2900" dirty="0">
                    <a:latin typeface="Arial" pitchFamily="34" charset="0"/>
                  </a:rPr>
                  <a:t>1</a:t>
                </a:r>
              </a:p>
            </p:txBody>
          </p:sp>
          <p:sp>
            <p:nvSpPr>
              <p:cNvPr id="101" name="TextBox 100"/>
              <p:cNvSpPr txBox="1"/>
              <p:nvPr/>
            </p:nvSpPr>
            <p:spPr>
              <a:xfrm>
                <a:off x="2590735" y="3994152"/>
                <a:ext cx="431608" cy="594071"/>
              </a:xfrm>
              <a:prstGeom prst="rect">
                <a:avLst/>
              </a:prstGeom>
              <a:noFill/>
            </p:spPr>
            <p:txBody>
              <a:bodyPr wrap="none">
                <a:spAutoFit/>
              </a:bodyPr>
              <a:lstStyle/>
              <a:p>
                <a:pPr>
                  <a:defRPr/>
                </a:pPr>
                <a:r>
                  <a:rPr lang="en-US" sz="2900" dirty="0">
                    <a:latin typeface="Arial" pitchFamily="34" charset="0"/>
                  </a:rPr>
                  <a:t>0</a:t>
                </a:r>
              </a:p>
            </p:txBody>
          </p:sp>
          <p:sp>
            <p:nvSpPr>
              <p:cNvPr id="102" name="TextBox 101"/>
              <p:cNvSpPr txBox="1"/>
              <p:nvPr/>
            </p:nvSpPr>
            <p:spPr>
              <a:xfrm>
                <a:off x="2995550" y="3994152"/>
                <a:ext cx="431609" cy="594071"/>
              </a:xfrm>
              <a:prstGeom prst="rect">
                <a:avLst/>
              </a:prstGeom>
              <a:noFill/>
            </p:spPr>
            <p:txBody>
              <a:bodyPr wrap="none">
                <a:spAutoFit/>
              </a:bodyPr>
              <a:lstStyle/>
              <a:p>
                <a:pPr>
                  <a:defRPr/>
                </a:pPr>
                <a:r>
                  <a:rPr lang="en-US" sz="2900" dirty="0">
                    <a:latin typeface="Arial" pitchFamily="34" charset="0"/>
                  </a:rPr>
                  <a:t>1</a:t>
                </a:r>
              </a:p>
            </p:txBody>
          </p:sp>
          <p:sp>
            <p:nvSpPr>
              <p:cNvPr id="103" name="TextBox 102"/>
              <p:cNvSpPr txBox="1"/>
              <p:nvPr/>
            </p:nvSpPr>
            <p:spPr>
              <a:xfrm>
                <a:off x="3419415" y="3989390"/>
                <a:ext cx="431608" cy="594071"/>
              </a:xfrm>
              <a:prstGeom prst="rect">
                <a:avLst/>
              </a:prstGeom>
              <a:noFill/>
            </p:spPr>
            <p:txBody>
              <a:bodyPr wrap="none">
                <a:spAutoFit/>
              </a:bodyPr>
              <a:lstStyle/>
              <a:p>
                <a:pPr>
                  <a:defRPr/>
                </a:pPr>
                <a:r>
                  <a:rPr lang="en-US" sz="2900" dirty="0">
                    <a:latin typeface="Arial" pitchFamily="34" charset="0"/>
                  </a:rPr>
                  <a:t>0</a:t>
                </a:r>
              </a:p>
            </p:txBody>
          </p:sp>
        </p:grpSp>
        <p:sp>
          <p:nvSpPr>
            <p:cNvPr id="95" name="TextBox 94"/>
            <p:cNvSpPr txBox="1"/>
            <p:nvPr/>
          </p:nvSpPr>
          <p:spPr>
            <a:xfrm>
              <a:off x="4766299" y="3994870"/>
              <a:ext cx="203040" cy="593578"/>
            </a:xfrm>
            <a:prstGeom prst="rect">
              <a:avLst/>
            </a:prstGeom>
            <a:noFill/>
            <a:effectLst>
              <a:outerShdw blurRad="50800" dist="38100" dir="2700000" algn="tl" rotWithShape="0">
                <a:prstClr val="black">
                  <a:alpha val="40000"/>
                </a:prstClr>
              </a:outerShdw>
            </a:effectLst>
          </p:spPr>
          <p:txBody>
            <a:bodyPr wrap="none">
              <a:spAutoFit/>
            </a:bodyPr>
            <a:lstStyle/>
            <a:p>
              <a:pPr>
                <a:defRPr/>
              </a:pPr>
              <a:endParaRPr lang="en-US" sz="2900" b="1" dirty="0">
                <a:solidFill>
                  <a:srgbClr val="0070C0"/>
                </a:solidFill>
                <a:latin typeface="Arial" pitchFamily="34" charset="0"/>
              </a:endParaRPr>
            </a:p>
          </p:txBody>
        </p:sp>
      </p:grpSp>
      <p:grpSp>
        <p:nvGrpSpPr>
          <p:cNvPr id="9" name="Group 103"/>
          <p:cNvGrpSpPr>
            <a:grpSpLocks/>
          </p:cNvGrpSpPr>
          <p:nvPr/>
        </p:nvGrpSpPr>
        <p:grpSpPr bwMode="auto">
          <a:xfrm>
            <a:off x="4442378" y="2846388"/>
            <a:ext cx="2526747" cy="1316037"/>
            <a:chOff x="2182792" y="3136895"/>
            <a:chExt cx="2786547" cy="1451553"/>
          </a:xfrm>
        </p:grpSpPr>
        <p:cxnSp>
          <p:nvCxnSpPr>
            <p:cNvPr id="138264" name="Straight Connector 88"/>
            <p:cNvCxnSpPr>
              <a:cxnSpLocks noChangeShapeType="1"/>
            </p:cNvCxnSpPr>
            <p:nvPr/>
          </p:nvCxnSpPr>
          <p:spPr bwMode="auto">
            <a:xfrm rot="5400000" flipH="1" flipV="1">
              <a:off x="2111356" y="3208333"/>
              <a:ext cx="857254" cy="714382"/>
            </a:xfrm>
            <a:prstGeom prst="line">
              <a:avLst/>
            </a:prstGeom>
            <a:noFill/>
            <a:ln w="9525" algn="ctr">
              <a:solidFill>
                <a:schemeClr val="tx1"/>
              </a:solidFill>
              <a:prstDash val="dash"/>
              <a:miter lim="800000"/>
              <a:headEnd/>
              <a:tailEnd/>
            </a:ln>
          </p:spPr>
        </p:cxnSp>
        <p:cxnSp>
          <p:nvCxnSpPr>
            <p:cNvPr id="138265" name="Straight Connector 90"/>
            <p:cNvCxnSpPr>
              <a:cxnSpLocks noChangeShapeType="1"/>
            </p:cNvCxnSpPr>
            <p:nvPr/>
          </p:nvCxnSpPr>
          <p:spPr bwMode="auto">
            <a:xfrm rot="16200000" flipV="1">
              <a:off x="3147205" y="3315490"/>
              <a:ext cx="857256" cy="500066"/>
            </a:xfrm>
            <a:prstGeom prst="line">
              <a:avLst/>
            </a:prstGeom>
            <a:noFill/>
            <a:ln w="9525" algn="ctr">
              <a:solidFill>
                <a:schemeClr val="tx1"/>
              </a:solidFill>
              <a:prstDash val="dash"/>
              <a:miter lim="800000"/>
              <a:headEnd/>
              <a:tailEnd/>
            </a:ln>
          </p:spPr>
        </p:cxnSp>
        <p:grpSp>
          <p:nvGrpSpPr>
            <p:cNvPr id="10" name="Group 85"/>
            <p:cNvGrpSpPr/>
            <p:nvPr/>
          </p:nvGrpSpPr>
          <p:grpSpPr>
            <a:xfrm>
              <a:off x="2182795" y="3989390"/>
              <a:ext cx="1668229" cy="598833"/>
              <a:chOff x="2182795" y="3989390"/>
              <a:chExt cx="1668229" cy="598833"/>
            </a:xfrm>
            <a:effectLst>
              <a:outerShdw blurRad="50800" dist="38100" dir="2700000" algn="tl" rotWithShape="0">
                <a:prstClr val="black">
                  <a:alpha val="40000"/>
                </a:prstClr>
              </a:outerShdw>
            </a:effectLst>
          </p:grpSpPr>
          <p:sp>
            <p:nvSpPr>
              <p:cNvPr id="109" name="Rectangle 71"/>
              <p:cNvSpPr>
                <a:spLocks noChangeArrowheads="1"/>
              </p:cNvSpPr>
              <p:nvPr/>
            </p:nvSpPr>
            <p:spPr bwMode="auto">
              <a:xfrm rot="16200000">
                <a:off x="2754302" y="3442755"/>
                <a:ext cx="500058" cy="1643071"/>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110" name="Straight Connector 109"/>
              <p:cNvCxnSpPr/>
              <p:nvPr/>
            </p:nvCxnSpPr>
            <p:spPr bwMode="auto">
              <a:xfrm rot="5400000">
                <a:off x="2362181"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2" name="Straight Connector 111"/>
              <p:cNvCxnSpPr/>
              <p:nvPr/>
            </p:nvCxnSpPr>
            <p:spPr bwMode="auto">
              <a:xfrm rot="5400000">
                <a:off x="2790809"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3" name="Straight Connector 112"/>
              <p:cNvCxnSpPr/>
              <p:nvPr/>
            </p:nvCxnSpPr>
            <p:spPr bwMode="auto">
              <a:xfrm rot="5400000">
                <a:off x="3219437"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14" name="TextBox 113"/>
              <p:cNvSpPr txBox="1"/>
              <p:nvPr/>
            </p:nvSpPr>
            <p:spPr>
              <a:xfrm>
                <a:off x="2185825" y="3994152"/>
                <a:ext cx="431702" cy="594071"/>
              </a:xfrm>
              <a:prstGeom prst="rect">
                <a:avLst/>
              </a:prstGeom>
              <a:noFill/>
            </p:spPr>
            <p:txBody>
              <a:bodyPr wrap="none">
                <a:spAutoFit/>
              </a:bodyPr>
              <a:lstStyle/>
              <a:p>
                <a:pPr>
                  <a:defRPr/>
                </a:pPr>
                <a:r>
                  <a:rPr lang="en-US" sz="2900" dirty="0">
                    <a:latin typeface="Arial" pitchFamily="34" charset="0"/>
                  </a:rPr>
                  <a:t>0</a:t>
                </a:r>
              </a:p>
            </p:txBody>
          </p:sp>
          <p:sp>
            <p:nvSpPr>
              <p:cNvPr id="115" name="TextBox 114"/>
              <p:cNvSpPr txBox="1"/>
              <p:nvPr/>
            </p:nvSpPr>
            <p:spPr>
              <a:xfrm>
                <a:off x="2590639" y="3994152"/>
                <a:ext cx="431702" cy="594071"/>
              </a:xfrm>
              <a:prstGeom prst="rect">
                <a:avLst/>
              </a:prstGeom>
              <a:noFill/>
            </p:spPr>
            <p:txBody>
              <a:bodyPr wrap="none">
                <a:spAutoFit/>
              </a:bodyPr>
              <a:lstStyle/>
              <a:p>
                <a:pPr>
                  <a:defRPr/>
                </a:pPr>
                <a:r>
                  <a:rPr lang="en-US" sz="2900" dirty="0">
                    <a:latin typeface="Arial" pitchFamily="34" charset="0"/>
                  </a:rPr>
                  <a:t>0</a:t>
                </a:r>
              </a:p>
            </p:txBody>
          </p:sp>
          <p:sp>
            <p:nvSpPr>
              <p:cNvPr id="116" name="TextBox 115"/>
              <p:cNvSpPr txBox="1"/>
              <p:nvPr/>
            </p:nvSpPr>
            <p:spPr>
              <a:xfrm>
                <a:off x="2995454" y="3994152"/>
                <a:ext cx="431703" cy="594071"/>
              </a:xfrm>
              <a:prstGeom prst="rect">
                <a:avLst/>
              </a:prstGeom>
              <a:noFill/>
            </p:spPr>
            <p:txBody>
              <a:bodyPr wrap="none">
                <a:spAutoFit/>
              </a:bodyPr>
              <a:lstStyle/>
              <a:p>
                <a:pPr>
                  <a:defRPr/>
                </a:pPr>
                <a:r>
                  <a:rPr lang="en-US" sz="2900" dirty="0">
                    <a:latin typeface="Arial" pitchFamily="34" charset="0"/>
                  </a:rPr>
                  <a:t>1</a:t>
                </a:r>
              </a:p>
            </p:txBody>
          </p:sp>
          <p:sp>
            <p:nvSpPr>
              <p:cNvPr id="117" name="TextBox 116"/>
              <p:cNvSpPr txBox="1"/>
              <p:nvPr/>
            </p:nvSpPr>
            <p:spPr>
              <a:xfrm>
                <a:off x="3419321" y="3989390"/>
                <a:ext cx="431703" cy="594071"/>
              </a:xfrm>
              <a:prstGeom prst="rect">
                <a:avLst/>
              </a:prstGeom>
              <a:noFill/>
            </p:spPr>
            <p:txBody>
              <a:bodyPr wrap="none">
                <a:spAutoFit/>
              </a:bodyPr>
              <a:lstStyle/>
              <a:p>
                <a:pPr>
                  <a:defRPr/>
                </a:pPr>
                <a:r>
                  <a:rPr lang="en-US" sz="2900" dirty="0">
                    <a:latin typeface="Arial" pitchFamily="34" charset="0"/>
                  </a:rPr>
                  <a:t>1</a:t>
                </a:r>
              </a:p>
            </p:txBody>
          </p:sp>
        </p:grpSp>
        <p:sp>
          <p:nvSpPr>
            <p:cNvPr id="108" name="TextBox 107"/>
            <p:cNvSpPr txBox="1"/>
            <p:nvPr/>
          </p:nvSpPr>
          <p:spPr>
            <a:xfrm>
              <a:off x="4766255" y="3994870"/>
              <a:ext cx="203084" cy="593578"/>
            </a:xfrm>
            <a:prstGeom prst="rect">
              <a:avLst/>
            </a:prstGeom>
            <a:noFill/>
            <a:effectLst>
              <a:outerShdw blurRad="50800" dist="38100" dir="2700000" algn="tl" rotWithShape="0">
                <a:prstClr val="black">
                  <a:alpha val="40000"/>
                </a:prstClr>
              </a:outerShdw>
            </a:effectLst>
          </p:spPr>
          <p:txBody>
            <a:bodyPr wrap="none">
              <a:spAutoFit/>
            </a:bodyPr>
            <a:lstStyle/>
            <a:p>
              <a:pPr>
                <a:defRPr/>
              </a:pPr>
              <a:endParaRPr lang="en-US" sz="2900" b="1" dirty="0">
                <a:solidFill>
                  <a:srgbClr val="0070C0"/>
                </a:solidFill>
                <a:latin typeface="Arial" pitchFamily="34" charset="0"/>
              </a:endParaRPr>
            </a:p>
          </p:txBody>
        </p:sp>
      </p:grpSp>
      <p:grpSp>
        <p:nvGrpSpPr>
          <p:cNvPr id="11" name="Group 89"/>
          <p:cNvGrpSpPr>
            <a:grpSpLocks/>
          </p:cNvGrpSpPr>
          <p:nvPr/>
        </p:nvGrpSpPr>
        <p:grpSpPr bwMode="auto">
          <a:xfrm>
            <a:off x="1979613" y="2846388"/>
            <a:ext cx="2527300" cy="1316037"/>
            <a:chOff x="2182792" y="3136895"/>
            <a:chExt cx="2786547" cy="1451789"/>
          </a:xfrm>
        </p:grpSpPr>
        <p:cxnSp>
          <p:nvCxnSpPr>
            <p:cNvPr id="138260" name="Straight Connector 88"/>
            <p:cNvCxnSpPr>
              <a:cxnSpLocks noChangeShapeType="1"/>
            </p:cNvCxnSpPr>
            <p:nvPr/>
          </p:nvCxnSpPr>
          <p:spPr bwMode="auto">
            <a:xfrm rot="5400000" flipH="1" flipV="1">
              <a:off x="2111356" y="3208333"/>
              <a:ext cx="857254" cy="714382"/>
            </a:xfrm>
            <a:prstGeom prst="line">
              <a:avLst/>
            </a:prstGeom>
            <a:noFill/>
            <a:ln w="9525" algn="ctr">
              <a:solidFill>
                <a:schemeClr val="tx1"/>
              </a:solidFill>
              <a:prstDash val="dash"/>
              <a:miter lim="800000"/>
              <a:headEnd/>
              <a:tailEnd/>
            </a:ln>
          </p:spPr>
        </p:cxnSp>
        <p:cxnSp>
          <p:nvCxnSpPr>
            <p:cNvPr id="138261" name="Straight Connector 90"/>
            <p:cNvCxnSpPr>
              <a:cxnSpLocks noChangeShapeType="1"/>
            </p:cNvCxnSpPr>
            <p:nvPr/>
          </p:nvCxnSpPr>
          <p:spPr bwMode="auto">
            <a:xfrm rot="16200000" flipV="1">
              <a:off x="3147205" y="3315490"/>
              <a:ext cx="857256" cy="500066"/>
            </a:xfrm>
            <a:prstGeom prst="line">
              <a:avLst/>
            </a:prstGeom>
            <a:noFill/>
            <a:ln w="9525" algn="ctr">
              <a:solidFill>
                <a:schemeClr val="tx1"/>
              </a:solidFill>
              <a:prstDash val="dash"/>
              <a:miter lim="800000"/>
              <a:headEnd/>
              <a:tailEnd/>
            </a:ln>
          </p:spPr>
        </p:cxnSp>
        <p:grpSp>
          <p:nvGrpSpPr>
            <p:cNvPr id="12" name="Group 85"/>
            <p:cNvGrpSpPr/>
            <p:nvPr/>
          </p:nvGrpSpPr>
          <p:grpSpPr>
            <a:xfrm>
              <a:off x="2182795" y="3989389"/>
              <a:ext cx="1668229" cy="598930"/>
              <a:chOff x="2182795" y="3989389"/>
              <a:chExt cx="1668229" cy="598930"/>
            </a:xfrm>
            <a:effectLst>
              <a:outerShdw blurRad="50800" dist="38100" dir="2700000" algn="tl" rotWithShape="0">
                <a:prstClr val="black">
                  <a:alpha val="40000"/>
                </a:prstClr>
              </a:outerShdw>
            </a:effectLst>
          </p:grpSpPr>
          <p:sp>
            <p:nvSpPr>
              <p:cNvPr id="119" name="Rectangle 71"/>
              <p:cNvSpPr>
                <a:spLocks noChangeArrowheads="1"/>
              </p:cNvSpPr>
              <p:nvPr/>
            </p:nvSpPr>
            <p:spPr bwMode="auto">
              <a:xfrm rot="16200000">
                <a:off x="2754302" y="3442755"/>
                <a:ext cx="500058" cy="1643071"/>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120" name="Straight Connector 119"/>
              <p:cNvCxnSpPr/>
              <p:nvPr/>
            </p:nvCxnSpPr>
            <p:spPr bwMode="auto">
              <a:xfrm rot="5400000">
                <a:off x="2362181"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1" name="Straight Connector 120"/>
              <p:cNvCxnSpPr/>
              <p:nvPr/>
            </p:nvCxnSpPr>
            <p:spPr bwMode="auto">
              <a:xfrm rot="5400000">
                <a:off x="2790809"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2" name="Straight Connector 121"/>
              <p:cNvCxnSpPr/>
              <p:nvPr/>
            </p:nvCxnSpPr>
            <p:spPr bwMode="auto">
              <a:xfrm rot="5400000">
                <a:off x="3219437"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23" name="TextBox 122"/>
              <p:cNvSpPr txBox="1"/>
              <p:nvPr/>
            </p:nvSpPr>
            <p:spPr>
              <a:xfrm>
                <a:off x="2185919" y="3994151"/>
                <a:ext cx="431609" cy="594167"/>
              </a:xfrm>
              <a:prstGeom prst="rect">
                <a:avLst/>
              </a:prstGeom>
              <a:noFill/>
            </p:spPr>
            <p:txBody>
              <a:bodyPr wrap="none">
                <a:spAutoFit/>
              </a:bodyPr>
              <a:lstStyle/>
              <a:p>
                <a:pPr>
                  <a:defRPr/>
                </a:pPr>
                <a:r>
                  <a:rPr lang="en-US" sz="2900" dirty="0">
                    <a:latin typeface="Arial" pitchFamily="34" charset="0"/>
                  </a:rPr>
                  <a:t>1</a:t>
                </a:r>
              </a:p>
            </p:txBody>
          </p:sp>
          <p:sp>
            <p:nvSpPr>
              <p:cNvPr id="124" name="TextBox 123"/>
              <p:cNvSpPr txBox="1"/>
              <p:nvPr/>
            </p:nvSpPr>
            <p:spPr>
              <a:xfrm>
                <a:off x="2590735" y="3994151"/>
                <a:ext cx="431609" cy="594168"/>
              </a:xfrm>
              <a:prstGeom prst="rect">
                <a:avLst/>
              </a:prstGeom>
              <a:noFill/>
            </p:spPr>
            <p:txBody>
              <a:bodyPr wrap="none">
                <a:spAutoFit/>
              </a:bodyPr>
              <a:lstStyle/>
              <a:p>
                <a:pPr>
                  <a:defRPr/>
                </a:pPr>
                <a:r>
                  <a:rPr lang="en-US" sz="2900" dirty="0">
                    <a:latin typeface="Arial" pitchFamily="34" charset="0"/>
                  </a:rPr>
                  <a:t>1</a:t>
                </a:r>
              </a:p>
            </p:txBody>
          </p:sp>
          <p:sp>
            <p:nvSpPr>
              <p:cNvPr id="125" name="TextBox 124"/>
              <p:cNvSpPr txBox="1"/>
              <p:nvPr/>
            </p:nvSpPr>
            <p:spPr>
              <a:xfrm>
                <a:off x="2995549" y="3994151"/>
                <a:ext cx="431608" cy="594168"/>
              </a:xfrm>
              <a:prstGeom prst="rect">
                <a:avLst/>
              </a:prstGeom>
              <a:noFill/>
            </p:spPr>
            <p:txBody>
              <a:bodyPr wrap="none">
                <a:spAutoFit/>
              </a:bodyPr>
              <a:lstStyle/>
              <a:p>
                <a:pPr>
                  <a:defRPr/>
                </a:pPr>
                <a:r>
                  <a:rPr lang="en-US" sz="2900" dirty="0">
                    <a:latin typeface="Arial" pitchFamily="34" charset="0"/>
                  </a:rPr>
                  <a:t>0</a:t>
                </a:r>
              </a:p>
            </p:txBody>
          </p:sp>
          <p:sp>
            <p:nvSpPr>
              <p:cNvPr id="126" name="TextBox 125"/>
              <p:cNvSpPr txBox="1"/>
              <p:nvPr/>
            </p:nvSpPr>
            <p:spPr>
              <a:xfrm>
                <a:off x="3419415" y="3989389"/>
                <a:ext cx="431609" cy="594168"/>
              </a:xfrm>
              <a:prstGeom prst="rect">
                <a:avLst/>
              </a:prstGeom>
              <a:noFill/>
            </p:spPr>
            <p:txBody>
              <a:bodyPr wrap="none">
                <a:spAutoFit/>
              </a:bodyPr>
              <a:lstStyle/>
              <a:p>
                <a:pPr>
                  <a:defRPr/>
                </a:pPr>
                <a:r>
                  <a:rPr lang="en-US" sz="2900" dirty="0">
                    <a:latin typeface="Arial" pitchFamily="34" charset="0"/>
                  </a:rPr>
                  <a:t>1</a:t>
                </a:r>
              </a:p>
            </p:txBody>
          </p:sp>
        </p:grpSp>
        <p:sp>
          <p:nvSpPr>
            <p:cNvPr id="118" name="TextBox 117"/>
            <p:cNvSpPr txBox="1"/>
            <p:nvPr/>
          </p:nvSpPr>
          <p:spPr>
            <a:xfrm>
              <a:off x="4766299" y="3995009"/>
              <a:ext cx="203040" cy="593675"/>
            </a:xfrm>
            <a:prstGeom prst="rect">
              <a:avLst/>
            </a:prstGeom>
            <a:noFill/>
            <a:effectLst>
              <a:outerShdw blurRad="50800" dist="38100" dir="2700000" algn="tl" rotWithShape="0">
                <a:prstClr val="black">
                  <a:alpha val="40000"/>
                </a:prstClr>
              </a:outerShdw>
            </a:effectLst>
          </p:spPr>
          <p:txBody>
            <a:bodyPr wrap="none">
              <a:spAutoFit/>
            </a:bodyPr>
            <a:lstStyle/>
            <a:p>
              <a:pPr>
                <a:defRPr/>
              </a:pPr>
              <a:endParaRPr lang="en-US" sz="2900" b="1" dirty="0">
                <a:solidFill>
                  <a:srgbClr val="0070C0"/>
                </a:solidFill>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3.49614E-6 -1.43998E-6 L 0.52324 -0.00168 " pathEditMode="relative" rAng="0" ptsTypes="AA">
                                      <p:cBhvr>
                                        <p:cTn id="10" dur="2000" fill="hold"/>
                                        <p:tgtEl>
                                          <p:spTgt spid="4"/>
                                        </p:tgtEl>
                                        <p:attrNameLst>
                                          <p:attrName>ppt_x</p:attrName>
                                          <p:attrName>ppt_y</p:attrName>
                                        </p:attrNameLst>
                                      </p:cBhvr>
                                      <p:rCtr x="26200" y="-1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063 0.00042 C -0.02821 -0.02564 -0.05672 -0.0515 -0.075 -0.05129 C -0.09343 -0.05066 -0.10446 -0.00546 -0.11013 0.00379 " pathEditMode="relative" rAng="0" ptsTypes="aaA">
                                      <p:cBhvr>
                                        <p:cTn id="18" dur="2000" fill="hold"/>
                                        <p:tgtEl>
                                          <p:spTgt spid="74"/>
                                        </p:tgtEl>
                                        <p:attrNameLst>
                                          <p:attrName>ppt_x</p:attrName>
                                          <p:attrName>ppt_y</p:attrName>
                                        </p:attrNameLst>
                                      </p:cBhvr>
                                      <p:rCtr x="-5500" y="-2400"/>
                                    </p:animMotion>
                                  </p:childTnLst>
                                </p:cTn>
                              </p:par>
                              <p:par>
                                <p:cTn id="19" presetID="0" presetClass="path" presetSubtype="0" accel="50000" decel="50000" fill="hold" grpId="0" nodeType="withEffect">
                                  <p:stCondLst>
                                    <p:cond delay="0"/>
                                  </p:stCondLst>
                                  <p:childTnLst>
                                    <p:animMotion origin="layout" path="M 0.01135 0.01492 C 0.02978 0.03637 0.04821 0.05823 0.06602 0.05676 C 0.08351 0.05571 0.10903 0.0164 0.11785 0.00841 " pathEditMode="relative" rAng="0" ptsTypes="aaA">
                                      <p:cBhvr>
                                        <p:cTn id="20" dur="2000" fill="hold"/>
                                        <p:tgtEl>
                                          <p:spTgt spid="86"/>
                                        </p:tgtEl>
                                        <p:attrNameLst>
                                          <p:attrName>ppt_x</p:attrName>
                                          <p:attrName>ppt_y</p:attrName>
                                        </p:attrNameLst>
                                      </p:cBhvr>
                                      <p:rCtr x="5300" y="180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0.11013 0.00379 C -0.12809 -0.03342 -0.14558 -0.07021 -0.16591 -0.07063 C -0.18639 -0.07084 -0.22168 -0.01051 -0.23224 0.00106 " pathEditMode="relative" rAng="0" ptsTypes="aaA">
                                      <p:cBhvr>
                                        <p:cTn id="28" dur="2000" fill="hold"/>
                                        <p:tgtEl>
                                          <p:spTgt spid="74"/>
                                        </p:tgtEl>
                                        <p:attrNameLst>
                                          <p:attrName>ppt_x</p:attrName>
                                          <p:attrName>ppt_y</p:attrName>
                                        </p:attrNameLst>
                                      </p:cBhvr>
                                      <p:rCtr x="-6100" y="-3700"/>
                                    </p:animMotion>
                                  </p:childTnLst>
                                </p:cTn>
                              </p:par>
                              <p:par>
                                <p:cTn id="29" presetID="0" presetClass="path" presetSubtype="0" accel="50000" decel="50000" fill="hold" grpId="0" nodeType="withEffect">
                                  <p:stCondLst>
                                    <p:cond delay="0"/>
                                  </p:stCondLst>
                                  <p:childTnLst>
                                    <p:animMotion origin="layout" path="M 0.00977 0.01219 C 0.02931 0.03636 0.04948 0.06138 0.06838 0.06054 C 0.0876 0.06033 0.11439 0.01892 0.12416 0.01135 " pathEditMode="relative" rAng="0" ptsTypes="aaA">
                                      <p:cBhvr>
                                        <p:cTn id="30" dur="2000" fill="hold"/>
                                        <p:tgtEl>
                                          <p:spTgt spid="77"/>
                                        </p:tgtEl>
                                        <p:attrNameLst>
                                          <p:attrName>ppt_x</p:attrName>
                                          <p:attrName>ppt_y</p:attrName>
                                        </p:attrNameLst>
                                      </p:cBhvr>
                                      <p:rCtr x="5700" y="240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4.9031E-6 -6.07526E-7 C 0.01529 0.02985 0.03167 0.06012 0.05153 0.0618 C 0.07169 0.06391 0.09548 0.03574 0.11975 0.00841 " pathEditMode="relative" rAng="0" ptsTypes="aaA">
                                      <p:cBhvr>
                                        <p:cTn id="34" dur="2000" fill="hold"/>
                                        <p:tgtEl>
                                          <p:spTgt spid="89"/>
                                        </p:tgtEl>
                                        <p:attrNameLst>
                                          <p:attrName>ppt_x</p:attrName>
                                          <p:attrName>ppt_y</p:attrName>
                                        </p:attrNameLst>
                                      </p:cBhvr>
                                      <p:rCtr x="6000" y="3200"/>
                                    </p:animMotion>
                                  </p:childTnLst>
                                </p:cTn>
                              </p:par>
                              <p:par>
                                <p:cTn id="35" presetID="0" presetClass="path" presetSubtype="0" accel="50000" decel="50000" fill="hold" grpId="2" nodeType="withEffect">
                                  <p:stCondLst>
                                    <p:cond delay="0"/>
                                  </p:stCondLst>
                                  <p:childTnLst>
                                    <p:animMotion origin="layout" path="M -0.23224 0.00105 C -0.25587 -0.02607 -0.27982 -0.05319 -0.29809 -0.05256 C -0.31653 -0.05235 -0.32945 -0.02481 -0.343 0.00315 " pathEditMode="relative" rAng="-447296" ptsTypes="aaA">
                                      <p:cBhvr>
                                        <p:cTn id="36" dur="2000" fill="hold"/>
                                        <p:tgtEl>
                                          <p:spTgt spid="74"/>
                                        </p:tgtEl>
                                        <p:attrNameLst>
                                          <p:attrName>ppt_x</p:attrName>
                                          <p:attrName>ppt_y</p:attrName>
                                        </p:attrNameLst>
                                      </p:cBhvr>
                                      <p:rCtr x="-5800" y="-2400"/>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2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74" grpId="2" animBg="1"/>
      <p:bldP spid="10249" grpId="0"/>
      <p:bldP spid="77" grpId="0"/>
      <p:bldP spid="86" grpId="0"/>
      <p:bldP spid="89"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85800" y="441960"/>
            <a:ext cx="7772400" cy="1143000"/>
          </a:xfrm>
        </p:spPr>
        <p:txBody>
          <a:bodyPr/>
          <a:lstStyle/>
          <a:p>
            <a:pPr eaLnBrk="1" hangingPunct="1"/>
            <a:r>
              <a:rPr lang="en-US" dirty="0" smtClean="0"/>
              <a:t>Hopscotch Hashing</a:t>
            </a:r>
          </a:p>
        </p:txBody>
      </p:sp>
      <p:sp>
        <p:nvSpPr>
          <p:cNvPr id="55299" name="Content Placeholder 2"/>
          <p:cNvSpPr>
            <a:spLocks noGrp="1"/>
          </p:cNvSpPr>
          <p:nvPr>
            <p:ph idx="1"/>
          </p:nvPr>
        </p:nvSpPr>
        <p:spPr>
          <a:xfrm>
            <a:off x="684001" y="1744024"/>
            <a:ext cx="7771680" cy="4260536"/>
          </a:xfrm>
        </p:spPr>
        <p:txBody>
          <a:bodyPr/>
          <a:lstStyle/>
          <a:p>
            <a:pPr eaLnBrk="1" hangingPunct="1"/>
            <a:r>
              <a:rPr lang="en-US" sz="2800" i="1" dirty="0" smtClean="0">
                <a:solidFill>
                  <a:schemeClr val="tx2"/>
                </a:solidFill>
              </a:rPr>
              <a:t>contains</a:t>
            </a:r>
          </a:p>
          <a:p>
            <a:pPr lvl="1" eaLnBrk="1" hangingPunct="1"/>
            <a:r>
              <a:rPr lang="en-US" sz="2400" dirty="0" smtClean="0"/>
              <a:t>wait-free, just look in neighborhood</a:t>
            </a:r>
            <a:endParaRPr lang="en-US" sz="2400" i="1" dirty="0" smtClean="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85800" y="441960"/>
            <a:ext cx="7772400" cy="1143000"/>
          </a:xfrm>
        </p:spPr>
        <p:txBody>
          <a:bodyPr/>
          <a:lstStyle/>
          <a:p>
            <a:pPr eaLnBrk="1" hangingPunct="1"/>
            <a:r>
              <a:rPr lang="en-US" dirty="0" smtClean="0"/>
              <a:t>Hopscotch Hashing</a:t>
            </a:r>
          </a:p>
        </p:txBody>
      </p:sp>
      <p:sp>
        <p:nvSpPr>
          <p:cNvPr id="55299" name="Content Placeholder 2"/>
          <p:cNvSpPr>
            <a:spLocks noGrp="1"/>
          </p:cNvSpPr>
          <p:nvPr>
            <p:ph idx="1"/>
          </p:nvPr>
        </p:nvSpPr>
        <p:spPr>
          <a:xfrm>
            <a:off x="684001" y="1744024"/>
            <a:ext cx="7771680" cy="4260536"/>
          </a:xfrm>
        </p:spPr>
        <p:txBody>
          <a:bodyPr/>
          <a:lstStyle/>
          <a:p>
            <a:pPr eaLnBrk="1" hangingPunct="1"/>
            <a:r>
              <a:rPr lang="en-US" sz="2800" i="1" dirty="0" smtClean="0">
                <a:solidFill>
                  <a:schemeClr val="tx2"/>
                </a:solidFill>
              </a:rPr>
              <a:t>contains</a:t>
            </a:r>
          </a:p>
          <a:p>
            <a:pPr lvl="1" eaLnBrk="1" hangingPunct="1"/>
            <a:r>
              <a:rPr lang="en-US" sz="2400" dirty="0" smtClean="0"/>
              <a:t>wait-free, just look in neighborhood</a:t>
            </a:r>
            <a:endParaRPr lang="en-US" sz="2400" i="1" dirty="0" smtClean="0">
              <a:solidFill>
                <a:srgbClr val="0070C0"/>
              </a:solidFill>
            </a:endParaRPr>
          </a:p>
          <a:p>
            <a:pPr eaLnBrk="1" hangingPunct="1"/>
            <a:r>
              <a:rPr lang="en-US" sz="2800" i="1" dirty="0" smtClean="0">
                <a:solidFill>
                  <a:schemeClr val="tx2"/>
                </a:solidFill>
              </a:rPr>
              <a:t>add</a:t>
            </a:r>
          </a:p>
          <a:p>
            <a:pPr lvl="1" eaLnBrk="1" hangingPunct="1"/>
            <a:r>
              <a:rPr lang="en-US" sz="2400" dirty="0" smtClean="0"/>
              <a:t>expected </a:t>
            </a:r>
            <a:r>
              <a:rPr lang="en-US" sz="2400" dirty="0" smtClean="0"/>
              <a:t>distance same as in linear probing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85800" y="441960"/>
            <a:ext cx="7772400" cy="1143000"/>
          </a:xfrm>
        </p:spPr>
        <p:txBody>
          <a:bodyPr/>
          <a:lstStyle/>
          <a:p>
            <a:pPr eaLnBrk="1" hangingPunct="1"/>
            <a:r>
              <a:rPr lang="en-US" dirty="0" smtClean="0"/>
              <a:t>Hopscotch Hashing</a:t>
            </a:r>
          </a:p>
        </p:txBody>
      </p:sp>
      <p:sp>
        <p:nvSpPr>
          <p:cNvPr id="55299" name="Content Placeholder 2"/>
          <p:cNvSpPr>
            <a:spLocks noGrp="1"/>
          </p:cNvSpPr>
          <p:nvPr>
            <p:ph idx="1"/>
          </p:nvPr>
        </p:nvSpPr>
        <p:spPr>
          <a:xfrm>
            <a:off x="684001" y="1744024"/>
            <a:ext cx="7771680" cy="4260536"/>
          </a:xfrm>
        </p:spPr>
        <p:txBody>
          <a:bodyPr/>
          <a:lstStyle/>
          <a:p>
            <a:pPr eaLnBrk="1" hangingPunct="1"/>
            <a:r>
              <a:rPr lang="en-US" sz="2800" i="1" dirty="0" smtClean="0">
                <a:solidFill>
                  <a:schemeClr val="tx2"/>
                </a:solidFill>
              </a:rPr>
              <a:t>contains</a:t>
            </a:r>
          </a:p>
          <a:p>
            <a:pPr lvl="1" eaLnBrk="1" hangingPunct="1"/>
            <a:r>
              <a:rPr lang="en-US" sz="2400" dirty="0" smtClean="0"/>
              <a:t>wait-free, just look in neighborhood</a:t>
            </a:r>
            <a:endParaRPr lang="en-US" sz="2400" i="1" dirty="0" smtClean="0">
              <a:solidFill>
                <a:srgbClr val="0070C0"/>
              </a:solidFill>
            </a:endParaRPr>
          </a:p>
          <a:p>
            <a:pPr eaLnBrk="1" hangingPunct="1"/>
            <a:r>
              <a:rPr lang="en-US" sz="2800" i="1" dirty="0" smtClean="0">
                <a:solidFill>
                  <a:schemeClr val="tx2"/>
                </a:solidFill>
              </a:rPr>
              <a:t>add</a:t>
            </a:r>
          </a:p>
          <a:p>
            <a:pPr lvl="1" eaLnBrk="1" hangingPunct="1"/>
            <a:r>
              <a:rPr lang="en-US" sz="2400" dirty="0" smtClean="0"/>
              <a:t>Expected distance same as in linear probing</a:t>
            </a:r>
          </a:p>
          <a:p>
            <a:pPr eaLnBrk="1" hangingPunct="1"/>
            <a:r>
              <a:rPr lang="en-US" sz="2800" i="1" dirty="0" smtClean="0">
                <a:solidFill>
                  <a:schemeClr val="tx2"/>
                </a:solidFill>
                <a:sym typeface="Wingdings" pitchFamily="2" charset="2"/>
              </a:rPr>
              <a:t>resize</a:t>
            </a:r>
          </a:p>
          <a:p>
            <a:pPr lvl="1" eaLnBrk="1" hangingPunct="1"/>
            <a:r>
              <a:rPr lang="en-US" sz="2400" dirty="0" smtClean="0">
                <a:sym typeface="Wingdings" pitchFamily="2" charset="2"/>
              </a:rPr>
              <a:t>neighborhood </a:t>
            </a:r>
            <a:r>
              <a:rPr lang="en-US" sz="2400" dirty="0" smtClean="0">
                <a:sym typeface="Wingdings" pitchFamily="2" charset="2"/>
              </a:rPr>
              <a:t>full </a:t>
            </a:r>
            <a:r>
              <a:rPr lang="en-US" sz="2400" dirty="0" smtClean="0">
                <a:sym typeface="Wingdings" pitchFamily="2" charset="2"/>
              </a:rPr>
              <a:t>less likely as </a:t>
            </a:r>
            <a:r>
              <a:rPr lang="en-US" sz="2400" dirty="0" smtClean="0">
                <a:solidFill>
                  <a:schemeClr val="tx1"/>
                </a:solidFill>
                <a:sym typeface="Wingdings" pitchFamily="2" charset="2"/>
              </a:rPr>
              <a:t>H  log n</a:t>
            </a:r>
          </a:p>
          <a:p>
            <a:pPr lvl="1" eaLnBrk="1" hangingPunct="1"/>
            <a:r>
              <a:rPr lang="en-US" sz="2400" dirty="0" smtClean="0">
                <a:sym typeface="Wingdings" pitchFamily="2" charset="2"/>
              </a:rPr>
              <a:t>one word </a:t>
            </a:r>
            <a:r>
              <a:rPr lang="en-US" sz="2400" dirty="0" smtClean="0">
                <a:solidFill>
                  <a:srgbClr val="0070C0"/>
                </a:solidFill>
              </a:rPr>
              <a:t>hop-info</a:t>
            </a:r>
            <a:r>
              <a:rPr lang="en-US" sz="2400" dirty="0" smtClean="0"/>
              <a:t> bitmap, or use smaller H and default to </a:t>
            </a:r>
            <a:r>
              <a:rPr lang="en-US" sz="2400" dirty="0" smtClean="0"/>
              <a:t>linear </a:t>
            </a:r>
            <a:r>
              <a:rPr lang="en-US" sz="2400" dirty="0"/>
              <a:t>p</a:t>
            </a:r>
            <a:r>
              <a:rPr lang="en-US" sz="2400" dirty="0" smtClean="0"/>
              <a:t>robing</a:t>
            </a: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70560" y="441960"/>
            <a:ext cx="7772400" cy="1143000"/>
          </a:xfrm>
        </p:spPr>
        <p:txBody>
          <a:bodyPr/>
          <a:lstStyle/>
          <a:p>
            <a:pPr eaLnBrk="1" hangingPunct="1"/>
            <a:r>
              <a:rPr lang="en-US" dirty="0" smtClean="0"/>
              <a:t>Advantages</a:t>
            </a:r>
          </a:p>
        </p:txBody>
      </p:sp>
      <p:sp>
        <p:nvSpPr>
          <p:cNvPr id="56323" name="Content Placeholder 2"/>
          <p:cNvSpPr>
            <a:spLocks noGrp="1"/>
          </p:cNvSpPr>
          <p:nvPr>
            <p:ph idx="1"/>
          </p:nvPr>
        </p:nvSpPr>
        <p:spPr>
          <a:xfrm>
            <a:off x="655320" y="1722120"/>
            <a:ext cx="7772400" cy="4114800"/>
          </a:xfrm>
        </p:spPr>
        <p:txBody>
          <a:bodyPr/>
          <a:lstStyle/>
          <a:p>
            <a:pPr eaLnBrk="1" hangingPunct="1"/>
            <a:r>
              <a:rPr lang="en-US" sz="3700" dirty="0" smtClean="0"/>
              <a:t>Good locality and cache behavior </a:t>
            </a:r>
          </a:p>
          <a:p>
            <a:pPr eaLnBrk="1" hangingPunct="1"/>
            <a:r>
              <a:rPr lang="en-US" sz="3700" dirty="0" smtClean="0"/>
              <a:t>As table density (</a:t>
            </a:r>
            <a:r>
              <a:rPr lang="en-US" sz="3700" dirty="0" smtClean="0">
                <a:solidFill>
                  <a:schemeClr val="tx2"/>
                </a:solidFill>
              </a:rPr>
              <a:t>M/N</a:t>
            </a:r>
            <a:r>
              <a:rPr lang="en-US" sz="3700" dirty="0" smtClean="0"/>
              <a:t>) increases </a:t>
            </a:r>
            <a:r>
              <a:rPr lang="en-US" sz="3700" dirty="0" smtClean="0">
                <a:sym typeface="Wingdings" pitchFamily="2" charset="2"/>
              </a:rPr>
              <a:t> less resizing</a:t>
            </a:r>
          </a:p>
          <a:p>
            <a:pPr eaLnBrk="1" hangingPunct="1"/>
            <a:r>
              <a:rPr lang="en-US" sz="3700" dirty="0" smtClean="0">
                <a:sym typeface="Wingdings" pitchFamily="2" charset="2"/>
              </a:rPr>
              <a:t>Move cost to </a:t>
            </a:r>
            <a:r>
              <a:rPr lang="en-US" sz="3700" i="1" dirty="0" smtClean="0">
                <a:solidFill>
                  <a:schemeClr val="tx2"/>
                </a:solidFill>
                <a:sym typeface="Wingdings" pitchFamily="2" charset="2"/>
              </a:rPr>
              <a:t>add</a:t>
            </a:r>
            <a:r>
              <a:rPr lang="en-US" sz="3700" dirty="0" smtClean="0">
                <a:solidFill>
                  <a:schemeClr val="tx2"/>
                </a:solidFill>
                <a:sym typeface="Wingdings" pitchFamily="2" charset="2"/>
              </a:rPr>
              <a:t>()</a:t>
            </a:r>
            <a:r>
              <a:rPr lang="en-US" sz="3700" i="1" dirty="0" smtClean="0">
                <a:solidFill>
                  <a:schemeClr val="tx2"/>
                </a:solidFill>
                <a:sym typeface="Wingdings" pitchFamily="2" charset="2"/>
              </a:rPr>
              <a:t> </a:t>
            </a:r>
            <a:r>
              <a:rPr lang="en-US" sz="3700" dirty="0" smtClean="0">
                <a:sym typeface="Wingdings" pitchFamily="2" charset="2"/>
              </a:rPr>
              <a:t>from </a:t>
            </a:r>
            <a:r>
              <a:rPr lang="en-US" sz="3700" i="1" dirty="0" smtClean="0">
                <a:solidFill>
                  <a:schemeClr val="tx2"/>
                </a:solidFill>
                <a:sym typeface="Wingdings" pitchFamily="2" charset="2"/>
              </a:rPr>
              <a:t>contains</a:t>
            </a:r>
            <a:r>
              <a:rPr lang="en-US" sz="3700" dirty="0" smtClean="0">
                <a:solidFill>
                  <a:schemeClr val="tx2"/>
                </a:solidFill>
                <a:sym typeface="Wingdings" pitchFamily="2" charset="2"/>
              </a:rPr>
              <a:t>()</a:t>
            </a:r>
          </a:p>
          <a:p>
            <a:pPr eaLnBrk="1" hangingPunct="1"/>
            <a:r>
              <a:rPr lang="en-US" sz="3700" dirty="0" smtClean="0">
                <a:sym typeface="Wingdings" pitchFamily="2" charset="2"/>
              </a:rPr>
              <a:t>Easy to parallelize</a:t>
            </a:r>
          </a:p>
          <a:p>
            <a:pPr lvl="1" eaLnBrk="1" hangingPunct="1"/>
            <a:endParaRPr lang="en-US" sz="3300" dirty="0" smtClean="0">
              <a:sym typeface="Wingdings" pitchFamily="2" charset="2"/>
            </a:endParaRPr>
          </a:p>
          <a:p>
            <a:pPr lvl="1" eaLnBrk="1" hangingPunct="1"/>
            <a:endParaRPr lang="en-US" sz="3300" dirty="0" smtClean="0">
              <a:sym typeface="Wingdings" pitchFamily="2" charset="2"/>
            </a:endParaRPr>
          </a:p>
          <a:p>
            <a:pPr lvl="1" eaLnBrk="1" hangingPunct="1"/>
            <a:endParaRPr lang="en-US" sz="3300" dirty="0" smtClean="0"/>
          </a:p>
          <a:p>
            <a:pPr lvl="1" eaLnBrk="1" hangingPunct="1"/>
            <a:endParaRPr lang="en-US" sz="3300" dirty="0" smtClean="0"/>
          </a:p>
          <a:p>
            <a:pPr eaLnBrk="1" hangingPunct="1"/>
            <a:endParaRPr lang="en-US" sz="3600"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1"/>
          <p:cNvSpPr>
            <a:spLocks noGrp="1"/>
          </p:cNvSpPr>
          <p:nvPr>
            <p:ph type="ftr" sz="quarter" idx="10"/>
          </p:nvPr>
        </p:nvSpPr>
        <p:spPr>
          <a:noFill/>
        </p:spPr>
        <p:txBody>
          <a:bodyPr/>
          <a:lstStyle/>
          <a:p>
            <a:r>
              <a:rPr lang="en-US" smtClean="0"/>
              <a:t>Art of Multiprocessor Programming</a:t>
            </a:r>
          </a:p>
        </p:txBody>
      </p:sp>
      <p:sp>
        <p:nvSpPr>
          <p:cNvPr id="21507" name="Slide Number Placeholder 2"/>
          <p:cNvSpPr>
            <a:spLocks noGrp="1"/>
          </p:cNvSpPr>
          <p:nvPr>
            <p:ph type="sldNum" sz="quarter" idx="11"/>
          </p:nvPr>
        </p:nvSpPr>
        <p:spPr>
          <a:noFill/>
        </p:spPr>
        <p:txBody>
          <a:bodyPr/>
          <a:lstStyle/>
          <a:p>
            <a:fld id="{991F8AA3-47E4-4B70-8EC0-87181B17C194}" type="slidenum">
              <a:rPr lang="ar-SA" smtClean="0">
                <a:cs typeface="Arial" pitchFamily="34" charset="0"/>
              </a:rPr>
              <a:pPr/>
              <a:t>13</a:t>
            </a:fld>
            <a:endParaRPr lang="en-US" smtClean="0">
              <a:cs typeface="Arial" pitchFamily="34" charset="0"/>
            </a:endParaRPr>
          </a:p>
        </p:txBody>
      </p:sp>
      <p:sp>
        <p:nvSpPr>
          <p:cNvPr id="2150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1CBE8076-92E0-440E-9B7B-001C47C9E72D}" type="slidenum">
              <a:rPr lang="ar-SA" sz="1400">
                <a:solidFill>
                  <a:schemeClr val="tx1"/>
                </a:solidFill>
                <a:latin typeface="Arial" pitchFamily="34" charset="0"/>
                <a:cs typeface="Arial" pitchFamily="34" charset="0"/>
              </a:rPr>
              <a:pPr/>
              <a:t>13</a:t>
            </a:fld>
            <a:endParaRPr lang="en-US" sz="1400" dirty="0">
              <a:solidFill>
                <a:schemeClr val="tx1"/>
              </a:solidFill>
              <a:latin typeface="Arial" pitchFamily="34" charset="0"/>
              <a:cs typeface="Arial" pitchFamily="34" charset="0"/>
            </a:endParaRPr>
          </a:p>
        </p:txBody>
      </p:sp>
      <p:sp>
        <p:nvSpPr>
          <p:cNvPr id="21509" name="Rectangle 3"/>
          <p:cNvSpPr>
            <a:spLocks noGrp="1" noChangeArrowheads="1"/>
          </p:cNvSpPr>
          <p:nvPr>
            <p:ph type="title" idx="4294967295"/>
          </p:nvPr>
        </p:nvSpPr>
        <p:spPr/>
        <p:txBody>
          <a:bodyPr/>
          <a:lstStyle/>
          <a:p>
            <a:r>
              <a:rPr lang="en-US" smtClean="0"/>
              <a:t>Fields</a:t>
            </a:r>
          </a:p>
        </p:txBody>
      </p:sp>
      <p:sp>
        <p:nvSpPr>
          <p:cNvPr id="21510" name="Text Box 4"/>
          <p:cNvSpPr txBox="1">
            <a:spLocks noChangeArrowheads="1"/>
          </p:cNvSpPr>
          <p:nvPr/>
        </p:nvSpPr>
        <p:spPr bwMode="auto">
          <a:xfrm>
            <a:off x="773113" y="2057400"/>
            <a:ext cx="7445375" cy="3378200"/>
          </a:xfrm>
          <a:prstGeom prst="rect">
            <a:avLst/>
          </a:prstGeom>
          <a:solidFill>
            <a:srgbClr val="FFFFCC"/>
          </a:solidFill>
          <a:ln w="9525">
            <a:noFill/>
            <a:miter lim="800000"/>
            <a:headEnd/>
            <a:tailEnd/>
          </a:ln>
        </p:spPr>
        <p:txBody>
          <a:bodyPr>
            <a:spAutoFit/>
          </a:bodyPr>
          <a:lstStyle/>
          <a:p>
            <a:pPr algn="l"/>
            <a:r>
              <a:rPr lang="en-US" b="1">
                <a:solidFill>
                  <a:schemeClr val="folHlink"/>
                </a:solidFill>
                <a:latin typeface="Lucida Console" pitchFamily="49" charset="0"/>
              </a:rPr>
              <a:t>public class SimpleHashSet {</a:t>
            </a:r>
          </a:p>
          <a:p>
            <a:pPr algn="l"/>
            <a:r>
              <a:rPr lang="en-US" b="1">
                <a:latin typeface="Lucida Console" pitchFamily="49" charset="0"/>
              </a:rPr>
              <a:t>  </a:t>
            </a:r>
            <a:r>
              <a:rPr lang="en-US" b="1">
                <a:solidFill>
                  <a:schemeClr val="tx1"/>
                </a:solidFill>
                <a:latin typeface="Lucida Console" pitchFamily="49" charset="0"/>
              </a:rPr>
              <a:t>protected</a:t>
            </a:r>
            <a:r>
              <a:rPr lang="en-US" b="1">
                <a:latin typeface="Lucida Console" pitchFamily="49" charset="0"/>
              </a:rPr>
              <a:t> LockFreeList[] table;</a:t>
            </a:r>
          </a:p>
          <a:p>
            <a:pPr algn="l"/>
            <a:endParaRPr lang="en-US" b="1">
              <a:latin typeface="Lucida Console" pitchFamily="49" charset="0"/>
            </a:endParaRPr>
          </a:p>
          <a:p>
            <a:pPr algn="l"/>
            <a:r>
              <a:rPr lang="en-US" b="1">
                <a:latin typeface="Lucida Console" pitchFamily="49" charset="0"/>
              </a:rPr>
              <a:t>  </a:t>
            </a:r>
            <a:r>
              <a:rPr lang="en-US" b="1">
                <a:solidFill>
                  <a:schemeClr val="folHlink"/>
                </a:solidFill>
                <a:latin typeface="Lucida Console" pitchFamily="49" charset="0"/>
              </a:rPr>
              <a:t>public SimpleHashSet(int capacity) {</a:t>
            </a:r>
          </a:p>
          <a:p>
            <a:pPr algn="l"/>
            <a:r>
              <a:rPr lang="en-US" b="1">
                <a:solidFill>
                  <a:schemeClr val="folHlink"/>
                </a:solidFill>
                <a:latin typeface="Lucida Console" pitchFamily="49" charset="0"/>
              </a:rPr>
              <a:t>    table = new LockFreeList[capacity];</a:t>
            </a:r>
          </a:p>
          <a:p>
            <a:pPr algn="l"/>
            <a:r>
              <a:rPr lang="en-US" b="1">
                <a:solidFill>
                  <a:schemeClr val="folHlink"/>
                </a:solidFill>
                <a:latin typeface="Lucida Console" pitchFamily="49" charset="0"/>
              </a:rPr>
              <a:t>    for (int i = 0; i &lt; capacity; i++)</a:t>
            </a:r>
          </a:p>
          <a:p>
            <a:pPr algn="l"/>
            <a:r>
              <a:rPr lang="en-US" b="1">
                <a:solidFill>
                  <a:schemeClr val="folHlink"/>
                </a:solidFill>
                <a:latin typeface="Lucida Console" pitchFamily="49" charset="0"/>
              </a:rPr>
              <a:t>      table[i] = new LockFreeList();</a:t>
            </a:r>
          </a:p>
          <a:p>
            <a:pPr algn="l"/>
            <a:r>
              <a:rPr lang="en-US" b="1">
                <a:solidFill>
                  <a:schemeClr val="folHlink"/>
                </a:solidFill>
                <a:latin typeface="Lucida Console" pitchFamily="49" charset="0"/>
              </a:rPr>
              <a:t>  }</a:t>
            </a:r>
          </a:p>
          <a:p>
            <a:pPr algn="l"/>
            <a:r>
              <a:rPr lang="en-US" b="1">
                <a:solidFill>
                  <a:schemeClr val="folHlink"/>
                </a:solidFill>
                <a:latin typeface="Lucida Console" pitchFamily="49" charset="0"/>
              </a:rPr>
              <a:t>…</a:t>
            </a:r>
          </a:p>
        </p:txBody>
      </p:sp>
      <p:sp>
        <p:nvSpPr>
          <p:cNvPr id="21511" name="AutoShape 5"/>
          <p:cNvSpPr>
            <a:spLocks noChangeArrowheads="1"/>
          </p:cNvSpPr>
          <p:nvPr/>
        </p:nvSpPr>
        <p:spPr bwMode="auto">
          <a:xfrm>
            <a:off x="1014413" y="2425700"/>
            <a:ext cx="6040437" cy="533400"/>
          </a:xfrm>
          <a:prstGeom prst="wedgeRoundRectCallout">
            <a:avLst>
              <a:gd name="adj1" fmla="val 22065"/>
              <a:gd name="adj2" fmla="val 396130"/>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21512" name="Text Box 6"/>
          <p:cNvSpPr txBox="1">
            <a:spLocks noChangeArrowheads="1"/>
          </p:cNvSpPr>
          <p:nvPr/>
        </p:nvSpPr>
        <p:spPr bwMode="auto">
          <a:xfrm>
            <a:off x="3490371" y="4816475"/>
            <a:ext cx="4511170" cy="584775"/>
          </a:xfrm>
          <a:prstGeom prst="rect">
            <a:avLst/>
          </a:prstGeom>
          <a:noFill/>
          <a:ln w="9525">
            <a:noFill/>
            <a:miter lim="800000"/>
            <a:headEnd/>
            <a:tailEnd/>
          </a:ln>
        </p:spPr>
        <p:txBody>
          <a:bodyPr wrap="none">
            <a:spAutoFit/>
          </a:bodyPr>
          <a:lstStyle/>
          <a:p>
            <a:pPr algn="ctr"/>
            <a:r>
              <a:rPr lang="en-US" sz="3200" b="1" dirty="0">
                <a:solidFill>
                  <a:srgbClr val="FF0000"/>
                </a:solidFill>
                <a:latin typeface="Arial" pitchFamily="34" charset="0"/>
                <a:cs typeface="Arial" pitchFamily="34" charset="0"/>
              </a:rPr>
              <a:t>Array of lock-free lists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88950" y="463550"/>
            <a:ext cx="8035925" cy="884238"/>
          </a:xfrm>
        </p:spPr>
        <p:txBody>
          <a:bodyPr/>
          <a:lstStyle/>
          <a:p>
            <a:pPr eaLnBrk="1" hangingPunct="1"/>
            <a:r>
              <a:rPr lang="en-US" dirty="0" smtClean="0"/>
              <a:t>Recall: Concurrent Chained  Hashing</a:t>
            </a:r>
          </a:p>
        </p:txBody>
      </p:sp>
      <p:grpSp>
        <p:nvGrpSpPr>
          <p:cNvPr id="2" name="Group 46"/>
          <p:cNvGrpSpPr>
            <a:grpSpLocks/>
          </p:cNvGrpSpPr>
          <p:nvPr/>
        </p:nvGrpSpPr>
        <p:grpSpPr bwMode="auto">
          <a:xfrm>
            <a:off x="878400" y="3770317"/>
            <a:ext cx="7063200" cy="776589"/>
            <a:chOff x="968346" y="2422515"/>
            <a:chExt cx="7786742" cy="856474"/>
          </a:xfrm>
          <a:effectLst>
            <a:outerShdw blurRad="50800" dist="38100" dir="2700000" algn="tl" rotWithShape="0">
              <a:prstClr val="black">
                <a:alpha val="40000"/>
              </a:prstClr>
            </a:outerShdw>
          </a:effectLst>
        </p:grpSpPr>
        <p:grpSp>
          <p:nvGrpSpPr>
            <p:cNvPr id="3" name="Group 4"/>
            <p:cNvGrpSpPr>
              <a:grpSpLocks/>
            </p:cNvGrpSpPr>
            <p:nvPr/>
          </p:nvGrpSpPr>
          <p:grpSpPr bwMode="auto">
            <a:xfrm>
              <a:off x="968346" y="2422515"/>
              <a:ext cx="7786742" cy="500861"/>
              <a:chOff x="968346" y="2422515"/>
              <a:chExt cx="7786742" cy="500861"/>
            </a:xfrm>
          </p:grpSpPr>
          <p:sp>
            <p:nvSpPr>
              <p:cNvPr id="7214" name="Rectangle 5"/>
              <p:cNvSpPr>
                <a:spLocks noChangeArrowheads="1"/>
              </p:cNvSpPr>
              <p:nvPr/>
            </p:nvSpPr>
            <p:spPr bwMode="auto">
              <a:xfrm>
                <a:off x="968346" y="2422515"/>
                <a:ext cx="7786742" cy="499934"/>
              </a:xfrm>
              <a:prstGeom prst="rect">
                <a:avLst/>
              </a:prstGeom>
              <a:solidFill>
                <a:srgbClr val="66FFCC"/>
              </a:solidFill>
              <a:ln w="9525" algn="ctr">
                <a:solidFill>
                  <a:schemeClr val="tx1"/>
                </a:solidFill>
                <a:miter lim="800000"/>
                <a:headEnd/>
                <a:tailEnd/>
              </a:ln>
            </p:spPr>
            <p:txBody>
              <a:bodyPr wrap="none"/>
              <a:lstStyle/>
              <a:p>
                <a:pPr>
                  <a:defRPr/>
                </a:pPr>
                <a:endParaRPr lang="en-US" sz="3600" dirty="0">
                  <a:latin typeface="Arial" pitchFamily="34" charset="0"/>
                </a:endParaRPr>
              </a:p>
            </p:txBody>
          </p:sp>
          <p:cxnSp>
            <p:nvCxnSpPr>
              <p:cNvPr id="7215" name="Straight Connector 6"/>
              <p:cNvCxnSpPr>
                <a:cxnSpLocks noChangeShapeType="1"/>
              </p:cNvCxnSpPr>
              <p:nvPr/>
            </p:nvCxnSpPr>
            <p:spPr bwMode="auto">
              <a:xfrm rot="5400000">
                <a:off x="1105648" y="2672691"/>
                <a:ext cx="499934" cy="1435"/>
              </a:xfrm>
              <a:prstGeom prst="line">
                <a:avLst/>
              </a:prstGeom>
              <a:noFill/>
              <a:ln w="9525" algn="ctr">
                <a:solidFill>
                  <a:schemeClr val="tx1"/>
                </a:solidFill>
                <a:miter lim="800000"/>
                <a:headEnd/>
                <a:tailEnd/>
              </a:ln>
            </p:spPr>
          </p:cxnSp>
          <p:cxnSp>
            <p:nvCxnSpPr>
              <p:cNvPr id="7216" name="Straight Connector 7"/>
              <p:cNvCxnSpPr>
                <a:cxnSpLocks noChangeShapeType="1"/>
              </p:cNvCxnSpPr>
              <p:nvPr/>
            </p:nvCxnSpPr>
            <p:spPr bwMode="auto">
              <a:xfrm rot="5400000">
                <a:off x="1493635" y="2671765"/>
                <a:ext cx="499934" cy="1435"/>
              </a:xfrm>
              <a:prstGeom prst="line">
                <a:avLst/>
              </a:prstGeom>
              <a:noFill/>
              <a:ln w="9525" algn="ctr">
                <a:solidFill>
                  <a:schemeClr val="tx1"/>
                </a:solidFill>
                <a:miter lim="800000"/>
                <a:headEnd/>
                <a:tailEnd/>
              </a:ln>
            </p:spPr>
          </p:cxnSp>
          <p:cxnSp>
            <p:nvCxnSpPr>
              <p:cNvPr id="7217" name="Straight Connector 8"/>
              <p:cNvCxnSpPr>
                <a:cxnSpLocks noChangeShapeType="1"/>
              </p:cNvCxnSpPr>
              <p:nvPr/>
            </p:nvCxnSpPr>
            <p:spPr bwMode="auto">
              <a:xfrm rot="5400000">
                <a:off x="1880904" y="2671765"/>
                <a:ext cx="499934" cy="1435"/>
              </a:xfrm>
              <a:prstGeom prst="line">
                <a:avLst/>
              </a:prstGeom>
              <a:noFill/>
              <a:ln w="9525" algn="ctr">
                <a:solidFill>
                  <a:schemeClr val="tx1"/>
                </a:solidFill>
                <a:miter lim="800000"/>
                <a:headEnd/>
                <a:tailEnd/>
              </a:ln>
            </p:spPr>
          </p:cxnSp>
          <p:cxnSp>
            <p:nvCxnSpPr>
              <p:cNvPr id="7218" name="Straight Connector 9"/>
              <p:cNvCxnSpPr>
                <a:cxnSpLocks noChangeShapeType="1"/>
              </p:cNvCxnSpPr>
              <p:nvPr/>
            </p:nvCxnSpPr>
            <p:spPr bwMode="auto">
              <a:xfrm rot="5400000">
                <a:off x="2266738" y="2671765"/>
                <a:ext cx="499934" cy="1435"/>
              </a:xfrm>
              <a:prstGeom prst="line">
                <a:avLst/>
              </a:prstGeom>
              <a:noFill/>
              <a:ln w="9525" algn="ctr">
                <a:solidFill>
                  <a:schemeClr val="tx1"/>
                </a:solidFill>
                <a:miter lim="800000"/>
                <a:headEnd/>
                <a:tailEnd/>
              </a:ln>
            </p:spPr>
          </p:cxnSp>
          <p:cxnSp>
            <p:nvCxnSpPr>
              <p:cNvPr id="7219" name="Straight Connector 10"/>
              <p:cNvCxnSpPr>
                <a:cxnSpLocks noChangeShapeType="1"/>
              </p:cNvCxnSpPr>
              <p:nvPr/>
            </p:nvCxnSpPr>
            <p:spPr bwMode="auto">
              <a:xfrm rot="5400000">
                <a:off x="2654007" y="2671765"/>
                <a:ext cx="499934" cy="1435"/>
              </a:xfrm>
              <a:prstGeom prst="line">
                <a:avLst/>
              </a:prstGeom>
              <a:noFill/>
              <a:ln w="9525" algn="ctr">
                <a:solidFill>
                  <a:schemeClr val="tx1"/>
                </a:solidFill>
                <a:miter lim="800000"/>
                <a:headEnd/>
                <a:tailEnd/>
              </a:ln>
            </p:spPr>
          </p:cxnSp>
          <p:cxnSp>
            <p:nvCxnSpPr>
              <p:cNvPr id="7220" name="Straight Connector 11"/>
              <p:cNvCxnSpPr>
                <a:cxnSpLocks noChangeShapeType="1"/>
              </p:cNvCxnSpPr>
              <p:nvPr/>
            </p:nvCxnSpPr>
            <p:spPr bwMode="auto">
              <a:xfrm rot="5400000">
                <a:off x="3041277" y="2671765"/>
                <a:ext cx="499934" cy="1435"/>
              </a:xfrm>
              <a:prstGeom prst="line">
                <a:avLst/>
              </a:prstGeom>
              <a:noFill/>
              <a:ln w="9525" algn="ctr">
                <a:solidFill>
                  <a:schemeClr val="tx1"/>
                </a:solidFill>
                <a:miter lim="800000"/>
                <a:headEnd/>
                <a:tailEnd/>
              </a:ln>
            </p:spPr>
          </p:cxnSp>
          <p:cxnSp>
            <p:nvCxnSpPr>
              <p:cNvPr id="7221" name="Straight Connector 12"/>
              <p:cNvCxnSpPr>
                <a:cxnSpLocks noChangeShapeType="1"/>
              </p:cNvCxnSpPr>
              <p:nvPr/>
            </p:nvCxnSpPr>
            <p:spPr bwMode="auto">
              <a:xfrm rot="5400000">
                <a:off x="3428545" y="2671765"/>
                <a:ext cx="499934" cy="1435"/>
              </a:xfrm>
              <a:prstGeom prst="line">
                <a:avLst/>
              </a:prstGeom>
              <a:noFill/>
              <a:ln w="9525" algn="ctr">
                <a:solidFill>
                  <a:schemeClr val="tx1"/>
                </a:solidFill>
                <a:miter lim="800000"/>
                <a:headEnd/>
                <a:tailEnd/>
              </a:ln>
            </p:spPr>
          </p:cxnSp>
          <p:cxnSp>
            <p:nvCxnSpPr>
              <p:cNvPr id="7222" name="Straight Connector 13"/>
              <p:cNvCxnSpPr>
                <a:cxnSpLocks noChangeShapeType="1"/>
              </p:cNvCxnSpPr>
              <p:nvPr/>
            </p:nvCxnSpPr>
            <p:spPr bwMode="auto">
              <a:xfrm rot="5400000">
                <a:off x="3815815" y="2671765"/>
                <a:ext cx="499934" cy="1435"/>
              </a:xfrm>
              <a:prstGeom prst="line">
                <a:avLst/>
              </a:prstGeom>
              <a:noFill/>
              <a:ln w="9525" algn="ctr">
                <a:solidFill>
                  <a:schemeClr val="tx1"/>
                </a:solidFill>
                <a:miter lim="800000"/>
                <a:headEnd/>
                <a:tailEnd/>
              </a:ln>
            </p:spPr>
          </p:cxnSp>
          <p:cxnSp>
            <p:nvCxnSpPr>
              <p:cNvPr id="7223" name="Straight Connector 14"/>
              <p:cNvCxnSpPr>
                <a:cxnSpLocks noChangeShapeType="1"/>
              </p:cNvCxnSpPr>
              <p:nvPr/>
            </p:nvCxnSpPr>
            <p:spPr bwMode="auto">
              <a:xfrm rot="5400000">
                <a:off x="4203084" y="2671765"/>
                <a:ext cx="499934" cy="1435"/>
              </a:xfrm>
              <a:prstGeom prst="line">
                <a:avLst/>
              </a:prstGeom>
              <a:noFill/>
              <a:ln w="9525" algn="ctr">
                <a:solidFill>
                  <a:schemeClr val="tx1"/>
                </a:solidFill>
                <a:miter lim="800000"/>
                <a:headEnd/>
                <a:tailEnd/>
              </a:ln>
            </p:spPr>
          </p:cxnSp>
          <p:cxnSp>
            <p:nvCxnSpPr>
              <p:cNvPr id="7224" name="Straight Connector 15"/>
              <p:cNvCxnSpPr>
                <a:cxnSpLocks noChangeShapeType="1"/>
              </p:cNvCxnSpPr>
              <p:nvPr/>
            </p:nvCxnSpPr>
            <p:spPr bwMode="auto">
              <a:xfrm rot="5400000">
                <a:off x="4590353" y="2671765"/>
                <a:ext cx="499934" cy="1435"/>
              </a:xfrm>
              <a:prstGeom prst="line">
                <a:avLst/>
              </a:prstGeom>
              <a:noFill/>
              <a:ln w="9525" algn="ctr">
                <a:solidFill>
                  <a:schemeClr val="tx1"/>
                </a:solidFill>
                <a:miter lim="800000"/>
                <a:headEnd/>
                <a:tailEnd/>
              </a:ln>
            </p:spPr>
          </p:cxnSp>
          <p:cxnSp>
            <p:nvCxnSpPr>
              <p:cNvPr id="7225" name="Straight Connector 16"/>
              <p:cNvCxnSpPr>
                <a:cxnSpLocks noChangeShapeType="1"/>
              </p:cNvCxnSpPr>
              <p:nvPr/>
            </p:nvCxnSpPr>
            <p:spPr bwMode="auto">
              <a:xfrm rot="5400000">
                <a:off x="4977622" y="2671765"/>
                <a:ext cx="499934" cy="1435"/>
              </a:xfrm>
              <a:prstGeom prst="line">
                <a:avLst/>
              </a:prstGeom>
              <a:noFill/>
              <a:ln w="9525" algn="ctr">
                <a:solidFill>
                  <a:schemeClr val="tx1"/>
                </a:solidFill>
                <a:miter lim="800000"/>
                <a:headEnd/>
                <a:tailEnd/>
              </a:ln>
            </p:spPr>
          </p:cxnSp>
          <p:cxnSp>
            <p:nvCxnSpPr>
              <p:cNvPr id="7226" name="Straight Connector 17"/>
              <p:cNvCxnSpPr>
                <a:cxnSpLocks noChangeShapeType="1"/>
              </p:cNvCxnSpPr>
              <p:nvPr/>
            </p:nvCxnSpPr>
            <p:spPr bwMode="auto">
              <a:xfrm rot="5400000">
                <a:off x="5364892" y="2671765"/>
                <a:ext cx="499934" cy="1435"/>
              </a:xfrm>
              <a:prstGeom prst="line">
                <a:avLst/>
              </a:prstGeom>
              <a:noFill/>
              <a:ln w="9525" algn="ctr">
                <a:solidFill>
                  <a:schemeClr val="tx1"/>
                </a:solidFill>
                <a:miter lim="800000"/>
                <a:headEnd/>
                <a:tailEnd/>
              </a:ln>
            </p:spPr>
          </p:cxnSp>
          <p:cxnSp>
            <p:nvCxnSpPr>
              <p:cNvPr id="7227" name="Straight Connector 18"/>
              <p:cNvCxnSpPr>
                <a:cxnSpLocks noChangeShapeType="1"/>
              </p:cNvCxnSpPr>
              <p:nvPr/>
            </p:nvCxnSpPr>
            <p:spPr bwMode="auto">
              <a:xfrm rot="5400000">
                <a:off x="5752161" y="2671765"/>
                <a:ext cx="499934" cy="1435"/>
              </a:xfrm>
              <a:prstGeom prst="line">
                <a:avLst/>
              </a:prstGeom>
              <a:noFill/>
              <a:ln w="9525" algn="ctr">
                <a:solidFill>
                  <a:schemeClr val="tx1"/>
                </a:solidFill>
                <a:miter lim="800000"/>
                <a:headEnd/>
                <a:tailEnd/>
              </a:ln>
            </p:spPr>
          </p:cxnSp>
          <p:cxnSp>
            <p:nvCxnSpPr>
              <p:cNvPr id="7228" name="Straight Connector 19"/>
              <p:cNvCxnSpPr>
                <a:cxnSpLocks noChangeShapeType="1"/>
              </p:cNvCxnSpPr>
              <p:nvPr/>
            </p:nvCxnSpPr>
            <p:spPr bwMode="auto">
              <a:xfrm rot="5400000">
                <a:off x="6139430" y="2671765"/>
                <a:ext cx="499934" cy="1435"/>
              </a:xfrm>
              <a:prstGeom prst="line">
                <a:avLst/>
              </a:prstGeom>
              <a:noFill/>
              <a:ln w="9525" algn="ctr">
                <a:solidFill>
                  <a:schemeClr val="tx1"/>
                </a:solidFill>
                <a:miter lim="800000"/>
                <a:headEnd/>
                <a:tailEnd/>
              </a:ln>
            </p:spPr>
          </p:cxnSp>
          <p:cxnSp>
            <p:nvCxnSpPr>
              <p:cNvPr id="7229" name="Straight Connector 20"/>
              <p:cNvCxnSpPr>
                <a:cxnSpLocks noChangeShapeType="1"/>
              </p:cNvCxnSpPr>
              <p:nvPr/>
            </p:nvCxnSpPr>
            <p:spPr bwMode="auto">
              <a:xfrm rot="5400000">
                <a:off x="6526699" y="2671765"/>
                <a:ext cx="499934" cy="1435"/>
              </a:xfrm>
              <a:prstGeom prst="line">
                <a:avLst/>
              </a:prstGeom>
              <a:noFill/>
              <a:ln w="9525" algn="ctr">
                <a:solidFill>
                  <a:schemeClr val="tx1"/>
                </a:solidFill>
                <a:miter lim="800000"/>
                <a:headEnd/>
                <a:tailEnd/>
              </a:ln>
            </p:spPr>
          </p:cxnSp>
          <p:cxnSp>
            <p:nvCxnSpPr>
              <p:cNvPr id="7230" name="Straight Connector 21"/>
              <p:cNvCxnSpPr>
                <a:cxnSpLocks noChangeShapeType="1"/>
              </p:cNvCxnSpPr>
              <p:nvPr/>
            </p:nvCxnSpPr>
            <p:spPr bwMode="auto">
              <a:xfrm rot="5400000">
                <a:off x="6913968" y="2671765"/>
                <a:ext cx="499934" cy="1435"/>
              </a:xfrm>
              <a:prstGeom prst="line">
                <a:avLst/>
              </a:prstGeom>
              <a:noFill/>
              <a:ln w="9525" algn="ctr">
                <a:solidFill>
                  <a:schemeClr val="tx1"/>
                </a:solidFill>
                <a:miter lim="800000"/>
                <a:headEnd/>
                <a:tailEnd/>
              </a:ln>
            </p:spPr>
          </p:cxnSp>
          <p:cxnSp>
            <p:nvCxnSpPr>
              <p:cNvPr id="7231" name="Straight Connector 22"/>
              <p:cNvCxnSpPr>
                <a:cxnSpLocks noChangeShapeType="1"/>
              </p:cNvCxnSpPr>
              <p:nvPr/>
            </p:nvCxnSpPr>
            <p:spPr bwMode="auto">
              <a:xfrm rot="5400000">
                <a:off x="7301237" y="2671765"/>
                <a:ext cx="499934" cy="1435"/>
              </a:xfrm>
              <a:prstGeom prst="line">
                <a:avLst/>
              </a:prstGeom>
              <a:noFill/>
              <a:ln w="9525" algn="ctr">
                <a:solidFill>
                  <a:schemeClr val="tx1"/>
                </a:solidFill>
                <a:miter lim="800000"/>
                <a:headEnd/>
                <a:tailEnd/>
              </a:ln>
            </p:spPr>
          </p:cxnSp>
          <p:cxnSp>
            <p:nvCxnSpPr>
              <p:cNvPr id="7232" name="Straight Connector 23"/>
              <p:cNvCxnSpPr>
                <a:cxnSpLocks noChangeShapeType="1"/>
              </p:cNvCxnSpPr>
              <p:nvPr/>
            </p:nvCxnSpPr>
            <p:spPr bwMode="auto">
              <a:xfrm rot="5400000">
                <a:off x="7688507" y="2671765"/>
                <a:ext cx="499934" cy="1435"/>
              </a:xfrm>
              <a:prstGeom prst="line">
                <a:avLst/>
              </a:prstGeom>
              <a:noFill/>
              <a:ln w="9525" algn="ctr">
                <a:solidFill>
                  <a:schemeClr val="tx1"/>
                </a:solidFill>
                <a:miter lim="800000"/>
                <a:headEnd/>
                <a:tailEnd/>
              </a:ln>
            </p:spPr>
          </p:cxnSp>
          <p:cxnSp>
            <p:nvCxnSpPr>
              <p:cNvPr id="7233" name="Straight Connector 24"/>
              <p:cNvCxnSpPr>
                <a:cxnSpLocks noChangeShapeType="1"/>
              </p:cNvCxnSpPr>
              <p:nvPr/>
            </p:nvCxnSpPr>
            <p:spPr bwMode="auto">
              <a:xfrm rot="5400000">
                <a:off x="8077221" y="2671754"/>
                <a:ext cx="500066" cy="1588"/>
              </a:xfrm>
              <a:prstGeom prst="line">
                <a:avLst/>
              </a:prstGeom>
              <a:noFill/>
              <a:ln w="9525" algn="ctr">
                <a:solidFill>
                  <a:schemeClr val="tx1"/>
                </a:solidFill>
                <a:miter lim="800000"/>
                <a:headEnd/>
                <a:tailEnd/>
              </a:ln>
            </p:spPr>
          </p:cxnSp>
        </p:grpSp>
        <p:sp>
          <p:nvSpPr>
            <p:cNvPr id="7194" name="TextBox 25"/>
            <p:cNvSpPr txBox="1">
              <a:spLocks noChangeArrowheads="1"/>
            </p:cNvSpPr>
            <p:nvPr/>
          </p:nvSpPr>
          <p:spPr bwMode="auto">
            <a:xfrm>
              <a:off x="1010561" y="2922581"/>
              <a:ext cx="321987"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a:t>
              </a:r>
            </a:p>
          </p:txBody>
        </p:sp>
        <p:sp>
          <p:nvSpPr>
            <p:cNvPr id="7195" name="TextBox 26"/>
            <p:cNvSpPr txBox="1">
              <a:spLocks noChangeArrowheads="1"/>
            </p:cNvSpPr>
            <p:nvPr/>
          </p:nvSpPr>
          <p:spPr bwMode="auto">
            <a:xfrm>
              <a:off x="1385878"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a:t>
              </a:r>
            </a:p>
          </p:txBody>
        </p:sp>
        <p:sp>
          <p:nvSpPr>
            <p:cNvPr id="7196" name="TextBox 27"/>
            <p:cNvSpPr txBox="1">
              <a:spLocks noChangeArrowheads="1"/>
            </p:cNvSpPr>
            <p:nvPr/>
          </p:nvSpPr>
          <p:spPr bwMode="auto">
            <a:xfrm>
              <a:off x="177179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3</a:t>
              </a:r>
            </a:p>
          </p:txBody>
        </p:sp>
        <p:sp>
          <p:nvSpPr>
            <p:cNvPr id="7197" name="TextBox 28"/>
            <p:cNvSpPr txBox="1">
              <a:spLocks noChangeArrowheads="1"/>
            </p:cNvSpPr>
            <p:nvPr/>
          </p:nvSpPr>
          <p:spPr bwMode="auto">
            <a:xfrm>
              <a:off x="215771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4</a:t>
              </a:r>
            </a:p>
          </p:txBody>
        </p:sp>
        <p:sp>
          <p:nvSpPr>
            <p:cNvPr id="7198" name="TextBox 29"/>
            <p:cNvSpPr txBox="1">
              <a:spLocks noChangeArrowheads="1"/>
            </p:cNvSpPr>
            <p:nvPr/>
          </p:nvSpPr>
          <p:spPr bwMode="auto">
            <a:xfrm>
              <a:off x="254363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5</a:t>
              </a:r>
            </a:p>
          </p:txBody>
        </p:sp>
        <p:sp>
          <p:nvSpPr>
            <p:cNvPr id="7199" name="TextBox 30"/>
            <p:cNvSpPr txBox="1">
              <a:spLocks noChangeArrowheads="1"/>
            </p:cNvSpPr>
            <p:nvPr/>
          </p:nvSpPr>
          <p:spPr bwMode="auto">
            <a:xfrm>
              <a:off x="292955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6</a:t>
              </a:r>
            </a:p>
          </p:txBody>
        </p:sp>
        <p:sp>
          <p:nvSpPr>
            <p:cNvPr id="7200" name="TextBox 31"/>
            <p:cNvSpPr txBox="1">
              <a:spLocks noChangeArrowheads="1"/>
            </p:cNvSpPr>
            <p:nvPr/>
          </p:nvSpPr>
          <p:spPr bwMode="auto">
            <a:xfrm>
              <a:off x="331547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7</a:t>
              </a:r>
            </a:p>
          </p:txBody>
        </p:sp>
        <p:sp>
          <p:nvSpPr>
            <p:cNvPr id="7201" name="TextBox 32"/>
            <p:cNvSpPr txBox="1">
              <a:spLocks noChangeArrowheads="1"/>
            </p:cNvSpPr>
            <p:nvPr/>
          </p:nvSpPr>
          <p:spPr bwMode="auto">
            <a:xfrm>
              <a:off x="370139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8</a:t>
              </a:r>
            </a:p>
          </p:txBody>
        </p:sp>
        <p:sp>
          <p:nvSpPr>
            <p:cNvPr id="7202" name="TextBox 33"/>
            <p:cNvSpPr txBox="1">
              <a:spLocks noChangeArrowheads="1"/>
            </p:cNvSpPr>
            <p:nvPr/>
          </p:nvSpPr>
          <p:spPr bwMode="auto">
            <a:xfrm>
              <a:off x="4087310"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9</a:t>
              </a:r>
            </a:p>
          </p:txBody>
        </p:sp>
        <p:sp>
          <p:nvSpPr>
            <p:cNvPr id="7203" name="TextBox 34"/>
            <p:cNvSpPr txBox="1">
              <a:spLocks noChangeArrowheads="1"/>
            </p:cNvSpPr>
            <p:nvPr/>
          </p:nvSpPr>
          <p:spPr bwMode="auto">
            <a:xfrm>
              <a:off x="4372480"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10</a:t>
              </a:r>
            </a:p>
          </p:txBody>
        </p:sp>
        <p:sp>
          <p:nvSpPr>
            <p:cNvPr id="7204" name="TextBox 35"/>
            <p:cNvSpPr txBox="1">
              <a:spLocks noChangeArrowheads="1"/>
            </p:cNvSpPr>
            <p:nvPr/>
          </p:nvSpPr>
          <p:spPr bwMode="auto">
            <a:xfrm>
              <a:off x="4808279" y="2922580"/>
              <a:ext cx="424626"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11</a:t>
              </a:r>
            </a:p>
          </p:txBody>
        </p:sp>
        <p:sp>
          <p:nvSpPr>
            <p:cNvPr id="7205" name="TextBox 36"/>
            <p:cNvSpPr txBox="1">
              <a:spLocks noChangeArrowheads="1"/>
            </p:cNvSpPr>
            <p:nvPr/>
          </p:nvSpPr>
          <p:spPr bwMode="auto">
            <a:xfrm>
              <a:off x="519572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12</a:t>
              </a:r>
            </a:p>
          </p:txBody>
        </p:sp>
        <p:sp>
          <p:nvSpPr>
            <p:cNvPr id="7206" name="TextBox 37"/>
            <p:cNvSpPr txBox="1">
              <a:spLocks noChangeArrowheads="1"/>
            </p:cNvSpPr>
            <p:nvPr/>
          </p:nvSpPr>
          <p:spPr bwMode="auto">
            <a:xfrm>
              <a:off x="558107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13</a:t>
              </a:r>
            </a:p>
          </p:txBody>
        </p:sp>
        <p:sp>
          <p:nvSpPr>
            <p:cNvPr id="7207" name="TextBox 38"/>
            <p:cNvSpPr txBox="1">
              <a:spLocks noChangeArrowheads="1"/>
            </p:cNvSpPr>
            <p:nvPr/>
          </p:nvSpPr>
          <p:spPr bwMode="auto">
            <a:xfrm>
              <a:off x="596643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14</a:t>
              </a:r>
            </a:p>
          </p:txBody>
        </p:sp>
        <p:sp>
          <p:nvSpPr>
            <p:cNvPr id="7208" name="TextBox 39"/>
            <p:cNvSpPr txBox="1">
              <a:spLocks noChangeArrowheads="1"/>
            </p:cNvSpPr>
            <p:nvPr/>
          </p:nvSpPr>
          <p:spPr bwMode="auto">
            <a:xfrm>
              <a:off x="6351782"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15</a:t>
              </a:r>
            </a:p>
          </p:txBody>
        </p:sp>
        <p:sp>
          <p:nvSpPr>
            <p:cNvPr id="7209" name="TextBox 40"/>
            <p:cNvSpPr txBox="1">
              <a:spLocks noChangeArrowheads="1"/>
            </p:cNvSpPr>
            <p:nvPr/>
          </p:nvSpPr>
          <p:spPr bwMode="auto">
            <a:xfrm>
              <a:off x="6737135"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16</a:t>
              </a:r>
            </a:p>
          </p:txBody>
        </p:sp>
        <p:sp>
          <p:nvSpPr>
            <p:cNvPr id="7210" name="TextBox 41"/>
            <p:cNvSpPr txBox="1">
              <a:spLocks noChangeArrowheads="1"/>
            </p:cNvSpPr>
            <p:nvPr/>
          </p:nvSpPr>
          <p:spPr bwMode="auto">
            <a:xfrm>
              <a:off x="712248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17</a:t>
              </a:r>
            </a:p>
          </p:txBody>
        </p:sp>
        <p:sp>
          <p:nvSpPr>
            <p:cNvPr id="7211" name="TextBox 42"/>
            <p:cNvSpPr txBox="1">
              <a:spLocks noChangeArrowheads="1"/>
            </p:cNvSpPr>
            <p:nvPr/>
          </p:nvSpPr>
          <p:spPr bwMode="auto">
            <a:xfrm>
              <a:off x="750783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18</a:t>
              </a:r>
            </a:p>
          </p:txBody>
        </p:sp>
        <p:sp>
          <p:nvSpPr>
            <p:cNvPr id="7212" name="TextBox 43"/>
            <p:cNvSpPr txBox="1">
              <a:spLocks noChangeArrowheads="1"/>
            </p:cNvSpPr>
            <p:nvPr/>
          </p:nvSpPr>
          <p:spPr bwMode="auto">
            <a:xfrm>
              <a:off x="789319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19</a:t>
              </a:r>
            </a:p>
          </p:txBody>
        </p:sp>
        <p:sp>
          <p:nvSpPr>
            <p:cNvPr id="7213" name="TextBox 44"/>
            <p:cNvSpPr txBox="1">
              <a:spLocks noChangeArrowheads="1"/>
            </p:cNvSpPr>
            <p:nvPr/>
          </p:nvSpPr>
          <p:spPr bwMode="auto">
            <a:xfrm>
              <a:off x="831469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20</a:t>
              </a:r>
            </a:p>
          </p:txBody>
        </p:sp>
      </p:grpSp>
      <p:sp>
        <p:nvSpPr>
          <p:cNvPr id="7172" name="Rectangle 47"/>
          <p:cNvSpPr>
            <a:spLocks noChangeArrowheads="1"/>
          </p:cNvSpPr>
          <p:nvPr/>
        </p:nvSpPr>
        <p:spPr bwMode="auto">
          <a:xfrm>
            <a:off x="1201738" y="3105150"/>
            <a:ext cx="325437" cy="454025"/>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cxnSp>
        <p:nvCxnSpPr>
          <p:cNvPr id="7173" name="Straight Arrow Connector 54"/>
          <p:cNvCxnSpPr>
            <a:cxnSpLocks noChangeShapeType="1"/>
            <a:endCxn id="7172" idx="2"/>
          </p:cNvCxnSpPr>
          <p:nvPr/>
        </p:nvCxnSpPr>
        <p:spPr bwMode="auto">
          <a:xfrm rot="16200000" flipV="1">
            <a:off x="1154113" y="3768725"/>
            <a:ext cx="452438" cy="33337"/>
          </a:xfrm>
          <a:prstGeom prst="curvedConnector3">
            <a:avLst>
              <a:gd name="adj1" fmla="val 50000"/>
            </a:avLst>
          </a:prstGeom>
          <a:noFill/>
          <a:ln w="12700" algn="ctr">
            <a:solidFill>
              <a:schemeClr val="tx1"/>
            </a:solidFill>
            <a:miter lim="800000"/>
            <a:headEnd/>
            <a:tailEnd type="stealth" w="lg" len="lg"/>
          </a:ln>
          <a:effectLst>
            <a:outerShdw blurRad="50800" dist="38100" dir="2700000" algn="tl" rotWithShape="0">
              <a:prstClr val="black">
                <a:alpha val="40000"/>
              </a:prstClr>
            </a:outerShdw>
          </a:effectLst>
        </p:spPr>
      </p:cxnSp>
      <p:sp>
        <p:nvSpPr>
          <p:cNvPr id="7174" name="Rectangle 58"/>
          <p:cNvSpPr>
            <a:spLocks noChangeArrowheads="1"/>
          </p:cNvSpPr>
          <p:nvPr/>
        </p:nvSpPr>
        <p:spPr bwMode="auto">
          <a:xfrm>
            <a:off x="1201738" y="2392363"/>
            <a:ext cx="325437" cy="454025"/>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cxnSp>
        <p:nvCxnSpPr>
          <p:cNvPr id="7175" name="Straight Arrow Connector 54"/>
          <p:cNvCxnSpPr>
            <a:cxnSpLocks noChangeShapeType="1"/>
            <a:endCxn id="7174" idx="2"/>
          </p:cNvCxnSpPr>
          <p:nvPr/>
        </p:nvCxnSpPr>
        <p:spPr bwMode="auto">
          <a:xfrm rot="16200000" flipV="1">
            <a:off x="1137444" y="3072607"/>
            <a:ext cx="452437" cy="0"/>
          </a:xfrm>
          <a:prstGeom prst="curvedConnector3">
            <a:avLst>
              <a:gd name="adj1" fmla="val 50000"/>
            </a:avLst>
          </a:prstGeom>
          <a:noFill/>
          <a:ln w="12700" algn="ctr">
            <a:solidFill>
              <a:schemeClr val="tx1"/>
            </a:solidFill>
            <a:miter lim="800000"/>
            <a:headEnd/>
            <a:tailEnd type="stealth" w="lg" len="lg"/>
          </a:ln>
          <a:effectLst>
            <a:outerShdw blurRad="50800" dist="38100" dir="2700000" algn="tl" rotWithShape="0">
              <a:prstClr val="black">
                <a:alpha val="40000"/>
              </a:prstClr>
            </a:outerShdw>
          </a:effectLst>
        </p:spPr>
      </p:cxnSp>
      <p:sp>
        <p:nvSpPr>
          <p:cNvPr id="7176" name="Rectangle 64"/>
          <p:cNvSpPr>
            <a:spLocks noChangeArrowheads="1"/>
          </p:cNvSpPr>
          <p:nvPr/>
        </p:nvSpPr>
        <p:spPr bwMode="auto">
          <a:xfrm>
            <a:off x="1914525" y="3105150"/>
            <a:ext cx="325438" cy="454025"/>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cxnSp>
        <p:nvCxnSpPr>
          <p:cNvPr id="7177" name="Straight Arrow Connector 54"/>
          <p:cNvCxnSpPr>
            <a:cxnSpLocks noChangeShapeType="1"/>
            <a:endCxn id="7176" idx="2"/>
          </p:cNvCxnSpPr>
          <p:nvPr/>
        </p:nvCxnSpPr>
        <p:spPr bwMode="auto">
          <a:xfrm rot="16200000" flipV="1">
            <a:off x="1866900" y="3768725"/>
            <a:ext cx="452438" cy="33338"/>
          </a:xfrm>
          <a:prstGeom prst="curvedConnector3">
            <a:avLst>
              <a:gd name="adj1" fmla="val 50000"/>
            </a:avLst>
          </a:prstGeom>
          <a:noFill/>
          <a:ln w="12700" algn="ctr">
            <a:solidFill>
              <a:schemeClr val="tx1"/>
            </a:solidFill>
            <a:miter lim="800000"/>
            <a:headEnd/>
            <a:tailEnd type="stealth" w="lg" len="lg"/>
          </a:ln>
          <a:effectLst>
            <a:outerShdw blurRad="50800" dist="38100" dir="2700000" algn="tl" rotWithShape="0">
              <a:prstClr val="black">
                <a:alpha val="40000"/>
              </a:prstClr>
            </a:outerShdw>
          </a:effectLst>
        </p:spPr>
      </p:cxnSp>
      <p:sp>
        <p:nvSpPr>
          <p:cNvPr id="7178" name="Rectangle 68"/>
          <p:cNvSpPr>
            <a:spLocks noChangeArrowheads="1"/>
          </p:cNvSpPr>
          <p:nvPr/>
        </p:nvSpPr>
        <p:spPr bwMode="auto">
          <a:xfrm>
            <a:off x="3340100" y="3105150"/>
            <a:ext cx="325438" cy="454025"/>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cxnSp>
        <p:nvCxnSpPr>
          <p:cNvPr id="7179" name="Straight Arrow Connector 54"/>
          <p:cNvCxnSpPr>
            <a:cxnSpLocks noChangeShapeType="1"/>
            <a:endCxn id="7178" idx="2"/>
          </p:cNvCxnSpPr>
          <p:nvPr/>
        </p:nvCxnSpPr>
        <p:spPr bwMode="auto">
          <a:xfrm rot="16200000" flipV="1">
            <a:off x="3292475" y="3768725"/>
            <a:ext cx="452438" cy="33338"/>
          </a:xfrm>
          <a:prstGeom prst="curvedConnector3">
            <a:avLst>
              <a:gd name="adj1" fmla="val 50000"/>
            </a:avLst>
          </a:prstGeom>
          <a:noFill/>
          <a:ln w="12700" algn="ctr">
            <a:solidFill>
              <a:schemeClr val="tx1"/>
            </a:solidFill>
            <a:miter lim="800000"/>
            <a:headEnd/>
            <a:tailEnd type="stealth" w="lg" len="lg"/>
          </a:ln>
          <a:effectLst>
            <a:outerShdw blurRad="50800" dist="38100" dir="2700000" algn="tl" rotWithShape="0">
              <a:prstClr val="black">
                <a:alpha val="40000"/>
              </a:prstClr>
            </a:outerShdw>
          </a:effectLst>
        </p:spPr>
      </p:cxnSp>
      <p:sp>
        <p:nvSpPr>
          <p:cNvPr id="7180" name="Rectangle 72"/>
          <p:cNvSpPr>
            <a:spLocks noChangeArrowheads="1"/>
          </p:cNvSpPr>
          <p:nvPr/>
        </p:nvSpPr>
        <p:spPr bwMode="auto">
          <a:xfrm>
            <a:off x="5091113" y="3105150"/>
            <a:ext cx="323850" cy="454025"/>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cxnSp>
        <p:nvCxnSpPr>
          <p:cNvPr id="7181" name="Straight Arrow Connector 54"/>
          <p:cNvCxnSpPr>
            <a:cxnSpLocks noChangeShapeType="1"/>
            <a:endCxn id="7180" idx="2"/>
          </p:cNvCxnSpPr>
          <p:nvPr/>
        </p:nvCxnSpPr>
        <p:spPr bwMode="auto">
          <a:xfrm rot="16200000" flipV="1">
            <a:off x="5042694" y="3769519"/>
            <a:ext cx="452438" cy="31750"/>
          </a:xfrm>
          <a:prstGeom prst="curvedConnector3">
            <a:avLst>
              <a:gd name="adj1" fmla="val 50000"/>
            </a:avLst>
          </a:prstGeom>
          <a:noFill/>
          <a:ln w="12700" algn="ctr">
            <a:solidFill>
              <a:schemeClr val="tx1"/>
            </a:solidFill>
            <a:miter lim="800000"/>
            <a:headEnd/>
            <a:tailEnd type="stealth" w="lg" len="lg"/>
          </a:ln>
          <a:effectLst>
            <a:outerShdw blurRad="50800" dist="38100" dir="2700000" algn="tl" rotWithShape="0">
              <a:prstClr val="black">
                <a:alpha val="40000"/>
              </a:prstClr>
            </a:outerShdw>
          </a:effectLst>
        </p:spPr>
      </p:cxnSp>
      <p:sp>
        <p:nvSpPr>
          <p:cNvPr id="7182" name="Rectangle 74"/>
          <p:cNvSpPr>
            <a:spLocks noChangeArrowheads="1"/>
          </p:cNvSpPr>
          <p:nvPr/>
        </p:nvSpPr>
        <p:spPr bwMode="auto">
          <a:xfrm>
            <a:off x="5091113" y="2392363"/>
            <a:ext cx="323850" cy="454025"/>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cxnSp>
        <p:nvCxnSpPr>
          <p:cNvPr id="7183" name="Straight Arrow Connector 54"/>
          <p:cNvCxnSpPr>
            <a:cxnSpLocks noChangeShapeType="1"/>
            <a:endCxn id="7182" idx="2"/>
          </p:cNvCxnSpPr>
          <p:nvPr/>
        </p:nvCxnSpPr>
        <p:spPr bwMode="auto">
          <a:xfrm rot="16200000" flipV="1">
            <a:off x="5026819" y="3072607"/>
            <a:ext cx="452437" cy="0"/>
          </a:xfrm>
          <a:prstGeom prst="curvedConnector3">
            <a:avLst>
              <a:gd name="adj1" fmla="val 50000"/>
            </a:avLst>
          </a:prstGeom>
          <a:noFill/>
          <a:ln w="12700" algn="ctr">
            <a:solidFill>
              <a:schemeClr val="tx1"/>
            </a:solidFill>
            <a:miter lim="800000"/>
            <a:headEnd/>
            <a:tailEnd type="stealth" w="lg" len="lg"/>
          </a:ln>
          <a:effectLst>
            <a:outerShdw blurRad="50800" dist="38100" dir="2700000" algn="tl" rotWithShape="0">
              <a:prstClr val="black">
                <a:alpha val="40000"/>
              </a:prstClr>
            </a:outerShdw>
          </a:effectLst>
        </p:spPr>
      </p:cxnSp>
      <p:sp>
        <p:nvSpPr>
          <p:cNvPr id="7184" name="Rectangle 76"/>
          <p:cNvSpPr>
            <a:spLocks noChangeArrowheads="1"/>
          </p:cNvSpPr>
          <p:nvPr/>
        </p:nvSpPr>
        <p:spPr bwMode="auto">
          <a:xfrm>
            <a:off x="5091113" y="1679575"/>
            <a:ext cx="323850" cy="454025"/>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cxnSp>
        <p:nvCxnSpPr>
          <p:cNvPr id="7185" name="Straight Arrow Connector 54"/>
          <p:cNvCxnSpPr>
            <a:cxnSpLocks noChangeShapeType="1"/>
            <a:endCxn id="7184" idx="2"/>
          </p:cNvCxnSpPr>
          <p:nvPr/>
        </p:nvCxnSpPr>
        <p:spPr bwMode="auto">
          <a:xfrm rot="16200000" flipV="1">
            <a:off x="5026819" y="2359819"/>
            <a:ext cx="452438" cy="0"/>
          </a:xfrm>
          <a:prstGeom prst="curvedConnector3">
            <a:avLst>
              <a:gd name="adj1" fmla="val 50000"/>
            </a:avLst>
          </a:prstGeom>
          <a:noFill/>
          <a:ln w="12700" algn="ctr">
            <a:solidFill>
              <a:schemeClr val="tx1"/>
            </a:solidFill>
            <a:miter lim="800000"/>
            <a:headEnd/>
            <a:tailEnd type="stealth" w="lg" len="lg"/>
          </a:ln>
          <a:effectLst>
            <a:outerShdw blurRad="50800" dist="38100" dir="2700000" algn="tl" rotWithShape="0">
              <a:prstClr val="black">
                <a:alpha val="40000"/>
              </a:prstClr>
            </a:outerShdw>
          </a:effectLst>
        </p:spPr>
      </p:cxnSp>
      <p:sp>
        <p:nvSpPr>
          <p:cNvPr id="7186" name="Rectangle 82"/>
          <p:cNvSpPr>
            <a:spLocks noChangeArrowheads="1"/>
          </p:cNvSpPr>
          <p:nvPr/>
        </p:nvSpPr>
        <p:spPr bwMode="auto">
          <a:xfrm>
            <a:off x="6516688" y="3105150"/>
            <a:ext cx="323850" cy="454025"/>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cxnSp>
        <p:nvCxnSpPr>
          <p:cNvPr id="7187" name="Straight Arrow Connector 54"/>
          <p:cNvCxnSpPr>
            <a:cxnSpLocks noChangeShapeType="1"/>
            <a:endCxn id="7186" idx="2"/>
          </p:cNvCxnSpPr>
          <p:nvPr/>
        </p:nvCxnSpPr>
        <p:spPr bwMode="auto">
          <a:xfrm rot="16200000" flipV="1">
            <a:off x="6452394" y="3785394"/>
            <a:ext cx="452438" cy="0"/>
          </a:xfrm>
          <a:prstGeom prst="curvedConnector3">
            <a:avLst>
              <a:gd name="adj1" fmla="val 50000"/>
            </a:avLst>
          </a:prstGeom>
          <a:noFill/>
          <a:ln w="12700" algn="ctr">
            <a:solidFill>
              <a:schemeClr val="tx1"/>
            </a:solidFill>
            <a:miter lim="800000"/>
            <a:headEnd/>
            <a:tailEnd type="stealth" w="lg" len="lg"/>
          </a:ln>
          <a:effectLst>
            <a:outerShdw blurRad="50800" dist="38100" dir="2700000" algn="tl" rotWithShape="0">
              <a:prstClr val="black">
                <a:alpha val="40000"/>
              </a:prstClr>
            </a:outerShdw>
          </a:effectLst>
        </p:spPr>
      </p:cxnSp>
      <p:cxnSp>
        <p:nvCxnSpPr>
          <p:cNvPr id="143400" name="Straight Connector 141"/>
          <p:cNvCxnSpPr>
            <a:cxnSpLocks noChangeShapeType="1"/>
          </p:cNvCxnSpPr>
          <p:nvPr/>
        </p:nvCxnSpPr>
        <p:spPr bwMode="auto">
          <a:xfrm rot="16200000" flipH="1">
            <a:off x="1830388" y="3471863"/>
            <a:ext cx="1066800" cy="2571750"/>
          </a:xfrm>
          <a:prstGeom prst="line">
            <a:avLst/>
          </a:prstGeom>
          <a:noFill/>
          <a:ln w="22225" algn="ctr">
            <a:solidFill>
              <a:schemeClr val="tx1"/>
            </a:solidFill>
            <a:prstDash val="sysDash"/>
            <a:miter lim="800000"/>
            <a:headEnd/>
            <a:tailEnd/>
          </a:ln>
        </p:spPr>
      </p:cxnSp>
      <p:cxnSp>
        <p:nvCxnSpPr>
          <p:cNvPr id="143401" name="Straight Connector 142"/>
          <p:cNvCxnSpPr>
            <a:cxnSpLocks noChangeShapeType="1"/>
          </p:cNvCxnSpPr>
          <p:nvPr/>
        </p:nvCxnSpPr>
        <p:spPr bwMode="auto">
          <a:xfrm rot="16200000" flipH="1">
            <a:off x="2705894" y="4347369"/>
            <a:ext cx="1066800" cy="820738"/>
          </a:xfrm>
          <a:prstGeom prst="line">
            <a:avLst/>
          </a:prstGeom>
          <a:noFill/>
          <a:ln w="22225" algn="ctr">
            <a:solidFill>
              <a:schemeClr val="tx1"/>
            </a:solidFill>
            <a:prstDash val="sysDash"/>
            <a:miter lim="800000"/>
            <a:headEnd/>
            <a:tailEnd/>
          </a:ln>
        </p:spPr>
      </p:cxnSp>
      <p:cxnSp>
        <p:nvCxnSpPr>
          <p:cNvPr id="143402" name="Straight Connector 145"/>
          <p:cNvCxnSpPr>
            <a:cxnSpLocks noChangeShapeType="1"/>
          </p:cNvCxnSpPr>
          <p:nvPr/>
        </p:nvCxnSpPr>
        <p:spPr bwMode="auto">
          <a:xfrm rot="-5400000" flipH="1" flipV="1">
            <a:off x="3578226" y="4295775"/>
            <a:ext cx="1066800" cy="923925"/>
          </a:xfrm>
          <a:prstGeom prst="line">
            <a:avLst/>
          </a:prstGeom>
          <a:noFill/>
          <a:ln w="22225" algn="ctr">
            <a:solidFill>
              <a:schemeClr val="tx1"/>
            </a:solidFill>
            <a:prstDash val="sysDash"/>
            <a:miter lim="800000"/>
            <a:headEnd/>
            <a:tailEnd/>
          </a:ln>
        </p:spPr>
      </p:cxnSp>
      <p:cxnSp>
        <p:nvCxnSpPr>
          <p:cNvPr id="143403" name="Straight Connector 152"/>
          <p:cNvCxnSpPr>
            <a:cxnSpLocks noChangeShapeType="1"/>
          </p:cNvCxnSpPr>
          <p:nvPr/>
        </p:nvCxnSpPr>
        <p:spPr bwMode="auto">
          <a:xfrm rot="10800000" flipV="1">
            <a:off x="3649663" y="4271963"/>
            <a:ext cx="2606675" cy="1019175"/>
          </a:xfrm>
          <a:prstGeom prst="line">
            <a:avLst/>
          </a:prstGeom>
          <a:noFill/>
          <a:ln w="22225" algn="ctr">
            <a:solidFill>
              <a:schemeClr val="tx1"/>
            </a:solidFill>
            <a:prstDash val="sysDash"/>
            <a:miter lim="800000"/>
            <a:headEnd/>
            <a:tailEnd/>
          </a:ln>
        </p:spPr>
      </p:cxnSp>
      <p:sp>
        <p:nvSpPr>
          <p:cNvPr id="157" name="TextBox 156"/>
          <p:cNvSpPr txBox="1"/>
          <p:nvPr/>
        </p:nvSpPr>
        <p:spPr>
          <a:xfrm>
            <a:off x="5592763" y="5057775"/>
            <a:ext cx="3262312" cy="1422400"/>
          </a:xfrm>
          <a:prstGeom prst="rect">
            <a:avLst/>
          </a:prstGeom>
          <a:noFill/>
        </p:spPr>
        <p:txBody>
          <a:bodyPr lIns="82945" tIns="41473" rIns="82945" bIns="41473">
            <a:spAutoFit/>
          </a:bodyPr>
          <a:lstStyle/>
          <a:p>
            <a:pPr algn="l">
              <a:defRPr/>
            </a:pPr>
            <a:r>
              <a:rPr lang="en-US" sz="2900" dirty="0">
                <a:latin typeface="Arial" pitchFamily="34" charset="0"/>
                <a:cs typeface="Arial" pitchFamily="34" charset="0"/>
              </a:rPr>
              <a:t>Lock for </a:t>
            </a:r>
            <a:r>
              <a:rPr lang="en-US" sz="2900" i="1" dirty="0" smtClean="0">
                <a:solidFill>
                  <a:schemeClr val="tx1"/>
                </a:solidFill>
                <a:latin typeface="Arial" pitchFamily="34" charset="0"/>
                <a:cs typeface="Arial" pitchFamily="34" charset="0"/>
              </a:rPr>
              <a:t>add</a:t>
            </a:r>
            <a:r>
              <a:rPr lang="en-US" sz="2900" dirty="0">
                <a:solidFill>
                  <a:schemeClr val="tx1"/>
                </a:solidFill>
                <a:latin typeface="Arial" pitchFamily="34" charset="0"/>
                <a:cs typeface="Arial" pitchFamily="34" charset="0"/>
              </a:rPr>
              <a:t>()</a:t>
            </a:r>
            <a:r>
              <a:rPr lang="en-US" sz="2900" i="1" dirty="0">
                <a:solidFill>
                  <a:schemeClr val="tx1"/>
                </a:solidFill>
                <a:latin typeface="Arial" pitchFamily="34" charset="0"/>
                <a:cs typeface="Arial" pitchFamily="34" charset="0"/>
              </a:rPr>
              <a:t> </a:t>
            </a:r>
          </a:p>
          <a:p>
            <a:pPr algn="l">
              <a:defRPr/>
            </a:pPr>
            <a:r>
              <a:rPr lang="en-US" sz="2900" dirty="0">
                <a:latin typeface="Arial" pitchFamily="34" charset="0"/>
                <a:cs typeface="Arial" pitchFamily="34" charset="0"/>
              </a:rPr>
              <a:t>and unsuccessful </a:t>
            </a:r>
          </a:p>
          <a:p>
            <a:pPr algn="l">
              <a:defRPr/>
            </a:pPr>
            <a:r>
              <a:rPr lang="en-US" sz="2900" i="1" dirty="0" smtClean="0">
                <a:solidFill>
                  <a:schemeClr val="tx1"/>
                </a:solidFill>
                <a:latin typeface="Arial" pitchFamily="34" charset="0"/>
                <a:cs typeface="Arial" pitchFamily="34" charset="0"/>
              </a:rPr>
              <a:t>contains</a:t>
            </a:r>
            <a:r>
              <a:rPr lang="en-US" sz="2900" dirty="0">
                <a:solidFill>
                  <a:schemeClr val="tx1"/>
                </a:solidFill>
                <a:latin typeface="Arial" pitchFamily="34" charset="0"/>
                <a:cs typeface="Arial" pitchFamily="34" charset="0"/>
              </a:rPr>
              <a:t>()</a:t>
            </a:r>
          </a:p>
        </p:txBody>
      </p:sp>
      <p:sp>
        <p:nvSpPr>
          <p:cNvPr id="158" name="TextBox 157"/>
          <p:cNvSpPr txBox="1"/>
          <p:nvPr/>
        </p:nvSpPr>
        <p:spPr>
          <a:xfrm>
            <a:off x="425450" y="5373688"/>
            <a:ext cx="2419730" cy="530032"/>
          </a:xfrm>
          <a:prstGeom prst="rect">
            <a:avLst/>
          </a:prstGeom>
          <a:noFill/>
        </p:spPr>
        <p:txBody>
          <a:bodyPr wrap="none" lIns="82945" tIns="41473" rIns="82945" bIns="41473">
            <a:spAutoFit/>
          </a:bodyPr>
          <a:lstStyle/>
          <a:p>
            <a:pPr algn="l">
              <a:defRPr/>
            </a:pPr>
            <a:r>
              <a:rPr lang="en-US" sz="2900" dirty="0">
                <a:latin typeface="Arial" pitchFamily="34" charset="0"/>
                <a:cs typeface="Arial" pitchFamily="34" charset="0"/>
              </a:rPr>
              <a:t>Striped Locks</a:t>
            </a:r>
            <a:endParaRPr lang="en-US" sz="2900" i="1" dirty="0">
              <a:solidFill>
                <a:srgbClr val="0070C0"/>
              </a:solidFill>
              <a:latin typeface="Arial" pitchFamily="34" charset="0"/>
              <a:cs typeface="Arial" pitchFamily="34" charset="0"/>
            </a:endParaRPr>
          </a:p>
        </p:txBody>
      </p:sp>
      <p:grpSp>
        <p:nvGrpSpPr>
          <p:cNvPr id="127" name="Group 126"/>
          <p:cNvGrpSpPr/>
          <p:nvPr/>
        </p:nvGrpSpPr>
        <p:grpSpPr>
          <a:xfrm>
            <a:off x="3458076" y="5324474"/>
            <a:ext cx="1914690" cy="625475"/>
            <a:chOff x="3458076" y="5324474"/>
            <a:chExt cx="1914690" cy="625475"/>
          </a:xfrm>
        </p:grpSpPr>
        <p:grpSp>
          <p:nvGrpSpPr>
            <p:cNvPr id="98" name="Group 4"/>
            <p:cNvGrpSpPr>
              <a:grpSpLocks/>
            </p:cNvGrpSpPr>
            <p:nvPr/>
          </p:nvGrpSpPr>
          <p:grpSpPr bwMode="auto">
            <a:xfrm>
              <a:off x="3458076" y="5324474"/>
              <a:ext cx="428790" cy="625475"/>
              <a:chOff x="2208" y="1920"/>
              <a:chExt cx="1152" cy="1680"/>
            </a:xfrm>
          </p:grpSpPr>
          <p:sp>
            <p:nvSpPr>
              <p:cNvPr id="102"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03"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04"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05"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106" name="Group 4"/>
            <p:cNvGrpSpPr>
              <a:grpSpLocks/>
            </p:cNvGrpSpPr>
            <p:nvPr/>
          </p:nvGrpSpPr>
          <p:grpSpPr bwMode="auto">
            <a:xfrm>
              <a:off x="3829551" y="5324474"/>
              <a:ext cx="428790" cy="625475"/>
              <a:chOff x="2208" y="1920"/>
              <a:chExt cx="1152" cy="1680"/>
            </a:xfrm>
          </p:grpSpPr>
          <p:sp>
            <p:nvSpPr>
              <p:cNvPr id="107"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08"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09"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10"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111" name="Group 4"/>
            <p:cNvGrpSpPr>
              <a:grpSpLocks/>
            </p:cNvGrpSpPr>
            <p:nvPr/>
          </p:nvGrpSpPr>
          <p:grpSpPr bwMode="auto">
            <a:xfrm>
              <a:off x="4201026" y="5324474"/>
              <a:ext cx="428790" cy="625475"/>
              <a:chOff x="2208" y="1920"/>
              <a:chExt cx="1152" cy="1680"/>
            </a:xfrm>
          </p:grpSpPr>
          <p:sp>
            <p:nvSpPr>
              <p:cNvPr id="112"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13"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14"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15"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116" name="Group 4"/>
            <p:cNvGrpSpPr>
              <a:grpSpLocks/>
            </p:cNvGrpSpPr>
            <p:nvPr/>
          </p:nvGrpSpPr>
          <p:grpSpPr bwMode="auto">
            <a:xfrm>
              <a:off x="4572501" y="5324474"/>
              <a:ext cx="428790" cy="625475"/>
              <a:chOff x="2208" y="1920"/>
              <a:chExt cx="1152" cy="1680"/>
            </a:xfrm>
          </p:grpSpPr>
          <p:sp>
            <p:nvSpPr>
              <p:cNvPr id="117"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18"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19"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20"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121" name="Group 4"/>
            <p:cNvGrpSpPr>
              <a:grpSpLocks/>
            </p:cNvGrpSpPr>
            <p:nvPr/>
          </p:nvGrpSpPr>
          <p:grpSpPr bwMode="auto">
            <a:xfrm>
              <a:off x="4943976" y="5324474"/>
              <a:ext cx="428790" cy="625475"/>
              <a:chOff x="2208" y="1920"/>
              <a:chExt cx="1152" cy="1680"/>
            </a:xfrm>
          </p:grpSpPr>
          <p:sp>
            <p:nvSpPr>
              <p:cNvPr id="122"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23"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24"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25"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88950" y="188913"/>
            <a:ext cx="8001000" cy="949325"/>
          </a:xfrm>
        </p:spPr>
        <p:txBody>
          <a:bodyPr/>
          <a:lstStyle/>
          <a:p>
            <a:pPr eaLnBrk="1" hangingPunct="1"/>
            <a:r>
              <a:rPr lang="en-US" smtClean="0"/>
              <a:t>Concurrent Simple Hopscotch </a:t>
            </a:r>
          </a:p>
        </p:txBody>
      </p:sp>
      <p:grpSp>
        <p:nvGrpSpPr>
          <p:cNvPr id="2" name="Group 46"/>
          <p:cNvGrpSpPr>
            <a:grpSpLocks/>
          </p:cNvGrpSpPr>
          <p:nvPr/>
        </p:nvGrpSpPr>
        <p:grpSpPr bwMode="auto">
          <a:xfrm>
            <a:off x="878400" y="2387772"/>
            <a:ext cx="7063200" cy="776589"/>
            <a:chOff x="968346" y="2422515"/>
            <a:chExt cx="7786742" cy="856474"/>
          </a:xfrm>
          <a:effectLst>
            <a:outerShdw blurRad="50800" dist="38100" dir="2700000" algn="tl" rotWithShape="0">
              <a:prstClr val="black">
                <a:alpha val="40000"/>
              </a:prstClr>
            </a:outerShdw>
          </a:effectLst>
        </p:grpSpPr>
        <p:grpSp>
          <p:nvGrpSpPr>
            <p:cNvPr id="3" name="Group 4"/>
            <p:cNvGrpSpPr>
              <a:grpSpLocks/>
            </p:cNvGrpSpPr>
            <p:nvPr/>
          </p:nvGrpSpPr>
          <p:grpSpPr bwMode="auto">
            <a:xfrm>
              <a:off x="968346" y="2422515"/>
              <a:ext cx="7786742" cy="500861"/>
              <a:chOff x="968346" y="2422515"/>
              <a:chExt cx="7786742" cy="500861"/>
            </a:xfrm>
          </p:grpSpPr>
          <p:sp>
            <p:nvSpPr>
              <p:cNvPr id="10287" name="Rectangle 5"/>
              <p:cNvSpPr>
                <a:spLocks noChangeArrowheads="1"/>
              </p:cNvSpPr>
              <p:nvPr/>
            </p:nvSpPr>
            <p:spPr bwMode="auto">
              <a:xfrm>
                <a:off x="968346" y="2422515"/>
                <a:ext cx="7786742" cy="499934"/>
              </a:xfrm>
              <a:prstGeom prst="rect">
                <a:avLst/>
              </a:prstGeom>
              <a:solidFill>
                <a:srgbClr val="66FFCC"/>
              </a:solidFill>
              <a:ln w="9525" algn="ctr">
                <a:solidFill>
                  <a:schemeClr val="tx1"/>
                </a:solidFill>
                <a:miter lim="800000"/>
                <a:headEnd/>
                <a:tailEnd/>
              </a:ln>
            </p:spPr>
            <p:txBody>
              <a:bodyPr wrap="none"/>
              <a:lstStyle/>
              <a:p>
                <a:pPr>
                  <a:defRPr/>
                </a:pPr>
                <a:endParaRPr lang="en-US" sz="3600" dirty="0">
                  <a:latin typeface="Arial" pitchFamily="34" charset="0"/>
                </a:endParaRPr>
              </a:p>
            </p:txBody>
          </p:sp>
          <p:cxnSp>
            <p:nvCxnSpPr>
              <p:cNvPr id="10288" name="Straight Connector 6"/>
              <p:cNvCxnSpPr>
                <a:cxnSpLocks noChangeShapeType="1"/>
              </p:cNvCxnSpPr>
              <p:nvPr/>
            </p:nvCxnSpPr>
            <p:spPr bwMode="auto">
              <a:xfrm rot="5400000">
                <a:off x="1105648" y="2672691"/>
                <a:ext cx="499934" cy="1435"/>
              </a:xfrm>
              <a:prstGeom prst="line">
                <a:avLst/>
              </a:prstGeom>
              <a:noFill/>
              <a:ln w="9525" algn="ctr">
                <a:solidFill>
                  <a:schemeClr val="tx1"/>
                </a:solidFill>
                <a:miter lim="800000"/>
                <a:headEnd/>
                <a:tailEnd/>
              </a:ln>
            </p:spPr>
          </p:cxnSp>
          <p:cxnSp>
            <p:nvCxnSpPr>
              <p:cNvPr id="10289" name="Straight Connector 7"/>
              <p:cNvCxnSpPr>
                <a:cxnSpLocks noChangeShapeType="1"/>
              </p:cNvCxnSpPr>
              <p:nvPr/>
            </p:nvCxnSpPr>
            <p:spPr bwMode="auto">
              <a:xfrm rot="5400000">
                <a:off x="1493635" y="2671765"/>
                <a:ext cx="499934" cy="1435"/>
              </a:xfrm>
              <a:prstGeom prst="line">
                <a:avLst/>
              </a:prstGeom>
              <a:noFill/>
              <a:ln w="9525" algn="ctr">
                <a:solidFill>
                  <a:schemeClr val="tx1"/>
                </a:solidFill>
                <a:miter lim="800000"/>
                <a:headEnd/>
                <a:tailEnd/>
              </a:ln>
            </p:spPr>
          </p:cxnSp>
          <p:cxnSp>
            <p:nvCxnSpPr>
              <p:cNvPr id="10290" name="Straight Connector 8"/>
              <p:cNvCxnSpPr>
                <a:cxnSpLocks noChangeShapeType="1"/>
              </p:cNvCxnSpPr>
              <p:nvPr/>
            </p:nvCxnSpPr>
            <p:spPr bwMode="auto">
              <a:xfrm rot="5400000">
                <a:off x="1880904" y="2671765"/>
                <a:ext cx="499934" cy="1435"/>
              </a:xfrm>
              <a:prstGeom prst="line">
                <a:avLst/>
              </a:prstGeom>
              <a:noFill/>
              <a:ln w="9525" algn="ctr">
                <a:solidFill>
                  <a:schemeClr val="tx1"/>
                </a:solidFill>
                <a:miter lim="800000"/>
                <a:headEnd/>
                <a:tailEnd/>
              </a:ln>
            </p:spPr>
          </p:cxnSp>
          <p:cxnSp>
            <p:nvCxnSpPr>
              <p:cNvPr id="10291" name="Straight Connector 9"/>
              <p:cNvCxnSpPr>
                <a:cxnSpLocks noChangeShapeType="1"/>
              </p:cNvCxnSpPr>
              <p:nvPr/>
            </p:nvCxnSpPr>
            <p:spPr bwMode="auto">
              <a:xfrm rot="5400000">
                <a:off x="2266738" y="2671765"/>
                <a:ext cx="499934" cy="1435"/>
              </a:xfrm>
              <a:prstGeom prst="line">
                <a:avLst/>
              </a:prstGeom>
              <a:noFill/>
              <a:ln w="9525" algn="ctr">
                <a:solidFill>
                  <a:schemeClr val="tx1"/>
                </a:solidFill>
                <a:miter lim="800000"/>
                <a:headEnd/>
                <a:tailEnd/>
              </a:ln>
            </p:spPr>
          </p:cxnSp>
          <p:cxnSp>
            <p:nvCxnSpPr>
              <p:cNvPr id="10292" name="Straight Connector 10"/>
              <p:cNvCxnSpPr>
                <a:cxnSpLocks noChangeShapeType="1"/>
              </p:cNvCxnSpPr>
              <p:nvPr/>
            </p:nvCxnSpPr>
            <p:spPr bwMode="auto">
              <a:xfrm rot="5400000">
                <a:off x="2654007" y="2671765"/>
                <a:ext cx="499934" cy="1435"/>
              </a:xfrm>
              <a:prstGeom prst="line">
                <a:avLst/>
              </a:prstGeom>
              <a:noFill/>
              <a:ln w="9525" algn="ctr">
                <a:solidFill>
                  <a:schemeClr val="tx1"/>
                </a:solidFill>
                <a:miter lim="800000"/>
                <a:headEnd/>
                <a:tailEnd/>
              </a:ln>
            </p:spPr>
          </p:cxnSp>
          <p:cxnSp>
            <p:nvCxnSpPr>
              <p:cNvPr id="10293" name="Straight Connector 11"/>
              <p:cNvCxnSpPr>
                <a:cxnSpLocks noChangeShapeType="1"/>
              </p:cNvCxnSpPr>
              <p:nvPr/>
            </p:nvCxnSpPr>
            <p:spPr bwMode="auto">
              <a:xfrm rot="5400000">
                <a:off x="3041277" y="2671765"/>
                <a:ext cx="499934" cy="1435"/>
              </a:xfrm>
              <a:prstGeom prst="line">
                <a:avLst/>
              </a:prstGeom>
              <a:noFill/>
              <a:ln w="9525" algn="ctr">
                <a:solidFill>
                  <a:schemeClr val="tx1"/>
                </a:solidFill>
                <a:miter lim="800000"/>
                <a:headEnd/>
                <a:tailEnd/>
              </a:ln>
            </p:spPr>
          </p:cxnSp>
          <p:cxnSp>
            <p:nvCxnSpPr>
              <p:cNvPr id="10294" name="Straight Connector 12"/>
              <p:cNvCxnSpPr>
                <a:cxnSpLocks noChangeShapeType="1"/>
              </p:cNvCxnSpPr>
              <p:nvPr/>
            </p:nvCxnSpPr>
            <p:spPr bwMode="auto">
              <a:xfrm rot="5400000">
                <a:off x="3428545" y="2671765"/>
                <a:ext cx="499934" cy="1435"/>
              </a:xfrm>
              <a:prstGeom prst="line">
                <a:avLst/>
              </a:prstGeom>
              <a:noFill/>
              <a:ln w="9525" algn="ctr">
                <a:solidFill>
                  <a:schemeClr val="tx1"/>
                </a:solidFill>
                <a:miter lim="800000"/>
                <a:headEnd/>
                <a:tailEnd/>
              </a:ln>
            </p:spPr>
          </p:cxnSp>
          <p:cxnSp>
            <p:nvCxnSpPr>
              <p:cNvPr id="10295" name="Straight Connector 13"/>
              <p:cNvCxnSpPr>
                <a:cxnSpLocks noChangeShapeType="1"/>
              </p:cNvCxnSpPr>
              <p:nvPr/>
            </p:nvCxnSpPr>
            <p:spPr bwMode="auto">
              <a:xfrm rot="5400000">
                <a:off x="3815815" y="2671765"/>
                <a:ext cx="499934" cy="1435"/>
              </a:xfrm>
              <a:prstGeom prst="line">
                <a:avLst/>
              </a:prstGeom>
              <a:noFill/>
              <a:ln w="9525" algn="ctr">
                <a:solidFill>
                  <a:schemeClr val="tx1"/>
                </a:solidFill>
                <a:miter lim="800000"/>
                <a:headEnd/>
                <a:tailEnd/>
              </a:ln>
            </p:spPr>
          </p:cxnSp>
          <p:cxnSp>
            <p:nvCxnSpPr>
              <p:cNvPr id="10296" name="Straight Connector 14"/>
              <p:cNvCxnSpPr>
                <a:cxnSpLocks noChangeShapeType="1"/>
              </p:cNvCxnSpPr>
              <p:nvPr/>
            </p:nvCxnSpPr>
            <p:spPr bwMode="auto">
              <a:xfrm rot="5400000">
                <a:off x="4203084" y="2671765"/>
                <a:ext cx="499934" cy="1435"/>
              </a:xfrm>
              <a:prstGeom prst="line">
                <a:avLst/>
              </a:prstGeom>
              <a:noFill/>
              <a:ln w="9525" algn="ctr">
                <a:solidFill>
                  <a:schemeClr val="tx1"/>
                </a:solidFill>
                <a:miter lim="800000"/>
                <a:headEnd/>
                <a:tailEnd/>
              </a:ln>
            </p:spPr>
          </p:cxnSp>
          <p:cxnSp>
            <p:nvCxnSpPr>
              <p:cNvPr id="10297" name="Straight Connector 15"/>
              <p:cNvCxnSpPr>
                <a:cxnSpLocks noChangeShapeType="1"/>
              </p:cNvCxnSpPr>
              <p:nvPr/>
            </p:nvCxnSpPr>
            <p:spPr bwMode="auto">
              <a:xfrm rot="5400000">
                <a:off x="4590353" y="2671765"/>
                <a:ext cx="499934" cy="1435"/>
              </a:xfrm>
              <a:prstGeom prst="line">
                <a:avLst/>
              </a:prstGeom>
              <a:noFill/>
              <a:ln w="9525" algn="ctr">
                <a:solidFill>
                  <a:schemeClr val="tx1"/>
                </a:solidFill>
                <a:miter lim="800000"/>
                <a:headEnd/>
                <a:tailEnd/>
              </a:ln>
            </p:spPr>
          </p:cxnSp>
          <p:cxnSp>
            <p:nvCxnSpPr>
              <p:cNvPr id="10298" name="Straight Connector 16"/>
              <p:cNvCxnSpPr>
                <a:cxnSpLocks noChangeShapeType="1"/>
              </p:cNvCxnSpPr>
              <p:nvPr/>
            </p:nvCxnSpPr>
            <p:spPr bwMode="auto">
              <a:xfrm rot="5400000">
                <a:off x="4977622" y="2671765"/>
                <a:ext cx="499934" cy="1435"/>
              </a:xfrm>
              <a:prstGeom prst="line">
                <a:avLst/>
              </a:prstGeom>
              <a:noFill/>
              <a:ln w="9525" algn="ctr">
                <a:solidFill>
                  <a:schemeClr val="tx1"/>
                </a:solidFill>
                <a:miter lim="800000"/>
                <a:headEnd/>
                <a:tailEnd/>
              </a:ln>
            </p:spPr>
          </p:cxnSp>
          <p:cxnSp>
            <p:nvCxnSpPr>
              <p:cNvPr id="10299" name="Straight Connector 17"/>
              <p:cNvCxnSpPr>
                <a:cxnSpLocks noChangeShapeType="1"/>
              </p:cNvCxnSpPr>
              <p:nvPr/>
            </p:nvCxnSpPr>
            <p:spPr bwMode="auto">
              <a:xfrm rot="5400000">
                <a:off x="5364892" y="2671765"/>
                <a:ext cx="499934" cy="1435"/>
              </a:xfrm>
              <a:prstGeom prst="line">
                <a:avLst/>
              </a:prstGeom>
              <a:noFill/>
              <a:ln w="9525" algn="ctr">
                <a:solidFill>
                  <a:schemeClr val="tx1"/>
                </a:solidFill>
                <a:miter lim="800000"/>
                <a:headEnd/>
                <a:tailEnd/>
              </a:ln>
            </p:spPr>
          </p:cxnSp>
          <p:cxnSp>
            <p:nvCxnSpPr>
              <p:cNvPr id="10300" name="Straight Connector 18"/>
              <p:cNvCxnSpPr>
                <a:cxnSpLocks noChangeShapeType="1"/>
              </p:cNvCxnSpPr>
              <p:nvPr/>
            </p:nvCxnSpPr>
            <p:spPr bwMode="auto">
              <a:xfrm rot="5400000">
                <a:off x="5752161" y="2671765"/>
                <a:ext cx="499934" cy="1435"/>
              </a:xfrm>
              <a:prstGeom prst="line">
                <a:avLst/>
              </a:prstGeom>
              <a:noFill/>
              <a:ln w="9525" algn="ctr">
                <a:solidFill>
                  <a:schemeClr val="tx1"/>
                </a:solidFill>
                <a:miter lim="800000"/>
                <a:headEnd/>
                <a:tailEnd/>
              </a:ln>
            </p:spPr>
          </p:cxnSp>
          <p:cxnSp>
            <p:nvCxnSpPr>
              <p:cNvPr id="10301" name="Straight Connector 19"/>
              <p:cNvCxnSpPr>
                <a:cxnSpLocks noChangeShapeType="1"/>
              </p:cNvCxnSpPr>
              <p:nvPr/>
            </p:nvCxnSpPr>
            <p:spPr bwMode="auto">
              <a:xfrm rot="5400000">
                <a:off x="6139430" y="2671765"/>
                <a:ext cx="499934" cy="1435"/>
              </a:xfrm>
              <a:prstGeom prst="line">
                <a:avLst/>
              </a:prstGeom>
              <a:noFill/>
              <a:ln w="9525" algn="ctr">
                <a:solidFill>
                  <a:schemeClr val="tx1"/>
                </a:solidFill>
                <a:miter lim="800000"/>
                <a:headEnd/>
                <a:tailEnd/>
              </a:ln>
            </p:spPr>
          </p:cxnSp>
          <p:cxnSp>
            <p:nvCxnSpPr>
              <p:cNvPr id="10302" name="Straight Connector 20"/>
              <p:cNvCxnSpPr>
                <a:cxnSpLocks noChangeShapeType="1"/>
              </p:cNvCxnSpPr>
              <p:nvPr/>
            </p:nvCxnSpPr>
            <p:spPr bwMode="auto">
              <a:xfrm rot="5400000">
                <a:off x="6526699" y="2671765"/>
                <a:ext cx="499934" cy="1435"/>
              </a:xfrm>
              <a:prstGeom prst="line">
                <a:avLst/>
              </a:prstGeom>
              <a:noFill/>
              <a:ln w="9525" algn="ctr">
                <a:solidFill>
                  <a:schemeClr val="tx1"/>
                </a:solidFill>
                <a:miter lim="800000"/>
                <a:headEnd/>
                <a:tailEnd/>
              </a:ln>
            </p:spPr>
          </p:cxnSp>
          <p:cxnSp>
            <p:nvCxnSpPr>
              <p:cNvPr id="10303" name="Straight Connector 21"/>
              <p:cNvCxnSpPr>
                <a:cxnSpLocks noChangeShapeType="1"/>
              </p:cNvCxnSpPr>
              <p:nvPr/>
            </p:nvCxnSpPr>
            <p:spPr bwMode="auto">
              <a:xfrm rot="5400000">
                <a:off x="6913968" y="2671765"/>
                <a:ext cx="499934" cy="1435"/>
              </a:xfrm>
              <a:prstGeom prst="line">
                <a:avLst/>
              </a:prstGeom>
              <a:noFill/>
              <a:ln w="9525" algn="ctr">
                <a:solidFill>
                  <a:schemeClr val="tx1"/>
                </a:solidFill>
                <a:miter lim="800000"/>
                <a:headEnd/>
                <a:tailEnd/>
              </a:ln>
            </p:spPr>
          </p:cxnSp>
          <p:cxnSp>
            <p:nvCxnSpPr>
              <p:cNvPr id="10304" name="Straight Connector 22"/>
              <p:cNvCxnSpPr>
                <a:cxnSpLocks noChangeShapeType="1"/>
              </p:cNvCxnSpPr>
              <p:nvPr/>
            </p:nvCxnSpPr>
            <p:spPr bwMode="auto">
              <a:xfrm rot="5400000">
                <a:off x="7301237" y="2671765"/>
                <a:ext cx="499934" cy="1435"/>
              </a:xfrm>
              <a:prstGeom prst="line">
                <a:avLst/>
              </a:prstGeom>
              <a:noFill/>
              <a:ln w="9525" algn="ctr">
                <a:solidFill>
                  <a:schemeClr val="tx1"/>
                </a:solidFill>
                <a:miter lim="800000"/>
                <a:headEnd/>
                <a:tailEnd/>
              </a:ln>
            </p:spPr>
          </p:cxnSp>
          <p:cxnSp>
            <p:nvCxnSpPr>
              <p:cNvPr id="10305" name="Straight Connector 23"/>
              <p:cNvCxnSpPr>
                <a:cxnSpLocks noChangeShapeType="1"/>
              </p:cNvCxnSpPr>
              <p:nvPr/>
            </p:nvCxnSpPr>
            <p:spPr bwMode="auto">
              <a:xfrm rot="5400000">
                <a:off x="7688507" y="2671765"/>
                <a:ext cx="499934" cy="1435"/>
              </a:xfrm>
              <a:prstGeom prst="line">
                <a:avLst/>
              </a:prstGeom>
              <a:noFill/>
              <a:ln w="9525" algn="ctr">
                <a:solidFill>
                  <a:schemeClr val="tx1"/>
                </a:solidFill>
                <a:miter lim="800000"/>
                <a:headEnd/>
                <a:tailEnd/>
              </a:ln>
            </p:spPr>
          </p:cxnSp>
          <p:cxnSp>
            <p:nvCxnSpPr>
              <p:cNvPr id="10306" name="Straight Connector 24"/>
              <p:cNvCxnSpPr>
                <a:cxnSpLocks noChangeShapeType="1"/>
              </p:cNvCxnSpPr>
              <p:nvPr/>
            </p:nvCxnSpPr>
            <p:spPr bwMode="auto">
              <a:xfrm rot="5400000">
                <a:off x="8077221" y="2671754"/>
                <a:ext cx="500066" cy="1588"/>
              </a:xfrm>
              <a:prstGeom prst="line">
                <a:avLst/>
              </a:prstGeom>
              <a:noFill/>
              <a:ln w="9525" algn="ctr">
                <a:solidFill>
                  <a:schemeClr val="tx1"/>
                </a:solidFill>
                <a:miter lim="800000"/>
                <a:headEnd/>
                <a:tailEnd/>
              </a:ln>
            </p:spPr>
          </p:cxnSp>
        </p:grpSp>
        <p:sp>
          <p:nvSpPr>
            <p:cNvPr id="10267" name="TextBox 25"/>
            <p:cNvSpPr txBox="1">
              <a:spLocks noChangeArrowheads="1"/>
            </p:cNvSpPr>
            <p:nvPr/>
          </p:nvSpPr>
          <p:spPr bwMode="auto">
            <a:xfrm>
              <a:off x="1010561" y="2922581"/>
              <a:ext cx="321987"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a:t>
              </a:r>
            </a:p>
          </p:txBody>
        </p:sp>
        <p:sp>
          <p:nvSpPr>
            <p:cNvPr id="10268" name="TextBox 26"/>
            <p:cNvSpPr txBox="1">
              <a:spLocks noChangeArrowheads="1"/>
            </p:cNvSpPr>
            <p:nvPr/>
          </p:nvSpPr>
          <p:spPr bwMode="auto">
            <a:xfrm>
              <a:off x="1385878"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a:t>
              </a:r>
            </a:p>
          </p:txBody>
        </p:sp>
        <p:sp>
          <p:nvSpPr>
            <p:cNvPr id="10269" name="TextBox 27"/>
            <p:cNvSpPr txBox="1">
              <a:spLocks noChangeArrowheads="1"/>
            </p:cNvSpPr>
            <p:nvPr/>
          </p:nvSpPr>
          <p:spPr bwMode="auto">
            <a:xfrm>
              <a:off x="177179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3</a:t>
              </a:r>
            </a:p>
          </p:txBody>
        </p:sp>
        <p:sp>
          <p:nvSpPr>
            <p:cNvPr id="10270" name="TextBox 28"/>
            <p:cNvSpPr txBox="1">
              <a:spLocks noChangeArrowheads="1"/>
            </p:cNvSpPr>
            <p:nvPr/>
          </p:nvSpPr>
          <p:spPr bwMode="auto">
            <a:xfrm>
              <a:off x="215771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4</a:t>
              </a:r>
            </a:p>
          </p:txBody>
        </p:sp>
        <p:sp>
          <p:nvSpPr>
            <p:cNvPr id="10271" name="TextBox 29"/>
            <p:cNvSpPr txBox="1">
              <a:spLocks noChangeArrowheads="1"/>
            </p:cNvSpPr>
            <p:nvPr/>
          </p:nvSpPr>
          <p:spPr bwMode="auto">
            <a:xfrm>
              <a:off x="254363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5</a:t>
              </a:r>
            </a:p>
          </p:txBody>
        </p:sp>
        <p:sp>
          <p:nvSpPr>
            <p:cNvPr id="10272" name="TextBox 30"/>
            <p:cNvSpPr txBox="1">
              <a:spLocks noChangeArrowheads="1"/>
            </p:cNvSpPr>
            <p:nvPr/>
          </p:nvSpPr>
          <p:spPr bwMode="auto">
            <a:xfrm>
              <a:off x="292955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6</a:t>
              </a:r>
            </a:p>
          </p:txBody>
        </p:sp>
        <p:sp>
          <p:nvSpPr>
            <p:cNvPr id="10273" name="TextBox 31"/>
            <p:cNvSpPr txBox="1">
              <a:spLocks noChangeArrowheads="1"/>
            </p:cNvSpPr>
            <p:nvPr/>
          </p:nvSpPr>
          <p:spPr bwMode="auto">
            <a:xfrm>
              <a:off x="331547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7</a:t>
              </a:r>
            </a:p>
          </p:txBody>
        </p:sp>
        <p:sp>
          <p:nvSpPr>
            <p:cNvPr id="10274" name="TextBox 32"/>
            <p:cNvSpPr txBox="1">
              <a:spLocks noChangeArrowheads="1"/>
            </p:cNvSpPr>
            <p:nvPr/>
          </p:nvSpPr>
          <p:spPr bwMode="auto">
            <a:xfrm>
              <a:off x="370139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8</a:t>
              </a:r>
            </a:p>
          </p:txBody>
        </p:sp>
        <p:sp>
          <p:nvSpPr>
            <p:cNvPr id="10275" name="TextBox 33"/>
            <p:cNvSpPr txBox="1">
              <a:spLocks noChangeArrowheads="1"/>
            </p:cNvSpPr>
            <p:nvPr/>
          </p:nvSpPr>
          <p:spPr bwMode="auto">
            <a:xfrm>
              <a:off x="4087310"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9</a:t>
              </a:r>
            </a:p>
          </p:txBody>
        </p:sp>
        <p:sp>
          <p:nvSpPr>
            <p:cNvPr id="10276" name="TextBox 34"/>
            <p:cNvSpPr txBox="1">
              <a:spLocks noChangeArrowheads="1"/>
            </p:cNvSpPr>
            <p:nvPr/>
          </p:nvSpPr>
          <p:spPr bwMode="auto">
            <a:xfrm>
              <a:off x="4372480"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10</a:t>
              </a:r>
            </a:p>
          </p:txBody>
        </p:sp>
        <p:sp>
          <p:nvSpPr>
            <p:cNvPr id="10277" name="TextBox 35"/>
            <p:cNvSpPr txBox="1">
              <a:spLocks noChangeArrowheads="1"/>
            </p:cNvSpPr>
            <p:nvPr/>
          </p:nvSpPr>
          <p:spPr bwMode="auto">
            <a:xfrm>
              <a:off x="4808279" y="2922580"/>
              <a:ext cx="424626"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11</a:t>
              </a:r>
            </a:p>
          </p:txBody>
        </p:sp>
        <p:sp>
          <p:nvSpPr>
            <p:cNvPr id="10278" name="TextBox 36"/>
            <p:cNvSpPr txBox="1">
              <a:spLocks noChangeArrowheads="1"/>
            </p:cNvSpPr>
            <p:nvPr/>
          </p:nvSpPr>
          <p:spPr bwMode="auto">
            <a:xfrm>
              <a:off x="519572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12</a:t>
              </a:r>
            </a:p>
          </p:txBody>
        </p:sp>
        <p:sp>
          <p:nvSpPr>
            <p:cNvPr id="10279" name="TextBox 37"/>
            <p:cNvSpPr txBox="1">
              <a:spLocks noChangeArrowheads="1"/>
            </p:cNvSpPr>
            <p:nvPr/>
          </p:nvSpPr>
          <p:spPr bwMode="auto">
            <a:xfrm>
              <a:off x="558107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13</a:t>
              </a:r>
            </a:p>
          </p:txBody>
        </p:sp>
        <p:sp>
          <p:nvSpPr>
            <p:cNvPr id="10280" name="TextBox 38"/>
            <p:cNvSpPr txBox="1">
              <a:spLocks noChangeArrowheads="1"/>
            </p:cNvSpPr>
            <p:nvPr/>
          </p:nvSpPr>
          <p:spPr bwMode="auto">
            <a:xfrm>
              <a:off x="596643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14</a:t>
              </a:r>
            </a:p>
          </p:txBody>
        </p:sp>
        <p:sp>
          <p:nvSpPr>
            <p:cNvPr id="10281" name="TextBox 39"/>
            <p:cNvSpPr txBox="1">
              <a:spLocks noChangeArrowheads="1"/>
            </p:cNvSpPr>
            <p:nvPr/>
          </p:nvSpPr>
          <p:spPr bwMode="auto">
            <a:xfrm>
              <a:off x="6351782"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15</a:t>
              </a:r>
            </a:p>
          </p:txBody>
        </p:sp>
        <p:sp>
          <p:nvSpPr>
            <p:cNvPr id="10282" name="TextBox 40"/>
            <p:cNvSpPr txBox="1">
              <a:spLocks noChangeArrowheads="1"/>
            </p:cNvSpPr>
            <p:nvPr/>
          </p:nvSpPr>
          <p:spPr bwMode="auto">
            <a:xfrm>
              <a:off x="6737135"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16</a:t>
              </a:r>
            </a:p>
          </p:txBody>
        </p:sp>
        <p:sp>
          <p:nvSpPr>
            <p:cNvPr id="10283" name="TextBox 41"/>
            <p:cNvSpPr txBox="1">
              <a:spLocks noChangeArrowheads="1"/>
            </p:cNvSpPr>
            <p:nvPr/>
          </p:nvSpPr>
          <p:spPr bwMode="auto">
            <a:xfrm>
              <a:off x="712248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17</a:t>
              </a:r>
            </a:p>
          </p:txBody>
        </p:sp>
        <p:sp>
          <p:nvSpPr>
            <p:cNvPr id="10284" name="TextBox 42"/>
            <p:cNvSpPr txBox="1">
              <a:spLocks noChangeArrowheads="1"/>
            </p:cNvSpPr>
            <p:nvPr/>
          </p:nvSpPr>
          <p:spPr bwMode="auto">
            <a:xfrm>
              <a:off x="750783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18</a:t>
              </a:r>
            </a:p>
          </p:txBody>
        </p:sp>
        <p:sp>
          <p:nvSpPr>
            <p:cNvPr id="10285" name="TextBox 43"/>
            <p:cNvSpPr txBox="1">
              <a:spLocks noChangeArrowheads="1"/>
            </p:cNvSpPr>
            <p:nvPr/>
          </p:nvSpPr>
          <p:spPr bwMode="auto">
            <a:xfrm>
              <a:off x="789319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19</a:t>
              </a:r>
            </a:p>
          </p:txBody>
        </p:sp>
        <p:sp>
          <p:nvSpPr>
            <p:cNvPr id="10286" name="TextBox 44"/>
            <p:cNvSpPr txBox="1">
              <a:spLocks noChangeArrowheads="1"/>
            </p:cNvSpPr>
            <p:nvPr/>
          </p:nvSpPr>
          <p:spPr bwMode="auto">
            <a:xfrm>
              <a:off x="831469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20</a:t>
              </a:r>
            </a:p>
          </p:txBody>
        </p:sp>
      </p:grpSp>
      <p:sp>
        <p:nvSpPr>
          <p:cNvPr id="144388" name="TextBox 87"/>
          <p:cNvSpPr txBox="1">
            <a:spLocks noChangeArrowheads="1"/>
          </p:cNvSpPr>
          <p:nvPr/>
        </p:nvSpPr>
        <p:spPr bwMode="auto">
          <a:xfrm>
            <a:off x="1590675" y="5049838"/>
            <a:ext cx="7553325" cy="591587"/>
          </a:xfrm>
          <a:prstGeom prst="rect">
            <a:avLst/>
          </a:prstGeom>
          <a:noFill/>
          <a:ln w="9525">
            <a:noFill/>
            <a:miter lim="800000"/>
            <a:headEnd/>
            <a:tailEnd/>
          </a:ln>
        </p:spPr>
        <p:txBody>
          <a:bodyPr wrap="square" lIns="82945" tIns="41473" rIns="82945" bIns="41473">
            <a:spAutoFit/>
          </a:bodyPr>
          <a:lstStyle/>
          <a:p>
            <a:pPr algn="l"/>
            <a:r>
              <a:rPr lang="en-US" sz="3300" i="1" dirty="0" smtClean="0">
                <a:solidFill>
                  <a:schemeClr val="tx1"/>
                </a:solidFill>
                <a:latin typeface="Arial" pitchFamily="34" charset="0"/>
                <a:cs typeface="Arial" pitchFamily="34" charset="0"/>
              </a:rPr>
              <a:t> contains</a:t>
            </a:r>
            <a:r>
              <a:rPr lang="en-US" sz="3300" dirty="0">
                <a:solidFill>
                  <a:schemeClr val="tx1"/>
                </a:solidFill>
                <a:latin typeface="Arial" pitchFamily="34" charset="0"/>
              </a:rPr>
              <a:t>()</a:t>
            </a:r>
            <a:r>
              <a:rPr lang="en-US" sz="3300" i="1" dirty="0">
                <a:solidFill>
                  <a:schemeClr val="tx1"/>
                </a:solidFill>
                <a:latin typeface="Arial" pitchFamily="34" charset="0"/>
              </a:rPr>
              <a:t>  </a:t>
            </a:r>
            <a:r>
              <a:rPr lang="en-US" sz="3300" dirty="0">
                <a:latin typeface="Arial" pitchFamily="34" charset="0"/>
              </a:rPr>
              <a:t>is </a:t>
            </a:r>
            <a:r>
              <a:rPr lang="en-US" sz="3300" dirty="0" smtClean="0">
                <a:latin typeface="Arial" pitchFamily="34" charset="0"/>
              </a:rPr>
              <a:t>wait-free</a:t>
            </a:r>
            <a:endParaRPr lang="en-US" sz="3300" dirty="0">
              <a:latin typeface="Arial" pitchFamily="34" charset="0"/>
            </a:endParaRPr>
          </a:p>
        </p:txBody>
      </p:sp>
      <p:sp>
        <p:nvSpPr>
          <p:cNvPr id="10247" name="Rectangle 108"/>
          <p:cNvSpPr>
            <a:spLocks noChangeArrowheads="1"/>
          </p:cNvSpPr>
          <p:nvPr/>
        </p:nvSpPr>
        <p:spPr bwMode="auto">
          <a:xfrm>
            <a:off x="2566330" y="1225550"/>
            <a:ext cx="807108" cy="530032"/>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lIns="82945" tIns="41473" rIns="82945" bIns="41473">
            <a:spAutoFit/>
          </a:bodyPr>
          <a:lstStyle/>
          <a:p>
            <a:pPr>
              <a:defRPr/>
            </a:pPr>
            <a:r>
              <a:rPr lang="en-US" sz="2900" dirty="0">
                <a:solidFill>
                  <a:srgbClr val="0070C0"/>
                </a:solidFill>
                <a:latin typeface="Arial" pitchFamily="34" charset="0"/>
              </a:rPr>
              <a:t>h(x)</a:t>
            </a:r>
            <a:endParaRPr lang="en-US" sz="2900" dirty="0">
              <a:latin typeface="Arial" pitchFamily="34" charset="0"/>
            </a:endParaRPr>
          </a:p>
        </p:txBody>
      </p:sp>
      <p:sp>
        <p:nvSpPr>
          <p:cNvPr id="144390" name="Left Brace 84"/>
          <p:cNvSpPr>
            <a:spLocks/>
          </p:cNvSpPr>
          <p:nvPr/>
        </p:nvSpPr>
        <p:spPr bwMode="auto">
          <a:xfrm rot="5400000">
            <a:off x="3178175" y="1452563"/>
            <a:ext cx="388937" cy="1360488"/>
          </a:xfrm>
          <a:prstGeom prst="leftBrace">
            <a:avLst>
              <a:gd name="adj1" fmla="val 8324"/>
              <a:gd name="adj2" fmla="val 87250"/>
            </a:avLst>
          </a:prstGeom>
          <a:noFill/>
          <a:ln w="31750" algn="ctr">
            <a:solidFill>
              <a:srgbClr val="0070C0"/>
            </a:solidFill>
            <a:miter lim="800000"/>
            <a:headEnd/>
            <a:tailEnd/>
          </a:ln>
        </p:spPr>
        <p:txBody>
          <a:bodyPr wrap="none" lIns="82945" tIns="41473" rIns="82945" bIns="41473"/>
          <a:lstStyle/>
          <a:p>
            <a:endParaRPr lang="en-US" dirty="0">
              <a:latin typeface="Arial" pitchFamily="34" charset="0"/>
            </a:endParaRPr>
          </a:p>
        </p:txBody>
      </p:sp>
      <p:cxnSp>
        <p:nvCxnSpPr>
          <p:cNvPr id="144411" name="Straight Connector 109"/>
          <p:cNvCxnSpPr>
            <a:cxnSpLocks noChangeShapeType="1"/>
          </p:cNvCxnSpPr>
          <p:nvPr/>
        </p:nvCxnSpPr>
        <p:spPr bwMode="auto">
          <a:xfrm rot="16200000" flipH="1">
            <a:off x="1829594" y="2094707"/>
            <a:ext cx="1068387" cy="2571750"/>
          </a:xfrm>
          <a:prstGeom prst="line">
            <a:avLst/>
          </a:prstGeom>
          <a:noFill/>
          <a:ln w="22225" algn="ctr">
            <a:solidFill>
              <a:schemeClr val="tx1"/>
            </a:solidFill>
            <a:prstDash val="sysDash"/>
            <a:miter lim="800000"/>
            <a:headEnd/>
            <a:tailEnd/>
          </a:ln>
        </p:spPr>
      </p:cxnSp>
      <p:cxnSp>
        <p:nvCxnSpPr>
          <p:cNvPr id="144412" name="Straight Connector 111"/>
          <p:cNvCxnSpPr>
            <a:cxnSpLocks noChangeShapeType="1"/>
          </p:cNvCxnSpPr>
          <p:nvPr/>
        </p:nvCxnSpPr>
        <p:spPr bwMode="auto">
          <a:xfrm rot="16200000" flipH="1">
            <a:off x="2705100" y="2970213"/>
            <a:ext cx="1068387" cy="820738"/>
          </a:xfrm>
          <a:prstGeom prst="line">
            <a:avLst/>
          </a:prstGeom>
          <a:noFill/>
          <a:ln w="22225" algn="ctr">
            <a:solidFill>
              <a:schemeClr val="tx1"/>
            </a:solidFill>
            <a:prstDash val="sysDash"/>
            <a:miter lim="800000"/>
            <a:headEnd/>
            <a:tailEnd/>
          </a:ln>
        </p:spPr>
      </p:cxnSp>
      <p:cxnSp>
        <p:nvCxnSpPr>
          <p:cNvPr id="144413" name="Straight Connector 112"/>
          <p:cNvCxnSpPr>
            <a:cxnSpLocks noChangeShapeType="1"/>
          </p:cNvCxnSpPr>
          <p:nvPr/>
        </p:nvCxnSpPr>
        <p:spPr bwMode="auto">
          <a:xfrm rot="-5400000" flipH="1" flipV="1">
            <a:off x="3577432" y="2918619"/>
            <a:ext cx="1068387" cy="923925"/>
          </a:xfrm>
          <a:prstGeom prst="line">
            <a:avLst/>
          </a:prstGeom>
          <a:noFill/>
          <a:ln w="22225" algn="ctr">
            <a:solidFill>
              <a:schemeClr val="tx1"/>
            </a:solidFill>
            <a:prstDash val="sysDash"/>
            <a:miter lim="800000"/>
            <a:headEnd/>
            <a:tailEnd/>
          </a:ln>
        </p:spPr>
      </p:cxnSp>
      <p:cxnSp>
        <p:nvCxnSpPr>
          <p:cNvPr id="144414" name="Straight Connector 113"/>
          <p:cNvCxnSpPr>
            <a:cxnSpLocks noChangeShapeType="1"/>
          </p:cNvCxnSpPr>
          <p:nvPr/>
        </p:nvCxnSpPr>
        <p:spPr bwMode="auto">
          <a:xfrm rot="10800000" flipV="1">
            <a:off x="3649663" y="2894013"/>
            <a:ext cx="2606675" cy="1020762"/>
          </a:xfrm>
          <a:prstGeom prst="line">
            <a:avLst/>
          </a:prstGeom>
          <a:noFill/>
          <a:ln w="22225" algn="ctr">
            <a:solidFill>
              <a:schemeClr val="tx1"/>
            </a:solidFill>
            <a:prstDash val="sysDash"/>
            <a:miter lim="800000"/>
            <a:headEnd/>
            <a:tailEnd/>
          </a:ln>
        </p:spPr>
      </p:cxnSp>
      <p:grpSp>
        <p:nvGrpSpPr>
          <p:cNvPr id="92" name="Group 4"/>
          <p:cNvGrpSpPr>
            <a:grpSpLocks/>
          </p:cNvGrpSpPr>
          <p:nvPr/>
        </p:nvGrpSpPr>
        <p:grpSpPr bwMode="auto">
          <a:xfrm>
            <a:off x="3477126" y="3971924"/>
            <a:ext cx="428790" cy="625475"/>
            <a:chOff x="2208" y="1920"/>
            <a:chExt cx="1152" cy="1680"/>
          </a:xfrm>
        </p:grpSpPr>
        <p:sp>
          <p:nvSpPr>
            <p:cNvPr id="113"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14"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15"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16"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93" name="Group 4"/>
          <p:cNvGrpSpPr>
            <a:grpSpLocks/>
          </p:cNvGrpSpPr>
          <p:nvPr/>
        </p:nvGrpSpPr>
        <p:grpSpPr bwMode="auto">
          <a:xfrm>
            <a:off x="3848601" y="3971924"/>
            <a:ext cx="428790" cy="625475"/>
            <a:chOff x="2208" y="1920"/>
            <a:chExt cx="1152" cy="1680"/>
          </a:xfrm>
        </p:grpSpPr>
        <p:sp>
          <p:nvSpPr>
            <p:cNvPr id="109"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10"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11"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12"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94" name="Group 93"/>
          <p:cNvGrpSpPr>
            <a:grpSpLocks/>
          </p:cNvGrpSpPr>
          <p:nvPr/>
        </p:nvGrpSpPr>
        <p:grpSpPr bwMode="auto">
          <a:xfrm>
            <a:off x="4220076" y="3971924"/>
            <a:ext cx="428790" cy="625475"/>
            <a:chOff x="2208" y="1920"/>
            <a:chExt cx="1152" cy="1680"/>
          </a:xfrm>
        </p:grpSpPr>
        <p:sp>
          <p:nvSpPr>
            <p:cNvPr id="105"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06"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07"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08"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95" name="Group 4"/>
          <p:cNvGrpSpPr>
            <a:grpSpLocks/>
          </p:cNvGrpSpPr>
          <p:nvPr/>
        </p:nvGrpSpPr>
        <p:grpSpPr bwMode="auto">
          <a:xfrm>
            <a:off x="4591551" y="3971924"/>
            <a:ext cx="428790" cy="625475"/>
            <a:chOff x="2208" y="1920"/>
            <a:chExt cx="1152" cy="1680"/>
          </a:xfrm>
        </p:grpSpPr>
        <p:sp>
          <p:nvSpPr>
            <p:cNvPr id="101"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02"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03"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04"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grpSp>
        <p:nvGrpSpPr>
          <p:cNvPr id="96" name="Group 4"/>
          <p:cNvGrpSpPr>
            <a:grpSpLocks/>
          </p:cNvGrpSpPr>
          <p:nvPr/>
        </p:nvGrpSpPr>
        <p:grpSpPr bwMode="auto">
          <a:xfrm>
            <a:off x="4963026" y="3971924"/>
            <a:ext cx="428790" cy="625475"/>
            <a:chOff x="2208" y="1920"/>
            <a:chExt cx="1152" cy="1680"/>
          </a:xfrm>
        </p:grpSpPr>
        <p:sp>
          <p:nvSpPr>
            <p:cNvPr id="97"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98"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99"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00"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4"/>
          <p:cNvGrpSpPr>
            <a:grpSpLocks/>
          </p:cNvGrpSpPr>
          <p:nvPr/>
        </p:nvGrpSpPr>
        <p:grpSpPr bwMode="auto">
          <a:xfrm>
            <a:off x="2672263" y="1171574"/>
            <a:ext cx="428790" cy="625475"/>
            <a:chOff x="2208" y="1920"/>
            <a:chExt cx="1152" cy="1680"/>
          </a:xfrm>
        </p:grpSpPr>
        <p:sp>
          <p:nvSpPr>
            <p:cNvPr id="119"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120"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21"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22"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sp>
        <p:nvSpPr>
          <p:cNvPr id="145410" name="Rectangle 2"/>
          <p:cNvSpPr>
            <a:spLocks noGrp="1" noChangeArrowheads="1"/>
          </p:cNvSpPr>
          <p:nvPr>
            <p:ph type="title"/>
          </p:nvPr>
        </p:nvSpPr>
        <p:spPr>
          <a:xfrm>
            <a:off x="488950" y="188913"/>
            <a:ext cx="8001000" cy="949325"/>
          </a:xfrm>
        </p:spPr>
        <p:txBody>
          <a:bodyPr/>
          <a:lstStyle/>
          <a:p>
            <a:pPr eaLnBrk="1" hangingPunct="1"/>
            <a:r>
              <a:rPr lang="en-US" smtClean="0"/>
              <a:t>Concurrent Simple Hopscotch</a:t>
            </a:r>
          </a:p>
        </p:txBody>
      </p:sp>
      <p:grpSp>
        <p:nvGrpSpPr>
          <p:cNvPr id="2" name="Group 46"/>
          <p:cNvGrpSpPr>
            <a:grpSpLocks/>
          </p:cNvGrpSpPr>
          <p:nvPr/>
        </p:nvGrpSpPr>
        <p:grpSpPr bwMode="auto">
          <a:xfrm>
            <a:off x="878400" y="2387772"/>
            <a:ext cx="7063200" cy="776589"/>
            <a:chOff x="968346" y="2422515"/>
            <a:chExt cx="7786742" cy="856474"/>
          </a:xfrm>
          <a:effectLst>
            <a:outerShdw blurRad="50800" dist="38100" dir="2700000" algn="tl" rotWithShape="0">
              <a:prstClr val="black">
                <a:alpha val="40000"/>
              </a:prstClr>
            </a:outerShdw>
          </a:effectLst>
        </p:grpSpPr>
        <p:grpSp>
          <p:nvGrpSpPr>
            <p:cNvPr id="3" name="Group 4"/>
            <p:cNvGrpSpPr>
              <a:grpSpLocks/>
            </p:cNvGrpSpPr>
            <p:nvPr/>
          </p:nvGrpSpPr>
          <p:grpSpPr bwMode="auto">
            <a:xfrm>
              <a:off x="968346" y="2422515"/>
              <a:ext cx="7786742" cy="500861"/>
              <a:chOff x="968346" y="2422515"/>
              <a:chExt cx="7786742" cy="500861"/>
            </a:xfrm>
          </p:grpSpPr>
          <p:sp>
            <p:nvSpPr>
              <p:cNvPr id="10287" name="Rectangle 5"/>
              <p:cNvSpPr>
                <a:spLocks noChangeArrowheads="1"/>
              </p:cNvSpPr>
              <p:nvPr/>
            </p:nvSpPr>
            <p:spPr bwMode="auto">
              <a:xfrm>
                <a:off x="968346" y="2422515"/>
                <a:ext cx="7786742" cy="499934"/>
              </a:xfrm>
              <a:prstGeom prst="rect">
                <a:avLst/>
              </a:prstGeom>
              <a:solidFill>
                <a:srgbClr val="66FFCC"/>
              </a:solidFill>
              <a:ln w="9525" algn="ctr">
                <a:solidFill>
                  <a:schemeClr val="tx1"/>
                </a:solidFill>
                <a:miter lim="800000"/>
                <a:headEnd/>
                <a:tailEnd/>
              </a:ln>
            </p:spPr>
            <p:txBody>
              <a:bodyPr wrap="none"/>
              <a:lstStyle/>
              <a:p>
                <a:pPr>
                  <a:defRPr/>
                </a:pPr>
                <a:endParaRPr lang="en-US" sz="3600" dirty="0">
                  <a:latin typeface="Arial" pitchFamily="34" charset="0"/>
                </a:endParaRPr>
              </a:p>
            </p:txBody>
          </p:sp>
          <p:cxnSp>
            <p:nvCxnSpPr>
              <p:cNvPr id="10288" name="Straight Connector 6"/>
              <p:cNvCxnSpPr>
                <a:cxnSpLocks noChangeShapeType="1"/>
              </p:cNvCxnSpPr>
              <p:nvPr/>
            </p:nvCxnSpPr>
            <p:spPr bwMode="auto">
              <a:xfrm rot="5400000">
                <a:off x="1105648" y="2672691"/>
                <a:ext cx="499934" cy="1435"/>
              </a:xfrm>
              <a:prstGeom prst="line">
                <a:avLst/>
              </a:prstGeom>
              <a:noFill/>
              <a:ln w="9525" algn="ctr">
                <a:solidFill>
                  <a:schemeClr val="tx1"/>
                </a:solidFill>
                <a:miter lim="800000"/>
                <a:headEnd/>
                <a:tailEnd/>
              </a:ln>
            </p:spPr>
          </p:cxnSp>
          <p:cxnSp>
            <p:nvCxnSpPr>
              <p:cNvPr id="10289" name="Straight Connector 7"/>
              <p:cNvCxnSpPr>
                <a:cxnSpLocks noChangeShapeType="1"/>
              </p:cNvCxnSpPr>
              <p:nvPr/>
            </p:nvCxnSpPr>
            <p:spPr bwMode="auto">
              <a:xfrm rot="5400000">
                <a:off x="1493635" y="2671765"/>
                <a:ext cx="499934" cy="1435"/>
              </a:xfrm>
              <a:prstGeom prst="line">
                <a:avLst/>
              </a:prstGeom>
              <a:noFill/>
              <a:ln w="9525" algn="ctr">
                <a:solidFill>
                  <a:schemeClr val="tx1"/>
                </a:solidFill>
                <a:miter lim="800000"/>
                <a:headEnd/>
                <a:tailEnd/>
              </a:ln>
            </p:spPr>
          </p:cxnSp>
          <p:cxnSp>
            <p:nvCxnSpPr>
              <p:cNvPr id="10290" name="Straight Connector 8"/>
              <p:cNvCxnSpPr>
                <a:cxnSpLocks noChangeShapeType="1"/>
              </p:cNvCxnSpPr>
              <p:nvPr/>
            </p:nvCxnSpPr>
            <p:spPr bwMode="auto">
              <a:xfrm rot="5400000">
                <a:off x="1880904" y="2671765"/>
                <a:ext cx="499934" cy="1435"/>
              </a:xfrm>
              <a:prstGeom prst="line">
                <a:avLst/>
              </a:prstGeom>
              <a:noFill/>
              <a:ln w="9525" algn="ctr">
                <a:solidFill>
                  <a:schemeClr val="tx1"/>
                </a:solidFill>
                <a:miter lim="800000"/>
                <a:headEnd/>
                <a:tailEnd/>
              </a:ln>
            </p:spPr>
          </p:cxnSp>
          <p:cxnSp>
            <p:nvCxnSpPr>
              <p:cNvPr id="10291" name="Straight Connector 9"/>
              <p:cNvCxnSpPr>
                <a:cxnSpLocks noChangeShapeType="1"/>
              </p:cNvCxnSpPr>
              <p:nvPr/>
            </p:nvCxnSpPr>
            <p:spPr bwMode="auto">
              <a:xfrm rot="5400000">
                <a:off x="2266738" y="2671765"/>
                <a:ext cx="499934" cy="1435"/>
              </a:xfrm>
              <a:prstGeom prst="line">
                <a:avLst/>
              </a:prstGeom>
              <a:noFill/>
              <a:ln w="9525" algn="ctr">
                <a:solidFill>
                  <a:schemeClr val="tx1"/>
                </a:solidFill>
                <a:miter lim="800000"/>
                <a:headEnd/>
                <a:tailEnd/>
              </a:ln>
            </p:spPr>
          </p:cxnSp>
          <p:cxnSp>
            <p:nvCxnSpPr>
              <p:cNvPr id="10292" name="Straight Connector 10"/>
              <p:cNvCxnSpPr>
                <a:cxnSpLocks noChangeShapeType="1"/>
              </p:cNvCxnSpPr>
              <p:nvPr/>
            </p:nvCxnSpPr>
            <p:spPr bwMode="auto">
              <a:xfrm rot="5400000">
                <a:off x="2654007" y="2671765"/>
                <a:ext cx="499934" cy="1435"/>
              </a:xfrm>
              <a:prstGeom prst="line">
                <a:avLst/>
              </a:prstGeom>
              <a:noFill/>
              <a:ln w="9525" algn="ctr">
                <a:solidFill>
                  <a:schemeClr val="tx1"/>
                </a:solidFill>
                <a:miter lim="800000"/>
                <a:headEnd/>
                <a:tailEnd/>
              </a:ln>
            </p:spPr>
          </p:cxnSp>
          <p:cxnSp>
            <p:nvCxnSpPr>
              <p:cNvPr id="10293" name="Straight Connector 11"/>
              <p:cNvCxnSpPr>
                <a:cxnSpLocks noChangeShapeType="1"/>
              </p:cNvCxnSpPr>
              <p:nvPr/>
            </p:nvCxnSpPr>
            <p:spPr bwMode="auto">
              <a:xfrm rot="5400000">
                <a:off x="3041277" y="2671765"/>
                <a:ext cx="499934" cy="1435"/>
              </a:xfrm>
              <a:prstGeom prst="line">
                <a:avLst/>
              </a:prstGeom>
              <a:noFill/>
              <a:ln w="9525" algn="ctr">
                <a:solidFill>
                  <a:schemeClr val="tx1"/>
                </a:solidFill>
                <a:miter lim="800000"/>
                <a:headEnd/>
                <a:tailEnd/>
              </a:ln>
            </p:spPr>
          </p:cxnSp>
          <p:cxnSp>
            <p:nvCxnSpPr>
              <p:cNvPr id="10294" name="Straight Connector 12"/>
              <p:cNvCxnSpPr>
                <a:cxnSpLocks noChangeShapeType="1"/>
              </p:cNvCxnSpPr>
              <p:nvPr/>
            </p:nvCxnSpPr>
            <p:spPr bwMode="auto">
              <a:xfrm rot="5400000">
                <a:off x="3428545" y="2671765"/>
                <a:ext cx="499934" cy="1435"/>
              </a:xfrm>
              <a:prstGeom prst="line">
                <a:avLst/>
              </a:prstGeom>
              <a:noFill/>
              <a:ln w="9525" algn="ctr">
                <a:solidFill>
                  <a:schemeClr val="tx1"/>
                </a:solidFill>
                <a:miter lim="800000"/>
                <a:headEnd/>
                <a:tailEnd/>
              </a:ln>
            </p:spPr>
          </p:cxnSp>
          <p:cxnSp>
            <p:nvCxnSpPr>
              <p:cNvPr id="10295" name="Straight Connector 13"/>
              <p:cNvCxnSpPr>
                <a:cxnSpLocks noChangeShapeType="1"/>
              </p:cNvCxnSpPr>
              <p:nvPr/>
            </p:nvCxnSpPr>
            <p:spPr bwMode="auto">
              <a:xfrm rot="5400000">
                <a:off x="3815815" y="2671765"/>
                <a:ext cx="499934" cy="1435"/>
              </a:xfrm>
              <a:prstGeom prst="line">
                <a:avLst/>
              </a:prstGeom>
              <a:noFill/>
              <a:ln w="9525" algn="ctr">
                <a:solidFill>
                  <a:schemeClr val="tx1"/>
                </a:solidFill>
                <a:miter lim="800000"/>
                <a:headEnd/>
                <a:tailEnd/>
              </a:ln>
            </p:spPr>
          </p:cxnSp>
          <p:cxnSp>
            <p:nvCxnSpPr>
              <p:cNvPr id="10296" name="Straight Connector 14"/>
              <p:cNvCxnSpPr>
                <a:cxnSpLocks noChangeShapeType="1"/>
              </p:cNvCxnSpPr>
              <p:nvPr/>
            </p:nvCxnSpPr>
            <p:spPr bwMode="auto">
              <a:xfrm rot="5400000">
                <a:off x="4203084" y="2671765"/>
                <a:ext cx="499934" cy="1435"/>
              </a:xfrm>
              <a:prstGeom prst="line">
                <a:avLst/>
              </a:prstGeom>
              <a:noFill/>
              <a:ln w="9525" algn="ctr">
                <a:solidFill>
                  <a:schemeClr val="tx1"/>
                </a:solidFill>
                <a:miter lim="800000"/>
                <a:headEnd/>
                <a:tailEnd/>
              </a:ln>
            </p:spPr>
          </p:cxnSp>
          <p:cxnSp>
            <p:nvCxnSpPr>
              <p:cNvPr id="10297" name="Straight Connector 15"/>
              <p:cNvCxnSpPr>
                <a:cxnSpLocks noChangeShapeType="1"/>
              </p:cNvCxnSpPr>
              <p:nvPr/>
            </p:nvCxnSpPr>
            <p:spPr bwMode="auto">
              <a:xfrm rot="5400000">
                <a:off x="4590353" y="2671765"/>
                <a:ext cx="499934" cy="1435"/>
              </a:xfrm>
              <a:prstGeom prst="line">
                <a:avLst/>
              </a:prstGeom>
              <a:noFill/>
              <a:ln w="9525" algn="ctr">
                <a:solidFill>
                  <a:schemeClr val="tx1"/>
                </a:solidFill>
                <a:miter lim="800000"/>
                <a:headEnd/>
                <a:tailEnd/>
              </a:ln>
            </p:spPr>
          </p:cxnSp>
          <p:cxnSp>
            <p:nvCxnSpPr>
              <p:cNvPr id="10298" name="Straight Connector 16"/>
              <p:cNvCxnSpPr>
                <a:cxnSpLocks noChangeShapeType="1"/>
              </p:cNvCxnSpPr>
              <p:nvPr/>
            </p:nvCxnSpPr>
            <p:spPr bwMode="auto">
              <a:xfrm rot="5400000">
                <a:off x="4977622" y="2671765"/>
                <a:ext cx="499934" cy="1435"/>
              </a:xfrm>
              <a:prstGeom prst="line">
                <a:avLst/>
              </a:prstGeom>
              <a:noFill/>
              <a:ln w="9525" algn="ctr">
                <a:solidFill>
                  <a:schemeClr val="tx1"/>
                </a:solidFill>
                <a:miter lim="800000"/>
                <a:headEnd/>
                <a:tailEnd/>
              </a:ln>
            </p:spPr>
          </p:cxnSp>
          <p:cxnSp>
            <p:nvCxnSpPr>
              <p:cNvPr id="10299" name="Straight Connector 17"/>
              <p:cNvCxnSpPr>
                <a:cxnSpLocks noChangeShapeType="1"/>
              </p:cNvCxnSpPr>
              <p:nvPr/>
            </p:nvCxnSpPr>
            <p:spPr bwMode="auto">
              <a:xfrm rot="5400000">
                <a:off x="5364892" y="2671765"/>
                <a:ext cx="499934" cy="1435"/>
              </a:xfrm>
              <a:prstGeom prst="line">
                <a:avLst/>
              </a:prstGeom>
              <a:noFill/>
              <a:ln w="9525" algn="ctr">
                <a:solidFill>
                  <a:schemeClr val="tx1"/>
                </a:solidFill>
                <a:miter lim="800000"/>
                <a:headEnd/>
                <a:tailEnd/>
              </a:ln>
            </p:spPr>
          </p:cxnSp>
          <p:cxnSp>
            <p:nvCxnSpPr>
              <p:cNvPr id="10300" name="Straight Connector 18"/>
              <p:cNvCxnSpPr>
                <a:cxnSpLocks noChangeShapeType="1"/>
              </p:cNvCxnSpPr>
              <p:nvPr/>
            </p:nvCxnSpPr>
            <p:spPr bwMode="auto">
              <a:xfrm rot="5400000">
                <a:off x="5752161" y="2671765"/>
                <a:ext cx="499934" cy="1435"/>
              </a:xfrm>
              <a:prstGeom prst="line">
                <a:avLst/>
              </a:prstGeom>
              <a:noFill/>
              <a:ln w="9525" algn="ctr">
                <a:solidFill>
                  <a:schemeClr val="tx1"/>
                </a:solidFill>
                <a:miter lim="800000"/>
                <a:headEnd/>
                <a:tailEnd/>
              </a:ln>
            </p:spPr>
          </p:cxnSp>
          <p:cxnSp>
            <p:nvCxnSpPr>
              <p:cNvPr id="10301" name="Straight Connector 19"/>
              <p:cNvCxnSpPr>
                <a:cxnSpLocks noChangeShapeType="1"/>
              </p:cNvCxnSpPr>
              <p:nvPr/>
            </p:nvCxnSpPr>
            <p:spPr bwMode="auto">
              <a:xfrm rot="5400000">
                <a:off x="6139430" y="2671765"/>
                <a:ext cx="499934" cy="1435"/>
              </a:xfrm>
              <a:prstGeom prst="line">
                <a:avLst/>
              </a:prstGeom>
              <a:noFill/>
              <a:ln w="9525" algn="ctr">
                <a:solidFill>
                  <a:schemeClr val="tx1"/>
                </a:solidFill>
                <a:miter lim="800000"/>
                <a:headEnd/>
                <a:tailEnd/>
              </a:ln>
            </p:spPr>
          </p:cxnSp>
          <p:cxnSp>
            <p:nvCxnSpPr>
              <p:cNvPr id="10302" name="Straight Connector 20"/>
              <p:cNvCxnSpPr>
                <a:cxnSpLocks noChangeShapeType="1"/>
              </p:cNvCxnSpPr>
              <p:nvPr/>
            </p:nvCxnSpPr>
            <p:spPr bwMode="auto">
              <a:xfrm rot="5400000">
                <a:off x="6526699" y="2671765"/>
                <a:ext cx="499934" cy="1435"/>
              </a:xfrm>
              <a:prstGeom prst="line">
                <a:avLst/>
              </a:prstGeom>
              <a:noFill/>
              <a:ln w="9525" algn="ctr">
                <a:solidFill>
                  <a:schemeClr val="tx1"/>
                </a:solidFill>
                <a:miter lim="800000"/>
                <a:headEnd/>
                <a:tailEnd/>
              </a:ln>
            </p:spPr>
          </p:cxnSp>
          <p:cxnSp>
            <p:nvCxnSpPr>
              <p:cNvPr id="10303" name="Straight Connector 21"/>
              <p:cNvCxnSpPr>
                <a:cxnSpLocks noChangeShapeType="1"/>
              </p:cNvCxnSpPr>
              <p:nvPr/>
            </p:nvCxnSpPr>
            <p:spPr bwMode="auto">
              <a:xfrm rot="5400000">
                <a:off x="6913968" y="2671765"/>
                <a:ext cx="499934" cy="1435"/>
              </a:xfrm>
              <a:prstGeom prst="line">
                <a:avLst/>
              </a:prstGeom>
              <a:noFill/>
              <a:ln w="9525" algn="ctr">
                <a:solidFill>
                  <a:schemeClr val="tx1"/>
                </a:solidFill>
                <a:miter lim="800000"/>
                <a:headEnd/>
                <a:tailEnd/>
              </a:ln>
            </p:spPr>
          </p:cxnSp>
          <p:cxnSp>
            <p:nvCxnSpPr>
              <p:cNvPr id="10304" name="Straight Connector 22"/>
              <p:cNvCxnSpPr>
                <a:cxnSpLocks noChangeShapeType="1"/>
              </p:cNvCxnSpPr>
              <p:nvPr/>
            </p:nvCxnSpPr>
            <p:spPr bwMode="auto">
              <a:xfrm rot="5400000">
                <a:off x="7301237" y="2671765"/>
                <a:ext cx="499934" cy="1435"/>
              </a:xfrm>
              <a:prstGeom prst="line">
                <a:avLst/>
              </a:prstGeom>
              <a:noFill/>
              <a:ln w="9525" algn="ctr">
                <a:solidFill>
                  <a:schemeClr val="tx1"/>
                </a:solidFill>
                <a:miter lim="800000"/>
                <a:headEnd/>
                <a:tailEnd/>
              </a:ln>
            </p:spPr>
          </p:cxnSp>
          <p:cxnSp>
            <p:nvCxnSpPr>
              <p:cNvPr id="10305" name="Straight Connector 23"/>
              <p:cNvCxnSpPr>
                <a:cxnSpLocks noChangeShapeType="1"/>
              </p:cNvCxnSpPr>
              <p:nvPr/>
            </p:nvCxnSpPr>
            <p:spPr bwMode="auto">
              <a:xfrm rot="5400000">
                <a:off x="7688507" y="2671765"/>
                <a:ext cx="499934" cy="1435"/>
              </a:xfrm>
              <a:prstGeom prst="line">
                <a:avLst/>
              </a:prstGeom>
              <a:noFill/>
              <a:ln w="9525" algn="ctr">
                <a:solidFill>
                  <a:schemeClr val="tx1"/>
                </a:solidFill>
                <a:miter lim="800000"/>
                <a:headEnd/>
                <a:tailEnd/>
              </a:ln>
            </p:spPr>
          </p:cxnSp>
          <p:cxnSp>
            <p:nvCxnSpPr>
              <p:cNvPr id="10306" name="Straight Connector 24"/>
              <p:cNvCxnSpPr>
                <a:cxnSpLocks noChangeShapeType="1"/>
              </p:cNvCxnSpPr>
              <p:nvPr/>
            </p:nvCxnSpPr>
            <p:spPr bwMode="auto">
              <a:xfrm rot="5400000">
                <a:off x="8077221" y="2671754"/>
                <a:ext cx="500066" cy="1588"/>
              </a:xfrm>
              <a:prstGeom prst="line">
                <a:avLst/>
              </a:prstGeom>
              <a:noFill/>
              <a:ln w="9525" algn="ctr">
                <a:solidFill>
                  <a:schemeClr val="tx1"/>
                </a:solidFill>
                <a:miter lim="800000"/>
                <a:headEnd/>
                <a:tailEnd/>
              </a:ln>
            </p:spPr>
          </p:cxnSp>
        </p:grpSp>
        <p:sp>
          <p:nvSpPr>
            <p:cNvPr id="10267" name="TextBox 25"/>
            <p:cNvSpPr txBox="1">
              <a:spLocks noChangeArrowheads="1"/>
            </p:cNvSpPr>
            <p:nvPr/>
          </p:nvSpPr>
          <p:spPr bwMode="auto">
            <a:xfrm>
              <a:off x="1010561" y="2922581"/>
              <a:ext cx="321987"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a:t>
              </a:r>
            </a:p>
          </p:txBody>
        </p:sp>
        <p:sp>
          <p:nvSpPr>
            <p:cNvPr id="10268" name="TextBox 26"/>
            <p:cNvSpPr txBox="1">
              <a:spLocks noChangeArrowheads="1"/>
            </p:cNvSpPr>
            <p:nvPr/>
          </p:nvSpPr>
          <p:spPr bwMode="auto">
            <a:xfrm>
              <a:off x="1385878"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a:t>
              </a:r>
            </a:p>
          </p:txBody>
        </p:sp>
        <p:sp>
          <p:nvSpPr>
            <p:cNvPr id="10269" name="TextBox 27"/>
            <p:cNvSpPr txBox="1">
              <a:spLocks noChangeArrowheads="1"/>
            </p:cNvSpPr>
            <p:nvPr/>
          </p:nvSpPr>
          <p:spPr bwMode="auto">
            <a:xfrm>
              <a:off x="177179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3</a:t>
              </a:r>
            </a:p>
          </p:txBody>
        </p:sp>
        <p:sp>
          <p:nvSpPr>
            <p:cNvPr id="10270" name="TextBox 28"/>
            <p:cNvSpPr txBox="1">
              <a:spLocks noChangeArrowheads="1"/>
            </p:cNvSpPr>
            <p:nvPr/>
          </p:nvSpPr>
          <p:spPr bwMode="auto">
            <a:xfrm>
              <a:off x="215771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4</a:t>
              </a:r>
            </a:p>
          </p:txBody>
        </p:sp>
        <p:sp>
          <p:nvSpPr>
            <p:cNvPr id="10271" name="TextBox 29"/>
            <p:cNvSpPr txBox="1">
              <a:spLocks noChangeArrowheads="1"/>
            </p:cNvSpPr>
            <p:nvPr/>
          </p:nvSpPr>
          <p:spPr bwMode="auto">
            <a:xfrm>
              <a:off x="254363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5</a:t>
              </a:r>
            </a:p>
          </p:txBody>
        </p:sp>
        <p:sp>
          <p:nvSpPr>
            <p:cNvPr id="10272" name="TextBox 30"/>
            <p:cNvSpPr txBox="1">
              <a:spLocks noChangeArrowheads="1"/>
            </p:cNvSpPr>
            <p:nvPr/>
          </p:nvSpPr>
          <p:spPr bwMode="auto">
            <a:xfrm>
              <a:off x="292955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6</a:t>
              </a:r>
            </a:p>
          </p:txBody>
        </p:sp>
        <p:sp>
          <p:nvSpPr>
            <p:cNvPr id="10273" name="TextBox 31"/>
            <p:cNvSpPr txBox="1">
              <a:spLocks noChangeArrowheads="1"/>
            </p:cNvSpPr>
            <p:nvPr/>
          </p:nvSpPr>
          <p:spPr bwMode="auto">
            <a:xfrm>
              <a:off x="331547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7</a:t>
              </a:r>
            </a:p>
          </p:txBody>
        </p:sp>
        <p:sp>
          <p:nvSpPr>
            <p:cNvPr id="10274" name="TextBox 32"/>
            <p:cNvSpPr txBox="1">
              <a:spLocks noChangeArrowheads="1"/>
            </p:cNvSpPr>
            <p:nvPr/>
          </p:nvSpPr>
          <p:spPr bwMode="auto">
            <a:xfrm>
              <a:off x="370139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8</a:t>
              </a:r>
            </a:p>
          </p:txBody>
        </p:sp>
        <p:sp>
          <p:nvSpPr>
            <p:cNvPr id="10275" name="TextBox 33"/>
            <p:cNvSpPr txBox="1">
              <a:spLocks noChangeArrowheads="1"/>
            </p:cNvSpPr>
            <p:nvPr/>
          </p:nvSpPr>
          <p:spPr bwMode="auto">
            <a:xfrm>
              <a:off x="4087310"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9</a:t>
              </a:r>
            </a:p>
          </p:txBody>
        </p:sp>
        <p:sp>
          <p:nvSpPr>
            <p:cNvPr id="10276" name="TextBox 34"/>
            <p:cNvSpPr txBox="1">
              <a:spLocks noChangeArrowheads="1"/>
            </p:cNvSpPr>
            <p:nvPr/>
          </p:nvSpPr>
          <p:spPr bwMode="auto">
            <a:xfrm>
              <a:off x="4372480"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10</a:t>
              </a:r>
            </a:p>
          </p:txBody>
        </p:sp>
        <p:sp>
          <p:nvSpPr>
            <p:cNvPr id="10277" name="TextBox 35"/>
            <p:cNvSpPr txBox="1">
              <a:spLocks noChangeArrowheads="1"/>
            </p:cNvSpPr>
            <p:nvPr/>
          </p:nvSpPr>
          <p:spPr bwMode="auto">
            <a:xfrm>
              <a:off x="4808279" y="2922580"/>
              <a:ext cx="424626"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11</a:t>
              </a:r>
            </a:p>
          </p:txBody>
        </p:sp>
        <p:sp>
          <p:nvSpPr>
            <p:cNvPr id="10278" name="TextBox 36"/>
            <p:cNvSpPr txBox="1">
              <a:spLocks noChangeArrowheads="1"/>
            </p:cNvSpPr>
            <p:nvPr/>
          </p:nvSpPr>
          <p:spPr bwMode="auto">
            <a:xfrm>
              <a:off x="519572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12</a:t>
              </a:r>
            </a:p>
          </p:txBody>
        </p:sp>
        <p:sp>
          <p:nvSpPr>
            <p:cNvPr id="10279" name="TextBox 37"/>
            <p:cNvSpPr txBox="1">
              <a:spLocks noChangeArrowheads="1"/>
            </p:cNvSpPr>
            <p:nvPr/>
          </p:nvSpPr>
          <p:spPr bwMode="auto">
            <a:xfrm>
              <a:off x="558107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13</a:t>
              </a:r>
            </a:p>
          </p:txBody>
        </p:sp>
        <p:sp>
          <p:nvSpPr>
            <p:cNvPr id="10280" name="TextBox 38"/>
            <p:cNvSpPr txBox="1">
              <a:spLocks noChangeArrowheads="1"/>
            </p:cNvSpPr>
            <p:nvPr/>
          </p:nvSpPr>
          <p:spPr bwMode="auto">
            <a:xfrm>
              <a:off x="596643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14</a:t>
              </a:r>
            </a:p>
          </p:txBody>
        </p:sp>
        <p:sp>
          <p:nvSpPr>
            <p:cNvPr id="10281" name="TextBox 39"/>
            <p:cNvSpPr txBox="1">
              <a:spLocks noChangeArrowheads="1"/>
            </p:cNvSpPr>
            <p:nvPr/>
          </p:nvSpPr>
          <p:spPr bwMode="auto">
            <a:xfrm>
              <a:off x="6351782"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15</a:t>
              </a:r>
            </a:p>
          </p:txBody>
        </p:sp>
        <p:sp>
          <p:nvSpPr>
            <p:cNvPr id="10282" name="TextBox 40"/>
            <p:cNvSpPr txBox="1">
              <a:spLocks noChangeArrowheads="1"/>
            </p:cNvSpPr>
            <p:nvPr/>
          </p:nvSpPr>
          <p:spPr bwMode="auto">
            <a:xfrm>
              <a:off x="6737135"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16</a:t>
              </a:r>
            </a:p>
          </p:txBody>
        </p:sp>
        <p:sp>
          <p:nvSpPr>
            <p:cNvPr id="10283" name="TextBox 41"/>
            <p:cNvSpPr txBox="1">
              <a:spLocks noChangeArrowheads="1"/>
            </p:cNvSpPr>
            <p:nvPr/>
          </p:nvSpPr>
          <p:spPr bwMode="auto">
            <a:xfrm>
              <a:off x="712248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17</a:t>
              </a:r>
            </a:p>
          </p:txBody>
        </p:sp>
        <p:sp>
          <p:nvSpPr>
            <p:cNvPr id="10284" name="TextBox 42"/>
            <p:cNvSpPr txBox="1">
              <a:spLocks noChangeArrowheads="1"/>
            </p:cNvSpPr>
            <p:nvPr/>
          </p:nvSpPr>
          <p:spPr bwMode="auto">
            <a:xfrm>
              <a:off x="750783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18</a:t>
              </a:r>
            </a:p>
          </p:txBody>
        </p:sp>
        <p:sp>
          <p:nvSpPr>
            <p:cNvPr id="10285" name="TextBox 43"/>
            <p:cNvSpPr txBox="1">
              <a:spLocks noChangeArrowheads="1"/>
            </p:cNvSpPr>
            <p:nvPr/>
          </p:nvSpPr>
          <p:spPr bwMode="auto">
            <a:xfrm>
              <a:off x="789319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19</a:t>
              </a:r>
            </a:p>
          </p:txBody>
        </p:sp>
        <p:sp>
          <p:nvSpPr>
            <p:cNvPr id="10286" name="TextBox 44"/>
            <p:cNvSpPr txBox="1">
              <a:spLocks noChangeArrowheads="1"/>
            </p:cNvSpPr>
            <p:nvPr/>
          </p:nvSpPr>
          <p:spPr bwMode="auto">
            <a:xfrm>
              <a:off x="831469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20</a:t>
              </a:r>
            </a:p>
          </p:txBody>
        </p:sp>
      </p:grpSp>
      <p:sp>
        <p:nvSpPr>
          <p:cNvPr id="145412" name="TextBox 87"/>
          <p:cNvSpPr txBox="1">
            <a:spLocks noChangeArrowheads="1"/>
          </p:cNvSpPr>
          <p:nvPr/>
        </p:nvSpPr>
        <p:spPr bwMode="auto">
          <a:xfrm>
            <a:off x="942975" y="4337050"/>
            <a:ext cx="7127875" cy="1652588"/>
          </a:xfrm>
          <a:prstGeom prst="rect">
            <a:avLst/>
          </a:prstGeom>
          <a:noFill/>
          <a:ln w="9525">
            <a:noFill/>
            <a:miter lim="800000"/>
            <a:headEnd/>
            <a:tailEnd/>
          </a:ln>
        </p:spPr>
        <p:txBody>
          <a:bodyPr lIns="82945" tIns="41473" rIns="82945" bIns="41473">
            <a:spAutoFit/>
          </a:bodyPr>
          <a:lstStyle/>
          <a:p>
            <a:pPr algn="l"/>
            <a:r>
              <a:rPr lang="en-US" sz="3300" i="1" dirty="0">
                <a:solidFill>
                  <a:schemeClr val="tx1"/>
                </a:solidFill>
                <a:latin typeface="Arial" pitchFamily="34" charset="0"/>
                <a:cs typeface="Arial" pitchFamily="34" charset="0"/>
              </a:rPr>
              <a:t>Add(x)</a:t>
            </a:r>
            <a:r>
              <a:rPr lang="en-US" sz="3300" dirty="0">
                <a:solidFill>
                  <a:schemeClr val="tx1"/>
                </a:solidFill>
                <a:latin typeface="Arial" pitchFamily="34" charset="0"/>
                <a:cs typeface="Arial" pitchFamily="34" charset="0"/>
              </a:rPr>
              <a:t> </a:t>
            </a:r>
            <a:r>
              <a:rPr lang="en-US" sz="3300" dirty="0">
                <a:latin typeface="Arial" pitchFamily="34" charset="0"/>
                <a:cs typeface="Arial" pitchFamily="34" charset="0"/>
              </a:rPr>
              <a:t>– lock bucket, mark empty slot using CAS, add </a:t>
            </a:r>
            <a:r>
              <a:rPr lang="en-US" sz="3300" dirty="0">
                <a:solidFill>
                  <a:schemeClr val="tx1"/>
                </a:solidFill>
                <a:latin typeface="Arial" pitchFamily="34" charset="0"/>
                <a:cs typeface="Arial" pitchFamily="34" charset="0"/>
              </a:rPr>
              <a:t>x </a:t>
            </a:r>
            <a:r>
              <a:rPr lang="en-US" sz="3300" dirty="0">
                <a:latin typeface="Arial" pitchFamily="34" charset="0"/>
                <a:cs typeface="Arial" pitchFamily="34" charset="0"/>
              </a:rPr>
              <a:t>erasing mark</a:t>
            </a:r>
            <a:endParaRPr lang="en-US" sz="3300" dirty="0">
              <a:solidFill>
                <a:srgbClr val="0070C0"/>
              </a:solidFill>
              <a:latin typeface="Arial" pitchFamily="34" charset="0"/>
              <a:cs typeface="Arial" pitchFamily="34" charset="0"/>
            </a:endParaRPr>
          </a:p>
          <a:p>
            <a:pPr algn="l"/>
            <a:r>
              <a:rPr lang="en-US" sz="3300" dirty="0">
                <a:latin typeface="Arial" pitchFamily="34" charset="0"/>
                <a:cs typeface="Arial" pitchFamily="34" charset="0"/>
                <a:sym typeface="Wingdings" pitchFamily="2" charset="2"/>
              </a:rPr>
              <a:t> </a:t>
            </a:r>
            <a:endParaRPr lang="en-US" sz="3300" dirty="0">
              <a:latin typeface="Arial" pitchFamily="34" charset="0"/>
              <a:cs typeface="Arial" pitchFamily="34" charset="0"/>
            </a:endParaRPr>
          </a:p>
        </p:txBody>
      </p:sp>
      <p:sp>
        <p:nvSpPr>
          <p:cNvPr id="10246" name="TextBox 96"/>
          <p:cNvSpPr txBox="1">
            <a:spLocks noChangeArrowheads="1"/>
          </p:cNvSpPr>
          <p:nvPr/>
        </p:nvSpPr>
        <p:spPr bwMode="auto">
          <a:xfrm>
            <a:off x="2981198" y="2197100"/>
            <a:ext cx="423990" cy="699309"/>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lIns="82945" tIns="41473" rIns="82945" bIns="41473">
            <a:spAutoFit/>
          </a:bodyPr>
          <a:lstStyle/>
          <a:p>
            <a:pPr>
              <a:defRPr/>
            </a:pPr>
            <a:r>
              <a:rPr lang="en-US" sz="4000" b="1" dirty="0">
                <a:solidFill>
                  <a:srgbClr val="0070C0"/>
                </a:solidFill>
                <a:latin typeface="Arial" pitchFamily="34" charset="0"/>
              </a:rPr>
              <a:t>z</a:t>
            </a:r>
            <a:endParaRPr lang="en-US" sz="4000" dirty="0">
              <a:latin typeface="Arial" pitchFamily="34" charset="0"/>
            </a:endParaRPr>
          </a:p>
        </p:txBody>
      </p:sp>
      <p:cxnSp>
        <p:nvCxnSpPr>
          <p:cNvPr id="145415" name="Straight Connector 88"/>
          <p:cNvCxnSpPr>
            <a:cxnSpLocks noChangeShapeType="1"/>
          </p:cNvCxnSpPr>
          <p:nvPr/>
        </p:nvCxnSpPr>
        <p:spPr bwMode="auto">
          <a:xfrm rot="5400000" flipH="1" flipV="1">
            <a:off x="1915319" y="2910682"/>
            <a:ext cx="776287" cy="647700"/>
          </a:xfrm>
          <a:prstGeom prst="line">
            <a:avLst/>
          </a:prstGeom>
          <a:noFill/>
          <a:ln w="9525" algn="ctr">
            <a:solidFill>
              <a:schemeClr val="tx1"/>
            </a:solidFill>
            <a:prstDash val="dash"/>
            <a:miter lim="800000"/>
            <a:headEnd/>
            <a:tailEnd/>
          </a:ln>
        </p:spPr>
      </p:cxnSp>
      <p:cxnSp>
        <p:nvCxnSpPr>
          <p:cNvPr id="145416" name="Straight Connector 90"/>
          <p:cNvCxnSpPr>
            <a:cxnSpLocks noChangeShapeType="1"/>
          </p:cNvCxnSpPr>
          <p:nvPr/>
        </p:nvCxnSpPr>
        <p:spPr bwMode="auto">
          <a:xfrm rot="10800000">
            <a:off x="3016250" y="2846388"/>
            <a:ext cx="1296988" cy="776287"/>
          </a:xfrm>
          <a:prstGeom prst="line">
            <a:avLst/>
          </a:prstGeom>
          <a:noFill/>
          <a:ln w="9525" algn="ctr">
            <a:solidFill>
              <a:schemeClr val="tx1"/>
            </a:solidFill>
            <a:prstDash val="dash"/>
            <a:miter lim="800000"/>
            <a:headEnd/>
            <a:tailEnd/>
          </a:ln>
        </p:spPr>
      </p:cxnSp>
      <p:grpSp>
        <p:nvGrpSpPr>
          <p:cNvPr id="5" name="Group 85"/>
          <p:cNvGrpSpPr/>
          <p:nvPr/>
        </p:nvGrpSpPr>
        <p:grpSpPr>
          <a:xfrm>
            <a:off x="1979985" y="3619102"/>
            <a:ext cx="1513228" cy="542929"/>
            <a:chOff x="2182795" y="3989389"/>
            <a:chExt cx="1668229" cy="598479"/>
          </a:xfrm>
          <a:effectLst>
            <a:outerShdw blurRad="50800" dist="38100" dir="2700000" algn="tl" rotWithShape="0">
              <a:prstClr val="black">
                <a:alpha val="40000"/>
              </a:prstClr>
            </a:outerShdw>
          </a:effectLst>
        </p:grpSpPr>
        <p:sp>
          <p:nvSpPr>
            <p:cNvPr id="10260" name="Rectangle 71"/>
            <p:cNvSpPr>
              <a:spLocks noChangeArrowheads="1"/>
            </p:cNvSpPr>
            <p:nvPr/>
          </p:nvSpPr>
          <p:spPr bwMode="auto">
            <a:xfrm rot="16200000">
              <a:off x="2754302" y="3442755"/>
              <a:ext cx="500058" cy="1643071"/>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71" name="Straight Connector 70"/>
            <p:cNvCxnSpPr/>
            <p:nvPr/>
          </p:nvCxnSpPr>
          <p:spPr bwMode="auto">
            <a:xfrm rot="5400000">
              <a:off x="2362181"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2" name="Straight Connector 71"/>
            <p:cNvCxnSpPr/>
            <p:nvPr/>
          </p:nvCxnSpPr>
          <p:spPr bwMode="auto">
            <a:xfrm rot="5400000">
              <a:off x="2790809"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3" name="Straight Connector 72"/>
            <p:cNvCxnSpPr/>
            <p:nvPr/>
          </p:nvCxnSpPr>
          <p:spPr bwMode="auto">
            <a:xfrm rot="5400000">
              <a:off x="3219437"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81" name="TextBox 80"/>
            <p:cNvSpPr txBox="1"/>
            <p:nvPr/>
          </p:nvSpPr>
          <p:spPr>
            <a:xfrm>
              <a:off x="2185977" y="3994151"/>
              <a:ext cx="431551" cy="593717"/>
            </a:xfrm>
            <a:prstGeom prst="rect">
              <a:avLst/>
            </a:prstGeom>
            <a:noFill/>
          </p:spPr>
          <p:txBody>
            <a:bodyPr wrap="none">
              <a:spAutoFit/>
            </a:bodyPr>
            <a:lstStyle/>
            <a:p>
              <a:pPr>
                <a:defRPr/>
              </a:pPr>
              <a:r>
                <a:rPr lang="en-US" sz="2900" dirty="0">
                  <a:latin typeface="Arial" pitchFamily="34" charset="0"/>
                </a:rPr>
                <a:t>1</a:t>
              </a:r>
            </a:p>
          </p:txBody>
        </p:sp>
        <p:sp>
          <p:nvSpPr>
            <p:cNvPr id="82" name="TextBox 81"/>
            <p:cNvSpPr txBox="1"/>
            <p:nvPr/>
          </p:nvSpPr>
          <p:spPr>
            <a:xfrm>
              <a:off x="2590791" y="3994151"/>
              <a:ext cx="431550" cy="593717"/>
            </a:xfrm>
            <a:prstGeom prst="rect">
              <a:avLst/>
            </a:prstGeom>
            <a:noFill/>
          </p:spPr>
          <p:txBody>
            <a:bodyPr wrap="none">
              <a:spAutoFit/>
            </a:bodyPr>
            <a:lstStyle/>
            <a:p>
              <a:pPr>
                <a:defRPr/>
              </a:pPr>
              <a:r>
                <a:rPr lang="en-US" sz="2900" dirty="0">
                  <a:latin typeface="Arial" pitchFamily="34" charset="0"/>
                </a:rPr>
                <a:t>0</a:t>
              </a:r>
            </a:p>
          </p:txBody>
        </p:sp>
        <p:sp>
          <p:nvSpPr>
            <p:cNvPr id="83" name="TextBox 82"/>
            <p:cNvSpPr txBox="1"/>
            <p:nvPr/>
          </p:nvSpPr>
          <p:spPr>
            <a:xfrm>
              <a:off x="2995607" y="3994151"/>
              <a:ext cx="431550" cy="593717"/>
            </a:xfrm>
            <a:prstGeom prst="rect">
              <a:avLst/>
            </a:prstGeom>
            <a:noFill/>
          </p:spPr>
          <p:txBody>
            <a:bodyPr wrap="none">
              <a:spAutoFit/>
            </a:bodyPr>
            <a:lstStyle/>
            <a:p>
              <a:pPr>
                <a:defRPr/>
              </a:pPr>
              <a:r>
                <a:rPr lang="en-US" sz="2900" dirty="0">
                  <a:latin typeface="Arial" pitchFamily="34" charset="0"/>
                </a:rPr>
                <a:t>0</a:t>
              </a:r>
            </a:p>
          </p:txBody>
        </p:sp>
        <p:sp>
          <p:nvSpPr>
            <p:cNvPr id="84" name="TextBox 83"/>
            <p:cNvSpPr txBox="1"/>
            <p:nvPr/>
          </p:nvSpPr>
          <p:spPr>
            <a:xfrm>
              <a:off x="3419473" y="3989389"/>
              <a:ext cx="431551" cy="593717"/>
            </a:xfrm>
            <a:prstGeom prst="rect">
              <a:avLst/>
            </a:prstGeom>
            <a:noFill/>
          </p:spPr>
          <p:txBody>
            <a:bodyPr wrap="none">
              <a:spAutoFit/>
            </a:bodyPr>
            <a:lstStyle/>
            <a:p>
              <a:pPr>
                <a:defRPr/>
              </a:pPr>
              <a:r>
                <a:rPr lang="en-US" sz="2900" dirty="0">
                  <a:latin typeface="Arial" pitchFamily="34" charset="0"/>
                </a:rPr>
                <a:t>1</a:t>
              </a:r>
            </a:p>
          </p:txBody>
        </p:sp>
      </p:grpSp>
      <p:sp>
        <p:nvSpPr>
          <p:cNvPr id="77" name="TextBox 96"/>
          <p:cNvSpPr txBox="1">
            <a:spLocks noChangeArrowheads="1"/>
          </p:cNvSpPr>
          <p:nvPr/>
        </p:nvSpPr>
        <p:spPr bwMode="auto">
          <a:xfrm flipH="1">
            <a:off x="3783013" y="2197100"/>
            <a:ext cx="595312" cy="700088"/>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4000" b="1" dirty="0">
                <a:solidFill>
                  <a:srgbClr val="0070C0"/>
                </a:solidFill>
                <a:latin typeface="Arial" pitchFamily="34" charset="0"/>
              </a:rPr>
              <a:t>r</a:t>
            </a:r>
            <a:endParaRPr lang="en-US" sz="4000" dirty="0">
              <a:latin typeface="Arial" pitchFamily="34" charset="0"/>
            </a:endParaRPr>
          </a:p>
        </p:txBody>
      </p:sp>
      <p:sp>
        <p:nvSpPr>
          <p:cNvPr id="87" name="TextBox 96"/>
          <p:cNvSpPr txBox="1">
            <a:spLocks noChangeArrowheads="1"/>
          </p:cNvSpPr>
          <p:nvPr/>
        </p:nvSpPr>
        <p:spPr bwMode="auto">
          <a:xfrm>
            <a:off x="3239680" y="2197100"/>
            <a:ext cx="452845" cy="699309"/>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lIns="82945" tIns="41473" rIns="82945" bIns="41473">
            <a:spAutoFit/>
          </a:bodyPr>
          <a:lstStyle/>
          <a:p>
            <a:pPr>
              <a:defRPr/>
            </a:pPr>
            <a:r>
              <a:rPr lang="en-US" sz="4000" b="1" dirty="0">
                <a:solidFill>
                  <a:srgbClr val="0070C0"/>
                </a:solidFill>
                <a:latin typeface="Arial" pitchFamily="34" charset="0"/>
              </a:rPr>
              <a:t>v</a:t>
            </a:r>
            <a:endParaRPr lang="en-US" sz="4000" dirty="0">
              <a:latin typeface="Arial" pitchFamily="34" charset="0"/>
            </a:endParaRPr>
          </a:p>
        </p:txBody>
      </p:sp>
      <p:sp>
        <p:nvSpPr>
          <p:cNvPr id="88" name="TextBox 96"/>
          <p:cNvSpPr txBox="1">
            <a:spLocks noChangeArrowheads="1"/>
          </p:cNvSpPr>
          <p:nvPr/>
        </p:nvSpPr>
        <p:spPr bwMode="auto">
          <a:xfrm>
            <a:off x="2368550" y="2197100"/>
            <a:ext cx="647700" cy="700088"/>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4000" b="1" dirty="0">
                <a:solidFill>
                  <a:srgbClr val="0070C0"/>
                </a:solidFill>
                <a:latin typeface="Arial" pitchFamily="34" charset="0"/>
              </a:rPr>
              <a:t>u</a:t>
            </a:r>
            <a:endParaRPr lang="en-US" sz="4000" dirty="0">
              <a:latin typeface="Arial" pitchFamily="34" charset="0"/>
            </a:endParaRPr>
          </a:p>
        </p:txBody>
      </p:sp>
      <p:sp>
        <p:nvSpPr>
          <p:cNvPr id="107" name="Rectangle 78"/>
          <p:cNvSpPr>
            <a:spLocks noChangeArrowheads="1"/>
          </p:cNvSpPr>
          <p:nvPr/>
        </p:nvSpPr>
        <p:spPr bwMode="auto">
          <a:xfrm>
            <a:off x="3721100" y="2409825"/>
            <a:ext cx="300038" cy="411163"/>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grpSp>
        <p:nvGrpSpPr>
          <p:cNvPr id="145424" name="Group 203"/>
          <p:cNvGrpSpPr>
            <a:grpSpLocks/>
          </p:cNvGrpSpPr>
          <p:nvPr/>
        </p:nvGrpSpPr>
        <p:grpSpPr bwMode="auto">
          <a:xfrm>
            <a:off x="3535364" y="3622673"/>
            <a:ext cx="777875" cy="538609"/>
            <a:chOff x="3897308" y="3994151"/>
            <a:chExt cx="857256" cy="593045"/>
          </a:xfrm>
        </p:grpSpPr>
        <p:sp>
          <p:nvSpPr>
            <p:cNvPr id="160" name="Rectangle 71"/>
            <p:cNvSpPr>
              <a:spLocks noChangeArrowheads="1"/>
            </p:cNvSpPr>
            <p:nvPr/>
          </p:nvSpPr>
          <p:spPr bwMode="auto">
            <a:xfrm rot="16200000">
              <a:off x="4078602" y="3839076"/>
              <a:ext cx="494668" cy="857256"/>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lstStyle/>
            <a:p>
              <a:pPr>
                <a:defRPr/>
              </a:pPr>
              <a:endParaRPr lang="en-US" dirty="0">
                <a:latin typeface="Arial" pitchFamily="34" charset="0"/>
              </a:endParaRPr>
            </a:p>
          </p:txBody>
        </p:sp>
        <p:sp>
          <p:nvSpPr>
            <p:cNvPr id="168" name="TextBox 167"/>
            <p:cNvSpPr txBox="1"/>
            <p:nvPr/>
          </p:nvSpPr>
          <p:spPr>
            <a:xfrm>
              <a:off x="4089608" y="3994151"/>
              <a:ext cx="521496" cy="593045"/>
            </a:xfrm>
            <a:prstGeom prst="rect">
              <a:avLst/>
            </a:prstGeom>
            <a:noFill/>
          </p:spPr>
          <p:txBody>
            <a:bodyPr wrap="none">
              <a:spAutoFit/>
            </a:bodyPr>
            <a:lstStyle/>
            <a:p>
              <a:pPr>
                <a:defRPr/>
              </a:pPr>
              <a:r>
                <a:rPr lang="en-US" sz="2900" dirty="0">
                  <a:latin typeface="Arial" pitchFamily="34" charset="0"/>
                </a:rPr>
                <a:t>ts</a:t>
              </a:r>
            </a:p>
          </p:txBody>
        </p:sp>
      </p:grpSp>
      <p:sp>
        <p:nvSpPr>
          <p:cNvPr id="208" name="Rectangle 78"/>
          <p:cNvSpPr>
            <a:spLocks noChangeArrowheads="1"/>
          </p:cNvSpPr>
          <p:nvPr/>
        </p:nvSpPr>
        <p:spPr bwMode="auto">
          <a:xfrm>
            <a:off x="3721100" y="2414588"/>
            <a:ext cx="300038" cy="412750"/>
          </a:xfrm>
          <a:prstGeom prst="rect">
            <a:avLst/>
          </a:prstGeom>
          <a:solidFill>
            <a:srgbClr val="FF0000"/>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grpSp>
        <p:nvGrpSpPr>
          <p:cNvPr id="11" name="Group 209"/>
          <p:cNvGrpSpPr>
            <a:grpSpLocks/>
          </p:cNvGrpSpPr>
          <p:nvPr/>
        </p:nvGrpSpPr>
        <p:grpSpPr bwMode="auto">
          <a:xfrm>
            <a:off x="3460750" y="2203450"/>
            <a:ext cx="647700" cy="708025"/>
            <a:chOff x="4468808" y="1834634"/>
            <a:chExt cx="714380" cy="779615"/>
          </a:xfrm>
        </p:grpSpPr>
        <p:sp>
          <p:nvSpPr>
            <p:cNvPr id="209" name="Rectangle 78"/>
            <p:cNvSpPr>
              <a:spLocks noChangeArrowheads="1"/>
            </p:cNvSpPr>
            <p:nvPr/>
          </p:nvSpPr>
          <p:spPr bwMode="auto">
            <a:xfrm>
              <a:off x="4754210" y="2065372"/>
              <a:ext cx="330925" cy="454484"/>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lstStyle/>
            <a:p>
              <a:pPr>
                <a:defRPr/>
              </a:pPr>
              <a:endParaRPr lang="en-US" dirty="0">
                <a:latin typeface="Arial" pitchFamily="34" charset="0"/>
              </a:endParaRPr>
            </a:p>
          </p:txBody>
        </p:sp>
        <p:sp>
          <p:nvSpPr>
            <p:cNvPr id="89" name="TextBox 96"/>
            <p:cNvSpPr txBox="1">
              <a:spLocks noChangeArrowheads="1"/>
            </p:cNvSpPr>
            <p:nvPr/>
          </p:nvSpPr>
          <p:spPr bwMode="auto">
            <a:xfrm>
              <a:off x="4468808" y="1834634"/>
              <a:ext cx="714380" cy="779615"/>
            </a:xfrm>
            <a:prstGeom prst="rect">
              <a:avLst/>
            </a:prstGeom>
            <a:noFill/>
            <a:ln w="9525">
              <a:noFill/>
              <a:miter lim="800000"/>
              <a:headEnd/>
              <a:tailEnd/>
            </a:ln>
            <a:effectLst>
              <a:outerShdw blurRad="50800" dist="38100" dir="2700000" algn="tl" rotWithShape="0">
                <a:prstClr val="black">
                  <a:alpha val="40000"/>
                </a:prstClr>
              </a:outerShdw>
            </a:effectLst>
          </p:spPr>
          <p:txBody>
            <a:bodyPr>
              <a:spAutoFit/>
            </a:bodyPr>
            <a:lstStyle/>
            <a:p>
              <a:pPr>
                <a:defRPr/>
              </a:pPr>
              <a:r>
                <a:rPr lang="en-US" sz="4000" b="1" dirty="0">
                  <a:solidFill>
                    <a:srgbClr val="0070C0"/>
                  </a:solidFill>
                  <a:latin typeface="Arial" pitchFamily="34" charset="0"/>
                </a:rPr>
                <a:t>x</a:t>
              </a:r>
              <a:endParaRPr lang="en-US" sz="4000" dirty="0">
                <a:latin typeface="Arial" pitchFamily="34" charset="0"/>
              </a:endParaRPr>
            </a:p>
          </p:txBody>
        </p:sp>
      </p:grpSp>
      <p:grpSp>
        <p:nvGrpSpPr>
          <p:cNvPr id="92" name="Group 4"/>
          <p:cNvGrpSpPr>
            <a:grpSpLocks/>
          </p:cNvGrpSpPr>
          <p:nvPr/>
        </p:nvGrpSpPr>
        <p:grpSpPr bwMode="auto">
          <a:xfrm>
            <a:off x="2672263" y="1171574"/>
            <a:ext cx="428790" cy="625475"/>
            <a:chOff x="2208" y="1920"/>
            <a:chExt cx="1152" cy="1680"/>
          </a:xfrm>
        </p:grpSpPr>
        <p:sp>
          <p:nvSpPr>
            <p:cNvPr id="114" name="Oval 5"/>
            <p:cNvSpPr>
              <a:spLocks noChangeArrowheads="1"/>
            </p:cNvSpPr>
            <p:nvPr/>
          </p:nvSpPr>
          <p:spPr bwMode="auto">
            <a:xfrm>
              <a:off x="2208" y="2448"/>
              <a:ext cx="1152" cy="1152"/>
            </a:xfrm>
            <a:prstGeom prst="ellipse">
              <a:avLst/>
            </a:prstGeom>
            <a:solidFill>
              <a:srgbClr val="FF0000"/>
            </a:solidFill>
            <a:ln w="9525" algn="ctr">
              <a:solidFill>
                <a:srgbClr val="FF0000"/>
              </a:solidFill>
              <a:round/>
              <a:headEnd/>
              <a:tailEnd/>
            </a:ln>
          </p:spPr>
          <p:txBody>
            <a:bodyPr wrap="none" anchor="ctr"/>
            <a:lstStyle/>
            <a:p>
              <a:endParaRPr lang="en-US" dirty="0">
                <a:latin typeface="Arial" pitchFamily="34" charset="0"/>
              </a:endParaRPr>
            </a:p>
          </p:txBody>
        </p:sp>
        <p:sp>
          <p:nvSpPr>
            <p:cNvPr id="115"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16"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17"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0000"/>
            </a:solidFill>
            <a:ln w="9525" algn="ctr">
              <a:solidFill>
                <a:srgbClr val="FF0000"/>
              </a:solidFill>
              <a:miter lim="800000"/>
              <a:headEnd/>
              <a:tailEnd/>
            </a:ln>
          </p:spPr>
          <p:txBody>
            <a:bodyPr wrap="none" anchor="ctr"/>
            <a:lstStyle/>
            <a:p>
              <a:endParaRPr lang="en-US" dirty="0">
                <a:latin typeface="Arial" pitchFamily="34" charset="0"/>
              </a:endParaRPr>
            </a:p>
          </p:txBody>
        </p:sp>
      </p:grpSp>
      <p:grpSp>
        <p:nvGrpSpPr>
          <p:cNvPr id="4" name="Group 3"/>
          <p:cNvGrpSpPr>
            <a:grpSpLocks/>
          </p:cNvGrpSpPr>
          <p:nvPr/>
        </p:nvGrpSpPr>
        <p:grpSpPr bwMode="auto">
          <a:xfrm>
            <a:off x="1396778" y="1549589"/>
            <a:ext cx="969120" cy="777682"/>
            <a:chOff x="4224" y="2256"/>
            <a:chExt cx="912" cy="816"/>
          </a:xfrm>
          <a:effectLst>
            <a:outerShdw blurRad="50800" dist="38100" dir="2700000" algn="tl" rotWithShape="0">
              <a:prstClr val="black">
                <a:alpha val="40000"/>
              </a:prstClr>
            </a:outerShdw>
          </a:effectLst>
        </p:grpSpPr>
        <p:sp>
          <p:nvSpPr>
            <p:cNvPr id="10251"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2"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3" name="Freeform 6"/>
            <p:cNvSpPr>
              <a:spLocks/>
            </p:cNvSpPr>
            <p:nvPr/>
          </p:nvSpPr>
          <p:spPr bwMode="auto">
            <a:xfrm flipH="1">
              <a:off x="4656" y="2256"/>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4"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5"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6"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7" name="Freeform 10"/>
            <p:cNvSpPr>
              <a:spLocks/>
            </p:cNvSpPr>
            <p:nvPr/>
          </p:nvSpPr>
          <p:spPr bwMode="auto">
            <a:xfrm flipH="1">
              <a:off x="4560" y="2736"/>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8" name="Freeform 11"/>
            <p:cNvSpPr>
              <a:spLocks/>
            </p:cNvSpPr>
            <p:nvPr/>
          </p:nvSpPr>
          <p:spPr bwMode="auto">
            <a:xfrm flipH="1">
              <a:off x="4752" y="2592"/>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9" name="Freeform 12"/>
            <p:cNvSpPr>
              <a:spLocks/>
            </p:cNvSpPr>
            <p:nvPr/>
          </p:nvSpPr>
          <p:spPr bwMode="auto">
            <a:xfrm flipH="1">
              <a:off x="4944" y="2448"/>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blinds(horizontal)">
                                      <p:cBhvr>
                                        <p:cTn id="11" dur="500"/>
                                        <p:tgtEl>
                                          <p:spTgt spid="92"/>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nodeType="clickEffect">
                                  <p:stCondLst>
                                    <p:cond delay="0"/>
                                  </p:stCondLst>
                                  <p:childTnLst>
                                    <p:animMotion origin="layout" path="M -8.02899E-6 1.98865E-6 L 0.22152 1.98865E-6 " pathEditMode="relative" ptsTypes="AA">
                                      <p:cBhvr>
                                        <p:cTn id="15" dur="2000" fill="hold"/>
                                        <p:tgtEl>
                                          <p:spTgt spid="4"/>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92"/>
                                        </p:tgtEl>
                                      </p:cBhvr>
                                    </p:animEffect>
                                    <p:set>
                                      <p:cBhvr>
                                        <p:cTn id="28" dur="1" fill="hold">
                                          <p:stCondLst>
                                            <p:cond delay="4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88950" y="188913"/>
            <a:ext cx="8001000" cy="949325"/>
          </a:xfrm>
        </p:spPr>
        <p:txBody>
          <a:bodyPr/>
          <a:lstStyle/>
          <a:p>
            <a:pPr eaLnBrk="1" hangingPunct="1"/>
            <a:r>
              <a:rPr lang="en-US" smtClean="0"/>
              <a:t>Concurrent Simple Hopscotch</a:t>
            </a:r>
          </a:p>
        </p:txBody>
      </p:sp>
      <p:grpSp>
        <p:nvGrpSpPr>
          <p:cNvPr id="2" name="Group 46"/>
          <p:cNvGrpSpPr>
            <a:grpSpLocks/>
          </p:cNvGrpSpPr>
          <p:nvPr/>
        </p:nvGrpSpPr>
        <p:grpSpPr bwMode="auto">
          <a:xfrm>
            <a:off x="878400" y="2387772"/>
            <a:ext cx="7063200" cy="776589"/>
            <a:chOff x="968346" y="2422515"/>
            <a:chExt cx="7786742" cy="856474"/>
          </a:xfrm>
          <a:effectLst>
            <a:outerShdw blurRad="50800" dist="38100" dir="2700000" algn="tl" rotWithShape="0">
              <a:prstClr val="black">
                <a:alpha val="40000"/>
              </a:prstClr>
            </a:outerShdw>
          </a:effectLst>
        </p:grpSpPr>
        <p:grpSp>
          <p:nvGrpSpPr>
            <p:cNvPr id="3" name="Group 4"/>
            <p:cNvGrpSpPr>
              <a:grpSpLocks/>
            </p:cNvGrpSpPr>
            <p:nvPr/>
          </p:nvGrpSpPr>
          <p:grpSpPr bwMode="auto">
            <a:xfrm>
              <a:off x="968346" y="2422515"/>
              <a:ext cx="7786742" cy="500861"/>
              <a:chOff x="968346" y="2422515"/>
              <a:chExt cx="7786742" cy="500861"/>
            </a:xfrm>
          </p:grpSpPr>
          <p:sp>
            <p:nvSpPr>
              <p:cNvPr id="10287" name="Rectangle 5"/>
              <p:cNvSpPr>
                <a:spLocks noChangeArrowheads="1"/>
              </p:cNvSpPr>
              <p:nvPr/>
            </p:nvSpPr>
            <p:spPr bwMode="auto">
              <a:xfrm>
                <a:off x="968346" y="2422515"/>
                <a:ext cx="7786742" cy="499934"/>
              </a:xfrm>
              <a:prstGeom prst="rect">
                <a:avLst/>
              </a:prstGeom>
              <a:solidFill>
                <a:srgbClr val="66FFCC"/>
              </a:solidFill>
              <a:ln w="9525" algn="ctr">
                <a:solidFill>
                  <a:schemeClr val="tx1"/>
                </a:solidFill>
                <a:miter lim="800000"/>
                <a:headEnd/>
                <a:tailEnd/>
              </a:ln>
            </p:spPr>
            <p:txBody>
              <a:bodyPr wrap="none"/>
              <a:lstStyle/>
              <a:p>
                <a:pPr>
                  <a:defRPr/>
                </a:pPr>
                <a:endParaRPr lang="en-US" sz="3600" dirty="0">
                  <a:latin typeface="Arial" pitchFamily="34" charset="0"/>
                </a:endParaRPr>
              </a:p>
            </p:txBody>
          </p:sp>
          <p:cxnSp>
            <p:nvCxnSpPr>
              <p:cNvPr id="10288" name="Straight Connector 6"/>
              <p:cNvCxnSpPr>
                <a:cxnSpLocks noChangeShapeType="1"/>
              </p:cNvCxnSpPr>
              <p:nvPr/>
            </p:nvCxnSpPr>
            <p:spPr bwMode="auto">
              <a:xfrm rot="5400000">
                <a:off x="1105648" y="2672691"/>
                <a:ext cx="499934" cy="1435"/>
              </a:xfrm>
              <a:prstGeom prst="line">
                <a:avLst/>
              </a:prstGeom>
              <a:noFill/>
              <a:ln w="9525" algn="ctr">
                <a:solidFill>
                  <a:schemeClr val="tx1"/>
                </a:solidFill>
                <a:miter lim="800000"/>
                <a:headEnd/>
                <a:tailEnd/>
              </a:ln>
            </p:spPr>
          </p:cxnSp>
          <p:cxnSp>
            <p:nvCxnSpPr>
              <p:cNvPr id="10289" name="Straight Connector 7"/>
              <p:cNvCxnSpPr>
                <a:cxnSpLocks noChangeShapeType="1"/>
              </p:cNvCxnSpPr>
              <p:nvPr/>
            </p:nvCxnSpPr>
            <p:spPr bwMode="auto">
              <a:xfrm rot="5400000">
                <a:off x="1493635" y="2671765"/>
                <a:ext cx="499934" cy="1435"/>
              </a:xfrm>
              <a:prstGeom prst="line">
                <a:avLst/>
              </a:prstGeom>
              <a:noFill/>
              <a:ln w="9525" algn="ctr">
                <a:solidFill>
                  <a:schemeClr val="tx1"/>
                </a:solidFill>
                <a:miter lim="800000"/>
                <a:headEnd/>
                <a:tailEnd/>
              </a:ln>
            </p:spPr>
          </p:cxnSp>
          <p:cxnSp>
            <p:nvCxnSpPr>
              <p:cNvPr id="10290" name="Straight Connector 8"/>
              <p:cNvCxnSpPr>
                <a:cxnSpLocks noChangeShapeType="1"/>
              </p:cNvCxnSpPr>
              <p:nvPr/>
            </p:nvCxnSpPr>
            <p:spPr bwMode="auto">
              <a:xfrm rot="5400000">
                <a:off x="1880904" y="2671765"/>
                <a:ext cx="499934" cy="1435"/>
              </a:xfrm>
              <a:prstGeom prst="line">
                <a:avLst/>
              </a:prstGeom>
              <a:noFill/>
              <a:ln w="9525" algn="ctr">
                <a:solidFill>
                  <a:schemeClr val="tx1"/>
                </a:solidFill>
                <a:miter lim="800000"/>
                <a:headEnd/>
                <a:tailEnd/>
              </a:ln>
            </p:spPr>
          </p:cxnSp>
          <p:cxnSp>
            <p:nvCxnSpPr>
              <p:cNvPr id="10291" name="Straight Connector 9"/>
              <p:cNvCxnSpPr>
                <a:cxnSpLocks noChangeShapeType="1"/>
              </p:cNvCxnSpPr>
              <p:nvPr/>
            </p:nvCxnSpPr>
            <p:spPr bwMode="auto">
              <a:xfrm rot="5400000">
                <a:off x="2266738" y="2671765"/>
                <a:ext cx="499934" cy="1435"/>
              </a:xfrm>
              <a:prstGeom prst="line">
                <a:avLst/>
              </a:prstGeom>
              <a:noFill/>
              <a:ln w="9525" algn="ctr">
                <a:solidFill>
                  <a:schemeClr val="tx1"/>
                </a:solidFill>
                <a:miter lim="800000"/>
                <a:headEnd/>
                <a:tailEnd/>
              </a:ln>
            </p:spPr>
          </p:cxnSp>
          <p:cxnSp>
            <p:nvCxnSpPr>
              <p:cNvPr id="10292" name="Straight Connector 10"/>
              <p:cNvCxnSpPr>
                <a:cxnSpLocks noChangeShapeType="1"/>
              </p:cNvCxnSpPr>
              <p:nvPr/>
            </p:nvCxnSpPr>
            <p:spPr bwMode="auto">
              <a:xfrm rot="5400000">
                <a:off x="2654007" y="2671765"/>
                <a:ext cx="499934" cy="1435"/>
              </a:xfrm>
              <a:prstGeom prst="line">
                <a:avLst/>
              </a:prstGeom>
              <a:noFill/>
              <a:ln w="9525" algn="ctr">
                <a:solidFill>
                  <a:schemeClr val="tx1"/>
                </a:solidFill>
                <a:miter lim="800000"/>
                <a:headEnd/>
                <a:tailEnd/>
              </a:ln>
            </p:spPr>
          </p:cxnSp>
          <p:cxnSp>
            <p:nvCxnSpPr>
              <p:cNvPr id="10293" name="Straight Connector 11"/>
              <p:cNvCxnSpPr>
                <a:cxnSpLocks noChangeShapeType="1"/>
              </p:cNvCxnSpPr>
              <p:nvPr/>
            </p:nvCxnSpPr>
            <p:spPr bwMode="auto">
              <a:xfrm rot="5400000">
                <a:off x="3041277" y="2671765"/>
                <a:ext cx="499934" cy="1435"/>
              </a:xfrm>
              <a:prstGeom prst="line">
                <a:avLst/>
              </a:prstGeom>
              <a:noFill/>
              <a:ln w="9525" algn="ctr">
                <a:solidFill>
                  <a:schemeClr val="tx1"/>
                </a:solidFill>
                <a:miter lim="800000"/>
                <a:headEnd/>
                <a:tailEnd/>
              </a:ln>
            </p:spPr>
          </p:cxnSp>
          <p:cxnSp>
            <p:nvCxnSpPr>
              <p:cNvPr id="10294" name="Straight Connector 12"/>
              <p:cNvCxnSpPr>
                <a:cxnSpLocks noChangeShapeType="1"/>
              </p:cNvCxnSpPr>
              <p:nvPr/>
            </p:nvCxnSpPr>
            <p:spPr bwMode="auto">
              <a:xfrm rot="5400000">
                <a:off x="3428545" y="2671765"/>
                <a:ext cx="499934" cy="1435"/>
              </a:xfrm>
              <a:prstGeom prst="line">
                <a:avLst/>
              </a:prstGeom>
              <a:noFill/>
              <a:ln w="9525" algn="ctr">
                <a:solidFill>
                  <a:schemeClr val="tx1"/>
                </a:solidFill>
                <a:miter lim="800000"/>
                <a:headEnd/>
                <a:tailEnd/>
              </a:ln>
            </p:spPr>
          </p:cxnSp>
          <p:cxnSp>
            <p:nvCxnSpPr>
              <p:cNvPr id="10295" name="Straight Connector 13"/>
              <p:cNvCxnSpPr>
                <a:cxnSpLocks noChangeShapeType="1"/>
              </p:cNvCxnSpPr>
              <p:nvPr/>
            </p:nvCxnSpPr>
            <p:spPr bwMode="auto">
              <a:xfrm rot="5400000">
                <a:off x="3815815" y="2671765"/>
                <a:ext cx="499934" cy="1435"/>
              </a:xfrm>
              <a:prstGeom prst="line">
                <a:avLst/>
              </a:prstGeom>
              <a:noFill/>
              <a:ln w="9525" algn="ctr">
                <a:solidFill>
                  <a:schemeClr val="tx1"/>
                </a:solidFill>
                <a:miter lim="800000"/>
                <a:headEnd/>
                <a:tailEnd/>
              </a:ln>
            </p:spPr>
          </p:cxnSp>
          <p:cxnSp>
            <p:nvCxnSpPr>
              <p:cNvPr id="10296" name="Straight Connector 14"/>
              <p:cNvCxnSpPr>
                <a:cxnSpLocks noChangeShapeType="1"/>
              </p:cNvCxnSpPr>
              <p:nvPr/>
            </p:nvCxnSpPr>
            <p:spPr bwMode="auto">
              <a:xfrm rot="5400000">
                <a:off x="4203084" y="2671765"/>
                <a:ext cx="499934" cy="1435"/>
              </a:xfrm>
              <a:prstGeom prst="line">
                <a:avLst/>
              </a:prstGeom>
              <a:noFill/>
              <a:ln w="9525" algn="ctr">
                <a:solidFill>
                  <a:schemeClr val="tx1"/>
                </a:solidFill>
                <a:miter lim="800000"/>
                <a:headEnd/>
                <a:tailEnd/>
              </a:ln>
            </p:spPr>
          </p:cxnSp>
          <p:cxnSp>
            <p:nvCxnSpPr>
              <p:cNvPr id="10297" name="Straight Connector 15"/>
              <p:cNvCxnSpPr>
                <a:cxnSpLocks noChangeShapeType="1"/>
              </p:cNvCxnSpPr>
              <p:nvPr/>
            </p:nvCxnSpPr>
            <p:spPr bwMode="auto">
              <a:xfrm rot="5400000">
                <a:off x="4590353" y="2671765"/>
                <a:ext cx="499934" cy="1435"/>
              </a:xfrm>
              <a:prstGeom prst="line">
                <a:avLst/>
              </a:prstGeom>
              <a:noFill/>
              <a:ln w="9525" algn="ctr">
                <a:solidFill>
                  <a:schemeClr val="tx1"/>
                </a:solidFill>
                <a:miter lim="800000"/>
                <a:headEnd/>
                <a:tailEnd/>
              </a:ln>
            </p:spPr>
          </p:cxnSp>
          <p:cxnSp>
            <p:nvCxnSpPr>
              <p:cNvPr id="10298" name="Straight Connector 16"/>
              <p:cNvCxnSpPr>
                <a:cxnSpLocks noChangeShapeType="1"/>
              </p:cNvCxnSpPr>
              <p:nvPr/>
            </p:nvCxnSpPr>
            <p:spPr bwMode="auto">
              <a:xfrm rot="5400000">
                <a:off x="4977622" y="2671765"/>
                <a:ext cx="499934" cy="1435"/>
              </a:xfrm>
              <a:prstGeom prst="line">
                <a:avLst/>
              </a:prstGeom>
              <a:noFill/>
              <a:ln w="9525" algn="ctr">
                <a:solidFill>
                  <a:schemeClr val="tx1"/>
                </a:solidFill>
                <a:miter lim="800000"/>
                <a:headEnd/>
                <a:tailEnd/>
              </a:ln>
            </p:spPr>
          </p:cxnSp>
          <p:cxnSp>
            <p:nvCxnSpPr>
              <p:cNvPr id="10299" name="Straight Connector 17"/>
              <p:cNvCxnSpPr>
                <a:cxnSpLocks noChangeShapeType="1"/>
              </p:cNvCxnSpPr>
              <p:nvPr/>
            </p:nvCxnSpPr>
            <p:spPr bwMode="auto">
              <a:xfrm rot="5400000">
                <a:off x="5364892" y="2671765"/>
                <a:ext cx="499934" cy="1435"/>
              </a:xfrm>
              <a:prstGeom prst="line">
                <a:avLst/>
              </a:prstGeom>
              <a:noFill/>
              <a:ln w="9525" algn="ctr">
                <a:solidFill>
                  <a:schemeClr val="tx1"/>
                </a:solidFill>
                <a:miter lim="800000"/>
                <a:headEnd/>
                <a:tailEnd/>
              </a:ln>
            </p:spPr>
          </p:cxnSp>
          <p:cxnSp>
            <p:nvCxnSpPr>
              <p:cNvPr id="10300" name="Straight Connector 18"/>
              <p:cNvCxnSpPr>
                <a:cxnSpLocks noChangeShapeType="1"/>
              </p:cNvCxnSpPr>
              <p:nvPr/>
            </p:nvCxnSpPr>
            <p:spPr bwMode="auto">
              <a:xfrm rot="5400000">
                <a:off x="5752161" y="2671765"/>
                <a:ext cx="499934" cy="1435"/>
              </a:xfrm>
              <a:prstGeom prst="line">
                <a:avLst/>
              </a:prstGeom>
              <a:noFill/>
              <a:ln w="9525" algn="ctr">
                <a:solidFill>
                  <a:schemeClr val="tx1"/>
                </a:solidFill>
                <a:miter lim="800000"/>
                <a:headEnd/>
                <a:tailEnd/>
              </a:ln>
            </p:spPr>
          </p:cxnSp>
          <p:cxnSp>
            <p:nvCxnSpPr>
              <p:cNvPr id="10301" name="Straight Connector 19"/>
              <p:cNvCxnSpPr>
                <a:cxnSpLocks noChangeShapeType="1"/>
              </p:cNvCxnSpPr>
              <p:nvPr/>
            </p:nvCxnSpPr>
            <p:spPr bwMode="auto">
              <a:xfrm rot="5400000">
                <a:off x="6139430" y="2671765"/>
                <a:ext cx="499934" cy="1435"/>
              </a:xfrm>
              <a:prstGeom prst="line">
                <a:avLst/>
              </a:prstGeom>
              <a:noFill/>
              <a:ln w="9525" algn="ctr">
                <a:solidFill>
                  <a:schemeClr val="tx1"/>
                </a:solidFill>
                <a:miter lim="800000"/>
                <a:headEnd/>
                <a:tailEnd/>
              </a:ln>
            </p:spPr>
          </p:cxnSp>
          <p:cxnSp>
            <p:nvCxnSpPr>
              <p:cNvPr id="10302" name="Straight Connector 20"/>
              <p:cNvCxnSpPr>
                <a:cxnSpLocks noChangeShapeType="1"/>
              </p:cNvCxnSpPr>
              <p:nvPr/>
            </p:nvCxnSpPr>
            <p:spPr bwMode="auto">
              <a:xfrm rot="5400000">
                <a:off x="6526699" y="2671765"/>
                <a:ext cx="499934" cy="1435"/>
              </a:xfrm>
              <a:prstGeom prst="line">
                <a:avLst/>
              </a:prstGeom>
              <a:noFill/>
              <a:ln w="9525" algn="ctr">
                <a:solidFill>
                  <a:schemeClr val="tx1"/>
                </a:solidFill>
                <a:miter lim="800000"/>
                <a:headEnd/>
                <a:tailEnd/>
              </a:ln>
            </p:spPr>
          </p:cxnSp>
          <p:cxnSp>
            <p:nvCxnSpPr>
              <p:cNvPr id="10303" name="Straight Connector 21"/>
              <p:cNvCxnSpPr>
                <a:cxnSpLocks noChangeShapeType="1"/>
              </p:cNvCxnSpPr>
              <p:nvPr/>
            </p:nvCxnSpPr>
            <p:spPr bwMode="auto">
              <a:xfrm rot="5400000">
                <a:off x="6913968" y="2671765"/>
                <a:ext cx="499934" cy="1435"/>
              </a:xfrm>
              <a:prstGeom prst="line">
                <a:avLst/>
              </a:prstGeom>
              <a:noFill/>
              <a:ln w="9525" algn="ctr">
                <a:solidFill>
                  <a:schemeClr val="tx1"/>
                </a:solidFill>
                <a:miter lim="800000"/>
                <a:headEnd/>
                <a:tailEnd/>
              </a:ln>
            </p:spPr>
          </p:cxnSp>
          <p:cxnSp>
            <p:nvCxnSpPr>
              <p:cNvPr id="10304" name="Straight Connector 22"/>
              <p:cNvCxnSpPr>
                <a:cxnSpLocks noChangeShapeType="1"/>
              </p:cNvCxnSpPr>
              <p:nvPr/>
            </p:nvCxnSpPr>
            <p:spPr bwMode="auto">
              <a:xfrm rot="5400000">
                <a:off x="7301237" y="2671765"/>
                <a:ext cx="499934" cy="1435"/>
              </a:xfrm>
              <a:prstGeom prst="line">
                <a:avLst/>
              </a:prstGeom>
              <a:noFill/>
              <a:ln w="9525" algn="ctr">
                <a:solidFill>
                  <a:schemeClr val="tx1"/>
                </a:solidFill>
                <a:miter lim="800000"/>
                <a:headEnd/>
                <a:tailEnd/>
              </a:ln>
            </p:spPr>
          </p:cxnSp>
          <p:cxnSp>
            <p:nvCxnSpPr>
              <p:cNvPr id="10305" name="Straight Connector 23"/>
              <p:cNvCxnSpPr>
                <a:cxnSpLocks noChangeShapeType="1"/>
              </p:cNvCxnSpPr>
              <p:nvPr/>
            </p:nvCxnSpPr>
            <p:spPr bwMode="auto">
              <a:xfrm rot="5400000">
                <a:off x="7688507" y="2671765"/>
                <a:ext cx="499934" cy="1435"/>
              </a:xfrm>
              <a:prstGeom prst="line">
                <a:avLst/>
              </a:prstGeom>
              <a:noFill/>
              <a:ln w="9525" algn="ctr">
                <a:solidFill>
                  <a:schemeClr val="tx1"/>
                </a:solidFill>
                <a:miter lim="800000"/>
                <a:headEnd/>
                <a:tailEnd/>
              </a:ln>
            </p:spPr>
          </p:cxnSp>
          <p:cxnSp>
            <p:nvCxnSpPr>
              <p:cNvPr id="10306" name="Straight Connector 24"/>
              <p:cNvCxnSpPr>
                <a:cxnSpLocks noChangeShapeType="1"/>
              </p:cNvCxnSpPr>
              <p:nvPr/>
            </p:nvCxnSpPr>
            <p:spPr bwMode="auto">
              <a:xfrm rot="5400000">
                <a:off x="8077221" y="2671754"/>
                <a:ext cx="500066" cy="1588"/>
              </a:xfrm>
              <a:prstGeom prst="line">
                <a:avLst/>
              </a:prstGeom>
              <a:noFill/>
              <a:ln w="9525" algn="ctr">
                <a:solidFill>
                  <a:schemeClr val="tx1"/>
                </a:solidFill>
                <a:miter lim="800000"/>
                <a:headEnd/>
                <a:tailEnd/>
              </a:ln>
            </p:spPr>
          </p:cxnSp>
        </p:grpSp>
        <p:sp>
          <p:nvSpPr>
            <p:cNvPr id="10267" name="TextBox 25"/>
            <p:cNvSpPr txBox="1">
              <a:spLocks noChangeArrowheads="1"/>
            </p:cNvSpPr>
            <p:nvPr/>
          </p:nvSpPr>
          <p:spPr bwMode="auto">
            <a:xfrm>
              <a:off x="1010561" y="2922581"/>
              <a:ext cx="321987"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a:t>
              </a:r>
            </a:p>
          </p:txBody>
        </p:sp>
        <p:sp>
          <p:nvSpPr>
            <p:cNvPr id="10268" name="TextBox 26"/>
            <p:cNvSpPr txBox="1">
              <a:spLocks noChangeArrowheads="1"/>
            </p:cNvSpPr>
            <p:nvPr/>
          </p:nvSpPr>
          <p:spPr bwMode="auto">
            <a:xfrm>
              <a:off x="1385878"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a:t>
              </a:r>
            </a:p>
          </p:txBody>
        </p:sp>
        <p:sp>
          <p:nvSpPr>
            <p:cNvPr id="10269" name="TextBox 27"/>
            <p:cNvSpPr txBox="1">
              <a:spLocks noChangeArrowheads="1"/>
            </p:cNvSpPr>
            <p:nvPr/>
          </p:nvSpPr>
          <p:spPr bwMode="auto">
            <a:xfrm>
              <a:off x="177179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3</a:t>
              </a:r>
            </a:p>
          </p:txBody>
        </p:sp>
        <p:sp>
          <p:nvSpPr>
            <p:cNvPr id="10270" name="TextBox 28"/>
            <p:cNvSpPr txBox="1">
              <a:spLocks noChangeArrowheads="1"/>
            </p:cNvSpPr>
            <p:nvPr/>
          </p:nvSpPr>
          <p:spPr bwMode="auto">
            <a:xfrm>
              <a:off x="215771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4</a:t>
              </a:r>
            </a:p>
          </p:txBody>
        </p:sp>
        <p:sp>
          <p:nvSpPr>
            <p:cNvPr id="10271" name="TextBox 29"/>
            <p:cNvSpPr txBox="1">
              <a:spLocks noChangeArrowheads="1"/>
            </p:cNvSpPr>
            <p:nvPr/>
          </p:nvSpPr>
          <p:spPr bwMode="auto">
            <a:xfrm>
              <a:off x="254363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5</a:t>
              </a:r>
            </a:p>
          </p:txBody>
        </p:sp>
        <p:sp>
          <p:nvSpPr>
            <p:cNvPr id="10272" name="TextBox 30"/>
            <p:cNvSpPr txBox="1">
              <a:spLocks noChangeArrowheads="1"/>
            </p:cNvSpPr>
            <p:nvPr/>
          </p:nvSpPr>
          <p:spPr bwMode="auto">
            <a:xfrm>
              <a:off x="292955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6</a:t>
              </a:r>
            </a:p>
          </p:txBody>
        </p:sp>
        <p:sp>
          <p:nvSpPr>
            <p:cNvPr id="10273" name="TextBox 31"/>
            <p:cNvSpPr txBox="1">
              <a:spLocks noChangeArrowheads="1"/>
            </p:cNvSpPr>
            <p:nvPr/>
          </p:nvSpPr>
          <p:spPr bwMode="auto">
            <a:xfrm>
              <a:off x="331547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7</a:t>
              </a:r>
            </a:p>
          </p:txBody>
        </p:sp>
        <p:sp>
          <p:nvSpPr>
            <p:cNvPr id="10274" name="TextBox 32"/>
            <p:cNvSpPr txBox="1">
              <a:spLocks noChangeArrowheads="1"/>
            </p:cNvSpPr>
            <p:nvPr/>
          </p:nvSpPr>
          <p:spPr bwMode="auto">
            <a:xfrm>
              <a:off x="370139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8</a:t>
              </a:r>
            </a:p>
          </p:txBody>
        </p:sp>
        <p:sp>
          <p:nvSpPr>
            <p:cNvPr id="10275" name="TextBox 33"/>
            <p:cNvSpPr txBox="1">
              <a:spLocks noChangeArrowheads="1"/>
            </p:cNvSpPr>
            <p:nvPr/>
          </p:nvSpPr>
          <p:spPr bwMode="auto">
            <a:xfrm>
              <a:off x="4087310"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9</a:t>
              </a:r>
            </a:p>
          </p:txBody>
        </p:sp>
        <p:sp>
          <p:nvSpPr>
            <p:cNvPr id="10276" name="TextBox 34"/>
            <p:cNvSpPr txBox="1">
              <a:spLocks noChangeArrowheads="1"/>
            </p:cNvSpPr>
            <p:nvPr/>
          </p:nvSpPr>
          <p:spPr bwMode="auto">
            <a:xfrm>
              <a:off x="4372480"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10</a:t>
              </a:r>
            </a:p>
          </p:txBody>
        </p:sp>
        <p:sp>
          <p:nvSpPr>
            <p:cNvPr id="10277" name="TextBox 35"/>
            <p:cNvSpPr txBox="1">
              <a:spLocks noChangeArrowheads="1"/>
            </p:cNvSpPr>
            <p:nvPr/>
          </p:nvSpPr>
          <p:spPr bwMode="auto">
            <a:xfrm>
              <a:off x="4808279" y="2922580"/>
              <a:ext cx="424626"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11</a:t>
              </a:r>
            </a:p>
          </p:txBody>
        </p:sp>
        <p:sp>
          <p:nvSpPr>
            <p:cNvPr id="10278" name="TextBox 36"/>
            <p:cNvSpPr txBox="1">
              <a:spLocks noChangeArrowheads="1"/>
            </p:cNvSpPr>
            <p:nvPr/>
          </p:nvSpPr>
          <p:spPr bwMode="auto">
            <a:xfrm>
              <a:off x="519572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12</a:t>
              </a:r>
            </a:p>
          </p:txBody>
        </p:sp>
        <p:sp>
          <p:nvSpPr>
            <p:cNvPr id="10279" name="TextBox 37"/>
            <p:cNvSpPr txBox="1">
              <a:spLocks noChangeArrowheads="1"/>
            </p:cNvSpPr>
            <p:nvPr/>
          </p:nvSpPr>
          <p:spPr bwMode="auto">
            <a:xfrm>
              <a:off x="558107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13</a:t>
              </a:r>
            </a:p>
          </p:txBody>
        </p:sp>
        <p:sp>
          <p:nvSpPr>
            <p:cNvPr id="10280" name="TextBox 38"/>
            <p:cNvSpPr txBox="1">
              <a:spLocks noChangeArrowheads="1"/>
            </p:cNvSpPr>
            <p:nvPr/>
          </p:nvSpPr>
          <p:spPr bwMode="auto">
            <a:xfrm>
              <a:off x="596643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14</a:t>
              </a:r>
            </a:p>
          </p:txBody>
        </p:sp>
        <p:sp>
          <p:nvSpPr>
            <p:cNvPr id="10281" name="TextBox 39"/>
            <p:cNvSpPr txBox="1">
              <a:spLocks noChangeArrowheads="1"/>
            </p:cNvSpPr>
            <p:nvPr/>
          </p:nvSpPr>
          <p:spPr bwMode="auto">
            <a:xfrm>
              <a:off x="6351782"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15</a:t>
              </a:r>
            </a:p>
          </p:txBody>
        </p:sp>
        <p:sp>
          <p:nvSpPr>
            <p:cNvPr id="10282" name="TextBox 40"/>
            <p:cNvSpPr txBox="1">
              <a:spLocks noChangeArrowheads="1"/>
            </p:cNvSpPr>
            <p:nvPr/>
          </p:nvSpPr>
          <p:spPr bwMode="auto">
            <a:xfrm>
              <a:off x="6737135"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16</a:t>
              </a:r>
            </a:p>
          </p:txBody>
        </p:sp>
        <p:sp>
          <p:nvSpPr>
            <p:cNvPr id="10283" name="TextBox 41"/>
            <p:cNvSpPr txBox="1">
              <a:spLocks noChangeArrowheads="1"/>
            </p:cNvSpPr>
            <p:nvPr/>
          </p:nvSpPr>
          <p:spPr bwMode="auto">
            <a:xfrm>
              <a:off x="712248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17</a:t>
              </a:r>
            </a:p>
          </p:txBody>
        </p:sp>
        <p:sp>
          <p:nvSpPr>
            <p:cNvPr id="10284" name="TextBox 42"/>
            <p:cNvSpPr txBox="1">
              <a:spLocks noChangeArrowheads="1"/>
            </p:cNvSpPr>
            <p:nvPr/>
          </p:nvSpPr>
          <p:spPr bwMode="auto">
            <a:xfrm>
              <a:off x="750783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18</a:t>
              </a:r>
            </a:p>
          </p:txBody>
        </p:sp>
        <p:sp>
          <p:nvSpPr>
            <p:cNvPr id="10285" name="TextBox 43"/>
            <p:cNvSpPr txBox="1">
              <a:spLocks noChangeArrowheads="1"/>
            </p:cNvSpPr>
            <p:nvPr/>
          </p:nvSpPr>
          <p:spPr bwMode="auto">
            <a:xfrm>
              <a:off x="789319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19</a:t>
              </a:r>
            </a:p>
          </p:txBody>
        </p:sp>
        <p:sp>
          <p:nvSpPr>
            <p:cNvPr id="10286" name="TextBox 44"/>
            <p:cNvSpPr txBox="1">
              <a:spLocks noChangeArrowheads="1"/>
            </p:cNvSpPr>
            <p:nvPr/>
          </p:nvSpPr>
          <p:spPr bwMode="auto">
            <a:xfrm>
              <a:off x="831469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20</a:t>
              </a:r>
            </a:p>
          </p:txBody>
        </p:sp>
      </p:grpSp>
      <p:sp>
        <p:nvSpPr>
          <p:cNvPr id="146436" name="TextBox 87"/>
          <p:cNvSpPr txBox="1">
            <a:spLocks noChangeArrowheads="1"/>
          </p:cNvSpPr>
          <p:nvPr/>
        </p:nvSpPr>
        <p:spPr bwMode="auto">
          <a:xfrm>
            <a:off x="1598613" y="4337050"/>
            <a:ext cx="7127875" cy="2068915"/>
          </a:xfrm>
          <a:prstGeom prst="rect">
            <a:avLst/>
          </a:prstGeom>
          <a:noFill/>
          <a:ln w="9525">
            <a:noFill/>
            <a:miter lim="800000"/>
            <a:headEnd/>
            <a:tailEnd/>
          </a:ln>
        </p:spPr>
        <p:txBody>
          <a:bodyPr lIns="82945" tIns="41473" rIns="82945" bIns="41473">
            <a:spAutoFit/>
          </a:bodyPr>
          <a:lstStyle/>
          <a:p>
            <a:pPr algn="l"/>
            <a:r>
              <a:rPr lang="en-US" sz="3200" i="1" dirty="0" smtClean="0">
                <a:solidFill>
                  <a:schemeClr val="tx1"/>
                </a:solidFill>
                <a:latin typeface="Arial" pitchFamily="34" charset="0"/>
                <a:cs typeface="Arial" pitchFamily="34" charset="0"/>
              </a:rPr>
              <a:t>add</a:t>
            </a:r>
            <a:r>
              <a:rPr lang="en-US" sz="3200" dirty="0" smtClean="0">
                <a:solidFill>
                  <a:schemeClr val="tx1"/>
                </a:solidFill>
                <a:latin typeface="Arial" pitchFamily="34" charset="0"/>
                <a:cs typeface="Arial" pitchFamily="34" charset="0"/>
              </a:rPr>
              <a:t>(x</a:t>
            </a:r>
            <a:r>
              <a:rPr lang="en-US" sz="3200" dirty="0">
                <a:solidFill>
                  <a:schemeClr val="tx1"/>
                </a:solidFill>
                <a:latin typeface="Arial" pitchFamily="34" charset="0"/>
                <a:cs typeface="Arial" pitchFamily="34" charset="0"/>
              </a:rPr>
              <a:t>)</a:t>
            </a:r>
            <a:r>
              <a:rPr lang="en-US" sz="3200" dirty="0">
                <a:solidFill>
                  <a:srgbClr val="0070C0"/>
                </a:solidFill>
                <a:latin typeface="Arial" pitchFamily="34" charset="0"/>
                <a:cs typeface="Arial" pitchFamily="34" charset="0"/>
              </a:rPr>
              <a:t> </a:t>
            </a:r>
            <a:r>
              <a:rPr lang="en-US" sz="3200" dirty="0">
                <a:latin typeface="Arial" pitchFamily="34" charset="0"/>
                <a:cs typeface="Arial" pitchFamily="34" charset="0"/>
              </a:rPr>
              <a:t>– lock bucket, mark empty slot using CAS, lock bucket and update timestamp of bucket being  displaced before erasing old </a:t>
            </a:r>
            <a:r>
              <a:rPr lang="en-US" sz="3200" dirty="0" smtClean="0">
                <a:latin typeface="Arial" pitchFamily="34" charset="0"/>
                <a:cs typeface="Arial" pitchFamily="34" charset="0"/>
              </a:rPr>
              <a:t>value</a:t>
            </a:r>
            <a:r>
              <a:rPr lang="en-US" sz="3300" dirty="0" smtClean="0">
                <a:latin typeface="Arial" pitchFamily="34" charset="0"/>
                <a:cs typeface="Arial" pitchFamily="34" charset="0"/>
                <a:sym typeface="Wingdings" pitchFamily="2" charset="2"/>
              </a:rPr>
              <a:t> </a:t>
            </a:r>
            <a:endParaRPr lang="en-US" sz="3300" dirty="0">
              <a:latin typeface="Arial" pitchFamily="34" charset="0"/>
              <a:cs typeface="Arial" pitchFamily="34" charset="0"/>
            </a:endParaRPr>
          </a:p>
        </p:txBody>
      </p:sp>
      <p:sp>
        <p:nvSpPr>
          <p:cNvPr id="10246" name="TextBox 96"/>
          <p:cNvSpPr txBox="1">
            <a:spLocks noChangeArrowheads="1"/>
          </p:cNvSpPr>
          <p:nvPr/>
        </p:nvSpPr>
        <p:spPr bwMode="auto">
          <a:xfrm>
            <a:off x="2981198" y="2197100"/>
            <a:ext cx="423990" cy="699309"/>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lIns="82945" tIns="41473" rIns="82945" bIns="41473">
            <a:spAutoFit/>
          </a:bodyPr>
          <a:lstStyle/>
          <a:p>
            <a:pPr>
              <a:defRPr/>
            </a:pPr>
            <a:r>
              <a:rPr lang="en-US" sz="4000" b="1" dirty="0">
                <a:solidFill>
                  <a:srgbClr val="0070C0"/>
                </a:solidFill>
                <a:latin typeface="Arial" pitchFamily="34" charset="0"/>
              </a:rPr>
              <a:t>z</a:t>
            </a:r>
            <a:endParaRPr lang="en-US" sz="4000" dirty="0">
              <a:latin typeface="Arial" pitchFamily="34" charset="0"/>
            </a:endParaRPr>
          </a:p>
        </p:txBody>
      </p:sp>
      <p:grpSp>
        <p:nvGrpSpPr>
          <p:cNvPr id="4" name="Group 3"/>
          <p:cNvGrpSpPr>
            <a:grpSpLocks/>
          </p:cNvGrpSpPr>
          <p:nvPr/>
        </p:nvGrpSpPr>
        <p:grpSpPr bwMode="auto">
          <a:xfrm>
            <a:off x="1396778" y="1549589"/>
            <a:ext cx="969120" cy="777682"/>
            <a:chOff x="4224" y="2256"/>
            <a:chExt cx="912" cy="816"/>
          </a:xfrm>
          <a:effectLst>
            <a:outerShdw blurRad="50800" dist="38100" dir="2700000" algn="tl" rotWithShape="0">
              <a:prstClr val="black">
                <a:alpha val="40000"/>
              </a:prstClr>
            </a:outerShdw>
          </a:effectLst>
        </p:grpSpPr>
        <p:sp>
          <p:nvSpPr>
            <p:cNvPr id="10251"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2"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3" name="Freeform 6"/>
            <p:cNvSpPr>
              <a:spLocks/>
            </p:cNvSpPr>
            <p:nvPr/>
          </p:nvSpPr>
          <p:spPr bwMode="auto">
            <a:xfrm flipH="1">
              <a:off x="4656" y="2256"/>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4"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5"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6"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7" name="Freeform 10"/>
            <p:cNvSpPr>
              <a:spLocks/>
            </p:cNvSpPr>
            <p:nvPr/>
          </p:nvSpPr>
          <p:spPr bwMode="auto">
            <a:xfrm flipH="1">
              <a:off x="4560" y="2736"/>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8" name="Freeform 11"/>
            <p:cNvSpPr>
              <a:spLocks/>
            </p:cNvSpPr>
            <p:nvPr/>
          </p:nvSpPr>
          <p:spPr bwMode="auto">
            <a:xfrm flipH="1">
              <a:off x="4752" y="2592"/>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9" name="Freeform 12"/>
            <p:cNvSpPr>
              <a:spLocks/>
            </p:cNvSpPr>
            <p:nvPr/>
          </p:nvSpPr>
          <p:spPr bwMode="auto">
            <a:xfrm flipH="1">
              <a:off x="4944" y="2448"/>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grpSp>
      <p:cxnSp>
        <p:nvCxnSpPr>
          <p:cNvPr id="146439" name="Straight Connector 88"/>
          <p:cNvCxnSpPr>
            <a:cxnSpLocks noChangeShapeType="1"/>
          </p:cNvCxnSpPr>
          <p:nvPr/>
        </p:nvCxnSpPr>
        <p:spPr bwMode="auto">
          <a:xfrm rot="5400000" flipH="1" flipV="1">
            <a:off x="1915319" y="2910682"/>
            <a:ext cx="776287" cy="647700"/>
          </a:xfrm>
          <a:prstGeom prst="line">
            <a:avLst/>
          </a:prstGeom>
          <a:noFill/>
          <a:ln w="9525" algn="ctr">
            <a:solidFill>
              <a:schemeClr val="tx1"/>
            </a:solidFill>
            <a:prstDash val="dash"/>
            <a:miter lim="800000"/>
            <a:headEnd/>
            <a:tailEnd/>
          </a:ln>
        </p:spPr>
      </p:cxnSp>
      <p:cxnSp>
        <p:nvCxnSpPr>
          <p:cNvPr id="146440" name="Straight Connector 90"/>
          <p:cNvCxnSpPr>
            <a:cxnSpLocks noChangeShapeType="1"/>
          </p:cNvCxnSpPr>
          <p:nvPr/>
        </p:nvCxnSpPr>
        <p:spPr bwMode="auto">
          <a:xfrm rot="10800000">
            <a:off x="3016250" y="2846388"/>
            <a:ext cx="1296988" cy="776287"/>
          </a:xfrm>
          <a:prstGeom prst="line">
            <a:avLst/>
          </a:prstGeom>
          <a:noFill/>
          <a:ln w="9525" algn="ctr">
            <a:solidFill>
              <a:schemeClr val="tx1"/>
            </a:solidFill>
            <a:prstDash val="dash"/>
            <a:miter lim="800000"/>
            <a:headEnd/>
            <a:tailEnd/>
          </a:ln>
        </p:spPr>
      </p:cxnSp>
      <p:grpSp>
        <p:nvGrpSpPr>
          <p:cNvPr id="5" name="Group 85"/>
          <p:cNvGrpSpPr/>
          <p:nvPr/>
        </p:nvGrpSpPr>
        <p:grpSpPr>
          <a:xfrm>
            <a:off x="1979985" y="3619102"/>
            <a:ext cx="1513228" cy="542929"/>
            <a:chOff x="2182795" y="3989389"/>
            <a:chExt cx="1668229" cy="598479"/>
          </a:xfrm>
          <a:effectLst>
            <a:outerShdw blurRad="50800" dist="38100" dir="2700000" algn="tl" rotWithShape="0">
              <a:prstClr val="black">
                <a:alpha val="40000"/>
              </a:prstClr>
            </a:outerShdw>
          </a:effectLst>
        </p:grpSpPr>
        <p:sp>
          <p:nvSpPr>
            <p:cNvPr id="10260" name="Rectangle 71"/>
            <p:cNvSpPr>
              <a:spLocks noChangeArrowheads="1"/>
            </p:cNvSpPr>
            <p:nvPr/>
          </p:nvSpPr>
          <p:spPr bwMode="auto">
            <a:xfrm rot="16200000">
              <a:off x="2754302" y="3442755"/>
              <a:ext cx="500058" cy="1643071"/>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71" name="Straight Connector 70"/>
            <p:cNvCxnSpPr/>
            <p:nvPr/>
          </p:nvCxnSpPr>
          <p:spPr bwMode="auto">
            <a:xfrm rot="5400000">
              <a:off x="2362181"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2" name="Straight Connector 71"/>
            <p:cNvCxnSpPr/>
            <p:nvPr/>
          </p:nvCxnSpPr>
          <p:spPr bwMode="auto">
            <a:xfrm rot="5400000">
              <a:off x="2790809"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3" name="Straight Connector 72"/>
            <p:cNvCxnSpPr/>
            <p:nvPr/>
          </p:nvCxnSpPr>
          <p:spPr bwMode="auto">
            <a:xfrm rot="5400000">
              <a:off x="3219437"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81" name="TextBox 80"/>
            <p:cNvSpPr txBox="1"/>
            <p:nvPr/>
          </p:nvSpPr>
          <p:spPr>
            <a:xfrm>
              <a:off x="2185977" y="3994151"/>
              <a:ext cx="431551" cy="593717"/>
            </a:xfrm>
            <a:prstGeom prst="rect">
              <a:avLst/>
            </a:prstGeom>
            <a:noFill/>
          </p:spPr>
          <p:txBody>
            <a:bodyPr wrap="none">
              <a:spAutoFit/>
            </a:bodyPr>
            <a:lstStyle/>
            <a:p>
              <a:pPr>
                <a:defRPr/>
              </a:pPr>
              <a:r>
                <a:rPr lang="en-US" sz="2900" dirty="0">
                  <a:latin typeface="Arial" pitchFamily="34" charset="0"/>
                </a:rPr>
                <a:t>1</a:t>
              </a:r>
            </a:p>
          </p:txBody>
        </p:sp>
        <p:sp>
          <p:nvSpPr>
            <p:cNvPr id="82" name="TextBox 81"/>
            <p:cNvSpPr txBox="1"/>
            <p:nvPr/>
          </p:nvSpPr>
          <p:spPr>
            <a:xfrm>
              <a:off x="2590791" y="3994151"/>
              <a:ext cx="431550" cy="593717"/>
            </a:xfrm>
            <a:prstGeom prst="rect">
              <a:avLst/>
            </a:prstGeom>
            <a:noFill/>
          </p:spPr>
          <p:txBody>
            <a:bodyPr wrap="none">
              <a:spAutoFit/>
            </a:bodyPr>
            <a:lstStyle/>
            <a:p>
              <a:pPr>
                <a:defRPr/>
              </a:pPr>
              <a:r>
                <a:rPr lang="en-US" sz="2900" dirty="0">
                  <a:latin typeface="Arial" pitchFamily="34" charset="0"/>
                </a:rPr>
                <a:t>0</a:t>
              </a:r>
            </a:p>
          </p:txBody>
        </p:sp>
        <p:sp>
          <p:nvSpPr>
            <p:cNvPr id="83" name="TextBox 82"/>
            <p:cNvSpPr txBox="1"/>
            <p:nvPr/>
          </p:nvSpPr>
          <p:spPr>
            <a:xfrm>
              <a:off x="2995607" y="3994151"/>
              <a:ext cx="431550" cy="593717"/>
            </a:xfrm>
            <a:prstGeom prst="rect">
              <a:avLst/>
            </a:prstGeom>
            <a:noFill/>
          </p:spPr>
          <p:txBody>
            <a:bodyPr wrap="none">
              <a:spAutoFit/>
            </a:bodyPr>
            <a:lstStyle/>
            <a:p>
              <a:pPr>
                <a:defRPr/>
              </a:pPr>
              <a:r>
                <a:rPr lang="en-US" sz="2900" dirty="0">
                  <a:latin typeface="Arial" pitchFamily="34" charset="0"/>
                </a:rPr>
                <a:t>0</a:t>
              </a:r>
            </a:p>
          </p:txBody>
        </p:sp>
        <p:sp>
          <p:nvSpPr>
            <p:cNvPr id="84" name="TextBox 83"/>
            <p:cNvSpPr txBox="1"/>
            <p:nvPr/>
          </p:nvSpPr>
          <p:spPr>
            <a:xfrm>
              <a:off x="3419473" y="3989389"/>
              <a:ext cx="431551" cy="593717"/>
            </a:xfrm>
            <a:prstGeom prst="rect">
              <a:avLst/>
            </a:prstGeom>
            <a:noFill/>
          </p:spPr>
          <p:txBody>
            <a:bodyPr wrap="none">
              <a:spAutoFit/>
            </a:bodyPr>
            <a:lstStyle/>
            <a:p>
              <a:pPr>
                <a:defRPr/>
              </a:pPr>
              <a:r>
                <a:rPr lang="en-US" sz="2900" dirty="0">
                  <a:latin typeface="Arial" pitchFamily="34" charset="0"/>
                </a:rPr>
                <a:t>1</a:t>
              </a:r>
            </a:p>
          </p:txBody>
        </p:sp>
      </p:grpSp>
      <p:sp>
        <p:nvSpPr>
          <p:cNvPr id="87" name="TextBox 96"/>
          <p:cNvSpPr txBox="1">
            <a:spLocks noChangeArrowheads="1"/>
          </p:cNvSpPr>
          <p:nvPr/>
        </p:nvSpPr>
        <p:spPr bwMode="auto">
          <a:xfrm>
            <a:off x="3239680" y="2197100"/>
            <a:ext cx="452845" cy="699309"/>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lIns="82945" tIns="41473" rIns="82945" bIns="41473">
            <a:spAutoFit/>
          </a:bodyPr>
          <a:lstStyle/>
          <a:p>
            <a:pPr>
              <a:defRPr/>
            </a:pPr>
            <a:r>
              <a:rPr lang="en-US" sz="4000" b="1" dirty="0">
                <a:solidFill>
                  <a:srgbClr val="0070C0"/>
                </a:solidFill>
                <a:latin typeface="Arial" pitchFamily="34" charset="0"/>
              </a:rPr>
              <a:t>v</a:t>
            </a:r>
            <a:endParaRPr lang="en-US" sz="4000" dirty="0">
              <a:latin typeface="Arial" pitchFamily="34" charset="0"/>
            </a:endParaRPr>
          </a:p>
        </p:txBody>
      </p:sp>
      <p:sp>
        <p:nvSpPr>
          <p:cNvPr id="88" name="TextBox 96"/>
          <p:cNvSpPr txBox="1">
            <a:spLocks noChangeArrowheads="1"/>
          </p:cNvSpPr>
          <p:nvPr/>
        </p:nvSpPr>
        <p:spPr bwMode="auto">
          <a:xfrm>
            <a:off x="2368550" y="2197100"/>
            <a:ext cx="647700" cy="700088"/>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4000" b="1" dirty="0">
                <a:solidFill>
                  <a:srgbClr val="0070C0"/>
                </a:solidFill>
                <a:latin typeface="Arial" pitchFamily="34" charset="0"/>
              </a:rPr>
              <a:t>u</a:t>
            </a:r>
            <a:endParaRPr lang="en-US" sz="4000" dirty="0">
              <a:latin typeface="Arial" pitchFamily="34" charset="0"/>
            </a:endParaRPr>
          </a:p>
        </p:txBody>
      </p:sp>
      <p:grpSp>
        <p:nvGrpSpPr>
          <p:cNvPr id="146446" name="Group 203"/>
          <p:cNvGrpSpPr>
            <a:grpSpLocks/>
          </p:cNvGrpSpPr>
          <p:nvPr/>
        </p:nvGrpSpPr>
        <p:grpSpPr bwMode="auto">
          <a:xfrm>
            <a:off x="3535364" y="3622673"/>
            <a:ext cx="777875" cy="538609"/>
            <a:chOff x="3897308" y="3994151"/>
            <a:chExt cx="857256" cy="593045"/>
          </a:xfrm>
        </p:grpSpPr>
        <p:sp>
          <p:nvSpPr>
            <p:cNvPr id="160" name="Rectangle 71"/>
            <p:cNvSpPr>
              <a:spLocks noChangeArrowheads="1"/>
            </p:cNvSpPr>
            <p:nvPr/>
          </p:nvSpPr>
          <p:spPr bwMode="auto">
            <a:xfrm rot="16200000">
              <a:off x="4078602" y="3839076"/>
              <a:ext cx="494668" cy="857256"/>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lstStyle/>
            <a:p>
              <a:pPr>
                <a:defRPr/>
              </a:pPr>
              <a:endParaRPr lang="en-US" dirty="0">
                <a:latin typeface="Arial" pitchFamily="34" charset="0"/>
              </a:endParaRPr>
            </a:p>
          </p:txBody>
        </p:sp>
        <p:sp>
          <p:nvSpPr>
            <p:cNvPr id="168" name="TextBox 167"/>
            <p:cNvSpPr txBox="1"/>
            <p:nvPr/>
          </p:nvSpPr>
          <p:spPr>
            <a:xfrm>
              <a:off x="4089608" y="3994151"/>
              <a:ext cx="521496" cy="593045"/>
            </a:xfrm>
            <a:prstGeom prst="rect">
              <a:avLst/>
            </a:prstGeom>
            <a:noFill/>
          </p:spPr>
          <p:txBody>
            <a:bodyPr wrap="none">
              <a:spAutoFit/>
            </a:bodyPr>
            <a:lstStyle/>
            <a:p>
              <a:pPr>
                <a:defRPr/>
              </a:pPr>
              <a:r>
                <a:rPr lang="en-US" sz="2900" dirty="0">
                  <a:latin typeface="Arial" pitchFamily="34" charset="0"/>
                </a:rPr>
                <a:t>ts</a:t>
              </a:r>
            </a:p>
          </p:txBody>
        </p:sp>
      </p:grpSp>
      <p:sp>
        <p:nvSpPr>
          <p:cNvPr id="91" name="TextBox 96"/>
          <p:cNvSpPr txBox="1">
            <a:spLocks noChangeArrowheads="1"/>
          </p:cNvSpPr>
          <p:nvPr/>
        </p:nvSpPr>
        <p:spPr bwMode="auto">
          <a:xfrm flipH="1">
            <a:off x="3470275" y="2197100"/>
            <a:ext cx="595313" cy="700088"/>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4000" b="1" dirty="0">
                <a:solidFill>
                  <a:srgbClr val="0070C0"/>
                </a:solidFill>
                <a:latin typeface="Arial" pitchFamily="34" charset="0"/>
              </a:rPr>
              <a:t>r</a:t>
            </a:r>
            <a:endParaRPr lang="en-US" sz="4000" dirty="0">
              <a:latin typeface="Arial" pitchFamily="34" charset="0"/>
            </a:endParaRPr>
          </a:p>
        </p:txBody>
      </p:sp>
      <p:sp>
        <p:nvSpPr>
          <p:cNvPr id="92" name="Rectangle 78"/>
          <p:cNvSpPr>
            <a:spLocks noChangeArrowheads="1"/>
          </p:cNvSpPr>
          <p:nvPr/>
        </p:nvSpPr>
        <p:spPr bwMode="auto">
          <a:xfrm>
            <a:off x="6153150" y="2416175"/>
            <a:ext cx="300038" cy="412750"/>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sp>
        <p:nvSpPr>
          <p:cNvPr id="93" name="TextBox 96"/>
          <p:cNvSpPr txBox="1">
            <a:spLocks noChangeArrowheads="1"/>
          </p:cNvSpPr>
          <p:nvPr/>
        </p:nvSpPr>
        <p:spPr bwMode="auto">
          <a:xfrm flipH="1">
            <a:off x="4895850" y="2197100"/>
            <a:ext cx="595313" cy="700088"/>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4000" b="1" dirty="0">
                <a:solidFill>
                  <a:srgbClr val="0070C0"/>
                </a:solidFill>
                <a:latin typeface="Arial" pitchFamily="34" charset="0"/>
              </a:rPr>
              <a:t>s</a:t>
            </a:r>
            <a:endParaRPr lang="en-US" sz="4000" dirty="0">
              <a:latin typeface="Arial" pitchFamily="34" charset="0"/>
            </a:endParaRPr>
          </a:p>
        </p:txBody>
      </p:sp>
      <p:grpSp>
        <p:nvGrpSpPr>
          <p:cNvPr id="11" name="Group 93"/>
          <p:cNvGrpSpPr>
            <a:grpSpLocks/>
          </p:cNvGrpSpPr>
          <p:nvPr/>
        </p:nvGrpSpPr>
        <p:grpSpPr bwMode="auto">
          <a:xfrm>
            <a:off x="4441825" y="2846388"/>
            <a:ext cx="2527300" cy="1316037"/>
            <a:chOff x="2182792" y="3136897"/>
            <a:chExt cx="2786547" cy="1451550"/>
          </a:xfrm>
        </p:grpSpPr>
        <p:cxnSp>
          <p:nvCxnSpPr>
            <p:cNvPr id="146484" name="Straight Connector 88"/>
            <p:cNvCxnSpPr>
              <a:cxnSpLocks noChangeShapeType="1"/>
            </p:cNvCxnSpPr>
            <p:nvPr/>
          </p:nvCxnSpPr>
          <p:spPr bwMode="auto">
            <a:xfrm rot="5400000" flipH="1" flipV="1">
              <a:off x="2111356" y="3208333"/>
              <a:ext cx="857254" cy="714382"/>
            </a:xfrm>
            <a:prstGeom prst="line">
              <a:avLst/>
            </a:prstGeom>
            <a:noFill/>
            <a:ln w="9525" algn="ctr">
              <a:solidFill>
                <a:schemeClr val="tx1"/>
              </a:solidFill>
              <a:prstDash val="dash"/>
              <a:miter lim="800000"/>
              <a:headEnd/>
              <a:tailEnd/>
            </a:ln>
          </p:spPr>
        </p:cxnSp>
        <p:grpSp>
          <p:nvGrpSpPr>
            <p:cNvPr id="12" name="Group 85"/>
            <p:cNvGrpSpPr/>
            <p:nvPr/>
          </p:nvGrpSpPr>
          <p:grpSpPr>
            <a:xfrm>
              <a:off x="2182795" y="3989391"/>
              <a:ext cx="1668228" cy="598832"/>
              <a:chOff x="2182795" y="3989391"/>
              <a:chExt cx="1668228" cy="598832"/>
            </a:xfrm>
            <a:effectLst>
              <a:outerShdw blurRad="50800" dist="38100" dir="2700000" algn="tl" rotWithShape="0">
                <a:prstClr val="black">
                  <a:alpha val="40000"/>
                </a:prstClr>
              </a:outerShdw>
            </a:effectLst>
          </p:grpSpPr>
          <p:sp>
            <p:nvSpPr>
              <p:cNvPr id="99" name="Rectangle 71"/>
              <p:cNvSpPr>
                <a:spLocks noChangeArrowheads="1"/>
              </p:cNvSpPr>
              <p:nvPr/>
            </p:nvSpPr>
            <p:spPr bwMode="auto">
              <a:xfrm rot="16200000">
                <a:off x="2754302" y="3442755"/>
                <a:ext cx="500058" cy="1643071"/>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100" name="Straight Connector 99"/>
              <p:cNvCxnSpPr/>
              <p:nvPr/>
            </p:nvCxnSpPr>
            <p:spPr bwMode="auto">
              <a:xfrm rot="5400000">
                <a:off x="2362181"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1" name="Straight Connector 100"/>
              <p:cNvCxnSpPr/>
              <p:nvPr/>
            </p:nvCxnSpPr>
            <p:spPr bwMode="auto">
              <a:xfrm rot="5400000">
                <a:off x="2790809"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2" name="Straight Connector 101"/>
              <p:cNvCxnSpPr/>
              <p:nvPr/>
            </p:nvCxnSpPr>
            <p:spPr bwMode="auto">
              <a:xfrm rot="5400000">
                <a:off x="3219437"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03" name="TextBox 102"/>
              <p:cNvSpPr txBox="1"/>
              <p:nvPr/>
            </p:nvSpPr>
            <p:spPr>
              <a:xfrm>
                <a:off x="2185919" y="3994151"/>
                <a:ext cx="431609" cy="594070"/>
              </a:xfrm>
              <a:prstGeom prst="rect">
                <a:avLst/>
              </a:prstGeom>
              <a:noFill/>
            </p:spPr>
            <p:txBody>
              <a:bodyPr wrap="none">
                <a:spAutoFit/>
              </a:bodyPr>
              <a:lstStyle/>
              <a:p>
                <a:pPr>
                  <a:defRPr/>
                </a:pPr>
                <a:r>
                  <a:rPr lang="en-US" sz="2900" dirty="0">
                    <a:latin typeface="Arial" pitchFamily="34" charset="0"/>
                  </a:rPr>
                  <a:t>1</a:t>
                </a:r>
              </a:p>
            </p:txBody>
          </p:sp>
          <p:sp>
            <p:nvSpPr>
              <p:cNvPr id="104" name="TextBox 103"/>
              <p:cNvSpPr txBox="1"/>
              <p:nvPr/>
            </p:nvSpPr>
            <p:spPr>
              <a:xfrm>
                <a:off x="2590735" y="3994153"/>
                <a:ext cx="431608" cy="594070"/>
              </a:xfrm>
              <a:prstGeom prst="rect">
                <a:avLst/>
              </a:prstGeom>
              <a:noFill/>
            </p:spPr>
            <p:txBody>
              <a:bodyPr wrap="none">
                <a:spAutoFit/>
              </a:bodyPr>
              <a:lstStyle/>
              <a:p>
                <a:pPr>
                  <a:defRPr/>
                </a:pPr>
                <a:r>
                  <a:rPr lang="en-US" sz="2900" dirty="0">
                    <a:latin typeface="Arial" pitchFamily="34" charset="0"/>
                  </a:rPr>
                  <a:t>0</a:t>
                </a:r>
              </a:p>
            </p:txBody>
          </p:sp>
          <p:sp>
            <p:nvSpPr>
              <p:cNvPr id="105" name="TextBox 104"/>
              <p:cNvSpPr txBox="1"/>
              <p:nvPr/>
            </p:nvSpPr>
            <p:spPr>
              <a:xfrm>
                <a:off x="2995550" y="3994153"/>
                <a:ext cx="431609" cy="594069"/>
              </a:xfrm>
              <a:prstGeom prst="rect">
                <a:avLst/>
              </a:prstGeom>
              <a:noFill/>
            </p:spPr>
            <p:txBody>
              <a:bodyPr wrap="none">
                <a:spAutoFit/>
              </a:bodyPr>
              <a:lstStyle/>
              <a:p>
                <a:pPr>
                  <a:defRPr/>
                </a:pPr>
                <a:r>
                  <a:rPr lang="en-US" sz="2900" dirty="0">
                    <a:latin typeface="Arial" pitchFamily="34" charset="0"/>
                  </a:rPr>
                  <a:t>1</a:t>
                </a:r>
              </a:p>
            </p:txBody>
          </p:sp>
          <p:sp>
            <p:nvSpPr>
              <p:cNvPr id="106" name="TextBox 105"/>
              <p:cNvSpPr txBox="1"/>
              <p:nvPr/>
            </p:nvSpPr>
            <p:spPr>
              <a:xfrm>
                <a:off x="3419415" y="3989391"/>
                <a:ext cx="431608" cy="594069"/>
              </a:xfrm>
              <a:prstGeom prst="rect">
                <a:avLst/>
              </a:prstGeom>
              <a:noFill/>
            </p:spPr>
            <p:txBody>
              <a:bodyPr wrap="none">
                <a:spAutoFit/>
              </a:bodyPr>
              <a:lstStyle/>
              <a:p>
                <a:pPr>
                  <a:defRPr/>
                </a:pPr>
                <a:r>
                  <a:rPr lang="en-US" sz="2900" dirty="0">
                    <a:latin typeface="Arial" pitchFamily="34" charset="0"/>
                  </a:rPr>
                  <a:t>0</a:t>
                </a:r>
              </a:p>
            </p:txBody>
          </p:sp>
        </p:grpSp>
        <p:sp>
          <p:nvSpPr>
            <p:cNvPr id="98" name="TextBox 97"/>
            <p:cNvSpPr txBox="1"/>
            <p:nvPr/>
          </p:nvSpPr>
          <p:spPr>
            <a:xfrm>
              <a:off x="4766299" y="3994870"/>
              <a:ext cx="203040" cy="593577"/>
            </a:xfrm>
            <a:prstGeom prst="rect">
              <a:avLst/>
            </a:prstGeom>
            <a:noFill/>
            <a:effectLst>
              <a:outerShdw blurRad="50800" dist="38100" dir="2700000" algn="tl" rotWithShape="0">
                <a:prstClr val="black">
                  <a:alpha val="40000"/>
                </a:prstClr>
              </a:outerShdw>
            </a:effectLst>
          </p:spPr>
          <p:txBody>
            <a:bodyPr wrap="none">
              <a:spAutoFit/>
            </a:bodyPr>
            <a:lstStyle/>
            <a:p>
              <a:pPr>
                <a:defRPr/>
              </a:pPr>
              <a:endParaRPr lang="en-US" sz="2900" b="1" dirty="0">
                <a:solidFill>
                  <a:srgbClr val="0070C0"/>
                </a:solidFill>
                <a:latin typeface="Arial" pitchFamily="34" charset="0"/>
              </a:endParaRPr>
            </a:p>
          </p:txBody>
        </p:sp>
      </p:grpSp>
      <p:grpSp>
        <p:nvGrpSpPr>
          <p:cNvPr id="146451" name="Group 125"/>
          <p:cNvGrpSpPr>
            <a:grpSpLocks/>
          </p:cNvGrpSpPr>
          <p:nvPr/>
        </p:nvGrpSpPr>
        <p:grpSpPr bwMode="auto">
          <a:xfrm>
            <a:off x="4441825" y="2846388"/>
            <a:ext cx="2527300" cy="1316484"/>
            <a:chOff x="4897436" y="3136895"/>
            <a:chExt cx="2786547" cy="1452048"/>
          </a:xfrm>
        </p:grpSpPr>
        <p:cxnSp>
          <p:nvCxnSpPr>
            <p:cNvPr id="146477" name="Straight Connector 88"/>
            <p:cNvCxnSpPr>
              <a:cxnSpLocks noChangeShapeType="1"/>
            </p:cNvCxnSpPr>
            <p:nvPr/>
          </p:nvCxnSpPr>
          <p:spPr bwMode="auto">
            <a:xfrm rot="5400000" flipH="1" flipV="1">
              <a:off x="4826000" y="3208333"/>
              <a:ext cx="857254" cy="714382"/>
            </a:xfrm>
            <a:prstGeom prst="line">
              <a:avLst/>
            </a:prstGeom>
            <a:noFill/>
            <a:ln w="9525" algn="ctr">
              <a:solidFill>
                <a:schemeClr val="tx1"/>
              </a:solidFill>
              <a:prstDash val="dash"/>
              <a:miter lim="800000"/>
              <a:headEnd/>
              <a:tailEnd/>
            </a:ln>
          </p:spPr>
        </p:cxnSp>
        <p:cxnSp>
          <p:nvCxnSpPr>
            <p:cNvPr id="146478" name="Straight Connector 90"/>
            <p:cNvCxnSpPr>
              <a:cxnSpLocks noChangeShapeType="1"/>
            </p:cNvCxnSpPr>
            <p:nvPr/>
          </p:nvCxnSpPr>
          <p:spPr bwMode="auto">
            <a:xfrm rot="10800000">
              <a:off x="6040444" y="3136895"/>
              <a:ext cx="1357322" cy="857256"/>
            </a:xfrm>
            <a:prstGeom prst="line">
              <a:avLst/>
            </a:prstGeom>
            <a:noFill/>
            <a:ln w="9525" algn="ctr">
              <a:solidFill>
                <a:schemeClr val="tx1"/>
              </a:solidFill>
              <a:prstDash val="dash"/>
              <a:miter lim="800000"/>
              <a:headEnd/>
              <a:tailEnd/>
            </a:ln>
          </p:spPr>
        </p:cxnSp>
        <p:grpSp>
          <p:nvGrpSpPr>
            <p:cNvPr id="14" name="Group 85"/>
            <p:cNvGrpSpPr/>
            <p:nvPr/>
          </p:nvGrpSpPr>
          <p:grpSpPr>
            <a:xfrm>
              <a:off x="4897439" y="3994151"/>
              <a:ext cx="1654892" cy="594074"/>
              <a:chOff x="2182795" y="3994151"/>
              <a:chExt cx="1654892" cy="594074"/>
            </a:xfrm>
            <a:effectLst>
              <a:outerShdw blurRad="50800" dist="38100" dir="2700000" algn="tl" rotWithShape="0">
                <a:prstClr val="black">
                  <a:alpha val="40000"/>
                </a:prstClr>
              </a:outerShdw>
            </a:effectLst>
          </p:grpSpPr>
          <p:sp>
            <p:nvSpPr>
              <p:cNvPr id="114" name="Rectangle 71"/>
              <p:cNvSpPr>
                <a:spLocks noChangeArrowheads="1"/>
              </p:cNvSpPr>
              <p:nvPr/>
            </p:nvSpPr>
            <p:spPr bwMode="auto">
              <a:xfrm rot="16200000">
                <a:off x="2754302" y="3442755"/>
                <a:ext cx="500058" cy="1643071"/>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115" name="Straight Connector 114"/>
              <p:cNvCxnSpPr/>
              <p:nvPr/>
            </p:nvCxnSpPr>
            <p:spPr bwMode="auto">
              <a:xfrm rot="5400000">
                <a:off x="2362181"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6" name="Straight Connector 115"/>
              <p:cNvCxnSpPr/>
              <p:nvPr/>
            </p:nvCxnSpPr>
            <p:spPr bwMode="auto">
              <a:xfrm rot="5400000">
                <a:off x="2790809"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7" name="Straight Connector 116"/>
              <p:cNvCxnSpPr/>
              <p:nvPr/>
            </p:nvCxnSpPr>
            <p:spPr bwMode="auto">
              <a:xfrm rot="5400000">
                <a:off x="3219437"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18" name="TextBox 117"/>
              <p:cNvSpPr txBox="1"/>
              <p:nvPr/>
            </p:nvSpPr>
            <p:spPr>
              <a:xfrm>
                <a:off x="2185920" y="3994151"/>
                <a:ext cx="431609" cy="594072"/>
              </a:xfrm>
              <a:prstGeom prst="rect">
                <a:avLst/>
              </a:prstGeom>
              <a:noFill/>
            </p:spPr>
            <p:txBody>
              <a:bodyPr wrap="none">
                <a:spAutoFit/>
              </a:bodyPr>
              <a:lstStyle/>
              <a:p>
                <a:pPr>
                  <a:defRPr/>
                </a:pPr>
                <a:r>
                  <a:rPr lang="en-US" sz="2900" dirty="0">
                    <a:latin typeface="Arial" pitchFamily="34" charset="0"/>
                  </a:rPr>
                  <a:t>1</a:t>
                </a:r>
              </a:p>
            </p:txBody>
          </p:sp>
          <p:sp>
            <p:nvSpPr>
              <p:cNvPr id="119" name="TextBox 118"/>
              <p:cNvSpPr txBox="1"/>
              <p:nvPr/>
            </p:nvSpPr>
            <p:spPr>
              <a:xfrm>
                <a:off x="2590735" y="3994153"/>
                <a:ext cx="431608" cy="594072"/>
              </a:xfrm>
              <a:prstGeom prst="rect">
                <a:avLst/>
              </a:prstGeom>
              <a:noFill/>
            </p:spPr>
            <p:txBody>
              <a:bodyPr wrap="none">
                <a:spAutoFit/>
              </a:bodyPr>
              <a:lstStyle/>
              <a:p>
                <a:pPr>
                  <a:defRPr/>
                </a:pPr>
                <a:r>
                  <a:rPr lang="en-US" sz="2900" dirty="0">
                    <a:latin typeface="Arial" pitchFamily="34" charset="0"/>
                  </a:rPr>
                  <a:t>0</a:t>
                </a:r>
              </a:p>
            </p:txBody>
          </p:sp>
          <p:sp>
            <p:nvSpPr>
              <p:cNvPr id="120" name="TextBox 119"/>
              <p:cNvSpPr txBox="1"/>
              <p:nvPr/>
            </p:nvSpPr>
            <p:spPr>
              <a:xfrm>
                <a:off x="2995549" y="3994153"/>
                <a:ext cx="431609" cy="594072"/>
              </a:xfrm>
              <a:prstGeom prst="rect">
                <a:avLst/>
              </a:prstGeom>
              <a:noFill/>
            </p:spPr>
            <p:txBody>
              <a:bodyPr wrap="none">
                <a:spAutoFit/>
              </a:bodyPr>
              <a:lstStyle/>
              <a:p>
                <a:pPr>
                  <a:defRPr/>
                </a:pPr>
                <a:r>
                  <a:rPr lang="en-US" sz="2900" dirty="0">
                    <a:latin typeface="Arial" pitchFamily="34" charset="0"/>
                  </a:rPr>
                  <a:t>1</a:t>
                </a:r>
              </a:p>
            </p:txBody>
          </p:sp>
          <p:sp>
            <p:nvSpPr>
              <p:cNvPr id="121" name="TextBox 120"/>
              <p:cNvSpPr txBox="1"/>
              <p:nvPr/>
            </p:nvSpPr>
            <p:spPr>
              <a:xfrm>
                <a:off x="3406079" y="3994153"/>
                <a:ext cx="431608" cy="594072"/>
              </a:xfrm>
              <a:prstGeom prst="rect">
                <a:avLst/>
              </a:prstGeom>
              <a:noFill/>
            </p:spPr>
            <p:txBody>
              <a:bodyPr wrap="none">
                <a:spAutoFit/>
              </a:bodyPr>
              <a:lstStyle/>
              <a:p>
                <a:pPr>
                  <a:defRPr/>
                </a:pPr>
                <a:r>
                  <a:rPr lang="en-US" sz="2900" dirty="0">
                    <a:latin typeface="Arial" pitchFamily="34" charset="0"/>
                  </a:rPr>
                  <a:t>0</a:t>
                </a:r>
              </a:p>
            </p:txBody>
          </p:sp>
        </p:grpSp>
        <p:sp>
          <p:nvSpPr>
            <p:cNvPr id="113" name="TextBox 112"/>
            <p:cNvSpPr txBox="1"/>
            <p:nvPr/>
          </p:nvSpPr>
          <p:spPr>
            <a:xfrm>
              <a:off x="7480943" y="3994871"/>
              <a:ext cx="203040" cy="593579"/>
            </a:xfrm>
            <a:prstGeom prst="rect">
              <a:avLst/>
            </a:prstGeom>
            <a:noFill/>
            <a:effectLst>
              <a:outerShdw blurRad="50800" dist="38100" dir="2700000" algn="tl" rotWithShape="0">
                <a:prstClr val="black">
                  <a:alpha val="40000"/>
                </a:prstClr>
              </a:outerShdw>
            </a:effectLst>
          </p:spPr>
          <p:txBody>
            <a:bodyPr wrap="none">
              <a:spAutoFit/>
            </a:bodyPr>
            <a:lstStyle/>
            <a:p>
              <a:pPr>
                <a:defRPr/>
              </a:pPr>
              <a:endParaRPr lang="en-US" sz="2900" b="1" dirty="0">
                <a:solidFill>
                  <a:srgbClr val="0070C0"/>
                </a:solidFill>
                <a:latin typeface="Arial" pitchFamily="34" charset="0"/>
              </a:endParaRPr>
            </a:p>
          </p:txBody>
        </p:sp>
        <p:grpSp>
          <p:nvGrpSpPr>
            <p:cNvPr id="146481" name="Group 203"/>
            <p:cNvGrpSpPr>
              <a:grpSpLocks/>
            </p:cNvGrpSpPr>
            <p:nvPr/>
          </p:nvGrpSpPr>
          <p:grpSpPr bwMode="auto">
            <a:xfrm>
              <a:off x="6612773" y="3994871"/>
              <a:ext cx="857668" cy="594072"/>
              <a:chOff x="3898132" y="3994871"/>
              <a:chExt cx="857668" cy="594072"/>
            </a:xfrm>
          </p:grpSpPr>
          <p:sp>
            <p:nvSpPr>
              <p:cNvPr id="123" name="Rectangle 71"/>
              <p:cNvSpPr>
                <a:spLocks noChangeArrowheads="1"/>
              </p:cNvSpPr>
              <p:nvPr/>
            </p:nvSpPr>
            <p:spPr bwMode="auto">
              <a:xfrm rot="16200000">
                <a:off x="4080079" y="3839188"/>
                <a:ext cx="493774" cy="857668"/>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lstStyle/>
              <a:p>
                <a:pPr>
                  <a:defRPr/>
                </a:pPr>
                <a:endParaRPr lang="en-US" dirty="0">
                  <a:latin typeface="Arial" pitchFamily="34" charset="0"/>
                </a:endParaRPr>
              </a:p>
            </p:txBody>
          </p:sp>
          <p:sp>
            <p:nvSpPr>
              <p:cNvPr id="124" name="TextBox 123"/>
              <p:cNvSpPr txBox="1"/>
              <p:nvPr/>
            </p:nvSpPr>
            <p:spPr>
              <a:xfrm>
                <a:off x="4090525" y="3994871"/>
                <a:ext cx="521747" cy="594072"/>
              </a:xfrm>
              <a:prstGeom prst="rect">
                <a:avLst/>
              </a:prstGeom>
              <a:noFill/>
            </p:spPr>
            <p:txBody>
              <a:bodyPr wrap="none">
                <a:spAutoFit/>
              </a:bodyPr>
              <a:lstStyle/>
              <a:p>
                <a:pPr>
                  <a:defRPr/>
                </a:pPr>
                <a:r>
                  <a:rPr lang="en-US" sz="2900" dirty="0">
                    <a:latin typeface="Arial" pitchFamily="34" charset="0"/>
                  </a:rPr>
                  <a:t>ts</a:t>
                </a:r>
              </a:p>
            </p:txBody>
          </p:sp>
        </p:grpSp>
      </p:grpSp>
      <p:sp>
        <p:nvSpPr>
          <p:cNvPr id="208" name="Rectangle 78"/>
          <p:cNvSpPr>
            <a:spLocks noChangeArrowheads="1"/>
          </p:cNvSpPr>
          <p:nvPr/>
        </p:nvSpPr>
        <p:spPr bwMode="auto">
          <a:xfrm>
            <a:off x="6154738" y="2417763"/>
            <a:ext cx="300037" cy="412750"/>
          </a:xfrm>
          <a:prstGeom prst="rect">
            <a:avLst/>
          </a:prstGeom>
          <a:solidFill>
            <a:srgbClr val="FF0000"/>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lIns="82945" tIns="41473" rIns="82945" bIns="41473"/>
          <a:lstStyle/>
          <a:p>
            <a:pPr>
              <a:defRPr/>
            </a:pPr>
            <a:endParaRPr lang="en-US" dirty="0">
              <a:latin typeface="Arial" pitchFamily="34" charset="0"/>
            </a:endParaRPr>
          </a:p>
        </p:txBody>
      </p:sp>
      <p:sp>
        <p:nvSpPr>
          <p:cNvPr id="127" name="TextBox 96"/>
          <p:cNvSpPr txBox="1">
            <a:spLocks noChangeArrowheads="1"/>
          </p:cNvSpPr>
          <p:nvPr/>
        </p:nvSpPr>
        <p:spPr bwMode="auto">
          <a:xfrm flipH="1">
            <a:off x="4895850" y="2197100"/>
            <a:ext cx="595313" cy="700088"/>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4000" b="1" dirty="0">
                <a:solidFill>
                  <a:srgbClr val="0070C0"/>
                </a:solidFill>
                <a:latin typeface="Arial" pitchFamily="34" charset="0"/>
              </a:rPr>
              <a:t>s</a:t>
            </a:r>
            <a:endParaRPr lang="en-US" sz="4000" dirty="0">
              <a:latin typeface="Arial" pitchFamily="34" charset="0"/>
            </a:endParaRPr>
          </a:p>
        </p:txBody>
      </p:sp>
      <p:grpSp>
        <p:nvGrpSpPr>
          <p:cNvPr id="16" name="Group 128"/>
          <p:cNvGrpSpPr>
            <a:grpSpLocks/>
          </p:cNvGrpSpPr>
          <p:nvPr/>
        </p:nvGrpSpPr>
        <p:grpSpPr bwMode="auto">
          <a:xfrm>
            <a:off x="4442377" y="2846388"/>
            <a:ext cx="2526748" cy="1316484"/>
            <a:chOff x="4897436" y="3136895"/>
            <a:chExt cx="2786547" cy="1452048"/>
          </a:xfrm>
        </p:grpSpPr>
        <p:cxnSp>
          <p:nvCxnSpPr>
            <p:cNvPr id="146470" name="Straight Connector 88"/>
            <p:cNvCxnSpPr>
              <a:cxnSpLocks noChangeShapeType="1"/>
            </p:cNvCxnSpPr>
            <p:nvPr/>
          </p:nvCxnSpPr>
          <p:spPr bwMode="auto">
            <a:xfrm rot="5400000" flipH="1" flipV="1">
              <a:off x="4826000" y="3208333"/>
              <a:ext cx="857254" cy="714382"/>
            </a:xfrm>
            <a:prstGeom prst="line">
              <a:avLst/>
            </a:prstGeom>
            <a:noFill/>
            <a:ln w="9525" algn="ctr">
              <a:solidFill>
                <a:schemeClr val="tx1"/>
              </a:solidFill>
              <a:prstDash val="dash"/>
              <a:miter lim="800000"/>
              <a:headEnd/>
              <a:tailEnd/>
            </a:ln>
          </p:spPr>
        </p:cxnSp>
        <p:cxnSp>
          <p:nvCxnSpPr>
            <p:cNvPr id="146471" name="Straight Connector 90"/>
            <p:cNvCxnSpPr>
              <a:cxnSpLocks noChangeShapeType="1"/>
            </p:cNvCxnSpPr>
            <p:nvPr/>
          </p:nvCxnSpPr>
          <p:spPr bwMode="auto">
            <a:xfrm rot="10800000">
              <a:off x="6040444" y="3136895"/>
              <a:ext cx="1357322" cy="857256"/>
            </a:xfrm>
            <a:prstGeom prst="line">
              <a:avLst/>
            </a:prstGeom>
            <a:noFill/>
            <a:ln w="9525" algn="ctr">
              <a:solidFill>
                <a:schemeClr val="tx1"/>
              </a:solidFill>
              <a:prstDash val="dash"/>
              <a:miter lim="800000"/>
              <a:headEnd/>
              <a:tailEnd/>
            </a:ln>
          </p:spPr>
        </p:cxnSp>
        <p:grpSp>
          <p:nvGrpSpPr>
            <p:cNvPr id="17" name="Group 85"/>
            <p:cNvGrpSpPr/>
            <p:nvPr/>
          </p:nvGrpSpPr>
          <p:grpSpPr>
            <a:xfrm>
              <a:off x="4897439" y="3994151"/>
              <a:ext cx="1654892" cy="594074"/>
              <a:chOff x="2182795" y="3994151"/>
              <a:chExt cx="1654892" cy="594074"/>
            </a:xfrm>
            <a:effectLst>
              <a:outerShdw blurRad="50800" dist="38100" dir="2700000" algn="tl" rotWithShape="0">
                <a:prstClr val="black">
                  <a:alpha val="40000"/>
                </a:prstClr>
              </a:outerShdw>
            </a:effectLst>
          </p:grpSpPr>
          <p:sp>
            <p:nvSpPr>
              <p:cNvPr id="139" name="Rectangle 71"/>
              <p:cNvSpPr>
                <a:spLocks noChangeArrowheads="1"/>
              </p:cNvSpPr>
              <p:nvPr/>
            </p:nvSpPr>
            <p:spPr bwMode="auto">
              <a:xfrm rot="16200000">
                <a:off x="2754302" y="3442755"/>
                <a:ext cx="500058" cy="1643071"/>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140" name="Straight Connector 139"/>
              <p:cNvCxnSpPr/>
              <p:nvPr/>
            </p:nvCxnSpPr>
            <p:spPr bwMode="auto">
              <a:xfrm rot="5400000">
                <a:off x="2362181"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41" name="Straight Connector 140"/>
              <p:cNvCxnSpPr/>
              <p:nvPr/>
            </p:nvCxnSpPr>
            <p:spPr bwMode="auto">
              <a:xfrm rot="5400000">
                <a:off x="2790809"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42" name="Straight Connector 141"/>
              <p:cNvCxnSpPr/>
              <p:nvPr/>
            </p:nvCxnSpPr>
            <p:spPr bwMode="auto">
              <a:xfrm rot="5400000">
                <a:off x="3219437"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43" name="TextBox 142"/>
              <p:cNvSpPr txBox="1"/>
              <p:nvPr/>
            </p:nvSpPr>
            <p:spPr>
              <a:xfrm>
                <a:off x="2185826" y="3994151"/>
                <a:ext cx="431702" cy="594072"/>
              </a:xfrm>
              <a:prstGeom prst="rect">
                <a:avLst/>
              </a:prstGeom>
              <a:noFill/>
            </p:spPr>
            <p:txBody>
              <a:bodyPr wrap="none">
                <a:spAutoFit/>
              </a:bodyPr>
              <a:lstStyle/>
              <a:p>
                <a:pPr>
                  <a:defRPr/>
                </a:pPr>
                <a:r>
                  <a:rPr lang="en-US" sz="2900" dirty="0">
                    <a:latin typeface="Arial" pitchFamily="34" charset="0"/>
                  </a:rPr>
                  <a:t>0</a:t>
                </a:r>
              </a:p>
            </p:txBody>
          </p:sp>
          <p:sp>
            <p:nvSpPr>
              <p:cNvPr id="144" name="TextBox 143"/>
              <p:cNvSpPr txBox="1"/>
              <p:nvPr/>
            </p:nvSpPr>
            <p:spPr>
              <a:xfrm>
                <a:off x="2590640" y="3994153"/>
                <a:ext cx="431702" cy="594072"/>
              </a:xfrm>
              <a:prstGeom prst="rect">
                <a:avLst/>
              </a:prstGeom>
              <a:noFill/>
            </p:spPr>
            <p:txBody>
              <a:bodyPr wrap="none">
                <a:spAutoFit/>
              </a:bodyPr>
              <a:lstStyle/>
              <a:p>
                <a:pPr>
                  <a:defRPr/>
                </a:pPr>
                <a:r>
                  <a:rPr lang="en-US" sz="2900" dirty="0">
                    <a:latin typeface="Arial" pitchFamily="34" charset="0"/>
                  </a:rPr>
                  <a:t>0</a:t>
                </a:r>
              </a:p>
            </p:txBody>
          </p:sp>
          <p:sp>
            <p:nvSpPr>
              <p:cNvPr id="145" name="TextBox 144"/>
              <p:cNvSpPr txBox="1"/>
              <p:nvPr/>
            </p:nvSpPr>
            <p:spPr>
              <a:xfrm>
                <a:off x="2995453" y="3994153"/>
                <a:ext cx="431703" cy="594072"/>
              </a:xfrm>
              <a:prstGeom prst="rect">
                <a:avLst/>
              </a:prstGeom>
              <a:noFill/>
            </p:spPr>
            <p:txBody>
              <a:bodyPr wrap="none">
                <a:spAutoFit/>
              </a:bodyPr>
              <a:lstStyle/>
              <a:p>
                <a:pPr>
                  <a:defRPr/>
                </a:pPr>
                <a:r>
                  <a:rPr lang="en-US" sz="2900" dirty="0">
                    <a:latin typeface="Arial" pitchFamily="34" charset="0"/>
                  </a:rPr>
                  <a:t>1</a:t>
                </a:r>
              </a:p>
            </p:txBody>
          </p:sp>
          <p:sp>
            <p:nvSpPr>
              <p:cNvPr id="146" name="TextBox 145"/>
              <p:cNvSpPr txBox="1"/>
              <p:nvPr/>
            </p:nvSpPr>
            <p:spPr>
              <a:xfrm>
                <a:off x="3405984" y="3994153"/>
                <a:ext cx="431703" cy="594072"/>
              </a:xfrm>
              <a:prstGeom prst="rect">
                <a:avLst/>
              </a:prstGeom>
              <a:noFill/>
            </p:spPr>
            <p:txBody>
              <a:bodyPr wrap="none">
                <a:spAutoFit/>
              </a:bodyPr>
              <a:lstStyle/>
              <a:p>
                <a:pPr>
                  <a:defRPr/>
                </a:pPr>
                <a:r>
                  <a:rPr lang="en-US" sz="2900" dirty="0">
                    <a:latin typeface="Arial" pitchFamily="34" charset="0"/>
                  </a:rPr>
                  <a:t>1</a:t>
                </a:r>
              </a:p>
            </p:txBody>
          </p:sp>
        </p:grpSp>
        <p:sp>
          <p:nvSpPr>
            <p:cNvPr id="135" name="TextBox 134"/>
            <p:cNvSpPr txBox="1"/>
            <p:nvPr/>
          </p:nvSpPr>
          <p:spPr>
            <a:xfrm>
              <a:off x="7480899" y="3994871"/>
              <a:ext cx="203084" cy="593579"/>
            </a:xfrm>
            <a:prstGeom prst="rect">
              <a:avLst/>
            </a:prstGeom>
            <a:noFill/>
            <a:effectLst>
              <a:outerShdw blurRad="50800" dist="38100" dir="2700000" algn="tl" rotWithShape="0">
                <a:prstClr val="black">
                  <a:alpha val="40000"/>
                </a:prstClr>
              </a:outerShdw>
            </a:effectLst>
          </p:spPr>
          <p:txBody>
            <a:bodyPr wrap="none">
              <a:spAutoFit/>
            </a:bodyPr>
            <a:lstStyle/>
            <a:p>
              <a:pPr>
                <a:defRPr/>
              </a:pPr>
              <a:endParaRPr lang="en-US" sz="2900" b="1" dirty="0">
                <a:solidFill>
                  <a:srgbClr val="0070C0"/>
                </a:solidFill>
                <a:latin typeface="Arial" pitchFamily="34" charset="0"/>
              </a:endParaRPr>
            </a:p>
          </p:txBody>
        </p:sp>
        <p:grpSp>
          <p:nvGrpSpPr>
            <p:cNvPr id="146474" name="Group 203"/>
            <p:cNvGrpSpPr>
              <a:grpSpLocks/>
            </p:cNvGrpSpPr>
            <p:nvPr/>
          </p:nvGrpSpPr>
          <p:grpSpPr bwMode="auto">
            <a:xfrm>
              <a:off x="6612538" y="3994871"/>
              <a:ext cx="857856" cy="594072"/>
              <a:chOff x="3897897" y="3994871"/>
              <a:chExt cx="857856" cy="594072"/>
            </a:xfrm>
          </p:grpSpPr>
          <p:sp>
            <p:nvSpPr>
              <p:cNvPr id="137" name="Rectangle 71"/>
              <p:cNvSpPr>
                <a:spLocks noChangeArrowheads="1"/>
              </p:cNvSpPr>
              <p:nvPr/>
            </p:nvSpPr>
            <p:spPr bwMode="auto">
              <a:xfrm rot="16200000">
                <a:off x="4079938" y="3839094"/>
                <a:ext cx="493774" cy="857856"/>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lstStyle/>
              <a:p>
                <a:pPr>
                  <a:defRPr/>
                </a:pPr>
                <a:endParaRPr lang="en-US" dirty="0">
                  <a:latin typeface="Arial" pitchFamily="34" charset="0"/>
                </a:endParaRPr>
              </a:p>
            </p:txBody>
          </p:sp>
          <p:sp>
            <p:nvSpPr>
              <p:cNvPr id="138" name="TextBox 137"/>
              <p:cNvSpPr txBox="1"/>
              <p:nvPr/>
            </p:nvSpPr>
            <p:spPr>
              <a:xfrm>
                <a:off x="4090333" y="3994871"/>
                <a:ext cx="521861" cy="594072"/>
              </a:xfrm>
              <a:prstGeom prst="rect">
                <a:avLst/>
              </a:prstGeom>
              <a:noFill/>
            </p:spPr>
            <p:txBody>
              <a:bodyPr wrap="none">
                <a:spAutoFit/>
              </a:bodyPr>
              <a:lstStyle/>
              <a:p>
                <a:pPr>
                  <a:defRPr/>
                </a:pPr>
                <a:r>
                  <a:rPr lang="en-US" sz="2900" dirty="0">
                    <a:latin typeface="Arial" pitchFamily="34" charset="0"/>
                  </a:rPr>
                  <a:t>ts</a:t>
                </a:r>
              </a:p>
            </p:txBody>
          </p:sp>
        </p:grpSp>
      </p:grpSp>
      <p:grpSp>
        <p:nvGrpSpPr>
          <p:cNvPr id="19" name="Group 146"/>
          <p:cNvGrpSpPr>
            <a:grpSpLocks/>
          </p:cNvGrpSpPr>
          <p:nvPr/>
        </p:nvGrpSpPr>
        <p:grpSpPr bwMode="auto">
          <a:xfrm>
            <a:off x="4442377" y="2846388"/>
            <a:ext cx="2526748" cy="1316037"/>
            <a:chOff x="4897436" y="3136895"/>
            <a:chExt cx="2786547" cy="1451555"/>
          </a:xfrm>
        </p:grpSpPr>
        <p:cxnSp>
          <p:nvCxnSpPr>
            <p:cNvPr id="146463" name="Straight Connector 88"/>
            <p:cNvCxnSpPr>
              <a:cxnSpLocks noChangeShapeType="1"/>
            </p:cNvCxnSpPr>
            <p:nvPr/>
          </p:nvCxnSpPr>
          <p:spPr bwMode="auto">
            <a:xfrm rot="5400000" flipH="1" flipV="1">
              <a:off x="4826000" y="3208333"/>
              <a:ext cx="857254" cy="714382"/>
            </a:xfrm>
            <a:prstGeom prst="line">
              <a:avLst/>
            </a:prstGeom>
            <a:noFill/>
            <a:ln w="9525" algn="ctr">
              <a:solidFill>
                <a:schemeClr val="tx1"/>
              </a:solidFill>
              <a:prstDash val="dash"/>
              <a:miter lim="800000"/>
              <a:headEnd/>
              <a:tailEnd/>
            </a:ln>
          </p:spPr>
        </p:cxnSp>
        <p:cxnSp>
          <p:nvCxnSpPr>
            <p:cNvPr id="146464" name="Straight Connector 90"/>
            <p:cNvCxnSpPr>
              <a:cxnSpLocks noChangeShapeType="1"/>
            </p:cNvCxnSpPr>
            <p:nvPr/>
          </p:nvCxnSpPr>
          <p:spPr bwMode="auto">
            <a:xfrm rot="10800000">
              <a:off x="6040444" y="3136895"/>
              <a:ext cx="1357322" cy="857256"/>
            </a:xfrm>
            <a:prstGeom prst="line">
              <a:avLst/>
            </a:prstGeom>
            <a:noFill/>
            <a:ln w="9525" algn="ctr">
              <a:solidFill>
                <a:schemeClr val="tx1"/>
              </a:solidFill>
              <a:prstDash val="dash"/>
              <a:miter lim="800000"/>
              <a:headEnd/>
              <a:tailEnd/>
            </a:ln>
          </p:spPr>
        </p:cxnSp>
        <p:grpSp>
          <p:nvGrpSpPr>
            <p:cNvPr id="20" name="Group 85"/>
            <p:cNvGrpSpPr/>
            <p:nvPr/>
          </p:nvGrpSpPr>
          <p:grpSpPr>
            <a:xfrm>
              <a:off x="4897439" y="3994151"/>
              <a:ext cx="1654892" cy="594074"/>
              <a:chOff x="2182795" y="3994151"/>
              <a:chExt cx="1654892" cy="594074"/>
            </a:xfrm>
            <a:effectLst>
              <a:outerShdw blurRad="50800" dist="38100" dir="2700000" algn="tl" rotWithShape="0">
                <a:prstClr val="black">
                  <a:alpha val="40000"/>
                </a:prstClr>
              </a:outerShdw>
            </a:effectLst>
          </p:grpSpPr>
          <p:sp>
            <p:nvSpPr>
              <p:cNvPr id="159" name="Rectangle 71"/>
              <p:cNvSpPr>
                <a:spLocks noChangeArrowheads="1"/>
              </p:cNvSpPr>
              <p:nvPr/>
            </p:nvSpPr>
            <p:spPr bwMode="auto">
              <a:xfrm rot="16200000">
                <a:off x="2754302" y="3442755"/>
                <a:ext cx="500058" cy="1643071"/>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161" name="Straight Connector 160"/>
              <p:cNvCxnSpPr/>
              <p:nvPr/>
            </p:nvCxnSpPr>
            <p:spPr bwMode="auto">
              <a:xfrm rot="5400000">
                <a:off x="2362181"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62" name="Straight Connector 161"/>
              <p:cNvCxnSpPr/>
              <p:nvPr/>
            </p:nvCxnSpPr>
            <p:spPr bwMode="auto">
              <a:xfrm rot="5400000">
                <a:off x="2790809"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63" name="Straight Connector 162"/>
              <p:cNvCxnSpPr/>
              <p:nvPr/>
            </p:nvCxnSpPr>
            <p:spPr bwMode="auto">
              <a:xfrm rot="5400000">
                <a:off x="3219437"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64" name="TextBox 163"/>
              <p:cNvSpPr txBox="1"/>
              <p:nvPr/>
            </p:nvSpPr>
            <p:spPr>
              <a:xfrm>
                <a:off x="2185826" y="3994151"/>
                <a:ext cx="431702" cy="594072"/>
              </a:xfrm>
              <a:prstGeom prst="rect">
                <a:avLst/>
              </a:prstGeom>
              <a:noFill/>
            </p:spPr>
            <p:txBody>
              <a:bodyPr wrap="none">
                <a:spAutoFit/>
              </a:bodyPr>
              <a:lstStyle/>
              <a:p>
                <a:pPr>
                  <a:defRPr/>
                </a:pPr>
                <a:r>
                  <a:rPr lang="en-US" sz="2900" dirty="0">
                    <a:latin typeface="Arial" pitchFamily="34" charset="0"/>
                  </a:rPr>
                  <a:t>0</a:t>
                </a:r>
              </a:p>
            </p:txBody>
          </p:sp>
          <p:sp>
            <p:nvSpPr>
              <p:cNvPr id="165" name="TextBox 164"/>
              <p:cNvSpPr txBox="1"/>
              <p:nvPr/>
            </p:nvSpPr>
            <p:spPr>
              <a:xfrm>
                <a:off x="2590640" y="3994153"/>
                <a:ext cx="431702" cy="594072"/>
              </a:xfrm>
              <a:prstGeom prst="rect">
                <a:avLst/>
              </a:prstGeom>
              <a:noFill/>
            </p:spPr>
            <p:txBody>
              <a:bodyPr wrap="none">
                <a:spAutoFit/>
              </a:bodyPr>
              <a:lstStyle/>
              <a:p>
                <a:pPr>
                  <a:defRPr/>
                </a:pPr>
                <a:r>
                  <a:rPr lang="en-US" sz="2900" dirty="0">
                    <a:latin typeface="Arial" pitchFamily="34" charset="0"/>
                  </a:rPr>
                  <a:t>0</a:t>
                </a:r>
              </a:p>
            </p:txBody>
          </p:sp>
          <p:sp>
            <p:nvSpPr>
              <p:cNvPr id="166" name="TextBox 165"/>
              <p:cNvSpPr txBox="1"/>
              <p:nvPr/>
            </p:nvSpPr>
            <p:spPr>
              <a:xfrm>
                <a:off x="2995453" y="3994153"/>
                <a:ext cx="431703" cy="594072"/>
              </a:xfrm>
              <a:prstGeom prst="rect">
                <a:avLst/>
              </a:prstGeom>
              <a:noFill/>
            </p:spPr>
            <p:txBody>
              <a:bodyPr wrap="none">
                <a:spAutoFit/>
              </a:bodyPr>
              <a:lstStyle/>
              <a:p>
                <a:pPr>
                  <a:defRPr/>
                </a:pPr>
                <a:r>
                  <a:rPr lang="en-US" sz="2900" dirty="0">
                    <a:latin typeface="Arial" pitchFamily="34" charset="0"/>
                  </a:rPr>
                  <a:t>1</a:t>
                </a:r>
              </a:p>
            </p:txBody>
          </p:sp>
          <p:sp>
            <p:nvSpPr>
              <p:cNvPr id="167" name="TextBox 166"/>
              <p:cNvSpPr txBox="1"/>
              <p:nvPr/>
            </p:nvSpPr>
            <p:spPr>
              <a:xfrm>
                <a:off x="3405984" y="3994153"/>
                <a:ext cx="431703" cy="594072"/>
              </a:xfrm>
              <a:prstGeom prst="rect">
                <a:avLst/>
              </a:prstGeom>
              <a:noFill/>
            </p:spPr>
            <p:txBody>
              <a:bodyPr wrap="none">
                <a:spAutoFit/>
              </a:bodyPr>
              <a:lstStyle/>
              <a:p>
                <a:pPr>
                  <a:defRPr/>
                </a:pPr>
                <a:r>
                  <a:rPr lang="en-US" sz="2900" dirty="0">
                    <a:latin typeface="Arial" pitchFamily="34" charset="0"/>
                  </a:rPr>
                  <a:t>1</a:t>
                </a:r>
              </a:p>
            </p:txBody>
          </p:sp>
        </p:grpSp>
        <p:sp>
          <p:nvSpPr>
            <p:cNvPr id="155" name="TextBox 154"/>
            <p:cNvSpPr txBox="1"/>
            <p:nvPr/>
          </p:nvSpPr>
          <p:spPr>
            <a:xfrm>
              <a:off x="7480899" y="3994871"/>
              <a:ext cx="203084" cy="593579"/>
            </a:xfrm>
            <a:prstGeom prst="rect">
              <a:avLst/>
            </a:prstGeom>
            <a:noFill/>
            <a:effectLst>
              <a:outerShdw blurRad="50800" dist="38100" dir="2700000" algn="tl" rotWithShape="0">
                <a:prstClr val="black">
                  <a:alpha val="40000"/>
                </a:prstClr>
              </a:outerShdw>
            </a:effectLst>
          </p:spPr>
          <p:txBody>
            <a:bodyPr wrap="none">
              <a:spAutoFit/>
            </a:bodyPr>
            <a:lstStyle/>
            <a:p>
              <a:pPr>
                <a:defRPr/>
              </a:pPr>
              <a:endParaRPr lang="en-US" sz="2900" b="1" dirty="0">
                <a:solidFill>
                  <a:srgbClr val="0070C0"/>
                </a:solidFill>
                <a:latin typeface="Arial" pitchFamily="34" charset="0"/>
              </a:endParaRPr>
            </a:p>
          </p:txBody>
        </p:sp>
        <p:grpSp>
          <p:nvGrpSpPr>
            <p:cNvPr id="146467" name="Group 203"/>
            <p:cNvGrpSpPr>
              <a:grpSpLocks/>
            </p:cNvGrpSpPr>
            <p:nvPr/>
          </p:nvGrpSpPr>
          <p:grpSpPr bwMode="auto">
            <a:xfrm>
              <a:off x="6329610" y="3994493"/>
              <a:ext cx="1189244" cy="593957"/>
              <a:chOff x="3614969" y="3994493"/>
              <a:chExt cx="1189244" cy="593957"/>
            </a:xfrm>
          </p:grpSpPr>
          <p:sp>
            <p:nvSpPr>
              <p:cNvPr id="157" name="Rectangle 71"/>
              <p:cNvSpPr>
                <a:spLocks noChangeArrowheads="1"/>
              </p:cNvSpPr>
              <p:nvPr/>
            </p:nvSpPr>
            <p:spPr bwMode="auto">
              <a:xfrm rot="16200000">
                <a:off x="4079938" y="3839094"/>
                <a:ext cx="493774" cy="857856"/>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lstStyle/>
              <a:p>
                <a:pPr>
                  <a:defRPr/>
                </a:pPr>
                <a:endParaRPr lang="en-US" dirty="0">
                  <a:latin typeface="Arial" pitchFamily="34" charset="0"/>
                </a:endParaRPr>
              </a:p>
            </p:txBody>
          </p:sp>
          <p:sp>
            <p:nvSpPr>
              <p:cNvPr id="158" name="TextBox 157"/>
              <p:cNvSpPr txBox="1"/>
              <p:nvPr/>
            </p:nvSpPr>
            <p:spPr>
              <a:xfrm>
                <a:off x="3614280" y="3994871"/>
                <a:ext cx="1190493" cy="593579"/>
              </a:xfrm>
              <a:prstGeom prst="rect">
                <a:avLst/>
              </a:prstGeom>
              <a:noFill/>
            </p:spPr>
            <p:txBody>
              <a:bodyPr>
                <a:spAutoFit/>
              </a:bodyPr>
              <a:lstStyle/>
              <a:p>
                <a:pPr>
                  <a:defRPr/>
                </a:pPr>
                <a:r>
                  <a:rPr lang="en-US" sz="2900" dirty="0">
                    <a:latin typeface="Arial" pitchFamily="34" charset="0"/>
                  </a:rPr>
                  <a:t>ts+1</a:t>
                </a:r>
              </a:p>
            </p:txBody>
          </p:sp>
        </p:grpSp>
      </p:grpSp>
      <p:grpSp>
        <p:nvGrpSpPr>
          <p:cNvPr id="169" name="Group 4"/>
          <p:cNvGrpSpPr>
            <a:grpSpLocks/>
          </p:cNvGrpSpPr>
          <p:nvPr/>
        </p:nvGrpSpPr>
        <p:grpSpPr bwMode="auto">
          <a:xfrm>
            <a:off x="3519988" y="1114424"/>
            <a:ext cx="428790" cy="625475"/>
            <a:chOff x="2208" y="1920"/>
            <a:chExt cx="1152" cy="1680"/>
          </a:xfrm>
        </p:grpSpPr>
        <p:sp>
          <p:nvSpPr>
            <p:cNvPr id="170" name="Oval 5"/>
            <p:cNvSpPr>
              <a:spLocks noChangeArrowheads="1"/>
            </p:cNvSpPr>
            <p:nvPr/>
          </p:nvSpPr>
          <p:spPr bwMode="auto">
            <a:xfrm>
              <a:off x="2208" y="2448"/>
              <a:ext cx="1152" cy="1152"/>
            </a:xfrm>
            <a:prstGeom prst="ellipse">
              <a:avLst/>
            </a:prstGeom>
            <a:solidFill>
              <a:srgbClr val="FF0000"/>
            </a:solidFill>
            <a:ln w="9525" algn="ctr">
              <a:solidFill>
                <a:srgbClr val="FF0000"/>
              </a:solidFill>
              <a:round/>
              <a:headEnd/>
              <a:tailEnd/>
            </a:ln>
          </p:spPr>
          <p:txBody>
            <a:bodyPr wrap="none" anchor="ctr"/>
            <a:lstStyle/>
            <a:p>
              <a:endParaRPr lang="en-US" dirty="0">
                <a:latin typeface="Arial" pitchFamily="34" charset="0"/>
              </a:endParaRPr>
            </a:p>
          </p:txBody>
        </p:sp>
        <p:sp>
          <p:nvSpPr>
            <p:cNvPr id="171"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72"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73"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0000"/>
            </a:solidFill>
            <a:ln w="9525" algn="ctr">
              <a:solidFill>
                <a:srgbClr val="FF0000"/>
              </a:solidFill>
              <a:miter lim="800000"/>
              <a:headEnd/>
              <a:tailEnd/>
            </a:ln>
          </p:spPr>
          <p:txBody>
            <a:bodyPr wrap="none" anchor="ctr"/>
            <a:lstStyle/>
            <a:p>
              <a:endParaRPr lang="en-US" dirty="0">
                <a:latin typeface="Arial" pitchFamily="34" charset="0"/>
              </a:endParaRPr>
            </a:p>
          </p:txBody>
        </p:sp>
      </p:grpSp>
      <p:grpSp>
        <p:nvGrpSpPr>
          <p:cNvPr id="174" name="Group 4"/>
          <p:cNvGrpSpPr>
            <a:grpSpLocks/>
          </p:cNvGrpSpPr>
          <p:nvPr/>
        </p:nvGrpSpPr>
        <p:grpSpPr bwMode="auto">
          <a:xfrm>
            <a:off x="5748838" y="1142999"/>
            <a:ext cx="428790" cy="625475"/>
            <a:chOff x="2208" y="1920"/>
            <a:chExt cx="1152" cy="1680"/>
          </a:xfrm>
        </p:grpSpPr>
        <p:sp>
          <p:nvSpPr>
            <p:cNvPr id="175" name="Oval 5"/>
            <p:cNvSpPr>
              <a:spLocks noChangeArrowheads="1"/>
            </p:cNvSpPr>
            <p:nvPr/>
          </p:nvSpPr>
          <p:spPr bwMode="auto">
            <a:xfrm>
              <a:off x="2208" y="2448"/>
              <a:ext cx="1152" cy="1152"/>
            </a:xfrm>
            <a:prstGeom prst="ellipse">
              <a:avLst/>
            </a:prstGeom>
            <a:solidFill>
              <a:srgbClr val="FF0000"/>
            </a:solidFill>
            <a:ln w="9525" algn="ctr">
              <a:solidFill>
                <a:srgbClr val="FF0000"/>
              </a:solidFill>
              <a:round/>
              <a:headEnd/>
              <a:tailEnd/>
            </a:ln>
          </p:spPr>
          <p:txBody>
            <a:bodyPr wrap="none" anchor="ctr"/>
            <a:lstStyle/>
            <a:p>
              <a:endParaRPr lang="en-US" dirty="0">
                <a:latin typeface="Arial" pitchFamily="34" charset="0"/>
              </a:endParaRPr>
            </a:p>
          </p:txBody>
        </p:sp>
        <p:sp>
          <p:nvSpPr>
            <p:cNvPr id="178"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181"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182"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0000"/>
            </a:solidFill>
            <a:ln w="9525" algn="ctr">
              <a:solidFill>
                <a:srgbClr val="FF0000"/>
              </a:solidFill>
              <a:miter lim="800000"/>
              <a:headEnd/>
              <a:tailEnd/>
            </a:ln>
          </p:spPr>
          <p:txBody>
            <a:bodyPr wrap="none" anchor="ctr"/>
            <a:lstStyle/>
            <a:p>
              <a:endParaRPr lang="en-US" dirty="0">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69"/>
                                        </p:tgtEl>
                                        <p:attrNameLst>
                                          <p:attrName>style.visibility</p:attrName>
                                        </p:attrNameLst>
                                      </p:cBhvr>
                                      <p:to>
                                        <p:strVal val="visible"/>
                                      </p:to>
                                    </p:set>
                                    <p:animEffect transition="in" filter="blinds(horizontal)">
                                      <p:cBhvr>
                                        <p:cTn id="11" dur="500"/>
                                        <p:tgtEl>
                                          <p:spTgt spid="169"/>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nodeType="clickEffect">
                                  <p:stCondLst>
                                    <p:cond delay="0"/>
                                  </p:stCondLst>
                                  <p:childTnLst>
                                    <p:animMotion origin="layout" path="M 3.49614E-6 -1.43998E-6 L 0.48022 -0.00168 " pathEditMode="relative" rAng="0" ptsTypes="AA">
                                      <p:cBhvr>
                                        <p:cTn id="15" dur="2000" fill="hold"/>
                                        <p:tgtEl>
                                          <p:spTgt spid="4"/>
                                        </p:tgtEl>
                                        <p:attrNameLst>
                                          <p:attrName>ppt_x</p:attrName>
                                          <p:attrName>ppt_y</p:attrName>
                                        </p:attrNameLst>
                                      </p:cBhvr>
                                      <p:rCtr x="24000" y="-10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169"/>
                                        </p:tgtEl>
                                      </p:cBhvr>
                                    </p:animEffect>
                                    <p:set>
                                      <p:cBhvr>
                                        <p:cTn id="24" dur="1" fill="hold">
                                          <p:stCondLst>
                                            <p:cond delay="499"/>
                                          </p:stCondLst>
                                        </p:cTn>
                                        <p:tgtEl>
                                          <p:spTgt spid="16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74"/>
                                        </p:tgtEl>
                                        <p:attrNameLst>
                                          <p:attrName>style.visibility</p:attrName>
                                        </p:attrNameLst>
                                      </p:cBhvr>
                                      <p:to>
                                        <p:strVal val="visible"/>
                                      </p:to>
                                    </p:set>
                                    <p:animEffect transition="in" filter="blinds(horizontal)">
                                      <p:cBhvr>
                                        <p:cTn id="29" dur="500"/>
                                        <p:tgtEl>
                                          <p:spTgt spid="174"/>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0.01135 0.01492 C 0.02978 0.03637 0.04821 0.05823 0.06602 0.05676 C 0.08351 0.05571 0.10903 0.0164 0.11785 0.00841 " pathEditMode="relative" rAng="0" ptsTypes="aaA">
                                      <p:cBhvr>
                                        <p:cTn id="33" dur="2000" fill="hold"/>
                                        <p:tgtEl>
                                          <p:spTgt spid="93"/>
                                        </p:tgtEl>
                                        <p:attrNameLst>
                                          <p:attrName>ppt_x</p:attrName>
                                          <p:attrName>ppt_y</p:attrName>
                                        </p:attrNameLst>
                                      </p:cBhvr>
                                      <p:rCtr x="5300" y="1800"/>
                                    </p:animMotion>
                                  </p:childTnLst>
                                </p:cTn>
                              </p:par>
                              <p:par>
                                <p:cTn id="34" presetID="1" presetClass="exit" presetSubtype="0" fill="hold" grpId="0" nodeType="withEffect">
                                  <p:stCondLst>
                                    <p:cond delay="0"/>
                                  </p:stCondLst>
                                  <p:childTnLst>
                                    <p:set>
                                      <p:cBhvr>
                                        <p:cTn id="35" dur="1" fill="hold">
                                          <p:stCondLst>
                                            <p:cond delay="0"/>
                                          </p:stCondLst>
                                        </p:cTn>
                                        <p:tgtEl>
                                          <p:spTgt spid="20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0" nodeType="clickEffect">
                                  <p:stCondLst>
                                    <p:cond delay="0"/>
                                  </p:stCondLst>
                                  <p:childTnLst>
                                    <p:animMotion origin="layout" path="M 0.00063 0.00042 C -0.02821 -0.02564 -0.05672 -0.0515 -0.075 -0.05129 C -0.09343 -0.05066 -0.10446 -0.00546 -0.11013 0.00379 " pathEditMode="relative" rAng="0" ptsTypes="aaA">
                                      <p:cBhvr>
                                        <p:cTn id="51" dur="2000" fill="hold"/>
                                        <p:tgtEl>
                                          <p:spTgt spid="92"/>
                                        </p:tgtEl>
                                        <p:attrNameLst>
                                          <p:attrName>ppt_x</p:attrName>
                                          <p:attrName>ppt_y</p:attrName>
                                        </p:attrNameLst>
                                      </p:cBhvr>
                                      <p:rCtr x="-5500" y="-2400"/>
                                    </p:animMotion>
                                  </p:childTnLst>
                                </p:cTn>
                              </p:par>
                              <p:par>
                                <p:cTn id="52" presetID="1" presetClass="exit" presetSubtype="0" fill="hold" grpId="0" nodeType="withEffect">
                                  <p:stCondLst>
                                    <p:cond delay="0"/>
                                  </p:stCondLst>
                                  <p:childTnLst>
                                    <p:set>
                                      <p:cBhvr>
                                        <p:cTn id="53" dur="1" fill="hold">
                                          <p:stCondLst>
                                            <p:cond delay="0"/>
                                          </p:stCondLst>
                                        </p:cTn>
                                        <p:tgtEl>
                                          <p:spTgt spid="12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3" presetClass="exit" presetSubtype="10" fill="hold" nodeType="clickEffect">
                                  <p:stCondLst>
                                    <p:cond delay="0"/>
                                  </p:stCondLst>
                                  <p:childTnLst>
                                    <p:animEffect transition="out" filter="blinds(horizontal)">
                                      <p:cBhvr>
                                        <p:cTn id="57" dur="500"/>
                                        <p:tgtEl>
                                          <p:spTgt spid="174"/>
                                        </p:tgtEl>
                                      </p:cBhvr>
                                    </p:animEffect>
                                    <p:set>
                                      <p:cBhvr>
                                        <p:cTn id="58" dur="1" fill="hold">
                                          <p:stCondLst>
                                            <p:cond delay="499"/>
                                          </p:stCondLst>
                                        </p:cTn>
                                        <p:tgtEl>
                                          <p:spTgt spid="1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P spid="208" grpId="0" animBg="1"/>
      <p:bldP spid="127"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88950" y="188913"/>
            <a:ext cx="8001000" cy="949325"/>
          </a:xfrm>
        </p:spPr>
        <p:txBody>
          <a:bodyPr/>
          <a:lstStyle/>
          <a:p>
            <a:pPr eaLnBrk="1" hangingPunct="1"/>
            <a:r>
              <a:rPr lang="en-US" smtClean="0"/>
              <a:t>Concurrent Simple Hopscotch</a:t>
            </a:r>
          </a:p>
        </p:txBody>
      </p:sp>
      <p:grpSp>
        <p:nvGrpSpPr>
          <p:cNvPr id="2" name="Group 46"/>
          <p:cNvGrpSpPr>
            <a:grpSpLocks/>
          </p:cNvGrpSpPr>
          <p:nvPr/>
        </p:nvGrpSpPr>
        <p:grpSpPr bwMode="auto">
          <a:xfrm>
            <a:off x="878400" y="2387772"/>
            <a:ext cx="7063200" cy="776589"/>
            <a:chOff x="968346" y="2422515"/>
            <a:chExt cx="7786742" cy="856474"/>
          </a:xfrm>
          <a:effectLst>
            <a:outerShdw blurRad="50800" dist="38100" dir="2700000" algn="tl" rotWithShape="0">
              <a:prstClr val="black">
                <a:alpha val="40000"/>
              </a:prstClr>
            </a:outerShdw>
          </a:effectLst>
        </p:grpSpPr>
        <p:grpSp>
          <p:nvGrpSpPr>
            <p:cNvPr id="3" name="Group 4"/>
            <p:cNvGrpSpPr>
              <a:grpSpLocks/>
            </p:cNvGrpSpPr>
            <p:nvPr/>
          </p:nvGrpSpPr>
          <p:grpSpPr bwMode="auto">
            <a:xfrm>
              <a:off x="968346" y="2422515"/>
              <a:ext cx="7786742" cy="500861"/>
              <a:chOff x="968346" y="2422515"/>
              <a:chExt cx="7786742" cy="500861"/>
            </a:xfrm>
          </p:grpSpPr>
          <p:sp>
            <p:nvSpPr>
              <p:cNvPr id="10287" name="Rectangle 5"/>
              <p:cNvSpPr>
                <a:spLocks noChangeArrowheads="1"/>
              </p:cNvSpPr>
              <p:nvPr/>
            </p:nvSpPr>
            <p:spPr bwMode="auto">
              <a:xfrm>
                <a:off x="968346" y="2422515"/>
                <a:ext cx="7786742" cy="499934"/>
              </a:xfrm>
              <a:prstGeom prst="rect">
                <a:avLst/>
              </a:prstGeom>
              <a:solidFill>
                <a:srgbClr val="66FFCC"/>
              </a:solidFill>
              <a:ln w="9525" algn="ctr">
                <a:solidFill>
                  <a:schemeClr val="tx1"/>
                </a:solidFill>
                <a:miter lim="800000"/>
                <a:headEnd/>
                <a:tailEnd/>
              </a:ln>
            </p:spPr>
            <p:txBody>
              <a:bodyPr wrap="none"/>
              <a:lstStyle/>
              <a:p>
                <a:pPr>
                  <a:defRPr/>
                </a:pPr>
                <a:endParaRPr lang="en-US" sz="3600" dirty="0">
                  <a:latin typeface="Arial" pitchFamily="34" charset="0"/>
                </a:endParaRPr>
              </a:p>
            </p:txBody>
          </p:sp>
          <p:cxnSp>
            <p:nvCxnSpPr>
              <p:cNvPr id="10288" name="Straight Connector 6"/>
              <p:cNvCxnSpPr>
                <a:cxnSpLocks noChangeShapeType="1"/>
              </p:cNvCxnSpPr>
              <p:nvPr/>
            </p:nvCxnSpPr>
            <p:spPr bwMode="auto">
              <a:xfrm rot="5400000">
                <a:off x="1105648" y="2672691"/>
                <a:ext cx="499934" cy="1435"/>
              </a:xfrm>
              <a:prstGeom prst="line">
                <a:avLst/>
              </a:prstGeom>
              <a:noFill/>
              <a:ln w="9525" algn="ctr">
                <a:solidFill>
                  <a:schemeClr val="tx1"/>
                </a:solidFill>
                <a:miter lim="800000"/>
                <a:headEnd/>
                <a:tailEnd/>
              </a:ln>
            </p:spPr>
          </p:cxnSp>
          <p:cxnSp>
            <p:nvCxnSpPr>
              <p:cNvPr id="10289" name="Straight Connector 7"/>
              <p:cNvCxnSpPr>
                <a:cxnSpLocks noChangeShapeType="1"/>
              </p:cNvCxnSpPr>
              <p:nvPr/>
            </p:nvCxnSpPr>
            <p:spPr bwMode="auto">
              <a:xfrm rot="5400000">
                <a:off x="1493635" y="2671765"/>
                <a:ext cx="499934" cy="1435"/>
              </a:xfrm>
              <a:prstGeom prst="line">
                <a:avLst/>
              </a:prstGeom>
              <a:noFill/>
              <a:ln w="9525" algn="ctr">
                <a:solidFill>
                  <a:schemeClr val="tx1"/>
                </a:solidFill>
                <a:miter lim="800000"/>
                <a:headEnd/>
                <a:tailEnd/>
              </a:ln>
            </p:spPr>
          </p:cxnSp>
          <p:cxnSp>
            <p:nvCxnSpPr>
              <p:cNvPr id="10290" name="Straight Connector 8"/>
              <p:cNvCxnSpPr>
                <a:cxnSpLocks noChangeShapeType="1"/>
              </p:cNvCxnSpPr>
              <p:nvPr/>
            </p:nvCxnSpPr>
            <p:spPr bwMode="auto">
              <a:xfrm rot="5400000">
                <a:off x="1880904" y="2671765"/>
                <a:ext cx="499934" cy="1435"/>
              </a:xfrm>
              <a:prstGeom prst="line">
                <a:avLst/>
              </a:prstGeom>
              <a:noFill/>
              <a:ln w="9525" algn="ctr">
                <a:solidFill>
                  <a:schemeClr val="tx1"/>
                </a:solidFill>
                <a:miter lim="800000"/>
                <a:headEnd/>
                <a:tailEnd/>
              </a:ln>
            </p:spPr>
          </p:cxnSp>
          <p:cxnSp>
            <p:nvCxnSpPr>
              <p:cNvPr id="10291" name="Straight Connector 9"/>
              <p:cNvCxnSpPr>
                <a:cxnSpLocks noChangeShapeType="1"/>
              </p:cNvCxnSpPr>
              <p:nvPr/>
            </p:nvCxnSpPr>
            <p:spPr bwMode="auto">
              <a:xfrm rot="5400000">
                <a:off x="2266738" y="2671765"/>
                <a:ext cx="499934" cy="1435"/>
              </a:xfrm>
              <a:prstGeom prst="line">
                <a:avLst/>
              </a:prstGeom>
              <a:noFill/>
              <a:ln w="9525" algn="ctr">
                <a:solidFill>
                  <a:schemeClr val="tx1"/>
                </a:solidFill>
                <a:miter lim="800000"/>
                <a:headEnd/>
                <a:tailEnd/>
              </a:ln>
            </p:spPr>
          </p:cxnSp>
          <p:cxnSp>
            <p:nvCxnSpPr>
              <p:cNvPr id="10292" name="Straight Connector 10"/>
              <p:cNvCxnSpPr>
                <a:cxnSpLocks noChangeShapeType="1"/>
              </p:cNvCxnSpPr>
              <p:nvPr/>
            </p:nvCxnSpPr>
            <p:spPr bwMode="auto">
              <a:xfrm rot="5400000">
                <a:off x="2654007" y="2671765"/>
                <a:ext cx="499934" cy="1435"/>
              </a:xfrm>
              <a:prstGeom prst="line">
                <a:avLst/>
              </a:prstGeom>
              <a:noFill/>
              <a:ln w="9525" algn="ctr">
                <a:solidFill>
                  <a:schemeClr val="tx1"/>
                </a:solidFill>
                <a:miter lim="800000"/>
                <a:headEnd/>
                <a:tailEnd/>
              </a:ln>
            </p:spPr>
          </p:cxnSp>
          <p:cxnSp>
            <p:nvCxnSpPr>
              <p:cNvPr id="10293" name="Straight Connector 11"/>
              <p:cNvCxnSpPr>
                <a:cxnSpLocks noChangeShapeType="1"/>
              </p:cNvCxnSpPr>
              <p:nvPr/>
            </p:nvCxnSpPr>
            <p:spPr bwMode="auto">
              <a:xfrm rot="5400000">
                <a:off x="3041277" y="2671765"/>
                <a:ext cx="499934" cy="1435"/>
              </a:xfrm>
              <a:prstGeom prst="line">
                <a:avLst/>
              </a:prstGeom>
              <a:noFill/>
              <a:ln w="9525" algn="ctr">
                <a:solidFill>
                  <a:schemeClr val="tx1"/>
                </a:solidFill>
                <a:miter lim="800000"/>
                <a:headEnd/>
                <a:tailEnd/>
              </a:ln>
            </p:spPr>
          </p:cxnSp>
          <p:cxnSp>
            <p:nvCxnSpPr>
              <p:cNvPr id="10294" name="Straight Connector 12"/>
              <p:cNvCxnSpPr>
                <a:cxnSpLocks noChangeShapeType="1"/>
              </p:cNvCxnSpPr>
              <p:nvPr/>
            </p:nvCxnSpPr>
            <p:spPr bwMode="auto">
              <a:xfrm rot="5400000">
                <a:off x="3428545" y="2671765"/>
                <a:ext cx="499934" cy="1435"/>
              </a:xfrm>
              <a:prstGeom prst="line">
                <a:avLst/>
              </a:prstGeom>
              <a:noFill/>
              <a:ln w="9525" algn="ctr">
                <a:solidFill>
                  <a:schemeClr val="tx1"/>
                </a:solidFill>
                <a:miter lim="800000"/>
                <a:headEnd/>
                <a:tailEnd/>
              </a:ln>
            </p:spPr>
          </p:cxnSp>
          <p:cxnSp>
            <p:nvCxnSpPr>
              <p:cNvPr id="10295" name="Straight Connector 13"/>
              <p:cNvCxnSpPr>
                <a:cxnSpLocks noChangeShapeType="1"/>
              </p:cNvCxnSpPr>
              <p:nvPr/>
            </p:nvCxnSpPr>
            <p:spPr bwMode="auto">
              <a:xfrm rot="5400000">
                <a:off x="3815815" y="2671765"/>
                <a:ext cx="499934" cy="1435"/>
              </a:xfrm>
              <a:prstGeom prst="line">
                <a:avLst/>
              </a:prstGeom>
              <a:noFill/>
              <a:ln w="9525" algn="ctr">
                <a:solidFill>
                  <a:schemeClr val="tx1"/>
                </a:solidFill>
                <a:miter lim="800000"/>
                <a:headEnd/>
                <a:tailEnd/>
              </a:ln>
            </p:spPr>
          </p:cxnSp>
          <p:cxnSp>
            <p:nvCxnSpPr>
              <p:cNvPr id="10296" name="Straight Connector 14"/>
              <p:cNvCxnSpPr>
                <a:cxnSpLocks noChangeShapeType="1"/>
              </p:cNvCxnSpPr>
              <p:nvPr/>
            </p:nvCxnSpPr>
            <p:spPr bwMode="auto">
              <a:xfrm rot="5400000">
                <a:off x="4203084" y="2671765"/>
                <a:ext cx="499934" cy="1435"/>
              </a:xfrm>
              <a:prstGeom prst="line">
                <a:avLst/>
              </a:prstGeom>
              <a:noFill/>
              <a:ln w="9525" algn="ctr">
                <a:solidFill>
                  <a:schemeClr val="tx1"/>
                </a:solidFill>
                <a:miter lim="800000"/>
                <a:headEnd/>
                <a:tailEnd/>
              </a:ln>
            </p:spPr>
          </p:cxnSp>
          <p:cxnSp>
            <p:nvCxnSpPr>
              <p:cNvPr id="10297" name="Straight Connector 15"/>
              <p:cNvCxnSpPr>
                <a:cxnSpLocks noChangeShapeType="1"/>
              </p:cNvCxnSpPr>
              <p:nvPr/>
            </p:nvCxnSpPr>
            <p:spPr bwMode="auto">
              <a:xfrm rot="5400000">
                <a:off x="4590353" y="2671765"/>
                <a:ext cx="499934" cy="1435"/>
              </a:xfrm>
              <a:prstGeom prst="line">
                <a:avLst/>
              </a:prstGeom>
              <a:noFill/>
              <a:ln w="9525" algn="ctr">
                <a:solidFill>
                  <a:schemeClr val="tx1"/>
                </a:solidFill>
                <a:miter lim="800000"/>
                <a:headEnd/>
                <a:tailEnd/>
              </a:ln>
            </p:spPr>
          </p:cxnSp>
          <p:cxnSp>
            <p:nvCxnSpPr>
              <p:cNvPr id="10298" name="Straight Connector 16"/>
              <p:cNvCxnSpPr>
                <a:cxnSpLocks noChangeShapeType="1"/>
              </p:cNvCxnSpPr>
              <p:nvPr/>
            </p:nvCxnSpPr>
            <p:spPr bwMode="auto">
              <a:xfrm rot="5400000">
                <a:off x="4977622" y="2671765"/>
                <a:ext cx="499934" cy="1435"/>
              </a:xfrm>
              <a:prstGeom prst="line">
                <a:avLst/>
              </a:prstGeom>
              <a:noFill/>
              <a:ln w="9525" algn="ctr">
                <a:solidFill>
                  <a:schemeClr val="tx1"/>
                </a:solidFill>
                <a:miter lim="800000"/>
                <a:headEnd/>
                <a:tailEnd/>
              </a:ln>
            </p:spPr>
          </p:cxnSp>
          <p:cxnSp>
            <p:nvCxnSpPr>
              <p:cNvPr id="10299" name="Straight Connector 17"/>
              <p:cNvCxnSpPr>
                <a:cxnSpLocks noChangeShapeType="1"/>
              </p:cNvCxnSpPr>
              <p:nvPr/>
            </p:nvCxnSpPr>
            <p:spPr bwMode="auto">
              <a:xfrm rot="5400000">
                <a:off x="5364892" y="2671765"/>
                <a:ext cx="499934" cy="1435"/>
              </a:xfrm>
              <a:prstGeom prst="line">
                <a:avLst/>
              </a:prstGeom>
              <a:noFill/>
              <a:ln w="9525" algn="ctr">
                <a:solidFill>
                  <a:schemeClr val="tx1"/>
                </a:solidFill>
                <a:miter lim="800000"/>
                <a:headEnd/>
                <a:tailEnd/>
              </a:ln>
            </p:spPr>
          </p:cxnSp>
          <p:cxnSp>
            <p:nvCxnSpPr>
              <p:cNvPr id="10300" name="Straight Connector 18"/>
              <p:cNvCxnSpPr>
                <a:cxnSpLocks noChangeShapeType="1"/>
              </p:cNvCxnSpPr>
              <p:nvPr/>
            </p:nvCxnSpPr>
            <p:spPr bwMode="auto">
              <a:xfrm rot="5400000">
                <a:off x="5752161" y="2671765"/>
                <a:ext cx="499934" cy="1435"/>
              </a:xfrm>
              <a:prstGeom prst="line">
                <a:avLst/>
              </a:prstGeom>
              <a:noFill/>
              <a:ln w="9525" algn="ctr">
                <a:solidFill>
                  <a:schemeClr val="tx1"/>
                </a:solidFill>
                <a:miter lim="800000"/>
                <a:headEnd/>
                <a:tailEnd/>
              </a:ln>
            </p:spPr>
          </p:cxnSp>
          <p:cxnSp>
            <p:nvCxnSpPr>
              <p:cNvPr id="10301" name="Straight Connector 19"/>
              <p:cNvCxnSpPr>
                <a:cxnSpLocks noChangeShapeType="1"/>
              </p:cNvCxnSpPr>
              <p:nvPr/>
            </p:nvCxnSpPr>
            <p:spPr bwMode="auto">
              <a:xfrm rot="5400000">
                <a:off x="6139430" y="2671765"/>
                <a:ext cx="499934" cy="1435"/>
              </a:xfrm>
              <a:prstGeom prst="line">
                <a:avLst/>
              </a:prstGeom>
              <a:noFill/>
              <a:ln w="9525" algn="ctr">
                <a:solidFill>
                  <a:schemeClr val="tx1"/>
                </a:solidFill>
                <a:miter lim="800000"/>
                <a:headEnd/>
                <a:tailEnd/>
              </a:ln>
            </p:spPr>
          </p:cxnSp>
          <p:cxnSp>
            <p:nvCxnSpPr>
              <p:cNvPr id="10302" name="Straight Connector 20"/>
              <p:cNvCxnSpPr>
                <a:cxnSpLocks noChangeShapeType="1"/>
              </p:cNvCxnSpPr>
              <p:nvPr/>
            </p:nvCxnSpPr>
            <p:spPr bwMode="auto">
              <a:xfrm rot="5400000">
                <a:off x="6526699" y="2671765"/>
                <a:ext cx="499934" cy="1435"/>
              </a:xfrm>
              <a:prstGeom prst="line">
                <a:avLst/>
              </a:prstGeom>
              <a:noFill/>
              <a:ln w="9525" algn="ctr">
                <a:solidFill>
                  <a:schemeClr val="tx1"/>
                </a:solidFill>
                <a:miter lim="800000"/>
                <a:headEnd/>
                <a:tailEnd/>
              </a:ln>
            </p:spPr>
          </p:cxnSp>
          <p:cxnSp>
            <p:nvCxnSpPr>
              <p:cNvPr id="10303" name="Straight Connector 21"/>
              <p:cNvCxnSpPr>
                <a:cxnSpLocks noChangeShapeType="1"/>
              </p:cNvCxnSpPr>
              <p:nvPr/>
            </p:nvCxnSpPr>
            <p:spPr bwMode="auto">
              <a:xfrm rot="5400000">
                <a:off x="6913968" y="2671765"/>
                <a:ext cx="499934" cy="1435"/>
              </a:xfrm>
              <a:prstGeom prst="line">
                <a:avLst/>
              </a:prstGeom>
              <a:noFill/>
              <a:ln w="9525" algn="ctr">
                <a:solidFill>
                  <a:schemeClr val="tx1"/>
                </a:solidFill>
                <a:miter lim="800000"/>
                <a:headEnd/>
                <a:tailEnd/>
              </a:ln>
            </p:spPr>
          </p:cxnSp>
          <p:cxnSp>
            <p:nvCxnSpPr>
              <p:cNvPr id="10304" name="Straight Connector 22"/>
              <p:cNvCxnSpPr>
                <a:cxnSpLocks noChangeShapeType="1"/>
              </p:cNvCxnSpPr>
              <p:nvPr/>
            </p:nvCxnSpPr>
            <p:spPr bwMode="auto">
              <a:xfrm rot="5400000">
                <a:off x="7301237" y="2671765"/>
                <a:ext cx="499934" cy="1435"/>
              </a:xfrm>
              <a:prstGeom prst="line">
                <a:avLst/>
              </a:prstGeom>
              <a:noFill/>
              <a:ln w="9525" algn="ctr">
                <a:solidFill>
                  <a:schemeClr val="tx1"/>
                </a:solidFill>
                <a:miter lim="800000"/>
                <a:headEnd/>
                <a:tailEnd/>
              </a:ln>
            </p:spPr>
          </p:cxnSp>
          <p:cxnSp>
            <p:nvCxnSpPr>
              <p:cNvPr id="10305" name="Straight Connector 23"/>
              <p:cNvCxnSpPr>
                <a:cxnSpLocks noChangeShapeType="1"/>
              </p:cNvCxnSpPr>
              <p:nvPr/>
            </p:nvCxnSpPr>
            <p:spPr bwMode="auto">
              <a:xfrm rot="5400000">
                <a:off x="7688507" y="2671765"/>
                <a:ext cx="499934" cy="1435"/>
              </a:xfrm>
              <a:prstGeom prst="line">
                <a:avLst/>
              </a:prstGeom>
              <a:noFill/>
              <a:ln w="9525" algn="ctr">
                <a:solidFill>
                  <a:schemeClr val="tx1"/>
                </a:solidFill>
                <a:miter lim="800000"/>
                <a:headEnd/>
                <a:tailEnd/>
              </a:ln>
            </p:spPr>
          </p:cxnSp>
          <p:cxnSp>
            <p:nvCxnSpPr>
              <p:cNvPr id="10306" name="Straight Connector 24"/>
              <p:cNvCxnSpPr>
                <a:cxnSpLocks noChangeShapeType="1"/>
              </p:cNvCxnSpPr>
              <p:nvPr/>
            </p:nvCxnSpPr>
            <p:spPr bwMode="auto">
              <a:xfrm rot="5400000">
                <a:off x="8077221" y="2671754"/>
                <a:ext cx="500066" cy="1588"/>
              </a:xfrm>
              <a:prstGeom prst="line">
                <a:avLst/>
              </a:prstGeom>
              <a:noFill/>
              <a:ln w="9525" algn="ctr">
                <a:solidFill>
                  <a:schemeClr val="tx1"/>
                </a:solidFill>
                <a:miter lim="800000"/>
                <a:headEnd/>
                <a:tailEnd/>
              </a:ln>
            </p:spPr>
          </p:cxnSp>
        </p:grpSp>
        <p:sp>
          <p:nvSpPr>
            <p:cNvPr id="10267" name="TextBox 25"/>
            <p:cNvSpPr txBox="1">
              <a:spLocks noChangeArrowheads="1"/>
            </p:cNvSpPr>
            <p:nvPr/>
          </p:nvSpPr>
          <p:spPr bwMode="auto">
            <a:xfrm>
              <a:off x="1010561" y="2922581"/>
              <a:ext cx="321987"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a:t>
              </a:r>
            </a:p>
          </p:txBody>
        </p:sp>
        <p:sp>
          <p:nvSpPr>
            <p:cNvPr id="10268" name="TextBox 26"/>
            <p:cNvSpPr txBox="1">
              <a:spLocks noChangeArrowheads="1"/>
            </p:cNvSpPr>
            <p:nvPr/>
          </p:nvSpPr>
          <p:spPr bwMode="auto">
            <a:xfrm>
              <a:off x="1385878"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a:t>
              </a:r>
            </a:p>
          </p:txBody>
        </p:sp>
        <p:sp>
          <p:nvSpPr>
            <p:cNvPr id="10269" name="TextBox 27"/>
            <p:cNvSpPr txBox="1">
              <a:spLocks noChangeArrowheads="1"/>
            </p:cNvSpPr>
            <p:nvPr/>
          </p:nvSpPr>
          <p:spPr bwMode="auto">
            <a:xfrm>
              <a:off x="177179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3</a:t>
              </a:r>
            </a:p>
          </p:txBody>
        </p:sp>
        <p:sp>
          <p:nvSpPr>
            <p:cNvPr id="10270" name="TextBox 28"/>
            <p:cNvSpPr txBox="1">
              <a:spLocks noChangeArrowheads="1"/>
            </p:cNvSpPr>
            <p:nvPr/>
          </p:nvSpPr>
          <p:spPr bwMode="auto">
            <a:xfrm>
              <a:off x="2157716"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4</a:t>
              </a:r>
            </a:p>
          </p:txBody>
        </p:sp>
        <p:sp>
          <p:nvSpPr>
            <p:cNvPr id="10271" name="TextBox 29"/>
            <p:cNvSpPr txBox="1">
              <a:spLocks noChangeArrowheads="1"/>
            </p:cNvSpPr>
            <p:nvPr/>
          </p:nvSpPr>
          <p:spPr bwMode="auto">
            <a:xfrm>
              <a:off x="254363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5</a:t>
              </a:r>
            </a:p>
          </p:txBody>
        </p:sp>
        <p:sp>
          <p:nvSpPr>
            <p:cNvPr id="10272" name="TextBox 30"/>
            <p:cNvSpPr txBox="1">
              <a:spLocks noChangeArrowheads="1"/>
            </p:cNvSpPr>
            <p:nvPr/>
          </p:nvSpPr>
          <p:spPr bwMode="auto">
            <a:xfrm>
              <a:off x="2929554"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6</a:t>
              </a:r>
            </a:p>
          </p:txBody>
        </p:sp>
        <p:sp>
          <p:nvSpPr>
            <p:cNvPr id="10273" name="TextBox 31"/>
            <p:cNvSpPr txBox="1">
              <a:spLocks noChangeArrowheads="1"/>
            </p:cNvSpPr>
            <p:nvPr/>
          </p:nvSpPr>
          <p:spPr bwMode="auto">
            <a:xfrm>
              <a:off x="331547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7</a:t>
              </a:r>
            </a:p>
          </p:txBody>
        </p:sp>
        <p:sp>
          <p:nvSpPr>
            <p:cNvPr id="10274" name="TextBox 32"/>
            <p:cNvSpPr txBox="1">
              <a:spLocks noChangeArrowheads="1"/>
            </p:cNvSpPr>
            <p:nvPr/>
          </p:nvSpPr>
          <p:spPr bwMode="auto">
            <a:xfrm>
              <a:off x="3701392"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8</a:t>
              </a:r>
            </a:p>
          </p:txBody>
        </p:sp>
        <p:sp>
          <p:nvSpPr>
            <p:cNvPr id="10275" name="TextBox 33"/>
            <p:cNvSpPr txBox="1">
              <a:spLocks noChangeArrowheads="1"/>
            </p:cNvSpPr>
            <p:nvPr/>
          </p:nvSpPr>
          <p:spPr bwMode="auto">
            <a:xfrm>
              <a:off x="4087310" y="2922580"/>
              <a:ext cx="332590"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9</a:t>
              </a:r>
            </a:p>
          </p:txBody>
        </p:sp>
        <p:sp>
          <p:nvSpPr>
            <p:cNvPr id="10276" name="TextBox 34"/>
            <p:cNvSpPr txBox="1">
              <a:spLocks noChangeArrowheads="1"/>
            </p:cNvSpPr>
            <p:nvPr/>
          </p:nvSpPr>
          <p:spPr bwMode="auto">
            <a:xfrm>
              <a:off x="4372480"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10</a:t>
              </a:r>
            </a:p>
          </p:txBody>
        </p:sp>
        <p:sp>
          <p:nvSpPr>
            <p:cNvPr id="10277" name="TextBox 35"/>
            <p:cNvSpPr txBox="1">
              <a:spLocks noChangeArrowheads="1"/>
            </p:cNvSpPr>
            <p:nvPr/>
          </p:nvSpPr>
          <p:spPr bwMode="auto">
            <a:xfrm>
              <a:off x="4808279" y="2922580"/>
              <a:ext cx="424626"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11</a:t>
              </a:r>
            </a:p>
          </p:txBody>
        </p:sp>
        <p:sp>
          <p:nvSpPr>
            <p:cNvPr id="10278" name="TextBox 36"/>
            <p:cNvSpPr txBox="1">
              <a:spLocks noChangeArrowheads="1"/>
            </p:cNvSpPr>
            <p:nvPr/>
          </p:nvSpPr>
          <p:spPr bwMode="auto">
            <a:xfrm>
              <a:off x="519572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12</a:t>
              </a:r>
            </a:p>
          </p:txBody>
        </p:sp>
        <p:sp>
          <p:nvSpPr>
            <p:cNvPr id="10279" name="TextBox 37"/>
            <p:cNvSpPr txBox="1">
              <a:spLocks noChangeArrowheads="1"/>
            </p:cNvSpPr>
            <p:nvPr/>
          </p:nvSpPr>
          <p:spPr bwMode="auto">
            <a:xfrm>
              <a:off x="558107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13</a:t>
              </a:r>
            </a:p>
          </p:txBody>
        </p:sp>
        <p:sp>
          <p:nvSpPr>
            <p:cNvPr id="10280" name="TextBox 38"/>
            <p:cNvSpPr txBox="1">
              <a:spLocks noChangeArrowheads="1"/>
            </p:cNvSpPr>
            <p:nvPr/>
          </p:nvSpPr>
          <p:spPr bwMode="auto">
            <a:xfrm>
              <a:off x="596643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14</a:t>
              </a:r>
            </a:p>
          </p:txBody>
        </p:sp>
        <p:sp>
          <p:nvSpPr>
            <p:cNvPr id="10281" name="TextBox 39"/>
            <p:cNvSpPr txBox="1">
              <a:spLocks noChangeArrowheads="1"/>
            </p:cNvSpPr>
            <p:nvPr/>
          </p:nvSpPr>
          <p:spPr bwMode="auto">
            <a:xfrm>
              <a:off x="6351782"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15</a:t>
              </a:r>
            </a:p>
          </p:txBody>
        </p:sp>
        <p:sp>
          <p:nvSpPr>
            <p:cNvPr id="10282" name="TextBox 40"/>
            <p:cNvSpPr txBox="1">
              <a:spLocks noChangeArrowheads="1"/>
            </p:cNvSpPr>
            <p:nvPr/>
          </p:nvSpPr>
          <p:spPr bwMode="auto">
            <a:xfrm>
              <a:off x="6737135"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16</a:t>
              </a:r>
            </a:p>
          </p:txBody>
        </p:sp>
        <p:sp>
          <p:nvSpPr>
            <p:cNvPr id="10283" name="TextBox 41"/>
            <p:cNvSpPr txBox="1">
              <a:spLocks noChangeArrowheads="1"/>
            </p:cNvSpPr>
            <p:nvPr/>
          </p:nvSpPr>
          <p:spPr bwMode="auto">
            <a:xfrm>
              <a:off x="7122487"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17</a:t>
              </a:r>
            </a:p>
          </p:txBody>
        </p:sp>
        <p:sp>
          <p:nvSpPr>
            <p:cNvPr id="10284" name="TextBox 42"/>
            <p:cNvSpPr txBox="1">
              <a:spLocks noChangeArrowheads="1"/>
            </p:cNvSpPr>
            <p:nvPr/>
          </p:nvSpPr>
          <p:spPr bwMode="auto">
            <a:xfrm>
              <a:off x="750783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18</a:t>
              </a:r>
            </a:p>
          </p:txBody>
        </p:sp>
        <p:sp>
          <p:nvSpPr>
            <p:cNvPr id="10285" name="TextBox 43"/>
            <p:cNvSpPr txBox="1">
              <a:spLocks noChangeArrowheads="1"/>
            </p:cNvSpPr>
            <p:nvPr/>
          </p:nvSpPr>
          <p:spPr bwMode="auto">
            <a:xfrm>
              <a:off x="7893191"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19</a:t>
              </a:r>
            </a:p>
          </p:txBody>
        </p:sp>
        <p:sp>
          <p:nvSpPr>
            <p:cNvPr id="10286" name="TextBox 44"/>
            <p:cNvSpPr txBox="1">
              <a:spLocks noChangeArrowheads="1"/>
            </p:cNvSpPr>
            <p:nvPr/>
          </p:nvSpPr>
          <p:spPr bwMode="auto">
            <a:xfrm>
              <a:off x="8314699" y="2922580"/>
              <a:ext cx="440389" cy="356408"/>
            </a:xfrm>
            <a:prstGeom prst="rect">
              <a:avLst/>
            </a:prstGeom>
            <a:noFill/>
            <a:ln w="9525">
              <a:noFill/>
              <a:miter lim="800000"/>
              <a:headEnd/>
              <a:tailEnd/>
            </a:ln>
          </p:spPr>
          <p:txBody>
            <a:bodyPr wrap="none">
              <a:spAutoFit/>
            </a:bodyPr>
            <a:lstStyle/>
            <a:p>
              <a:pPr>
                <a:defRPr/>
              </a:pPr>
              <a:r>
                <a:rPr lang="en-US" sz="1500" dirty="0">
                  <a:latin typeface="Arial" pitchFamily="34" charset="0"/>
                </a:rPr>
                <a:t>20</a:t>
              </a:r>
            </a:p>
          </p:txBody>
        </p:sp>
      </p:grpSp>
      <p:sp>
        <p:nvSpPr>
          <p:cNvPr id="147460" name="TextBox 87"/>
          <p:cNvSpPr txBox="1">
            <a:spLocks noChangeArrowheads="1"/>
          </p:cNvSpPr>
          <p:nvPr/>
        </p:nvSpPr>
        <p:spPr bwMode="auto">
          <a:xfrm>
            <a:off x="942975" y="4337050"/>
            <a:ext cx="7970838" cy="1099419"/>
          </a:xfrm>
          <a:prstGeom prst="rect">
            <a:avLst/>
          </a:prstGeom>
          <a:noFill/>
          <a:ln w="9525">
            <a:noFill/>
            <a:miter lim="800000"/>
            <a:headEnd/>
            <a:tailEnd/>
          </a:ln>
        </p:spPr>
        <p:txBody>
          <a:bodyPr lIns="82945" tIns="41473" rIns="82945" bIns="41473">
            <a:spAutoFit/>
          </a:bodyPr>
          <a:lstStyle/>
          <a:p>
            <a:pPr algn="l"/>
            <a:r>
              <a:rPr lang="en-US" sz="3300" i="1" dirty="0" smtClean="0">
                <a:solidFill>
                  <a:schemeClr val="tx1"/>
                </a:solidFill>
                <a:latin typeface="Arial" pitchFamily="34" charset="0"/>
              </a:rPr>
              <a:t>A</a:t>
            </a:r>
          </a:p>
          <a:p>
            <a:pPr algn="l"/>
            <a:endParaRPr lang="en-US" sz="3300" dirty="0">
              <a:latin typeface="Arial" pitchFamily="34" charset="0"/>
            </a:endParaRPr>
          </a:p>
        </p:txBody>
      </p:sp>
      <p:sp>
        <p:nvSpPr>
          <p:cNvPr id="10246" name="TextBox 96"/>
          <p:cNvSpPr txBox="1">
            <a:spLocks noChangeArrowheads="1"/>
          </p:cNvSpPr>
          <p:nvPr/>
        </p:nvSpPr>
        <p:spPr bwMode="auto">
          <a:xfrm>
            <a:off x="2981198" y="2197100"/>
            <a:ext cx="423990" cy="699309"/>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lIns="82945" tIns="41473" rIns="82945" bIns="41473">
            <a:spAutoFit/>
          </a:bodyPr>
          <a:lstStyle/>
          <a:p>
            <a:pPr>
              <a:defRPr/>
            </a:pPr>
            <a:r>
              <a:rPr lang="en-US" sz="4000" b="1" dirty="0">
                <a:solidFill>
                  <a:srgbClr val="0070C0"/>
                </a:solidFill>
                <a:latin typeface="Arial" pitchFamily="34" charset="0"/>
              </a:rPr>
              <a:t>z</a:t>
            </a:r>
            <a:endParaRPr lang="en-US" sz="4000" dirty="0">
              <a:latin typeface="Arial" pitchFamily="34" charset="0"/>
            </a:endParaRPr>
          </a:p>
        </p:txBody>
      </p:sp>
      <p:cxnSp>
        <p:nvCxnSpPr>
          <p:cNvPr id="147462" name="Straight Connector 88"/>
          <p:cNvCxnSpPr>
            <a:cxnSpLocks noChangeShapeType="1"/>
          </p:cNvCxnSpPr>
          <p:nvPr/>
        </p:nvCxnSpPr>
        <p:spPr bwMode="auto">
          <a:xfrm rot="5400000" flipH="1" flipV="1">
            <a:off x="1915319" y="2910682"/>
            <a:ext cx="776287" cy="647700"/>
          </a:xfrm>
          <a:prstGeom prst="line">
            <a:avLst/>
          </a:prstGeom>
          <a:noFill/>
          <a:ln w="9525" algn="ctr">
            <a:solidFill>
              <a:schemeClr val="tx1"/>
            </a:solidFill>
            <a:prstDash val="dash"/>
            <a:miter lim="800000"/>
            <a:headEnd/>
            <a:tailEnd/>
          </a:ln>
        </p:spPr>
      </p:cxnSp>
      <p:cxnSp>
        <p:nvCxnSpPr>
          <p:cNvPr id="147463" name="Straight Connector 90"/>
          <p:cNvCxnSpPr>
            <a:cxnSpLocks noChangeShapeType="1"/>
          </p:cNvCxnSpPr>
          <p:nvPr/>
        </p:nvCxnSpPr>
        <p:spPr bwMode="auto">
          <a:xfrm rot="10800000">
            <a:off x="3016250" y="2846388"/>
            <a:ext cx="1296988" cy="776287"/>
          </a:xfrm>
          <a:prstGeom prst="line">
            <a:avLst/>
          </a:prstGeom>
          <a:noFill/>
          <a:ln w="9525" algn="ctr">
            <a:solidFill>
              <a:schemeClr val="tx1"/>
            </a:solidFill>
            <a:prstDash val="dash"/>
            <a:miter lim="800000"/>
            <a:headEnd/>
            <a:tailEnd/>
          </a:ln>
        </p:spPr>
      </p:cxnSp>
      <p:grpSp>
        <p:nvGrpSpPr>
          <p:cNvPr id="4" name="Group 85"/>
          <p:cNvGrpSpPr/>
          <p:nvPr/>
        </p:nvGrpSpPr>
        <p:grpSpPr>
          <a:xfrm>
            <a:off x="1979985" y="3619102"/>
            <a:ext cx="1513228" cy="542929"/>
            <a:chOff x="2182795" y="3989389"/>
            <a:chExt cx="1668229" cy="598479"/>
          </a:xfrm>
          <a:effectLst>
            <a:outerShdw blurRad="50800" dist="38100" dir="2700000" algn="tl" rotWithShape="0">
              <a:prstClr val="black">
                <a:alpha val="40000"/>
              </a:prstClr>
            </a:outerShdw>
          </a:effectLst>
        </p:grpSpPr>
        <p:sp>
          <p:nvSpPr>
            <p:cNvPr id="10260" name="Rectangle 71"/>
            <p:cNvSpPr>
              <a:spLocks noChangeArrowheads="1"/>
            </p:cNvSpPr>
            <p:nvPr/>
          </p:nvSpPr>
          <p:spPr bwMode="auto">
            <a:xfrm rot="16200000">
              <a:off x="2754302" y="3442755"/>
              <a:ext cx="500058" cy="1643071"/>
            </a:xfrm>
            <a:prstGeom prst="rect">
              <a:avLst/>
            </a:prstGeom>
            <a:solidFill>
              <a:srgbClr val="66FFCC"/>
            </a:solidFill>
            <a:ln w="9525" algn="ctr">
              <a:solidFill>
                <a:schemeClr val="tx1"/>
              </a:solidFill>
              <a:miter lim="800000"/>
              <a:headEnd/>
              <a:tailEnd/>
            </a:ln>
          </p:spPr>
          <p:txBody>
            <a:bodyPr wrap="none"/>
            <a:lstStyle/>
            <a:p>
              <a:pPr>
                <a:defRPr/>
              </a:pPr>
              <a:endParaRPr lang="en-US" dirty="0">
                <a:latin typeface="Arial" pitchFamily="34" charset="0"/>
              </a:endParaRPr>
            </a:p>
          </p:txBody>
        </p:sp>
        <p:cxnSp>
          <p:nvCxnSpPr>
            <p:cNvPr id="71" name="Straight Connector 70"/>
            <p:cNvCxnSpPr/>
            <p:nvPr/>
          </p:nvCxnSpPr>
          <p:spPr bwMode="auto">
            <a:xfrm rot="5400000">
              <a:off x="2362181"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2" name="Straight Connector 71"/>
            <p:cNvCxnSpPr/>
            <p:nvPr/>
          </p:nvCxnSpPr>
          <p:spPr bwMode="auto">
            <a:xfrm rot="5400000">
              <a:off x="2790809"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3" name="Straight Connector 72"/>
            <p:cNvCxnSpPr/>
            <p:nvPr/>
          </p:nvCxnSpPr>
          <p:spPr bwMode="auto">
            <a:xfrm rot="5400000">
              <a:off x="3219437" y="4262440"/>
              <a:ext cx="500066"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81" name="TextBox 80"/>
            <p:cNvSpPr txBox="1"/>
            <p:nvPr/>
          </p:nvSpPr>
          <p:spPr>
            <a:xfrm>
              <a:off x="2185977" y="3994151"/>
              <a:ext cx="431551" cy="593717"/>
            </a:xfrm>
            <a:prstGeom prst="rect">
              <a:avLst/>
            </a:prstGeom>
            <a:noFill/>
          </p:spPr>
          <p:txBody>
            <a:bodyPr wrap="none">
              <a:spAutoFit/>
            </a:bodyPr>
            <a:lstStyle/>
            <a:p>
              <a:pPr>
                <a:defRPr/>
              </a:pPr>
              <a:r>
                <a:rPr lang="en-US" sz="2900" dirty="0">
                  <a:latin typeface="Arial" pitchFamily="34" charset="0"/>
                </a:rPr>
                <a:t>1</a:t>
              </a:r>
            </a:p>
          </p:txBody>
        </p:sp>
        <p:sp>
          <p:nvSpPr>
            <p:cNvPr id="82" name="TextBox 81"/>
            <p:cNvSpPr txBox="1"/>
            <p:nvPr/>
          </p:nvSpPr>
          <p:spPr>
            <a:xfrm>
              <a:off x="2590791" y="3994151"/>
              <a:ext cx="431550" cy="593717"/>
            </a:xfrm>
            <a:prstGeom prst="rect">
              <a:avLst/>
            </a:prstGeom>
            <a:noFill/>
          </p:spPr>
          <p:txBody>
            <a:bodyPr wrap="none">
              <a:spAutoFit/>
            </a:bodyPr>
            <a:lstStyle/>
            <a:p>
              <a:pPr>
                <a:defRPr/>
              </a:pPr>
              <a:r>
                <a:rPr lang="en-US" sz="2900" dirty="0">
                  <a:latin typeface="Arial" pitchFamily="34" charset="0"/>
                </a:rPr>
                <a:t>0</a:t>
              </a:r>
            </a:p>
          </p:txBody>
        </p:sp>
        <p:sp>
          <p:nvSpPr>
            <p:cNvPr id="83" name="TextBox 82"/>
            <p:cNvSpPr txBox="1"/>
            <p:nvPr/>
          </p:nvSpPr>
          <p:spPr>
            <a:xfrm>
              <a:off x="2995607" y="3994151"/>
              <a:ext cx="431550" cy="593717"/>
            </a:xfrm>
            <a:prstGeom prst="rect">
              <a:avLst/>
            </a:prstGeom>
            <a:noFill/>
          </p:spPr>
          <p:txBody>
            <a:bodyPr wrap="none">
              <a:spAutoFit/>
            </a:bodyPr>
            <a:lstStyle/>
            <a:p>
              <a:pPr>
                <a:defRPr/>
              </a:pPr>
              <a:r>
                <a:rPr lang="en-US" sz="2900" dirty="0">
                  <a:latin typeface="Arial" pitchFamily="34" charset="0"/>
                </a:rPr>
                <a:t>0</a:t>
              </a:r>
            </a:p>
          </p:txBody>
        </p:sp>
        <p:sp>
          <p:nvSpPr>
            <p:cNvPr id="84" name="TextBox 83"/>
            <p:cNvSpPr txBox="1"/>
            <p:nvPr/>
          </p:nvSpPr>
          <p:spPr>
            <a:xfrm>
              <a:off x="3419473" y="3989389"/>
              <a:ext cx="431551" cy="593717"/>
            </a:xfrm>
            <a:prstGeom prst="rect">
              <a:avLst/>
            </a:prstGeom>
            <a:noFill/>
          </p:spPr>
          <p:txBody>
            <a:bodyPr wrap="none">
              <a:spAutoFit/>
            </a:bodyPr>
            <a:lstStyle/>
            <a:p>
              <a:pPr>
                <a:defRPr/>
              </a:pPr>
              <a:r>
                <a:rPr lang="en-US" sz="2900" dirty="0">
                  <a:latin typeface="Arial" pitchFamily="34" charset="0"/>
                </a:rPr>
                <a:t>1</a:t>
              </a:r>
            </a:p>
          </p:txBody>
        </p:sp>
      </p:grpSp>
      <p:sp>
        <p:nvSpPr>
          <p:cNvPr id="77" name="TextBox 96"/>
          <p:cNvSpPr txBox="1">
            <a:spLocks noChangeArrowheads="1"/>
          </p:cNvSpPr>
          <p:nvPr/>
        </p:nvSpPr>
        <p:spPr bwMode="auto">
          <a:xfrm flipH="1">
            <a:off x="3783013" y="2197100"/>
            <a:ext cx="595312" cy="700088"/>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4000" b="1" dirty="0">
                <a:solidFill>
                  <a:srgbClr val="0070C0"/>
                </a:solidFill>
                <a:latin typeface="Arial" pitchFamily="34" charset="0"/>
              </a:rPr>
              <a:t>r</a:t>
            </a:r>
            <a:endParaRPr lang="en-US" sz="4000" dirty="0">
              <a:latin typeface="Arial" pitchFamily="34" charset="0"/>
            </a:endParaRPr>
          </a:p>
        </p:txBody>
      </p:sp>
      <p:sp>
        <p:nvSpPr>
          <p:cNvPr id="87" name="TextBox 96"/>
          <p:cNvSpPr txBox="1">
            <a:spLocks noChangeArrowheads="1"/>
          </p:cNvSpPr>
          <p:nvPr/>
        </p:nvSpPr>
        <p:spPr bwMode="auto">
          <a:xfrm>
            <a:off x="3239680" y="2197100"/>
            <a:ext cx="452845" cy="699309"/>
          </a:xfrm>
          <a:prstGeom prst="rect">
            <a:avLst/>
          </a:prstGeom>
          <a:noFill/>
          <a:ln w="9525">
            <a:noFill/>
            <a:miter lim="800000"/>
            <a:headEnd/>
            <a:tailEnd/>
          </a:ln>
          <a:effectLst>
            <a:outerShdw blurRad="50800" dist="38100" dir="2700000" algn="tl" rotWithShape="0">
              <a:prstClr val="black">
                <a:alpha val="40000"/>
              </a:prstClr>
            </a:outerShdw>
          </a:effectLst>
        </p:spPr>
        <p:txBody>
          <a:bodyPr wrap="none" lIns="82945" tIns="41473" rIns="82945" bIns="41473">
            <a:spAutoFit/>
          </a:bodyPr>
          <a:lstStyle/>
          <a:p>
            <a:pPr>
              <a:defRPr/>
            </a:pPr>
            <a:r>
              <a:rPr lang="en-US" sz="4000" b="1" dirty="0">
                <a:solidFill>
                  <a:srgbClr val="0070C0"/>
                </a:solidFill>
                <a:latin typeface="Arial" pitchFamily="34" charset="0"/>
              </a:rPr>
              <a:t>v</a:t>
            </a:r>
            <a:endParaRPr lang="en-US" sz="4000" dirty="0">
              <a:latin typeface="Arial" pitchFamily="34" charset="0"/>
            </a:endParaRPr>
          </a:p>
        </p:txBody>
      </p:sp>
      <p:sp>
        <p:nvSpPr>
          <p:cNvPr id="88" name="TextBox 96"/>
          <p:cNvSpPr txBox="1">
            <a:spLocks noChangeArrowheads="1"/>
          </p:cNvSpPr>
          <p:nvPr/>
        </p:nvSpPr>
        <p:spPr bwMode="auto">
          <a:xfrm>
            <a:off x="2368550" y="2197100"/>
            <a:ext cx="647700" cy="700088"/>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4000" b="1" dirty="0">
                <a:solidFill>
                  <a:srgbClr val="0070C0"/>
                </a:solidFill>
                <a:latin typeface="Arial" pitchFamily="34" charset="0"/>
              </a:rPr>
              <a:t>u</a:t>
            </a:r>
            <a:endParaRPr lang="en-US" sz="4000" dirty="0">
              <a:latin typeface="Arial" pitchFamily="34" charset="0"/>
            </a:endParaRPr>
          </a:p>
        </p:txBody>
      </p:sp>
      <p:grpSp>
        <p:nvGrpSpPr>
          <p:cNvPr id="147469" name="Group 203"/>
          <p:cNvGrpSpPr>
            <a:grpSpLocks/>
          </p:cNvGrpSpPr>
          <p:nvPr/>
        </p:nvGrpSpPr>
        <p:grpSpPr bwMode="auto">
          <a:xfrm>
            <a:off x="3535364" y="3622673"/>
            <a:ext cx="777875" cy="538609"/>
            <a:chOff x="3897308" y="3994151"/>
            <a:chExt cx="857256" cy="593045"/>
          </a:xfrm>
        </p:grpSpPr>
        <p:sp>
          <p:nvSpPr>
            <p:cNvPr id="160" name="Rectangle 71"/>
            <p:cNvSpPr>
              <a:spLocks noChangeArrowheads="1"/>
            </p:cNvSpPr>
            <p:nvPr/>
          </p:nvSpPr>
          <p:spPr bwMode="auto">
            <a:xfrm rot="16200000">
              <a:off x="4078602" y="3839076"/>
              <a:ext cx="494668" cy="857256"/>
            </a:xfrm>
            <a:prstGeom prst="rect">
              <a:avLst/>
            </a:prstGeom>
            <a:solidFill>
              <a:srgbClr val="66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lstStyle/>
            <a:p>
              <a:pPr>
                <a:defRPr/>
              </a:pPr>
              <a:endParaRPr lang="en-US" dirty="0">
                <a:latin typeface="Arial" pitchFamily="34" charset="0"/>
              </a:endParaRPr>
            </a:p>
          </p:txBody>
        </p:sp>
        <p:sp>
          <p:nvSpPr>
            <p:cNvPr id="168" name="TextBox 167"/>
            <p:cNvSpPr txBox="1"/>
            <p:nvPr/>
          </p:nvSpPr>
          <p:spPr>
            <a:xfrm>
              <a:off x="4089608" y="3994151"/>
              <a:ext cx="521496" cy="593045"/>
            </a:xfrm>
            <a:prstGeom prst="rect">
              <a:avLst/>
            </a:prstGeom>
            <a:noFill/>
          </p:spPr>
          <p:txBody>
            <a:bodyPr wrap="none">
              <a:spAutoFit/>
            </a:bodyPr>
            <a:lstStyle/>
            <a:p>
              <a:pPr>
                <a:defRPr/>
              </a:pPr>
              <a:r>
                <a:rPr lang="en-US" sz="2900" dirty="0">
                  <a:latin typeface="Arial" pitchFamily="34" charset="0"/>
                </a:rPr>
                <a:t>ts</a:t>
              </a:r>
            </a:p>
          </p:txBody>
        </p:sp>
      </p:grpSp>
      <p:sp>
        <p:nvSpPr>
          <p:cNvPr id="91" name="TextBox 96"/>
          <p:cNvSpPr txBox="1">
            <a:spLocks noChangeArrowheads="1"/>
          </p:cNvSpPr>
          <p:nvPr/>
        </p:nvSpPr>
        <p:spPr bwMode="auto">
          <a:xfrm>
            <a:off x="3405188" y="2197100"/>
            <a:ext cx="647700" cy="700088"/>
          </a:xfrm>
          <a:prstGeom prst="rect">
            <a:avLst/>
          </a:prstGeom>
          <a:noFill/>
          <a:ln w="9525">
            <a:noFill/>
            <a:miter lim="800000"/>
            <a:headEnd/>
            <a:tailEnd/>
          </a:ln>
          <a:effectLst>
            <a:outerShdw blurRad="50800" dist="38100" dir="2700000" algn="tl" rotWithShape="0">
              <a:prstClr val="black">
                <a:alpha val="40000"/>
              </a:prstClr>
            </a:outerShdw>
          </a:effectLst>
        </p:spPr>
        <p:txBody>
          <a:bodyPr lIns="82945" tIns="41473" rIns="82945" bIns="41473">
            <a:spAutoFit/>
          </a:bodyPr>
          <a:lstStyle/>
          <a:p>
            <a:pPr>
              <a:defRPr/>
            </a:pPr>
            <a:r>
              <a:rPr lang="en-US" sz="4000" b="1" dirty="0">
                <a:solidFill>
                  <a:srgbClr val="0070C0"/>
                </a:solidFill>
                <a:latin typeface="Arial" pitchFamily="34" charset="0"/>
              </a:rPr>
              <a:t>s</a:t>
            </a:r>
            <a:endParaRPr lang="en-US" sz="4000" dirty="0">
              <a:latin typeface="Arial" pitchFamily="34" charset="0"/>
            </a:endParaRPr>
          </a:p>
        </p:txBody>
      </p:sp>
      <p:grpSp>
        <p:nvGrpSpPr>
          <p:cNvPr id="8" name="Group 3"/>
          <p:cNvGrpSpPr>
            <a:grpSpLocks/>
          </p:cNvGrpSpPr>
          <p:nvPr/>
        </p:nvGrpSpPr>
        <p:grpSpPr bwMode="auto">
          <a:xfrm>
            <a:off x="4183197" y="3234578"/>
            <a:ext cx="969120" cy="777682"/>
            <a:chOff x="4224" y="2256"/>
            <a:chExt cx="912" cy="816"/>
          </a:xfrm>
          <a:effectLst>
            <a:outerShdw blurRad="50800" dist="38100" dir="2700000" algn="tl" rotWithShape="0">
              <a:prstClr val="black">
                <a:alpha val="40000"/>
              </a:prstClr>
            </a:outerShdw>
          </a:effectLst>
        </p:grpSpPr>
        <p:sp>
          <p:nvSpPr>
            <p:cNvPr id="10251" name="Freeform 4"/>
            <p:cNvSpPr>
              <a:spLocks/>
            </p:cNvSpPr>
            <p:nvPr/>
          </p:nvSpPr>
          <p:spPr bwMode="auto">
            <a:xfrm flipH="1">
              <a:off x="4224" y="249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2" name="Freeform 5"/>
            <p:cNvSpPr>
              <a:spLocks/>
            </p:cNvSpPr>
            <p:nvPr/>
          </p:nvSpPr>
          <p:spPr bwMode="auto">
            <a:xfrm flipH="1">
              <a:off x="4432" y="235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3" name="Freeform 6"/>
            <p:cNvSpPr>
              <a:spLocks/>
            </p:cNvSpPr>
            <p:nvPr/>
          </p:nvSpPr>
          <p:spPr bwMode="auto">
            <a:xfrm flipH="1">
              <a:off x="4656" y="2256"/>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4" name="Freeform 7"/>
            <p:cNvSpPr>
              <a:spLocks/>
            </p:cNvSpPr>
            <p:nvPr/>
          </p:nvSpPr>
          <p:spPr bwMode="auto">
            <a:xfrm flipH="1">
              <a:off x="4272" y="225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5" name="Freeform 8"/>
            <p:cNvSpPr>
              <a:spLocks/>
            </p:cNvSpPr>
            <p:nvPr/>
          </p:nvSpPr>
          <p:spPr bwMode="auto">
            <a:xfrm flipH="1">
              <a:off x="4560" y="235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6" name="Freeform 9"/>
            <p:cNvSpPr>
              <a:spLocks/>
            </p:cNvSpPr>
            <p:nvPr/>
          </p:nvSpPr>
          <p:spPr bwMode="auto">
            <a:xfrm flipH="1">
              <a:off x="4272" y="259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2"/>
            </a:solidFill>
            <a:ln w="38100">
              <a:solidFill>
                <a:schemeClr val="tx1"/>
              </a:solidFill>
              <a:round/>
              <a:headEnd/>
              <a:tailEnd/>
            </a:ln>
          </p:spPr>
          <p:txBody>
            <a:bodyPr wrap="none" anchor="ctr"/>
            <a:lstStyle/>
            <a:p>
              <a:pPr>
                <a:defRPr/>
              </a:pPr>
              <a:endParaRPr lang="en-US" dirty="0">
                <a:latin typeface="Arial" pitchFamily="34" charset="0"/>
              </a:endParaRPr>
            </a:p>
          </p:txBody>
        </p:sp>
        <p:sp>
          <p:nvSpPr>
            <p:cNvPr id="10257" name="Freeform 10"/>
            <p:cNvSpPr>
              <a:spLocks/>
            </p:cNvSpPr>
            <p:nvPr/>
          </p:nvSpPr>
          <p:spPr bwMode="auto">
            <a:xfrm flipH="1">
              <a:off x="4560" y="2736"/>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8" name="Freeform 11"/>
            <p:cNvSpPr>
              <a:spLocks/>
            </p:cNvSpPr>
            <p:nvPr/>
          </p:nvSpPr>
          <p:spPr bwMode="auto">
            <a:xfrm flipH="1">
              <a:off x="4752" y="2592"/>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sp>
          <p:nvSpPr>
            <p:cNvPr id="10259" name="Freeform 12"/>
            <p:cNvSpPr>
              <a:spLocks/>
            </p:cNvSpPr>
            <p:nvPr/>
          </p:nvSpPr>
          <p:spPr bwMode="auto">
            <a:xfrm flipH="1">
              <a:off x="4944" y="2448"/>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defRPr/>
              </a:pPr>
              <a:endParaRPr lang="en-US" dirty="0">
                <a:latin typeface="Arial" pitchFamily="34" charset="0"/>
              </a:endParaRPr>
            </a:p>
          </p:txBody>
        </p:sp>
      </p:grpSp>
      <p:sp>
        <p:nvSpPr>
          <p:cNvPr id="92" name="Rounded Rectangular Callout 91"/>
          <p:cNvSpPr/>
          <p:nvPr/>
        </p:nvSpPr>
        <p:spPr bwMode="auto">
          <a:xfrm>
            <a:off x="4960938" y="1419225"/>
            <a:ext cx="2851150" cy="649288"/>
          </a:xfrm>
          <a:prstGeom prst="wedgeRoundRectCallout">
            <a:avLst>
              <a:gd name="adj1" fmla="val -69084"/>
              <a:gd name="adj2" fmla="val 67240"/>
              <a:gd name="adj3" fmla="val 16667"/>
            </a:avLst>
          </a:prstGeom>
          <a:solidFill>
            <a:schemeClr val="bg1"/>
          </a:solidFill>
          <a:ln w="34925" cap="flat" cmpd="sng" algn="ctr">
            <a:solidFill>
              <a:srgbClr val="0000FF"/>
            </a:solidFill>
            <a:prstDash val="solid"/>
            <a:miter lim="800000"/>
            <a:headEnd type="none" w="med" len="med"/>
            <a:tailEnd type="none" w="med" len="med"/>
          </a:ln>
          <a:effectLst/>
        </p:spPr>
        <p:txBody>
          <a:bodyPr wrap="none" lIns="82945" tIns="41473" rIns="82945" bIns="41473"/>
          <a:lstStyle/>
          <a:p>
            <a:pPr>
              <a:defRPr/>
            </a:pPr>
            <a:r>
              <a:rPr lang="en-US" sz="3300" dirty="0" smtClean="0">
                <a:latin typeface="Arial" pitchFamily="34" charset="0"/>
              </a:rPr>
              <a:t>x </a:t>
            </a:r>
            <a:r>
              <a:rPr lang="en-US" sz="3300" dirty="0">
                <a:latin typeface="Arial" pitchFamily="34" charset="0"/>
              </a:rPr>
              <a:t>not found </a:t>
            </a:r>
          </a:p>
        </p:txBody>
      </p:sp>
      <p:grpSp>
        <p:nvGrpSpPr>
          <p:cNvPr id="85" name="Group 4"/>
          <p:cNvGrpSpPr>
            <a:grpSpLocks/>
          </p:cNvGrpSpPr>
          <p:nvPr/>
        </p:nvGrpSpPr>
        <p:grpSpPr bwMode="auto">
          <a:xfrm>
            <a:off x="2581776" y="1276349"/>
            <a:ext cx="428790" cy="625475"/>
            <a:chOff x="2208" y="1920"/>
            <a:chExt cx="1152" cy="1680"/>
          </a:xfrm>
        </p:grpSpPr>
        <p:sp>
          <p:nvSpPr>
            <p:cNvPr id="86" name="Oval 5"/>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dirty="0">
                <a:latin typeface="Arial" pitchFamily="34" charset="0"/>
              </a:endParaRPr>
            </a:p>
          </p:txBody>
        </p:sp>
        <p:sp>
          <p:nvSpPr>
            <p:cNvPr id="89" name="Oval 6"/>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dirty="0">
                <a:latin typeface="Arial" pitchFamily="34" charset="0"/>
              </a:endParaRPr>
            </a:p>
          </p:txBody>
        </p:sp>
        <p:sp>
          <p:nvSpPr>
            <p:cNvPr id="90" name="AutoShape 7"/>
            <p:cNvSpPr>
              <a:spLocks noChangeArrowheads="1"/>
            </p:cNvSpPr>
            <p:nvPr/>
          </p:nvSpPr>
          <p:spPr bwMode="auto">
            <a:xfrm flipV="1">
              <a:off x="2616" y="2880"/>
              <a:ext cx="336" cy="432"/>
            </a:xfrm>
            <a:custGeom>
              <a:avLst/>
              <a:gdLst>
                <a:gd name="T0" fmla="*/ 5 w 21600"/>
                <a:gd name="T1" fmla="*/ 4 h 21600"/>
                <a:gd name="T2" fmla="*/ 3 w 21600"/>
                <a:gd name="T3" fmla="*/ 9 h 21600"/>
                <a:gd name="T4" fmla="*/ 1 w 21600"/>
                <a:gd name="T5" fmla="*/ 4 h 21600"/>
                <a:gd name="T6" fmla="*/ 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dirty="0">
                <a:latin typeface="Arial" pitchFamily="34" charset="0"/>
              </a:endParaRPr>
            </a:p>
          </p:txBody>
        </p:sp>
        <p:sp>
          <p:nvSpPr>
            <p:cNvPr id="93" name="AutoShape 8"/>
            <p:cNvSpPr>
              <a:spLocks noChangeArrowheads="1"/>
            </p:cNvSpPr>
            <p:nvPr/>
          </p:nvSpPr>
          <p:spPr bwMode="auto">
            <a:xfrm>
              <a:off x="2448" y="1920"/>
              <a:ext cx="624" cy="1392"/>
            </a:xfrm>
            <a:custGeom>
              <a:avLst/>
              <a:gdLst>
                <a:gd name="T0" fmla="*/ 9 w 21600"/>
                <a:gd name="T1" fmla="*/ 0 h 21600"/>
                <a:gd name="T2" fmla="*/ 2 w 21600"/>
                <a:gd name="T3" fmla="*/ 45 h 21600"/>
                <a:gd name="T4" fmla="*/ 9 w 21600"/>
                <a:gd name="T5" fmla="*/ 22 h 21600"/>
                <a:gd name="T6" fmla="*/ 16 w 21600"/>
                <a:gd name="T7" fmla="*/ 45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dirty="0">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09501E-6 1.2592E-6 C -0.01638 0.02103 -0.03277 0.04226 -0.04868 0.05151 C -0.06459 0.06076 -0.08019 0.05844 -0.09579 0.05613 " pathEditMode="relative" ptsTypes="aaA">
                                      <p:cBhvr>
                                        <p:cTn id="6" dur="2000" fill="hold"/>
                                        <p:tgtEl>
                                          <p:spTgt spid="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9579 0.05614 C -0.14322 0.05172 -0.19064 0.04731 -0.21333 0.045 C -0.23602 0.04268 -0.23397 0.04268 -0.23192 0.04268 " pathEditMode="relative" ptsTypes="aaA">
                                      <p:cBhvr>
                                        <p:cTn id="10" dur="2000" fill="hold"/>
                                        <p:tgtEl>
                                          <p:spTgt spid="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23192 0.04268 C -0.23979 -0.02354 -0.24752 -0.08975 -0.21837 -0.12108 C -0.18922 -0.1524 -0.1232 -0.14904 -0.05703 -0.14567 " pathEditMode="relative" ptsTypes="aaA">
                                      <p:cBhvr>
                                        <p:cTn id="14" dur="2000" fill="hold"/>
                                        <p:tgtEl>
                                          <p:spTgt spid="8"/>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5703 -0.14568 C -0.08744 -0.12865 -0.11785 -0.11162 -0.12257 -0.08513 C -0.1273 -0.05865 -0.1065 -0.02249 -0.0857 0.01367 " pathEditMode="relative" ptsTypes="aaA">
                                      <p:cBhvr>
                                        <p:cTn id="18" dur="2000" fill="hold"/>
                                        <p:tgtEl>
                                          <p:spTgt spid="8"/>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09579 0.05614 C -0.16984 0.06959 -0.24389 0.08305 -0.26548 0.05383 C -0.28706 0.0246 -0.25791 -0.08702 -0.22514 -0.11876 C -0.19237 -0.15051 -0.10209 -0.1627 -0.06885 -0.13684 C -0.0356 -0.11098 0.00505 0.00148 -0.02521 0.03596 C -0.05546 0.07043 -0.21726 0.09503 -0.25035 0.06959 C -0.28344 0.04416 -0.25807 -0.08219 -0.22357 -0.11666 C -0.18906 -0.15114 -0.11643 -0.14399 -0.04364 -0.13684 " pathEditMode="relative" ptsTypes="aaaaaaaA">
                                      <p:cBhvr>
                                        <p:cTn id="22" dur="5000" fill="hold"/>
                                        <p:tgtEl>
                                          <p:spTgt spid="8"/>
                                        </p:tgtEl>
                                        <p:attrNameLst>
                                          <p:attrName>ppt_x</p:attrName>
                                          <p:attrName>ppt_y</p:attrName>
                                        </p:attrNameLst>
                                      </p:cBhvr>
                                    </p:animMotion>
                                  </p:childTnLst>
                                </p:cTn>
                              </p:par>
                            </p:childTnLst>
                          </p:cTn>
                        </p:par>
                        <p:par>
                          <p:cTn id="23" fill="hold">
                            <p:stCondLst>
                              <p:cond delay="5000"/>
                            </p:stCondLst>
                            <p:childTnLst>
                              <p:par>
                                <p:cTn id="24" presetID="0" presetClass="path" presetSubtype="0" accel="50000" decel="50000" fill="hold" nodeType="afterEffect">
                                  <p:stCondLst>
                                    <p:cond delay="0"/>
                                  </p:stCondLst>
                                  <p:childTnLst>
                                    <p:animMotion origin="layout" path="M -0.05703 -0.14567 C -0.04348 -0.11078 -0.02993 -0.07567 -0.03182 -0.04477 C -0.03371 -0.01387 -0.05136 0.01325 -0.06885 0.04037 " pathEditMode="relative" ptsTypes="aaA">
                                      <p:cBhvr>
                                        <p:cTn id="25" dur="2000" fill="hold"/>
                                        <p:tgtEl>
                                          <p:spTgt spid="8"/>
                                        </p:tgtEl>
                                        <p:attrNameLst>
                                          <p:attrName>ppt_x</p:attrName>
                                          <p:attrName>ppt_y</p:attrName>
                                        </p:attrNameLst>
                                      </p:cBhvr>
                                    </p:animMotion>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0.2201 -0.14105 C -0.21963 -0.14588 -0.21679 -0.18393 -0.21506 -0.18603 C -0.20907 -0.19381 -0.19599 -0.20516 -0.18811 -0.20832 C -0.17882 -0.21672 -0.1711 -0.21714 -0.16464 -0.2039 C -0.1681 -0.18919 -0.16763 -0.18204 -0.16621 -0.16585 C -0.16275 -0.1751 -0.16165 -0.1854 -0.15613 -0.19276 C -0.15188 -0.21105 -0.14715 -0.20306 -0.13943 -0.19276 C -0.13707 -0.18393 -0.13502 -0.17573 -0.13092 -0.16795 C -0.13045 -0.16501 -0.13124 -0.16081 -0.12935 -0.15913 C -0.12809 -0.15786 -0.12667 -0.16165 -0.12588 -0.16354 C -0.12493 -0.16564 -0.12509 -0.16816 -0.1243 -0.17027 C -0.12336 -0.17279 -0.12194 -0.17468 -0.12084 -0.17699 C -0.11926 -0.18624 -0.11737 -0.19255 -0.11249 -0.19949 C -0.10288 -0.1978 -0.09721 -0.19886 -0.09059 -0.19045 C -0.09012 -0.1875 -0.08901 -0.18456 -0.08901 -0.18141 C -0.08901 -0.17468 -0.09185 -0.16774 -0.09059 -0.16123 C -0.0898 -0.15723 -0.0887 -0.16901 -0.08728 -0.17258 C -0.08539 -0.17741 -0.08271 -0.18162 -0.0805 -0.18603 C -0.07814 -0.19633 -0.07531 -0.1997 -0.06885 -0.20621 C -0.04679 -0.20012 -0.05703 -0.17931 -0.05703 -0.14567 " pathEditMode="relative" ptsTypes="fffffffffffffffffffA">
                                      <p:cBhvr>
                                        <p:cTn id="29" dur="2000" fill="hold"/>
                                        <p:tgtEl>
                                          <p:spTgt spid="8"/>
                                        </p:tgtEl>
                                        <p:attrNameLst>
                                          <p:attrName>ppt_x</p:attrName>
                                          <p:attrName>ppt_y</p:attrName>
                                        </p:attrNameLst>
                                      </p:cBhvr>
                                    </p:animMotion>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a:xfrm>
            <a:off x="746125" y="563563"/>
            <a:ext cx="7772400" cy="1143000"/>
          </a:xfrm>
        </p:spPr>
        <p:txBody>
          <a:bodyPr/>
          <a:lstStyle/>
          <a:p>
            <a:pPr eaLnBrk="1" hangingPunct="1"/>
            <a:r>
              <a:rPr lang="en-US" smtClean="0"/>
              <a:t>Is performance dominated by cache behavior?</a:t>
            </a:r>
          </a:p>
        </p:txBody>
      </p:sp>
      <p:sp>
        <p:nvSpPr>
          <p:cNvPr id="148483" name="Content Placeholder 3"/>
          <p:cNvSpPr>
            <a:spLocks noGrp="1"/>
          </p:cNvSpPr>
          <p:nvPr>
            <p:ph idx="1"/>
          </p:nvPr>
        </p:nvSpPr>
        <p:spPr>
          <a:xfrm>
            <a:off x="746125" y="2027238"/>
            <a:ext cx="7772400" cy="4114800"/>
          </a:xfrm>
        </p:spPr>
        <p:txBody>
          <a:bodyPr/>
          <a:lstStyle/>
          <a:p>
            <a:pPr eaLnBrk="1" hangingPunct="1"/>
            <a:r>
              <a:rPr lang="en-US" smtClean="0"/>
              <a:t>Run algs on state of the art multicores and uniprocessors: </a:t>
            </a:r>
          </a:p>
          <a:p>
            <a:pPr lvl="1" eaLnBrk="1" hangingPunct="1"/>
            <a:r>
              <a:rPr lang="en-US" smtClean="0">
                <a:solidFill>
                  <a:schemeClr val="tx1"/>
                </a:solidFill>
              </a:rPr>
              <a:t>Sun 64 way Niagara II, </a:t>
            </a:r>
            <a:r>
              <a:rPr lang="en-US" smtClean="0"/>
              <a:t>and </a:t>
            </a:r>
          </a:p>
          <a:p>
            <a:pPr lvl="1" eaLnBrk="1" hangingPunct="1"/>
            <a:r>
              <a:rPr lang="en-US" smtClean="0">
                <a:solidFill>
                  <a:schemeClr val="tx1"/>
                </a:solidFill>
              </a:rPr>
              <a:t>Intel 3GHz Xeon</a:t>
            </a:r>
          </a:p>
          <a:p>
            <a:pPr eaLnBrk="1" hangingPunct="1"/>
            <a:r>
              <a:rPr lang="en-US" smtClean="0"/>
              <a:t>Benchmarks pre-allocated memory to eliminate effects of memory management</a:t>
            </a:r>
          </a:p>
          <a:p>
            <a:pPr eaLnBrk="1" hangingPunct="1"/>
            <a:endParaRPr lang="en-US"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p:cNvPicPr>
            <a:picLocks noChangeAspect="1" noChangeArrowheads="1"/>
          </p:cNvPicPr>
          <p:nvPr/>
        </p:nvPicPr>
        <p:blipFill>
          <a:blip r:embed="rId3" cstate="print"/>
          <a:srcRect/>
          <a:stretch>
            <a:fillRect/>
          </a:stretch>
        </p:blipFill>
        <p:spPr bwMode="auto">
          <a:xfrm>
            <a:off x="295275" y="474663"/>
            <a:ext cx="8488363" cy="6383337"/>
          </a:xfrm>
          <a:prstGeom prst="rect">
            <a:avLst/>
          </a:prstGeom>
          <a:noFill/>
          <a:ln w="9525">
            <a:noFill/>
            <a:miter lim="800000"/>
            <a:headEnd/>
            <a:tailEnd/>
          </a:ln>
        </p:spPr>
      </p:pic>
      <p:sp>
        <p:nvSpPr>
          <p:cNvPr id="3" name="Rounded Rectangular Callout 2"/>
          <p:cNvSpPr/>
          <p:nvPr/>
        </p:nvSpPr>
        <p:spPr>
          <a:xfrm>
            <a:off x="6126163" y="3687763"/>
            <a:ext cx="2657475" cy="900112"/>
          </a:xfrm>
          <a:prstGeom prst="wedgeRoundRectCallout">
            <a:avLst>
              <a:gd name="adj1" fmla="val -32441"/>
              <a:gd name="adj2" fmla="val -102125"/>
              <a:gd name="adj3" fmla="val 16667"/>
            </a:avLst>
          </a:prstGeom>
          <a:solidFill>
            <a:schemeClr val="bg2">
              <a:lumMod val="20000"/>
              <a:lumOff val="80000"/>
            </a:schemeClr>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r>
              <a:rPr lang="en-US" sz="2500" dirty="0">
                <a:solidFill>
                  <a:schemeClr val="accent2"/>
                </a:solidFill>
                <a:latin typeface="Arial" pitchFamily="34" charset="0"/>
                <a:cs typeface="Arial" pitchFamily="34" charset="0"/>
              </a:rPr>
              <a:t>with memory pre-allocated</a:t>
            </a:r>
          </a:p>
        </p:txBody>
      </p:sp>
      <p:sp>
        <p:nvSpPr>
          <p:cNvPr id="149508" name="TextBox 3"/>
          <p:cNvSpPr txBox="1">
            <a:spLocks noChangeArrowheads="1"/>
          </p:cNvSpPr>
          <p:nvPr/>
        </p:nvSpPr>
        <p:spPr bwMode="auto">
          <a:xfrm>
            <a:off x="6191250" y="4789488"/>
            <a:ext cx="65088" cy="454025"/>
          </a:xfrm>
          <a:prstGeom prst="rect">
            <a:avLst/>
          </a:prstGeom>
          <a:noFill/>
          <a:ln w="9525">
            <a:noFill/>
            <a:miter lim="800000"/>
            <a:headEnd/>
            <a:tailEnd/>
          </a:ln>
        </p:spPr>
        <p:txBody>
          <a:bodyPr lIns="82945" tIns="41473" rIns="82945" bIns="41473">
            <a:spAutoFit/>
          </a:bodyPr>
          <a:lstStyle/>
          <a:p>
            <a:endParaRPr lang="en-US">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0530" name="Picture 2"/>
          <p:cNvPicPr>
            <a:picLocks noChangeAspect="1" noChangeArrowheads="1"/>
          </p:cNvPicPr>
          <p:nvPr/>
        </p:nvPicPr>
        <p:blipFill>
          <a:blip r:embed="rId3" cstate="print"/>
          <a:srcRect/>
          <a:stretch>
            <a:fillRect/>
          </a:stretch>
        </p:blipFill>
        <p:spPr bwMode="auto">
          <a:xfrm>
            <a:off x="230188" y="188913"/>
            <a:ext cx="3535362" cy="2657475"/>
          </a:xfrm>
          <a:prstGeom prst="rect">
            <a:avLst/>
          </a:prstGeom>
          <a:noFill/>
          <a:ln w="9525">
            <a:noFill/>
            <a:miter lim="800000"/>
            <a:headEnd/>
            <a:tailEnd/>
          </a:ln>
        </p:spPr>
      </p:pic>
      <p:pic>
        <p:nvPicPr>
          <p:cNvPr id="150531" name="Picture 2"/>
          <p:cNvPicPr>
            <a:picLocks noChangeAspect="1" noChangeArrowheads="1"/>
          </p:cNvPicPr>
          <p:nvPr/>
        </p:nvPicPr>
        <p:blipFill>
          <a:blip r:embed="rId4" cstate="print"/>
          <a:srcRect/>
          <a:stretch>
            <a:fillRect/>
          </a:stretch>
        </p:blipFill>
        <p:spPr bwMode="auto">
          <a:xfrm>
            <a:off x="3276600" y="2454275"/>
            <a:ext cx="5572125" cy="4187825"/>
          </a:xfrm>
          <a:prstGeom prst="rect">
            <a:avLst/>
          </a:prstGeom>
          <a:noFill/>
          <a:ln w="9525">
            <a:noFill/>
            <a:miter lim="800000"/>
            <a:headEnd/>
            <a:tailEnd/>
          </a:ln>
        </p:spPr>
      </p:pic>
      <p:sp>
        <p:nvSpPr>
          <p:cNvPr id="150532" name="Rectangle 3"/>
          <p:cNvSpPr>
            <a:spLocks noChangeArrowheads="1"/>
          </p:cNvSpPr>
          <p:nvPr/>
        </p:nvSpPr>
        <p:spPr bwMode="auto">
          <a:xfrm>
            <a:off x="4618038" y="2378075"/>
            <a:ext cx="974725" cy="349250"/>
          </a:xfrm>
          <a:prstGeom prst="rect">
            <a:avLst/>
          </a:prstGeom>
          <a:solidFill>
            <a:schemeClr val="bg1"/>
          </a:solidFill>
          <a:ln w="38100" algn="ctr">
            <a:solidFill>
              <a:schemeClr val="bg1"/>
            </a:solidFill>
            <a:round/>
            <a:headEnd/>
            <a:tailEnd/>
          </a:ln>
        </p:spPr>
        <p:txBody>
          <a:bodyPr/>
          <a:lstStyle/>
          <a:p>
            <a:endParaRPr lang="en-US" dirty="0">
              <a:latin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Picture 2"/>
          <p:cNvPicPr>
            <a:picLocks noChangeAspect="1" noChangeArrowheads="1"/>
          </p:cNvPicPr>
          <p:nvPr/>
        </p:nvPicPr>
        <p:blipFill>
          <a:blip r:embed="rId3" cstate="print"/>
          <a:srcRect/>
          <a:stretch>
            <a:fillRect/>
          </a:stretch>
        </p:blipFill>
        <p:spPr bwMode="auto">
          <a:xfrm>
            <a:off x="438150" y="317500"/>
            <a:ext cx="8280400" cy="62293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8" name="Picture 2"/>
          <p:cNvPicPr>
            <a:picLocks noChangeAspect="1" noChangeArrowheads="1"/>
          </p:cNvPicPr>
          <p:nvPr/>
        </p:nvPicPr>
        <p:blipFill>
          <a:blip r:embed="rId3" cstate="print"/>
          <a:srcRect/>
          <a:stretch>
            <a:fillRect/>
          </a:stretch>
        </p:blipFill>
        <p:spPr bwMode="auto">
          <a:xfrm>
            <a:off x="212725" y="165100"/>
            <a:ext cx="8701088" cy="6538913"/>
          </a:xfrm>
          <a:prstGeom prst="rect">
            <a:avLst/>
          </a:prstGeom>
          <a:noFill/>
          <a:ln w="9525">
            <a:noFill/>
            <a:miter lim="800000"/>
            <a:headEnd/>
            <a:tailEnd/>
          </a:ln>
        </p:spPr>
      </p:pic>
      <p:sp>
        <p:nvSpPr>
          <p:cNvPr id="3" name="TextBox 2"/>
          <p:cNvSpPr txBox="1"/>
          <p:nvPr/>
        </p:nvSpPr>
        <p:spPr>
          <a:xfrm>
            <a:off x="5178425" y="1419225"/>
            <a:ext cx="3760788" cy="592138"/>
          </a:xfrm>
          <a:prstGeom prst="rect">
            <a:avLst/>
          </a:prstGeom>
          <a:noFill/>
        </p:spPr>
        <p:txBody>
          <a:bodyPr wrap="none" lIns="82945" tIns="41473" rIns="82945" bIns="41473">
            <a:spAutoFit/>
          </a:bodyPr>
          <a:lstStyle/>
          <a:p>
            <a:pPr>
              <a:defRPr/>
            </a:pPr>
            <a:r>
              <a:rPr lang="en-US" sz="3300" dirty="0">
                <a:solidFill>
                  <a:srgbClr val="C00000"/>
                </a:solidFill>
                <a:latin typeface="Arial" pitchFamily="34" charset="0"/>
                <a:cs typeface="Arial" pitchFamily="34" charset="0"/>
              </a:rPr>
              <a:t>Cuckoo stops here</a:t>
            </a:r>
          </a:p>
        </p:txBody>
      </p:sp>
      <p:cxnSp>
        <p:nvCxnSpPr>
          <p:cNvPr id="5" name="Straight Arrow Connector 4"/>
          <p:cNvCxnSpPr>
            <a:cxnSpLocks noChangeShapeType="1"/>
          </p:cNvCxnSpPr>
          <p:nvPr/>
        </p:nvCxnSpPr>
        <p:spPr bwMode="auto">
          <a:xfrm rot="10800000" flipV="1">
            <a:off x="4378325" y="1873250"/>
            <a:ext cx="906463" cy="584200"/>
          </a:xfrm>
          <a:prstGeom prst="straightConnector1">
            <a:avLst/>
          </a:prstGeom>
          <a:noFill/>
          <a:ln w="38100" algn="ctr">
            <a:solidFill>
              <a:srgbClr val="C00000"/>
            </a:solidFill>
            <a:miter lim="800000"/>
            <a:headEnd/>
            <a:tailEnd type="arrow" w="med" len="med"/>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1"/>
          <p:cNvSpPr>
            <a:spLocks noGrp="1"/>
          </p:cNvSpPr>
          <p:nvPr>
            <p:ph type="ftr" sz="quarter" idx="10"/>
          </p:nvPr>
        </p:nvSpPr>
        <p:spPr>
          <a:noFill/>
        </p:spPr>
        <p:txBody>
          <a:bodyPr/>
          <a:lstStyle/>
          <a:p>
            <a:r>
              <a:rPr lang="en-US" smtClean="0"/>
              <a:t>Art of Multiprocessor Programming</a:t>
            </a:r>
          </a:p>
        </p:txBody>
      </p:sp>
      <p:sp>
        <p:nvSpPr>
          <p:cNvPr id="22531" name="Slide Number Placeholder 2"/>
          <p:cNvSpPr>
            <a:spLocks noGrp="1"/>
          </p:cNvSpPr>
          <p:nvPr>
            <p:ph type="sldNum" sz="quarter" idx="11"/>
          </p:nvPr>
        </p:nvSpPr>
        <p:spPr>
          <a:noFill/>
        </p:spPr>
        <p:txBody>
          <a:bodyPr/>
          <a:lstStyle/>
          <a:p>
            <a:fld id="{4EE13F4E-0BBD-4729-B6BC-845B28FCE2EA}" type="slidenum">
              <a:rPr lang="ar-SA" smtClean="0">
                <a:cs typeface="Arial" pitchFamily="34" charset="0"/>
              </a:rPr>
              <a:pPr/>
              <a:t>14</a:t>
            </a:fld>
            <a:endParaRPr lang="en-US" smtClean="0">
              <a:cs typeface="Arial" pitchFamily="34" charset="0"/>
            </a:endParaRPr>
          </a:p>
        </p:txBody>
      </p:sp>
      <p:sp>
        <p:nvSpPr>
          <p:cNvPr id="2253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BBDDC8A6-7FA1-4AF5-BD3D-F7431ECDA5EA}" type="slidenum">
              <a:rPr lang="ar-SA" sz="1400">
                <a:solidFill>
                  <a:schemeClr val="tx1"/>
                </a:solidFill>
                <a:latin typeface="Arial" pitchFamily="34" charset="0"/>
                <a:cs typeface="Arial" pitchFamily="34" charset="0"/>
              </a:rPr>
              <a:pPr/>
              <a:t>14</a:t>
            </a:fld>
            <a:endParaRPr lang="en-US" sz="1400" dirty="0">
              <a:solidFill>
                <a:schemeClr val="tx1"/>
              </a:solidFill>
              <a:latin typeface="Arial" pitchFamily="34" charset="0"/>
              <a:cs typeface="Arial" pitchFamily="34" charset="0"/>
            </a:endParaRPr>
          </a:p>
        </p:txBody>
      </p:sp>
      <p:sp>
        <p:nvSpPr>
          <p:cNvPr id="22533" name="Rectangle 3"/>
          <p:cNvSpPr>
            <a:spLocks noGrp="1" noChangeArrowheads="1"/>
          </p:cNvSpPr>
          <p:nvPr>
            <p:ph type="title" idx="4294967295"/>
          </p:nvPr>
        </p:nvSpPr>
        <p:spPr/>
        <p:txBody>
          <a:bodyPr/>
          <a:lstStyle/>
          <a:p>
            <a:r>
              <a:rPr lang="en-US" smtClean="0"/>
              <a:t>Constructor</a:t>
            </a:r>
          </a:p>
        </p:txBody>
      </p:sp>
      <p:sp>
        <p:nvSpPr>
          <p:cNvPr id="22534" name="Text Box 4"/>
          <p:cNvSpPr txBox="1">
            <a:spLocks noChangeArrowheads="1"/>
          </p:cNvSpPr>
          <p:nvPr/>
        </p:nvSpPr>
        <p:spPr bwMode="auto">
          <a:xfrm>
            <a:off x="773113" y="2057400"/>
            <a:ext cx="7445375" cy="3378200"/>
          </a:xfrm>
          <a:prstGeom prst="rect">
            <a:avLst/>
          </a:prstGeom>
          <a:solidFill>
            <a:srgbClr val="FFFFCC"/>
          </a:solidFill>
          <a:ln w="9525">
            <a:noFill/>
            <a:miter lim="800000"/>
            <a:headEnd/>
            <a:tailEnd/>
          </a:ln>
        </p:spPr>
        <p:txBody>
          <a:bodyPr>
            <a:spAutoFit/>
          </a:bodyPr>
          <a:lstStyle/>
          <a:p>
            <a:pPr algn="l"/>
            <a:r>
              <a:rPr lang="en-US" b="1">
                <a:solidFill>
                  <a:schemeClr val="folHlink"/>
                </a:solidFill>
                <a:latin typeface="Lucida Console" pitchFamily="49" charset="0"/>
              </a:rPr>
              <a:t>public class SimpleHashSet {</a:t>
            </a:r>
          </a:p>
          <a:p>
            <a:pPr algn="l"/>
            <a:r>
              <a:rPr lang="en-US" b="1">
                <a:solidFill>
                  <a:schemeClr val="folHlink"/>
                </a:solidFill>
                <a:latin typeface="Lucida Console" pitchFamily="49" charset="0"/>
              </a:rPr>
              <a:t>  protected LockFreeList[] table;</a:t>
            </a:r>
          </a:p>
          <a:p>
            <a:pPr algn="l"/>
            <a:endParaRPr lang="en-US" b="1">
              <a:solidFill>
                <a:schemeClr val="folHlink"/>
              </a:solidFill>
              <a:latin typeface="Lucida Console" pitchFamily="49" charset="0"/>
            </a:endParaRPr>
          </a:p>
          <a:p>
            <a:pPr algn="l"/>
            <a:r>
              <a:rPr lang="en-US" b="1">
                <a:solidFill>
                  <a:schemeClr val="folHlink"/>
                </a:solidFill>
                <a:latin typeface="Lucida Console" pitchFamily="49" charset="0"/>
              </a:rPr>
              <a:t>  public SimpleHashSet</a:t>
            </a:r>
            <a:r>
              <a:rPr lang="en-US" b="1">
                <a:latin typeface="Lucida Console" pitchFamily="49" charset="0"/>
              </a:rPr>
              <a:t>(</a:t>
            </a:r>
            <a:r>
              <a:rPr lang="en-US" b="1">
                <a:solidFill>
                  <a:schemeClr val="tx1"/>
                </a:solidFill>
                <a:latin typeface="Lucida Console" pitchFamily="49" charset="0"/>
              </a:rPr>
              <a:t>int</a:t>
            </a:r>
            <a:r>
              <a:rPr lang="en-US" b="1">
                <a:latin typeface="Lucida Console" pitchFamily="49" charset="0"/>
              </a:rPr>
              <a:t> capacity) </a:t>
            </a:r>
            <a:r>
              <a:rPr lang="en-US" b="1">
                <a:solidFill>
                  <a:schemeClr val="folHlink"/>
                </a:solidFill>
                <a:latin typeface="Lucida Console" pitchFamily="49" charset="0"/>
              </a:rPr>
              <a:t>{</a:t>
            </a:r>
          </a:p>
          <a:p>
            <a:pPr algn="l"/>
            <a:r>
              <a:rPr lang="en-US" b="1">
                <a:solidFill>
                  <a:schemeClr val="folHlink"/>
                </a:solidFill>
                <a:latin typeface="Lucida Console" pitchFamily="49" charset="0"/>
              </a:rPr>
              <a:t>    table = new LockFreeList[capacity];</a:t>
            </a:r>
          </a:p>
          <a:p>
            <a:pPr algn="l"/>
            <a:r>
              <a:rPr lang="en-US" b="1">
                <a:solidFill>
                  <a:schemeClr val="folHlink"/>
                </a:solidFill>
                <a:latin typeface="Lucida Console" pitchFamily="49" charset="0"/>
              </a:rPr>
              <a:t>    for (int i = 0; i &lt; capacity; i++)</a:t>
            </a:r>
          </a:p>
          <a:p>
            <a:pPr algn="l"/>
            <a:r>
              <a:rPr lang="en-US" b="1">
                <a:solidFill>
                  <a:schemeClr val="folHlink"/>
                </a:solidFill>
                <a:latin typeface="Lucida Console" pitchFamily="49" charset="0"/>
              </a:rPr>
              <a:t>      table[i] = new LockFreeList();</a:t>
            </a:r>
          </a:p>
          <a:p>
            <a:pPr algn="l"/>
            <a:r>
              <a:rPr lang="en-US" b="1">
                <a:latin typeface="Lucida Console" pitchFamily="49" charset="0"/>
              </a:rPr>
              <a:t>  </a:t>
            </a:r>
            <a:r>
              <a:rPr lang="en-US" b="1">
                <a:solidFill>
                  <a:schemeClr val="folHlink"/>
                </a:solidFill>
                <a:latin typeface="Lucida Console" pitchFamily="49" charset="0"/>
              </a:rPr>
              <a:t>}</a:t>
            </a:r>
          </a:p>
          <a:p>
            <a:pPr algn="l"/>
            <a:r>
              <a:rPr lang="en-US" b="1">
                <a:solidFill>
                  <a:schemeClr val="folHlink"/>
                </a:solidFill>
                <a:latin typeface="Lucida Console" pitchFamily="49" charset="0"/>
              </a:rPr>
              <a:t>…</a:t>
            </a:r>
          </a:p>
        </p:txBody>
      </p:sp>
      <p:sp>
        <p:nvSpPr>
          <p:cNvPr id="22535" name="AutoShape 5"/>
          <p:cNvSpPr>
            <a:spLocks noChangeArrowheads="1"/>
          </p:cNvSpPr>
          <p:nvPr/>
        </p:nvSpPr>
        <p:spPr bwMode="auto">
          <a:xfrm>
            <a:off x="4905375" y="3132138"/>
            <a:ext cx="2660650" cy="533400"/>
          </a:xfrm>
          <a:prstGeom prst="wedgeRoundRectCallout">
            <a:avLst>
              <a:gd name="adj1" fmla="val -38602"/>
              <a:gd name="adj2" fmla="val 277681"/>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22536" name="Text Box 6"/>
          <p:cNvSpPr txBox="1">
            <a:spLocks noChangeArrowheads="1"/>
          </p:cNvSpPr>
          <p:nvPr/>
        </p:nvSpPr>
        <p:spPr bwMode="auto">
          <a:xfrm>
            <a:off x="4678165" y="4816475"/>
            <a:ext cx="2141932" cy="584775"/>
          </a:xfrm>
          <a:prstGeom prst="rect">
            <a:avLst/>
          </a:prstGeom>
          <a:noFill/>
          <a:ln w="9525">
            <a:noFill/>
            <a:miter lim="800000"/>
            <a:headEnd/>
            <a:tailEnd/>
          </a:ln>
        </p:spPr>
        <p:txBody>
          <a:bodyPr wrap="none">
            <a:spAutoFit/>
          </a:bodyPr>
          <a:lstStyle/>
          <a:p>
            <a:pPr algn="ctr"/>
            <a:r>
              <a:rPr lang="en-US" sz="3200" b="1" dirty="0">
                <a:solidFill>
                  <a:srgbClr val="FF0000"/>
                </a:solidFill>
                <a:latin typeface="Arial" pitchFamily="34" charset="0"/>
                <a:cs typeface="Arial" pitchFamily="34" charset="0"/>
              </a:rPr>
              <a:t>Initial size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02" name="Picture 2"/>
          <p:cNvPicPr>
            <a:picLocks noChangeAspect="1" noChangeArrowheads="1"/>
          </p:cNvPicPr>
          <p:nvPr/>
        </p:nvPicPr>
        <p:blipFill>
          <a:blip r:embed="rId3" cstate="print"/>
          <a:srcRect/>
          <a:stretch>
            <a:fillRect/>
          </a:stretch>
        </p:blipFill>
        <p:spPr bwMode="auto">
          <a:xfrm>
            <a:off x="488950" y="254000"/>
            <a:ext cx="3924300" cy="2949575"/>
          </a:xfrm>
          <a:prstGeom prst="rect">
            <a:avLst/>
          </a:prstGeom>
          <a:noFill/>
          <a:ln w="9525">
            <a:noFill/>
            <a:miter lim="800000"/>
            <a:headEnd/>
            <a:tailEnd/>
          </a:ln>
        </p:spPr>
      </p:pic>
      <p:pic>
        <p:nvPicPr>
          <p:cNvPr id="153603" name="Picture 2"/>
          <p:cNvPicPr>
            <a:picLocks noChangeAspect="1" noChangeArrowheads="1"/>
          </p:cNvPicPr>
          <p:nvPr/>
        </p:nvPicPr>
        <p:blipFill>
          <a:blip r:embed="rId4" cstate="print"/>
          <a:srcRect/>
          <a:stretch>
            <a:fillRect/>
          </a:stretch>
        </p:blipFill>
        <p:spPr bwMode="auto">
          <a:xfrm>
            <a:off x="3146425" y="2520950"/>
            <a:ext cx="5768975" cy="43370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6" name="Picture 2"/>
          <p:cNvPicPr>
            <a:picLocks noChangeAspect="1" noChangeArrowheads="1"/>
          </p:cNvPicPr>
          <p:nvPr/>
        </p:nvPicPr>
        <p:blipFill>
          <a:blip r:embed="rId3" cstate="print"/>
          <a:srcRect/>
          <a:stretch>
            <a:fillRect/>
          </a:stretch>
        </p:blipFill>
        <p:spPr bwMode="auto">
          <a:xfrm>
            <a:off x="100013" y="384175"/>
            <a:ext cx="8359775" cy="6284913"/>
          </a:xfrm>
          <a:prstGeom prst="rect">
            <a:avLst/>
          </a:prstGeom>
          <a:noFill/>
          <a:ln w="9525">
            <a:noFill/>
            <a:miter lim="800000"/>
            <a:headEnd/>
            <a:tailEnd/>
          </a:ln>
        </p:spPr>
      </p:pic>
      <p:sp>
        <p:nvSpPr>
          <p:cNvPr id="3" name="Rounded Rectangular Callout 2"/>
          <p:cNvSpPr/>
          <p:nvPr/>
        </p:nvSpPr>
        <p:spPr>
          <a:xfrm>
            <a:off x="1914525" y="3040063"/>
            <a:ext cx="2657475" cy="777875"/>
          </a:xfrm>
          <a:prstGeom prst="wedgeRoundRectCallout">
            <a:avLst>
              <a:gd name="adj1" fmla="val 83233"/>
              <a:gd name="adj2" fmla="val 137074"/>
              <a:gd name="adj3" fmla="val 16667"/>
            </a:avLst>
          </a:prstGeom>
          <a:solidFill>
            <a:schemeClr val="bg1">
              <a:lumMod val="7500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r>
              <a:rPr lang="en-US" sz="2500" dirty="0">
                <a:solidFill>
                  <a:schemeClr val="accent2"/>
                </a:solidFill>
                <a:latin typeface="Arial" pitchFamily="34" charset="0"/>
              </a:rPr>
              <a:t>with memory pre-allocated</a:t>
            </a:r>
          </a:p>
        </p:txBody>
      </p:sp>
      <p:sp>
        <p:nvSpPr>
          <p:cNvPr id="4" name="Rounded Rectangular Callout 3"/>
          <p:cNvSpPr/>
          <p:nvPr/>
        </p:nvSpPr>
        <p:spPr>
          <a:xfrm>
            <a:off x="1914525" y="3883025"/>
            <a:ext cx="2103438" cy="777875"/>
          </a:xfrm>
          <a:prstGeom prst="wedgeRoundRectCallout">
            <a:avLst>
              <a:gd name="adj1" fmla="val 114215"/>
              <a:gd name="adj2" fmla="val 92657"/>
              <a:gd name="adj3" fmla="val 16667"/>
            </a:avLst>
          </a:prstGeom>
          <a:solidFill>
            <a:schemeClr val="bg1">
              <a:lumMod val="75000"/>
            </a:schemeClr>
          </a:solid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r>
              <a:rPr lang="en-US" sz="2500" dirty="0">
                <a:solidFill>
                  <a:schemeClr val="accent2"/>
                </a:solidFill>
                <a:latin typeface="Arial" pitchFamily="34" charset="0"/>
              </a:rPr>
              <a:t>with allocation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2"/>
          <p:cNvPicPr>
            <a:picLocks noChangeAspect="1" noChangeArrowheads="1"/>
          </p:cNvPicPr>
          <p:nvPr/>
        </p:nvPicPr>
        <p:blipFill>
          <a:blip r:embed="rId3" cstate="print"/>
          <a:srcRect/>
          <a:stretch>
            <a:fillRect/>
          </a:stretch>
        </p:blipFill>
        <p:spPr bwMode="auto">
          <a:xfrm>
            <a:off x="230188" y="382588"/>
            <a:ext cx="8250237" cy="62039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a:xfrm>
            <a:off x="715963" y="288925"/>
            <a:ext cx="7772400" cy="1143000"/>
          </a:xfrm>
        </p:spPr>
        <p:txBody>
          <a:bodyPr/>
          <a:lstStyle/>
          <a:p>
            <a:pPr eaLnBrk="1" hangingPunct="1"/>
            <a:r>
              <a:rPr lang="en-US" smtClean="0"/>
              <a:t>Summary</a:t>
            </a:r>
          </a:p>
        </p:txBody>
      </p:sp>
      <p:sp>
        <p:nvSpPr>
          <p:cNvPr id="156675" name="Content Placeholder 2"/>
          <p:cNvSpPr>
            <a:spLocks noGrp="1"/>
          </p:cNvSpPr>
          <p:nvPr>
            <p:ph idx="1"/>
          </p:nvPr>
        </p:nvSpPr>
        <p:spPr>
          <a:xfrm>
            <a:off x="554038" y="1484313"/>
            <a:ext cx="7772400" cy="4116387"/>
          </a:xfrm>
        </p:spPr>
        <p:txBody>
          <a:bodyPr/>
          <a:lstStyle/>
          <a:p>
            <a:pPr eaLnBrk="1" hangingPunct="1"/>
            <a:r>
              <a:rPr lang="en-US" smtClean="0"/>
              <a:t>Chained hash with striped locking is simple and effective in many cases</a:t>
            </a:r>
          </a:p>
          <a:p>
            <a:pPr eaLnBrk="1" hangingPunct="1"/>
            <a:r>
              <a:rPr lang="en-US" smtClean="0">
                <a:solidFill>
                  <a:srgbClr val="3F51D7"/>
                </a:solidFill>
              </a:rPr>
              <a:t>Hopscotch</a:t>
            </a:r>
            <a:r>
              <a:rPr lang="en-US" smtClean="0"/>
              <a:t> with striped locking great cache behavior</a:t>
            </a:r>
          </a:p>
          <a:p>
            <a:pPr eaLnBrk="1" hangingPunct="1"/>
            <a:r>
              <a:rPr lang="en-US" smtClean="0"/>
              <a:t>If incremental resizing needed go for split-ordered </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1"/>
          <p:cNvSpPr>
            <a:spLocks noGrp="1"/>
          </p:cNvSpPr>
          <p:nvPr>
            <p:ph type="ftr" sz="quarter" idx="10"/>
          </p:nvPr>
        </p:nvSpPr>
        <p:spPr>
          <a:noFill/>
        </p:spPr>
        <p:txBody>
          <a:bodyPr/>
          <a:lstStyle/>
          <a:p>
            <a:r>
              <a:rPr lang="en-US" smtClean="0"/>
              <a:t>Art of Multiprocessor Programming</a:t>
            </a:r>
          </a:p>
        </p:txBody>
      </p:sp>
      <p:sp>
        <p:nvSpPr>
          <p:cNvPr id="157699" name="Slide Number Placeholder 2"/>
          <p:cNvSpPr>
            <a:spLocks noGrp="1"/>
          </p:cNvSpPr>
          <p:nvPr>
            <p:ph type="sldNum" sz="quarter" idx="11"/>
          </p:nvPr>
        </p:nvSpPr>
        <p:spPr>
          <a:noFill/>
        </p:spPr>
        <p:txBody>
          <a:bodyPr/>
          <a:lstStyle/>
          <a:p>
            <a:fld id="{BB52B9CB-E504-44E4-9362-40D8C3F27438}" type="slidenum">
              <a:rPr lang="ar-SA" smtClean="0">
                <a:cs typeface="Arial" pitchFamily="34" charset="0"/>
              </a:rPr>
              <a:pPr/>
              <a:t>144</a:t>
            </a:fld>
            <a:endParaRPr lang="en-US" smtClean="0">
              <a:cs typeface="Arial" pitchFamily="34" charset="0"/>
            </a:endParaRPr>
          </a:p>
        </p:txBody>
      </p:sp>
      <p:sp>
        <p:nvSpPr>
          <p:cNvPr id="157700" name="Slide Number Placeholder 2"/>
          <p:cNvSpPr txBox="1">
            <a:spLocks noGrp="1"/>
          </p:cNvSpPr>
          <p:nvPr/>
        </p:nvSpPr>
        <p:spPr bwMode="auto">
          <a:xfrm>
            <a:off x="6553200" y="6248400"/>
            <a:ext cx="1905000" cy="457200"/>
          </a:xfrm>
          <a:prstGeom prst="rect">
            <a:avLst/>
          </a:prstGeom>
          <a:noFill/>
          <a:ln w="9525">
            <a:noFill/>
            <a:miter lim="800000"/>
            <a:headEnd/>
            <a:tailEnd/>
          </a:ln>
        </p:spPr>
        <p:txBody>
          <a:bodyPr/>
          <a:lstStyle/>
          <a:p>
            <a:fld id="{6786D3AA-4519-4E02-9AF4-7FA6426ADE4E}" type="slidenum">
              <a:rPr lang="ar-SA" sz="1400">
                <a:solidFill>
                  <a:schemeClr val="tx1"/>
                </a:solidFill>
                <a:latin typeface="Arial" pitchFamily="34" charset="0"/>
                <a:cs typeface="Arial" pitchFamily="34" charset="0"/>
              </a:rPr>
              <a:pPr/>
              <a:t>144</a:t>
            </a:fld>
            <a:endParaRPr lang="en-US" sz="1400" dirty="0">
              <a:solidFill>
                <a:schemeClr val="tx1"/>
              </a:solidFill>
              <a:latin typeface="Arial" pitchFamily="34" charset="0"/>
              <a:cs typeface="Arial" pitchFamily="34" charset="0"/>
            </a:endParaRPr>
          </a:p>
        </p:txBody>
      </p:sp>
      <p:sp>
        <p:nvSpPr>
          <p:cNvPr id="157701" name="Rectangle 2"/>
          <p:cNvSpPr>
            <a:spLocks noChangeArrowheads="1"/>
          </p:cNvSpPr>
          <p:nvPr/>
        </p:nvSpPr>
        <p:spPr bwMode="auto">
          <a:xfrm>
            <a:off x="0" y="-6439"/>
            <a:ext cx="9144000" cy="1200329"/>
          </a:xfrm>
          <a:prstGeom prst="rect">
            <a:avLst/>
          </a:prstGeom>
          <a:noFill/>
          <a:ln w="38100" algn="ctr">
            <a:noFill/>
            <a:miter lim="800000"/>
            <a:headEnd/>
            <a:tailEnd/>
          </a:ln>
        </p:spPr>
        <p:txBody>
          <a:bodyPr anchor="ctr">
            <a:spAutoFit/>
          </a:bodyPr>
          <a:lstStyle/>
          <a:p>
            <a:pPr algn="l"/>
            <a:r>
              <a:rPr lang="en-US" dirty="0">
                <a:solidFill>
                  <a:schemeClr val="tx1"/>
                </a:solidFill>
                <a:latin typeface="Arial" pitchFamily="34" charset="0"/>
                <a:hlinkClick r:id="rId3"/>
              </a:rPr>
              <a:t>  </a:t>
            </a:r>
            <a:r>
              <a:rPr lang="en-US" sz="1800" dirty="0">
                <a:solidFill>
                  <a:schemeClr val="tx1"/>
                </a:solidFill>
                <a:latin typeface="Arial" pitchFamily="34" charset="0"/>
              </a:rPr>
              <a:t> </a:t>
            </a:r>
            <a:r>
              <a:rPr lang="en-US" dirty="0">
                <a:solidFill>
                  <a:schemeClr val="tx1"/>
                </a:solidFill>
                <a:latin typeface="Arial" pitchFamily="34" charset="0"/>
              </a:rPr>
              <a:t>        </a:t>
            </a:r>
            <a:br>
              <a:rPr lang="en-US" dirty="0">
                <a:solidFill>
                  <a:schemeClr val="tx1"/>
                </a:solidFill>
                <a:latin typeface="Arial" pitchFamily="34" charset="0"/>
              </a:rPr>
            </a:br>
            <a:r>
              <a:rPr lang="en-US" dirty="0">
                <a:solidFill>
                  <a:schemeClr val="tx1"/>
                </a:solidFill>
                <a:latin typeface="Arial" pitchFamily="34" charset="0"/>
              </a:rPr>
              <a:t>This work is licensed under a </a:t>
            </a:r>
            <a:r>
              <a:rPr lang="en-US" dirty="0">
                <a:solidFill>
                  <a:schemeClr val="tx1"/>
                </a:solidFill>
                <a:latin typeface="Arial" pitchFamily="34" charset="0"/>
                <a:hlinkClick r:id="rId3"/>
              </a:rPr>
              <a:t>Creative Commons Attribution-</a:t>
            </a:r>
            <a:r>
              <a:rPr lang="en-US" dirty="0" err="1">
                <a:solidFill>
                  <a:schemeClr val="tx1"/>
                </a:solidFill>
                <a:latin typeface="Arial" pitchFamily="34" charset="0"/>
                <a:hlinkClick r:id="rId3"/>
              </a:rPr>
              <a:t>ShareAlike</a:t>
            </a:r>
            <a:r>
              <a:rPr lang="en-US" dirty="0">
                <a:solidFill>
                  <a:schemeClr val="tx1"/>
                </a:solidFill>
                <a:latin typeface="Arial" pitchFamily="34" charset="0"/>
                <a:hlinkClick r:id="rId3"/>
              </a:rPr>
              <a:t> 2.5 License</a:t>
            </a:r>
            <a:r>
              <a:rPr lang="en-US" dirty="0">
                <a:solidFill>
                  <a:schemeClr val="tx1"/>
                </a:solidFill>
                <a:latin typeface="Arial" pitchFamily="34" charset="0"/>
              </a:rPr>
              <a:t>. </a:t>
            </a:r>
          </a:p>
        </p:txBody>
      </p:sp>
      <p:pic>
        <p:nvPicPr>
          <p:cNvPr id="157702" name="Picture 3" descr="Creative Commons License">
            <a:hlinkClick r:id="rId3"/>
          </p:cNvPr>
          <p:cNvPicPr>
            <a:picLocks noChangeAspect="1" noChangeArrowheads="1"/>
          </p:cNvPicPr>
          <p:nvPr/>
        </p:nvPicPr>
        <p:blipFill>
          <a:blip r:embed="rId4" cstate="print"/>
          <a:srcRect/>
          <a:stretch>
            <a:fillRect/>
          </a:stretch>
        </p:blipFill>
        <p:spPr bwMode="auto">
          <a:xfrm>
            <a:off x="182563" y="46038"/>
            <a:ext cx="838200" cy="295275"/>
          </a:xfrm>
          <a:prstGeom prst="rect">
            <a:avLst/>
          </a:prstGeom>
          <a:noFill/>
          <a:ln w="9525">
            <a:noFill/>
            <a:miter lim="800000"/>
            <a:headEnd/>
            <a:tailEnd/>
          </a:ln>
        </p:spPr>
      </p:pic>
      <p:sp>
        <p:nvSpPr>
          <p:cNvPr id="157703" name="Rectangle 5"/>
          <p:cNvSpPr>
            <a:spLocks noChangeArrowheads="1"/>
          </p:cNvSpPr>
          <p:nvPr/>
        </p:nvSpPr>
        <p:spPr bwMode="auto">
          <a:xfrm>
            <a:off x="685800" y="1343025"/>
            <a:ext cx="7772400" cy="4752975"/>
          </a:xfrm>
          <a:prstGeom prst="rect">
            <a:avLst/>
          </a:prstGeom>
          <a:noFill/>
          <a:ln w="9525">
            <a:noFill/>
            <a:miter lim="800000"/>
            <a:headEnd/>
            <a:tailEnd/>
          </a:ln>
        </p:spPr>
        <p:txBody>
          <a:bodyPr/>
          <a:lstStyle/>
          <a:p>
            <a:pPr marL="342900" indent="-342900" algn="l">
              <a:lnSpc>
                <a:spcPct val="80000"/>
              </a:lnSpc>
              <a:spcBef>
                <a:spcPct val="20000"/>
              </a:spcBef>
              <a:buFontTx/>
              <a:buChar char="•"/>
            </a:pPr>
            <a:r>
              <a:rPr lang="en-US" sz="1800" b="1">
                <a:solidFill>
                  <a:schemeClr val="tx1"/>
                </a:solidFill>
                <a:latin typeface="Lucida Sans" pitchFamily="34" charset="0"/>
              </a:rPr>
              <a:t>You are free</a:t>
            </a:r>
            <a:r>
              <a:rPr lang="en-US" sz="1800">
                <a:solidFill>
                  <a:schemeClr val="tx1"/>
                </a:solidFill>
                <a:latin typeface="Lucida Sans" pitchFamily="34" charset="0"/>
              </a:rPr>
              <a:t>:</a:t>
            </a:r>
          </a:p>
          <a:p>
            <a:pPr marL="742950" lvl="1" indent="-285750" algn="l">
              <a:lnSpc>
                <a:spcPct val="80000"/>
              </a:lnSpc>
              <a:spcBef>
                <a:spcPct val="20000"/>
              </a:spcBef>
              <a:buFontTx/>
              <a:buChar char="–"/>
            </a:pPr>
            <a:r>
              <a:rPr lang="en-US" sz="1800" b="1">
                <a:solidFill>
                  <a:schemeClr val="tx1"/>
                </a:solidFill>
                <a:latin typeface="Lucida Sans" pitchFamily="34" charset="0"/>
              </a:rPr>
              <a:t>to Share</a:t>
            </a:r>
            <a:r>
              <a:rPr lang="en-US" sz="1800">
                <a:solidFill>
                  <a:schemeClr val="tx1"/>
                </a:solidFill>
                <a:latin typeface="Lucida Sans" pitchFamily="34" charset="0"/>
              </a:rPr>
              <a:t> — to copy, distribute and transmit the work </a:t>
            </a:r>
          </a:p>
          <a:p>
            <a:pPr marL="742950" lvl="1" indent="-285750" algn="l">
              <a:lnSpc>
                <a:spcPct val="80000"/>
              </a:lnSpc>
              <a:spcBef>
                <a:spcPct val="20000"/>
              </a:spcBef>
              <a:buFontTx/>
              <a:buChar char="–"/>
            </a:pPr>
            <a:r>
              <a:rPr lang="en-US" sz="1800" b="1">
                <a:solidFill>
                  <a:schemeClr val="tx1"/>
                </a:solidFill>
                <a:latin typeface="Lucida Sans" pitchFamily="34" charset="0"/>
              </a:rPr>
              <a:t>to Remix</a:t>
            </a:r>
            <a:r>
              <a:rPr lang="en-US" sz="1800">
                <a:solidFill>
                  <a:schemeClr val="tx1"/>
                </a:solidFill>
                <a:latin typeface="Lucida Sans" pitchFamily="34" charset="0"/>
              </a:rPr>
              <a:t> — to adapt the work </a:t>
            </a:r>
          </a:p>
          <a:p>
            <a:pPr marL="342900" indent="-342900" algn="l">
              <a:lnSpc>
                <a:spcPct val="80000"/>
              </a:lnSpc>
              <a:spcBef>
                <a:spcPct val="20000"/>
              </a:spcBef>
              <a:buFontTx/>
              <a:buChar char="•"/>
            </a:pPr>
            <a:r>
              <a:rPr lang="en-US" sz="1800" b="1">
                <a:solidFill>
                  <a:schemeClr val="tx1"/>
                </a:solidFill>
                <a:latin typeface="Lucida Sans" pitchFamily="34" charset="0"/>
              </a:rPr>
              <a:t>Under the following conditions</a:t>
            </a:r>
            <a:r>
              <a:rPr lang="en-US" sz="1800">
                <a:solidFill>
                  <a:schemeClr val="tx1"/>
                </a:solidFill>
                <a:latin typeface="Lucida Sans" pitchFamily="34" charset="0"/>
              </a:rPr>
              <a:t>:</a:t>
            </a:r>
          </a:p>
          <a:p>
            <a:pPr marL="742950" lvl="1" indent="-285750" algn="l">
              <a:lnSpc>
                <a:spcPct val="80000"/>
              </a:lnSpc>
              <a:spcBef>
                <a:spcPct val="20000"/>
              </a:spcBef>
              <a:buFontTx/>
              <a:buChar char="–"/>
            </a:pPr>
            <a:r>
              <a:rPr lang="en-US" sz="1800" b="1">
                <a:solidFill>
                  <a:schemeClr val="tx1"/>
                </a:solidFill>
                <a:latin typeface="Lucida Sans" pitchFamily="34" charset="0"/>
              </a:rPr>
              <a:t>Attribution</a:t>
            </a:r>
            <a:r>
              <a:rPr lang="en-US" sz="1800">
                <a:solidFill>
                  <a:schemeClr val="tx1"/>
                </a:solidFill>
                <a:latin typeface="Lucida Sans" pitchFamily="34" charset="0"/>
              </a:rPr>
              <a:t>. You must attribute the work to “The Art of Multiprocessor Programming” (but not in any way that suggests that the authors endorse you or your use of the work). </a:t>
            </a:r>
          </a:p>
          <a:p>
            <a:pPr marL="742950" lvl="1" indent="-285750" algn="l">
              <a:lnSpc>
                <a:spcPct val="80000"/>
              </a:lnSpc>
              <a:spcBef>
                <a:spcPct val="20000"/>
              </a:spcBef>
              <a:buFontTx/>
              <a:buChar char="–"/>
            </a:pPr>
            <a:r>
              <a:rPr lang="en-US" sz="1800" b="1">
                <a:solidFill>
                  <a:schemeClr val="tx1"/>
                </a:solidFill>
                <a:latin typeface="Lucida Sans" pitchFamily="34" charset="0"/>
              </a:rPr>
              <a:t>Share Alike</a:t>
            </a:r>
            <a:r>
              <a:rPr lang="en-US" sz="1800">
                <a:solidFill>
                  <a:schemeClr val="tx1"/>
                </a:solidFill>
                <a:latin typeface="Lucida Sans" pitchFamily="34" charset="0"/>
              </a:rPr>
              <a:t>. If you alter, transform, or build upon this work, you may distribute the resulting work only under the same, similar or a compatible license. </a:t>
            </a:r>
          </a:p>
          <a:p>
            <a:pPr marL="342900" indent="-342900" algn="l">
              <a:lnSpc>
                <a:spcPct val="80000"/>
              </a:lnSpc>
              <a:spcBef>
                <a:spcPct val="20000"/>
              </a:spcBef>
              <a:buFontTx/>
              <a:buChar char="•"/>
            </a:pPr>
            <a:r>
              <a:rPr lang="en-US" sz="1800">
                <a:solidFill>
                  <a:schemeClr val="tx1"/>
                </a:solidFill>
                <a:latin typeface="Lucida Sans" pitchFamily="34" charset="0"/>
              </a:rPr>
              <a:t>For any reuse or distribution, you must make clear to others the license terms of this work. The best way to do this is with a link to</a:t>
            </a:r>
          </a:p>
          <a:p>
            <a:pPr marL="742950" lvl="1" indent="-285750" algn="l">
              <a:lnSpc>
                <a:spcPct val="80000"/>
              </a:lnSpc>
              <a:spcBef>
                <a:spcPct val="20000"/>
              </a:spcBef>
              <a:buFontTx/>
              <a:buChar char="–"/>
            </a:pPr>
            <a:r>
              <a:rPr lang="en-US" sz="1800">
                <a:solidFill>
                  <a:schemeClr val="tx1"/>
                </a:solidFill>
                <a:latin typeface="Lucida Sans" pitchFamily="34" charset="0"/>
              </a:rPr>
              <a:t>http://creativecommons.org/licenses/by-sa/3.0/. </a:t>
            </a:r>
          </a:p>
          <a:p>
            <a:pPr marL="342900" indent="-342900" algn="l">
              <a:lnSpc>
                <a:spcPct val="80000"/>
              </a:lnSpc>
              <a:spcBef>
                <a:spcPct val="20000"/>
              </a:spcBef>
              <a:buFontTx/>
              <a:buChar char="•"/>
            </a:pPr>
            <a:r>
              <a:rPr lang="en-US" sz="1800">
                <a:solidFill>
                  <a:schemeClr val="tx1"/>
                </a:solidFill>
                <a:latin typeface="Lucida Sans" pitchFamily="34" charset="0"/>
              </a:rPr>
              <a:t>Any of the above conditions can be waived if you get permission from the copyright holder. </a:t>
            </a:r>
          </a:p>
          <a:p>
            <a:pPr marL="342900" indent="-342900" algn="l">
              <a:lnSpc>
                <a:spcPct val="80000"/>
              </a:lnSpc>
              <a:spcBef>
                <a:spcPct val="20000"/>
              </a:spcBef>
              <a:buFontTx/>
              <a:buChar char="•"/>
            </a:pPr>
            <a:r>
              <a:rPr lang="en-US" sz="1800">
                <a:solidFill>
                  <a:schemeClr val="tx1"/>
                </a:solidFill>
                <a:latin typeface="Lucida Sans" pitchFamily="34" charset="0"/>
              </a:rPr>
              <a:t>Nothing in this license impairs or restricts the author's moral rights. </a:t>
            </a:r>
          </a:p>
          <a:p>
            <a:pPr marL="342900" indent="-342900" algn="l">
              <a:lnSpc>
                <a:spcPct val="80000"/>
              </a:lnSpc>
              <a:spcBef>
                <a:spcPct val="20000"/>
              </a:spcBef>
              <a:buFontTx/>
              <a:buChar char="•"/>
            </a:pPr>
            <a:endParaRPr lang="en-US" sz="1800">
              <a:solidFill>
                <a:schemeClr val="tx1"/>
              </a:solidFill>
              <a:latin typeface="Lucida Sans"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1"/>
          <p:cNvSpPr>
            <a:spLocks noGrp="1"/>
          </p:cNvSpPr>
          <p:nvPr>
            <p:ph type="ftr" sz="quarter" idx="10"/>
          </p:nvPr>
        </p:nvSpPr>
        <p:spPr>
          <a:noFill/>
        </p:spPr>
        <p:txBody>
          <a:bodyPr/>
          <a:lstStyle/>
          <a:p>
            <a:r>
              <a:rPr lang="en-US" smtClean="0"/>
              <a:t>Art of Multiprocessor Programming</a:t>
            </a:r>
          </a:p>
        </p:txBody>
      </p:sp>
      <p:sp>
        <p:nvSpPr>
          <p:cNvPr id="23555" name="Slide Number Placeholder 2"/>
          <p:cNvSpPr>
            <a:spLocks noGrp="1"/>
          </p:cNvSpPr>
          <p:nvPr>
            <p:ph type="sldNum" sz="quarter" idx="11"/>
          </p:nvPr>
        </p:nvSpPr>
        <p:spPr>
          <a:noFill/>
        </p:spPr>
        <p:txBody>
          <a:bodyPr/>
          <a:lstStyle/>
          <a:p>
            <a:fld id="{C1700C33-6758-4C6A-8DEE-C043C6D58E64}" type="slidenum">
              <a:rPr lang="ar-SA" smtClean="0">
                <a:cs typeface="Arial" pitchFamily="34" charset="0"/>
              </a:rPr>
              <a:pPr/>
              <a:t>15</a:t>
            </a:fld>
            <a:endParaRPr lang="en-US" smtClean="0">
              <a:cs typeface="Arial" pitchFamily="34" charset="0"/>
            </a:endParaRPr>
          </a:p>
        </p:txBody>
      </p:sp>
      <p:sp>
        <p:nvSpPr>
          <p:cNvPr id="2355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BC4A6AEF-6678-45DA-BB89-9D2F7B8CFF24}" type="slidenum">
              <a:rPr lang="ar-SA" sz="1400">
                <a:solidFill>
                  <a:schemeClr val="tx1"/>
                </a:solidFill>
                <a:latin typeface="Arial" pitchFamily="34" charset="0"/>
                <a:cs typeface="Arial" pitchFamily="34" charset="0"/>
              </a:rPr>
              <a:pPr/>
              <a:t>15</a:t>
            </a:fld>
            <a:endParaRPr lang="en-US" sz="1400" dirty="0">
              <a:solidFill>
                <a:schemeClr val="tx1"/>
              </a:solidFill>
              <a:latin typeface="Arial" pitchFamily="34" charset="0"/>
              <a:cs typeface="Arial" pitchFamily="34" charset="0"/>
            </a:endParaRPr>
          </a:p>
        </p:txBody>
      </p:sp>
      <p:sp>
        <p:nvSpPr>
          <p:cNvPr id="23557" name="Rectangle 3"/>
          <p:cNvSpPr>
            <a:spLocks noGrp="1" noChangeArrowheads="1"/>
          </p:cNvSpPr>
          <p:nvPr>
            <p:ph type="title" idx="4294967295"/>
          </p:nvPr>
        </p:nvSpPr>
        <p:spPr/>
        <p:txBody>
          <a:bodyPr/>
          <a:lstStyle/>
          <a:p>
            <a:r>
              <a:rPr lang="en-US" smtClean="0"/>
              <a:t>Constructor</a:t>
            </a:r>
          </a:p>
        </p:txBody>
      </p:sp>
      <p:sp>
        <p:nvSpPr>
          <p:cNvPr id="23558" name="Text Box 4"/>
          <p:cNvSpPr txBox="1">
            <a:spLocks noChangeArrowheads="1"/>
          </p:cNvSpPr>
          <p:nvPr/>
        </p:nvSpPr>
        <p:spPr bwMode="auto">
          <a:xfrm>
            <a:off x="773113" y="2057400"/>
            <a:ext cx="7445375" cy="3378200"/>
          </a:xfrm>
          <a:prstGeom prst="rect">
            <a:avLst/>
          </a:prstGeom>
          <a:solidFill>
            <a:srgbClr val="FFFFCC"/>
          </a:solidFill>
          <a:ln w="9525">
            <a:noFill/>
            <a:miter lim="800000"/>
            <a:headEnd/>
            <a:tailEnd/>
          </a:ln>
        </p:spPr>
        <p:txBody>
          <a:bodyPr>
            <a:spAutoFit/>
          </a:bodyPr>
          <a:lstStyle/>
          <a:p>
            <a:pPr algn="l"/>
            <a:r>
              <a:rPr lang="en-US" b="1">
                <a:solidFill>
                  <a:schemeClr val="folHlink"/>
                </a:solidFill>
                <a:latin typeface="Lucida Console" pitchFamily="49" charset="0"/>
              </a:rPr>
              <a:t>public class SimpleHashSet {</a:t>
            </a:r>
          </a:p>
          <a:p>
            <a:pPr algn="l"/>
            <a:r>
              <a:rPr lang="en-US" b="1">
                <a:solidFill>
                  <a:schemeClr val="folHlink"/>
                </a:solidFill>
                <a:latin typeface="Lucida Console" pitchFamily="49" charset="0"/>
              </a:rPr>
              <a:t>  protected LockFreeList[] table;</a:t>
            </a:r>
          </a:p>
          <a:p>
            <a:pPr algn="l"/>
            <a:endParaRPr lang="en-US" b="1">
              <a:solidFill>
                <a:schemeClr val="folHlink"/>
              </a:solidFill>
              <a:latin typeface="Lucida Console" pitchFamily="49" charset="0"/>
            </a:endParaRPr>
          </a:p>
          <a:p>
            <a:pPr algn="l"/>
            <a:r>
              <a:rPr lang="en-US" b="1">
                <a:solidFill>
                  <a:schemeClr val="folHlink"/>
                </a:solidFill>
                <a:latin typeface="Lucida Console" pitchFamily="49" charset="0"/>
              </a:rPr>
              <a:t>  public SimpleHashSet(int capacity) {</a:t>
            </a:r>
          </a:p>
          <a:p>
            <a:pPr algn="l"/>
            <a:r>
              <a:rPr lang="en-US" b="1">
                <a:latin typeface="Lucida Console" pitchFamily="49" charset="0"/>
              </a:rPr>
              <a:t>    table = </a:t>
            </a:r>
            <a:r>
              <a:rPr lang="en-US" b="1">
                <a:solidFill>
                  <a:schemeClr val="tx1"/>
                </a:solidFill>
                <a:latin typeface="Lucida Console" pitchFamily="49" charset="0"/>
              </a:rPr>
              <a:t>new</a:t>
            </a:r>
            <a:r>
              <a:rPr lang="en-US" b="1">
                <a:latin typeface="Lucida Console" pitchFamily="49" charset="0"/>
              </a:rPr>
              <a:t> LockFreeList[capacity];</a:t>
            </a:r>
          </a:p>
          <a:p>
            <a:pPr algn="l"/>
            <a:r>
              <a:rPr lang="en-US" b="1">
                <a:latin typeface="Lucida Console" pitchFamily="49" charset="0"/>
              </a:rPr>
              <a:t>    </a:t>
            </a:r>
            <a:r>
              <a:rPr lang="en-US" b="1">
                <a:solidFill>
                  <a:schemeClr val="folHlink"/>
                </a:solidFill>
                <a:latin typeface="Lucida Console" pitchFamily="49" charset="0"/>
              </a:rPr>
              <a:t>for (int i = 0; i &lt; capacity; i++)</a:t>
            </a:r>
          </a:p>
          <a:p>
            <a:pPr algn="l"/>
            <a:r>
              <a:rPr lang="en-US" b="1">
                <a:solidFill>
                  <a:schemeClr val="folHlink"/>
                </a:solidFill>
                <a:latin typeface="Lucida Console" pitchFamily="49" charset="0"/>
              </a:rPr>
              <a:t>      table[i] = new LockFreeList();</a:t>
            </a:r>
          </a:p>
          <a:p>
            <a:pPr algn="l"/>
            <a:r>
              <a:rPr lang="en-US" b="1">
                <a:solidFill>
                  <a:schemeClr val="folHlink"/>
                </a:solidFill>
                <a:latin typeface="Lucida Console" pitchFamily="49" charset="0"/>
              </a:rPr>
              <a:t>  }</a:t>
            </a:r>
          </a:p>
          <a:p>
            <a:pPr algn="l"/>
            <a:r>
              <a:rPr lang="en-US" b="1">
                <a:latin typeface="Lucida Console" pitchFamily="49" charset="0"/>
              </a:rPr>
              <a:t>…</a:t>
            </a:r>
          </a:p>
        </p:txBody>
      </p:sp>
      <p:sp>
        <p:nvSpPr>
          <p:cNvPr id="23559" name="AutoShape 5"/>
          <p:cNvSpPr>
            <a:spLocks noChangeArrowheads="1"/>
          </p:cNvSpPr>
          <p:nvPr/>
        </p:nvSpPr>
        <p:spPr bwMode="auto">
          <a:xfrm>
            <a:off x="1368425" y="3492500"/>
            <a:ext cx="6767513" cy="533400"/>
          </a:xfrm>
          <a:prstGeom prst="wedgeRoundRectCallout">
            <a:avLst>
              <a:gd name="adj1" fmla="val 12727"/>
              <a:gd name="adj2" fmla="val 200894"/>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23560" name="Text Box 6"/>
          <p:cNvSpPr txBox="1">
            <a:spLocks noChangeArrowheads="1"/>
          </p:cNvSpPr>
          <p:nvPr/>
        </p:nvSpPr>
        <p:spPr bwMode="auto">
          <a:xfrm>
            <a:off x="4012842" y="4816475"/>
            <a:ext cx="3488455" cy="584775"/>
          </a:xfrm>
          <a:prstGeom prst="rect">
            <a:avLst/>
          </a:prstGeom>
          <a:noFill/>
          <a:ln w="9525">
            <a:noFill/>
            <a:miter lim="800000"/>
            <a:headEnd/>
            <a:tailEnd/>
          </a:ln>
        </p:spPr>
        <p:txBody>
          <a:bodyPr wrap="none">
            <a:spAutoFit/>
          </a:bodyPr>
          <a:lstStyle/>
          <a:p>
            <a:pPr algn="ctr"/>
            <a:r>
              <a:rPr lang="en-US" sz="3200" b="1" dirty="0">
                <a:solidFill>
                  <a:srgbClr val="FF0000"/>
                </a:solidFill>
                <a:latin typeface="Arial" pitchFamily="34" charset="0"/>
                <a:cs typeface="Arial" pitchFamily="34" charset="0"/>
              </a:rPr>
              <a:t>Allocate memory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1"/>
          <p:cNvSpPr>
            <a:spLocks noGrp="1"/>
          </p:cNvSpPr>
          <p:nvPr>
            <p:ph type="ftr" sz="quarter" idx="10"/>
          </p:nvPr>
        </p:nvSpPr>
        <p:spPr>
          <a:noFill/>
        </p:spPr>
        <p:txBody>
          <a:bodyPr/>
          <a:lstStyle/>
          <a:p>
            <a:r>
              <a:rPr lang="en-US" smtClean="0"/>
              <a:t>Art of Multiprocessor Programming</a:t>
            </a:r>
          </a:p>
        </p:txBody>
      </p:sp>
      <p:sp>
        <p:nvSpPr>
          <p:cNvPr id="24579" name="Slide Number Placeholder 2"/>
          <p:cNvSpPr>
            <a:spLocks noGrp="1"/>
          </p:cNvSpPr>
          <p:nvPr>
            <p:ph type="sldNum" sz="quarter" idx="11"/>
          </p:nvPr>
        </p:nvSpPr>
        <p:spPr>
          <a:noFill/>
        </p:spPr>
        <p:txBody>
          <a:bodyPr/>
          <a:lstStyle/>
          <a:p>
            <a:fld id="{23674D3A-FDF8-40BE-A5E5-455B5074EBAB}" type="slidenum">
              <a:rPr lang="ar-SA" smtClean="0">
                <a:cs typeface="Arial" pitchFamily="34" charset="0"/>
              </a:rPr>
              <a:pPr/>
              <a:t>16</a:t>
            </a:fld>
            <a:endParaRPr lang="en-US" smtClean="0">
              <a:cs typeface="Arial" pitchFamily="34" charset="0"/>
            </a:endParaRPr>
          </a:p>
        </p:txBody>
      </p:sp>
      <p:sp>
        <p:nvSpPr>
          <p:cNvPr id="2458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1F3F0C8A-B71E-4894-8A3E-DDB0D76BC528}" type="slidenum">
              <a:rPr lang="ar-SA" sz="1400">
                <a:solidFill>
                  <a:schemeClr val="tx1"/>
                </a:solidFill>
                <a:latin typeface="Arial" pitchFamily="34" charset="0"/>
                <a:cs typeface="Arial" pitchFamily="34" charset="0"/>
              </a:rPr>
              <a:pPr/>
              <a:t>16</a:t>
            </a:fld>
            <a:endParaRPr lang="en-US" sz="1400" dirty="0">
              <a:solidFill>
                <a:schemeClr val="tx1"/>
              </a:solidFill>
              <a:latin typeface="Arial" pitchFamily="34" charset="0"/>
              <a:cs typeface="Arial" pitchFamily="34" charset="0"/>
            </a:endParaRPr>
          </a:p>
        </p:txBody>
      </p:sp>
      <p:sp>
        <p:nvSpPr>
          <p:cNvPr id="24581" name="Rectangle 3"/>
          <p:cNvSpPr>
            <a:spLocks noGrp="1" noChangeArrowheads="1"/>
          </p:cNvSpPr>
          <p:nvPr>
            <p:ph type="title" idx="4294967295"/>
          </p:nvPr>
        </p:nvSpPr>
        <p:spPr/>
        <p:txBody>
          <a:bodyPr/>
          <a:lstStyle/>
          <a:p>
            <a:r>
              <a:rPr lang="en-US" smtClean="0"/>
              <a:t>Constructor</a:t>
            </a:r>
          </a:p>
        </p:txBody>
      </p:sp>
      <p:sp>
        <p:nvSpPr>
          <p:cNvPr id="24582" name="Text Box 4"/>
          <p:cNvSpPr txBox="1">
            <a:spLocks noChangeArrowheads="1"/>
          </p:cNvSpPr>
          <p:nvPr/>
        </p:nvSpPr>
        <p:spPr bwMode="auto">
          <a:xfrm>
            <a:off x="773113" y="2057400"/>
            <a:ext cx="7445375" cy="3378200"/>
          </a:xfrm>
          <a:prstGeom prst="rect">
            <a:avLst/>
          </a:prstGeom>
          <a:solidFill>
            <a:srgbClr val="FFFFCC"/>
          </a:solidFill>
          <a:ln w="9525">
            <a:noFill/>
            <a:miter lim="800000"/>
            <a:headEnd/>
            <a:tailEnd/>
          </a:ln>
        </p:spPr>
        <p:txBody>
          <a:bodyPr>
            <a:spAutoFit/>
          </a:bodyPr>
          <a:lstStyle/>
          <a:p>
            <a:pPr algn="l"/>
            <a:r>
              <a:rPr lang="en-US" b="1">
                <a:solidFill>
                  <a:schemeClr val="folHlink"/>
                </a:solidFill>
                <a:latin typeface="Lucida Console" pitchFamily="49" charset="0"/>
              </a:rPr>
              <a:t>public class SimpleHashSet {</a:t>
            </a:r>
          </a:p>
          <a:p>
            <a:pPr algn="l"/>
            <a:r>
              <a:rPr lang="en-US" b="1">
                <a:solidFill>
                  <a:schemeClr val="folHlink"/>
                </a:solidFill>
                <a:latin typeface="Lucida Console" pitchFamily="49" charset="0"/>
              </a:rPr>
              <a:t>  protected LockFreeList[] table;</a:t>
            </a:r>
          </a:p>
          <a:p>
            <a:pPr algn="l"/>
            <a:endParaRPr lang="en-US" b="1">
              <a:solidFill>
                <a:schemeClr val="folHlink"/>
              </a:solidFill>
              <a:latin typeface="Lucida Console" pitchFamily="49" charset="0"/>
            </a:endParaRPr>
          </a:p>
          <a:p>
            <a:pPr algn="l"/>
            <a:r>
              <a:rPr lang="en-US" b="1">
                <a:solidFill>
                  <a:schemeClr val="folHlink"/>
                </a:solidFill>
                <a:latin typeface="Lucida Console" pitchFamily="49" charset="0"/>
              </a:rPr>
              <a:t>  public SimpleHashSet(int capacity) {</a:t>
            </a:r>
          </a:p>
          <a:p>
            <a:pPr algn="l"/>
            <a:r>
              <a:rPr lang="en-US" b="1">
                <a:solidFill>
                  <a:schemeClr val="folHlink"/>
                </a:solidFill>
                <a:latin typeface="Lucida Console" pitchFamily="49" charset="0"/>
              </a:rPr>
              <a:t>    table = new LockFreeList[capacity];</a:t>
            </a:r>
          </a:p>
          <a:p>
            <a:pPr algn="l"/>
            <a:r>
              <a:rPr lang="en-US" b="1">
                <a:latin typeface="Lucida Console" pitchFamily="49" charset="0"/>
              </a:rPr>
              <a:t>    </a:t>
            </a:r>
            <a:r>
              <a:rPr lang="en-US" b="1">
                <a:solidFill>
                  <a:schemeClr val="tx1"/>
                </a:solidFill>
                <a:latin typeface="Lucida Console" pitchFamily="49" charset="0"/>
              </a:rPr>
              <a:t>for</a:t>
            </a: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i = 0; i &lt; capacity; i++)</a:t>
            </a:r>
          </a:p>
          <a:p>
            <a:pPr algn="l"/>
            <a:r>
              <a:rPr lang="en-US" b="1">
                <a:latin typeface="Lucida Console" pitchFamily="49" charset="0"/>
              </a:rPr>
              <a:t>      table[i] = </a:t>
            </a:r>
            <a:r>
              <a:rPr lang="en-US" b="1">
                <a:solidFill>
                  <a:schemeClr val="tx1"/>
                </a:solidFill>
                <a:latin typeface="Lucida Console" pitchFamily="49" charset="0"/>
              </a:rPr>
              <a:t>new</a:t>
            </a:r>
            <a:r>
              <a:rPr lang="en-US" b="1">
                <a:latin typeface="Lucida Console" pitchFamily="49" charset="0"/>
              </a:rPr>
              <a:t> LockFreeList();</a:t>
            </a:r>
          </a:p>
          <a:p>
            <a:pPr algn="l"/>
            <a:r>
              <a:rPr lang="en-US" b="1">
                <a:latin typeface="Lucida Console" pitchFamily="49" charset="0"/>
              </a:rPr>
              <a:t>  </a:t>
            </a:r>
            <a:r>
              <a:rPr lang="en-US" b="1">
                <a:solidFill>
                  <a:schemeClr val="folHlink"/>
                </a:solidFill>
                <a:latin typeface="Lucida Console" pitchFamily="49" charset="0"/>
              </a:rPr>
              <a:t>}</a:t>
            </a:r>
          </a:p>
          <a:p>
            <a:pPr algn="l"/>
            <a:r>
              <a:rPr lang="en-US" b="1">
                <a:solidFill>
                  <a:schemeClr val="folHlink"/>
                </a:solidFill>
                <a:latin typeface="Lucida Console" pitchFamily="49" charset="0"/>
              </a:rPr>
              <a:t>…</a:t>
            </a:r>
          </a:p>
        </p:txBody>
      </p:sp>
      <p:sp>
        <p:nvSpPr>
          <p:cNvPr id="24583" name="AutoShape 5"/>
          <p:cNvSpPr>
            <a:spLocks noChangeArrowheads="1"/>
          </p:cNvSpPr>
          <p:nvPr/>
        </p:nvSpPr>
        <p:spPr bwMode="auto">
          <a:xfrm>
            <a:off x="1398588" y="3851275"/>
            <a:ext cx="6515100" cy="863600"/>
          </a:xfrm>
          <a:prstGeom prst="wedgeRoundRectCallout">
            <a:avLst>
              <a:gd name="adj1" fmla="val -1778"/>
              <a:gd name="adj2" fmla="val 159741"/>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24584" name="Text Box 6"/>
          <p:cNvSpPr txBox="1">
            <a:spLocks noChangeArrowheads="1"/>
          </p:cNvSpPr>
          <p:nvPr/>
        </p:nvSpPr>
        <p:spPr bwMode="auto">
          <a:xfrm>
            <a:off x="3989595" y="5595938"/>
            <a:ext cx="2550698" cy="584775"/>
          </a:xfrm>
          <a:prstGeom prst="rect">
            <a:avLst/>
          </a:prstGeom>
          <a:noFill/>
          <a:ln w="9525">
            <a:noFill/>
            <a:miter lim="800000"/>
            <a:headEnd/>
            <a:tailEnd/>
          </a:ln>
        </p:spPr>
        <p:txBody>
          <a:bodyPr wrap="none">
            <a:spAutoFit/>
          </a:bodyPr>
          <a:lstStyle/>
          <a:p>
            <a:pPr algn="ctr"/>
            <a:r>
              <a:rPr lang="en-US" sz="3200" b="1" dirty="0">
                <a:solidFill>
                  <a:srgbClr val="FF0000"/>
                </a:solidFill>
                <a:latin typeface="Arial" pitchFamily="34" charset="0"/>
                <a:cs typeface="Arial" pitchFamily="34" charset="0"/>
              </a:rPr>
              <a:t>Initialization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1"/>
          <p:cNvSpPr>
            <a:spLocks noGrp="1"/>
          </p:cNvSpPr>
          <p:nvPr>
            <p:ph type="ftr" sz="quarter" idx="10"/>
          </p:nvPr>
        </p:nvSpPr>
        <p:spPr>
          <a:noFill/>
        </p:spPr>
        <p:txBody>
          <a:bodyPr/>
          <a:lstStyle/>
          <a:p>
            <a:r>
              <a:rPr lang="en-US" smtClean="0"/>
              <a:t>Art of Multiprocessor Programming</a:t>
            </a:r>
          </a:p>
        </p:txBody>
      </p:sp>
      <p:sp>
        <p:nvSpPr>
          <p:cNvPr id="25603" name="Slide Number Placeholder 2"/>
          <p:cNvSpPr>
            <a:spLocks noGrp="1"/>
          </p:cNvSpPr>
          <p:nvPr>
            <p:ph type="sldNum" sz="quarter" idx="11"/>
          </p:nvPr>
        </p:nvSpPr>
        <p:spPr>
          <a:noFill/>
        </p:spPr>
        <p:txBody>
          <a:bodyPr/>
          <a:lstStyle/>
          <a:p>
            <a:fld id="{687608D9-698D-4FFA-9653-5AFEF1E3B949}" type="slidenum">
              <a:rPr lang="ar-SA" smtClean="0">
                <a:cs typeface="Arial" pitchFamily="34" charset="0"/>
              </a:rPr>
              <a:pPr/>
              <a:t>17</a:t>
            </a:fld>
            <a:endParaRPr lang="en-US" smtClean="0">
              <a:cs typeface="Arial" pitchFamily="34" charset="0"/>
            </a:endParaRPr>
          </a:p>
        </p:txBody>
      </p:sp>
      <p:sp>
        <p:nvSpPr>
          <p:cNvPr id="2560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6BF4CB3C-E901-480E-9B49-13B0453D3515}" type="slidenum">
              <a:rPr lang="ar-SA" sz="1400">
                <a:solidFill>
                  <a:schemeClr val="tx1"/>
                </a:solidFill>
                <a:latin typeface="Arial" pitchFamily="34" charset="0"/>
                <a:cs typeface="Arial" pitchFamily="34" charset="0"/>
              </a:rPr>
              <a:pPr/>
              <a:t>17</a:t>
            </a:fld>
            <a:endParaRPr lang="en-US" sz="1400" dirty="0">
              <a:solidFill>
                <a:schemeClr val="tx1"/>
              </a:solidFill>
              <a:latin typeface="Arial" pitchFamily="34" charset="0"/>
              <a:cs typeface="Arial" pitchFamily="34" charset="0"/>
            </a:endParaRPr>
          </a:p>
        </p:txBody>
      </p:sp>
      <p:sp>
        <p:nvSpPr>
          <p:cNvPr id="25605" name="Rectangle 3"/>
          <p:cNvSpPr>
            <a:spLocks noGrp="1" noChangeArrowheads="1"/>
          </p:cNvSpPr>
          <p:nvPr>
            <p:ph type="title" idx="4294967295"/>
          </p:nvPr>
        </p:nvSpPr>
        <p:spPr/>
        <p:txBody>
          <a:bodyPr/>
          <a:lstStyle/>
          <a:p>
            <a:r>
              <a:rPr lang="en-US" smtClean="0"/>
              <a:t>Add Method</a:t>
            </a:r>
          </a:p>
        </p:txBody>
      </p:sp>
      <p:sp>
        <p:nvSpPr>
          <p:cNvPr id="25606" name="Text Box 4"/>
          <p:cNvSpPr txBox="1">
            <a:spLocks noChangeArrowheads="1"/>
          </p:cNvSpPr>
          <p:nvPr/>
        </p:nvSpPr>
        <p:spPr bwMode="auto">
          <a:xfrm>
            <a:off x="773113" y="2057400"/>
            <a:ext cx="7445375" cy="1917700"/>
          </a:xfrm>
          <a:prstGeom prst="rect">
            <a:avLst/>
          </a:prstGeom>
          <a:solidFill>
            <a:srgbClr val="FFFFCC"/>
          </a:solidFill>
          <a:ln w="9525">
            <a:noFill/>
            <a:miter lim="800000"/>
            <a:headEnd/>
            <a:tailEnd/>
          </a:ln>
        </p:spPr>
        <p:txBody>
          <a:bodyPr>
            <a:spAutoFit/>
          </a:bodyPr>
          <a:lstStyle/>
          <a:p>
            <a:pPr algn="l"/>
            <a:r>
              <a:rPr lang="en-US" b="1">
                <a:solidFill>
                  <a:schemeClr val="tx1"/>
                </a:solidFill>
                <a:latin typeface="Lucida Console" pitchFamily="49" charset="0"/>
              </a:rPr>
              <a:t>public boolean</a:t>
            </a:r>
            <a:r>
              <a:rPr lang="en-US" b="1">
                <a:latin typeface="Lucida Console" pitchFamily="49" charset="0"/>
              </a:rPr>
              <a:t> add(Object key) {</a:t>
            </a:r>
          </a:p>
          <a:p>
            <a:pPr algn="l"/>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hash =</a:t>
            </a:r>
          </a:p>
          <a:p>
            <a:pPr algn="l"/>
            <a:r>
              <a:rPr lang="en-US" b="1">
                <a:latin typeface="Lucida Console" pitchFamily="49" charset="0"/>
              </a:rPr>
              <a:t>  key.hashCode() % table.length;</a:t>
            </a:r>
          </a:p>
          <a:p>
            <a:pPr algn="l"/>
            <a:r>
              <a:rPr lang="en-US" b="1">
                <a:latin typeface="Lucida Console" pitchFamily="49" charset="0"/>
              </a:rPr>
              <a:t> </a:t>
            </a:r>
            <a:r>
              <a:rPr lang="en-US" b="1">
                <a:solidFill>
                  <a:schemeClr val="tx1"/>
                </a:solidFill>
                <a:latin typeface="Lucida Console" pitchFamily="49" charset="0"/>
              </a:rPr>
              <a:t>return</a:t>
            </a:r>
            <a:r>
              <a:rPr lang="en-US" b="1">
                <a:latin typeface="Lucida Console" pitchFamily="49" charset="0"/>
              </a:rPr>
              <a:t> table[hash].add(key);</a:t>
            </a:r>
          </a:p>
          <a:p>
            <a:pPr algn="l"/>
            <a:r>
              <a:rPr lang="en-US" b="1">
                <a:latin typeface="Lucida Console"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1"/>
          <p:cNvSpPr>
            <a:spLocks noGrp="1"/>
          </p:cNvSpPr>
          <p:nvPr>
            <p:ph type="ftr" sz="quarter" idx="10"/>
          </p:nvPr>
        </p:nvSpPr>
        <p:spPr>
          <a:noFill/>
        </p:spPr>
        <p:txBody>
          <a:bodyPr/>
          <a:lstStyle/>
          <a:p>
            <a:r>
              <a:rPr lang="en-US" smtClean="0"/>
              <a:t>Art of Multiprocessor Programming</a:t>
            </a:r>
          </a:p>
        </p:txBody>
      </p:sp>
      <p:sp>
        <p:nvSpPr>
          <p:cNvPr id="26627" name="Slide Number Placeholder 2"/>
          <p:cNvSpPr>
            <a:spLocks noGrp="1"/>
          </p:cNvSpPr>
          <p:nvPr>
            <p:ph type="sldNum" sz="quarter" idx="11"/>
          </p:nvPr>
        </p:nvSpPr>
        <p:spPr>
          <a:noFill/>
        </p:spPr>
        <p:txBody>
          <a:bodyPr/>
          <a:lstStyle/>
          <a:p>
            <a:fld id="{A3FACB5E-27FB-4938-B34C-DCA06BDBFACA}" type="slidenum">
              <a:rPr lang="ar-SA" smtClean="0">
                <a:cs typeface="Arial" pitchFamily="34" charset="0"/>
              </a:rPr>
              <a:pPr/>
              <a:t>18</a:t>
            </a:fld>
            <a:endParaRPr lang="en-US" smtClean="0">
              <a:cs typeface="Arial" pitchFamily="34" charset="0"/>
            </a:endParaRPr>
          </a:p>
        </p:txBody>
      </p:sp>
      <p:sp>
        <p:nvSpPr>
          <p:cNvPr id="2662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85670795-7B9A-4E3D-B90F-910D613627FE}" type="slidenum">
              <a:rPr lang="ar-SA" sz="1400">
                <a:solidFill>
                  <a:schemeClr val="tx1"/>
                </a:solidFill>
                <a:latin typeface="Arial" pitchFamily="34" charset="0"/>
                <a:cs typeface="Arial" pitchFamily="34" charset="0"/>
              </a:rPr>
              <a:pPr/>
              <a:t>18</a:t>
            </a:fld>
            <a:endParaRPr lang="en-US" sz="1400" dirty="0">
              <a:solidFill>
                <a:schemeClr val="tx1"/>
              </a:solidFill>
              <a:latin typeface="Arial" pitchFamily="34" charset="0"/>
              <a:cs typeface="Arial" pitchFamily="34" charset="0"/>
            </a:endParaRPr>
          </a:p>
        </p:txBody>
      </p:sp>
      <p:sp>
        <p:nvSpPr>
          <p:cNvPr id="26629" name="Rectangle 3"/>
          <p:cNvSpPr>
            <a:spLocks noGrp="1" noChangeArrowheads="1"/>
          </p:cNvSpPr>
          <p:nvPr>
            <p:ph type="title" idx="4294967295"/>
          </p:nvPr>
        </p:nvSpPr>
        <p:spPr/>
        <p:txBody>
          <a:bodyPr/>
          <a:lstStyle/>
          <a:p>
            <a:r>
              <a:rPr lang="en-US" smtClean="0"/>
              <a:t>Add Method</a:t>
            </a:r>
          </a:p>
        </p:txBody>
      </p:sp>
      <p:sp>
        <p:nvSpPr>
          <p:cNvPr id="26630" name="Text Box 4"/>
          <p:cNvSpPr txBox="1">
            <a:spLocks noChangeArrowheads="1"/>
          </p:cNvSpPr>
          <p:nvPr/>
        </p:nvSpPr>
        <p:spPr bwMode="auto">
          <a:xfrm>
            <a:off x="773113" y="2057400"/>
            <a:ext cx="7445375" cy="1917700"/>
          </a:xfrm>
          <a:prstGeom prst="rect">
            <a:avLst/>
          </a:prstGeom>
          <a:solidFill>
            <a:srgbClr val="FFFFCC"/>
          </a:solidFill>
          <a:ln w="9525">
            <a:noFill/>
            <a:miter lim="800000"/>
            <a:headEnd/>
            <a:tailEnd/>
          </a:ln>
        </p:spPr>
        <p:txBody>
          <a:bodyPr>
            <a:spAutoFit/>
          </a:bodyPr>
          <a:lstStyle/>
          <a:p>
            <a:pPr algn="l"/>
            <a:r>
              <a:rPr lang="en-US" b="1">
                <a:solidFill>
                  <a:schemeClr val="folHlink"/>
                </a:solidFill>
                <a:latin typeface="Lucida Console" pitchFamily="49" charset="0"/>
              </a:rPr>
              <a:t>public boolean add(Object key) {</a:t>
            </a:r>
          </a:p>
          <a:p>
            <a:pPr algn="l"/>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hash =</a:t>
            </a:r>
          </a:p>
          <a:p>
            <a:pPr algn="l"/>
            <a:r>
              <a:rPr lang="en-US" b="1">
                <a:latin typeface="Lucida Console" pitchFamily="49" charset="0"/>
              </a:rPr>
              <a:t>  key.hashCode() % table.length;</a:t>
            </a:r>
          </a:p>
          <a:p>
            <a:pPr algn="l"/>
            <a:r>
              <a:rPr lang="en-US" b="1">
                <a:latin typeface="Lucida Console" pitchFamily="49" charset="0"/>
              </a:rPr>
              <a:t> </a:t>
            </a:r>
            <a:r>
              <a:rPr lang="en-US" b="1">
                <a:solidFill>
                  <a:schemeClr val="folHlink"/>
                </a:solidFill>
                <a:latin typeface="Lucida Console" pitchFamily="49" charset="0"/>
              </a:rPr>
              <a:t>return table[hash].add(key);</a:t>
            </a:r>
          </a:p>
          <a:p>
            <a:pPr algn="l"/>
            <a:r>
              <a:rPr lang="en-US" b="1">
                <a:solidFill>
                  <a:schemeClr val="folHlink"/>
                </a:solidFill>
                <a:latin typeface="Lucida Console" pitchFamily="49" charset="0"/>
              </a:rPr>
              <a:t>}</a:t>
            </a:r>
          </a:p>
        </p:txBody>
      </p:sp>
      <p:sp>
        <p:nvSpPr>
          <p:cNvPr id="26631" name="AutoShape 5"/>
          <p:cNvSpPr>
            <a:spLocks noChangeArrowheads="1"/>
          </p:cNvSpPr>
          <p:nvPr/>
        </p:nvSpPr>
        <p:spPr bwMode="auto">
          <a:xfrm>
            <a:off x="847725" y="2381250"/>
            <a:ext cx="6083300" cy="971550"/>
          </a:xfrm>
          <a:prstGeom prst="wedgeRoundRectCallout">
            <a:avLst>
              <a:gd name="adj1" fmla="val -16755"/>
              <a:gd name="adj2" fmla="val 210949"/>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26632" name="Text Box 6"/>
          <p:cNvSpPr txBox="1">
            <a:spLocks noChangeArrowheads="1"/>
          </p:cNvSpPr>
          <p:nvPr/>
        </p:nvSpPr>
        <p:spPr bwMode="auto">
          <a:xfrm>
            <a:off x="719138" y="4872038"/>
            <a:ext cx="5186362" cy="1066800"/>
          </a:xfrm>
          <a:prstGeom prst="rect">
            <a:avLst/>
          </a:prstGeom>
          <a:no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Use object hash code to pick a bucket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1"/>
          <p:cNvSpPr>
            <a:spLocks noGrp="1"/>
          </p:cNvSpPr>
          <p:nvPr>
            <p:ph type="ftr" sz="quarter" idx="10"/>
          </p:nvPr>
        </p:nvSpPr>
        <p:spPr>
          <a:noFill/>
        </p:spPr>
        <p:txBody>
          <a:bodyPr/>
          <a:lstStyle/>
          <a:p>
            <a:r>
              <a:rPr lang="en-US" smtClean="0"/>
              <a:t>Art of Multiprocessor Programming</a:t>
            </a:r>
          </a:p>
        </p:txBody>
      </p:sp>
      <p:sp>
        <p:nvSpPr>
          <p:cNvPr id="27651" name="Slide Number Placeholder 2"/>
          <p:cNvSpPr>
            <a:spLocks noGrp="1"/>
          </p:cNvSpPr>
          <p:nvPr>
            <p:ph type="sldNum" sz="quarter" idx="11"/>
          </p:nvPr>
        </p:nvSpPr>
        <p:spPr>
          <a:noFill/>
        </p:spPr>
        <p:txBody>
          <a:bodyPr/>
          <a:lstStyle/>
          <a:p>
            <a:fld id="{AAC9F662-746B-4F95-B4FD-6C1FFE286878}" type="slidenum">
              <a:rPr lang="ar-SA" smtClean="0">
                <a:cs typeface="Arial" pitchFamily="34" charset="0"/>
              </a:rPr>
              <a:pPr/>
              <a:t>19</a:t>
            </a:fld>
            <a:endParaRPr lang="en-US" smtClean="0">
              <a:cs typeface="Arial" pitchFamily="34" charset="0"/>
            </a:endParaRPr>
          </a:p>
        </p:txBody>
      </p:sp>
      <p:sp>
        <p:nvSpPr>
          <p:cNvPr id="2765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53E80295-BD60-48C2-88B4-EC1EBA76A37F}" type="slidenum">
              <a:rPr lang="ar-SA" sz="1400">
                <a:solidFill>
                  <a:schemeClr val="tx1"/>
                </a:solidFill>
                <a:latin typeface="Arial" pitchFamily="34" charset="0"/>
                <a:cs typeface="Arial" pitchFamily="34" charset="0"/>
              </a:rPr>
              <a:pPr/>
              <a:t>19</a:t>
            </a:fld>
            <a:endParaRPr lang="en-US" sz="1400" dirty="0">
              <a:solidFill>
                <a:schemeClr val="tx1"/>
              </a:solidFill>
              <a:latin typeface="Arial" pitchFamily="34" charset="0"/>
              <a:cs typeface="Arial" pitchFamily="34" charset="0"/>
            </a:endParaRPr>
          </a:p>
        </p:txBody>
      </p:sp>
      <p:sp>
        <p:nvSpPr>
          <p:cNvPr id="27653" name="Rectangle 3"/>
          <p:cNvSpPr>
            <a:spLocks noGrp="1" noChangeArrowheads="1"/>
          </p:cNvSpPr>
          <p:nvPr>
            <p:ph type="title" idx="4294967295"/>
          </p:nvPr>
        </p:nvSpPr>
        <p:spPr/>
        <p:txBody>
          <a:bodyPr/>
          <a:lstStyle/>
          <a:p>
            <a:r>
              <a:rPr lang="en-US" smtClean="0"/>
              <a:t>Add Method</a:t>
            </a:r>
          </a:p>
        </p:txBody>
      </p:sp>
      <p:sp>
        <p:nvSpPr>
          <p:cNvPr id="27654" name="Text Box 4"/>
          <p:cNvSpPr txBox="1">
            <a:spLocks noChangeArrowheads="1"/>
          </p:cNvSpPr>
          <p:nvPr/>
        </p:nvSpPr>
        <p:spPr bwMode="auto">
          <a:xfrm>
            <a:off x="773113" y="2057400"/>
            <a:ext cx="7445375" cy="1917700"/>
          </a:xfrm>
          <a:prstGeom prst="rect">
            <a:avLst/>
          </a:prstGeom>
          <a:solidFill>
            <a:srgbClr val="FFFFCC"/>
          </a:solidFill>
          <a:ln w="9525">
            <a:noFill/>
            <a:miter lim="800000"/>
            <a:headEnd/>
            <a:tailEnd/>
          </a:ln>
        </p:spPr>
        <p:txBody>
          <a:bodyPr>
            <a:spAutoFit/>
          </a:bodyPr>
          <a:lstStyle/>
          <a:p>
            <a:pPr algn="l"/>
            <a:r>
              <a:rPr lang="en-US" b="1">
                <a:solidFill>
                  <a:schemeClr val="folHlink"/>
                </a:solidFill>
                <a:latin typeface="Lucida Console" pitchFamily="49" charset="0"/>
              </a:rPr>
              <a:t>public boolean add(Object key) {</a:t>
            </a:r>
          </a:p>
          <a:p>
            <a:pPr algn="l"/>
            <a:r>
              <a:rPr lang="en-US" b="1">
                <a:solidFill>
                  <a:schemeClr val="folHlink"/>
                </a:solidFill>
                <a:latin typeface="Lucida Console" pitchFamily="49" charset="0"/>
              </a:rPr>
              <a:t> int hash =</a:t>
            </a:r>
          </a:p>
          <a:p>
            <a:pPr algn="l"/>
            <a:r>
              <a:rPr lang="en-US" b="1">
                <a:solidFill>
                  <a:schemeClr val="folHlink"/>
                </a:solidFill>
                <a:latin typeface="Lucida Console" pitchFamily="49" charset="0"/>
              </a:rPr>
              <a:t>  key.hashCode() % table.length;</a:t>
            </a:r>
          </a:p>
          <a:p>
            <a:pPr algn="l"/>
            <a:r>
              <a:rPr lang="en-US" b="1">
                <a:latin typeface="Lucida Console" pitchFamily="49" charset="0"/>
              </a:rPr>
              <a:t> </a:t>
            </a:r>
            <a:r>
              <a:rPr lang="en-US" b="1">
                <a:solidFill>
                  <a:schemeClr val="tx1"/>
                </a:solidFill>
                <a:latin typeface="Lucida Console" pitchFamily="49" charset="0"/>
              </a:rPr>
              <a:t>return</a:t>
            </a:r>
            <a:r>
              <a:rPr lang="en-US" b="1">
                <a:latin typeface="Lucida Console" pitchFamily="49" charset="0"/>
              </a:rPr>
              <a:t> table[hash].add(key);</a:t>
            </a:r>
          </a:p>
          <a:p>
            <a:pPr algn="l"/>
            <a:r>
              <a:rPr lang="en-US" b="1">
                <a:solidFill>
                  <a:schemeClr val="folHlink"/>
                </a:solidFill>
                <a:latin typeface="Lucida Console" pitchFamily="49" charset="0"/>
              </a:rPr>
              <a:t>}</a:t>
            </a:r>
          </a:p>
        </p:txBody>
      </p:sp>
      <p:sp>
        <p:nvSpPr>
          <p:cNvPr id="27655" name="AutoShape 5"/>
          <p:cNvSpPr>
            <a:spLocks noChangeArrowheads="1"/>
          </p:cNvSpPr>
          <p:nvPr/>
        </p:nvSpPr>
        <p:spPr bwMode="auto">
          <a:xfrm>
            <a:off x="854075" y="3136900"/>
            <a:ext cx="5454650" cy="581025"/>
          </a:xfrm>
          <a:prstGeom prst="wedgeRoundRectCallout">
            <a:avLst>
              <a:gd name="adj1" fmla="val -13213"/>
              <a:gd name="adj2" fmla="val 269671"/>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27656" name="Text Box 6"/>
          <p:cNvSpPr txBox="1">
            <a:spLocks noChangeArrowheads="1"/>
          </p:cNvSpPr>
          <p:nvPr/>
        </p:nvSpPr>
        <p:spPr bwMode="auto">
          <a:xfrm>
            <a:off x="719138" y="5100638"/>
            <a:ext cx="6344602" cy="584775"/>
          </a:xfrm>
          <a:prstGeom prst="rect">
            <a:avLst/>
          </a:prstGeom>
          <a:noFill/>
          <a:ln w="9525">
            <a:noFill/>
            <a:miter lim="800000"/>
            <a:headEnd/>
            <a:tailEnd/>
          </a:ln>
        </p:spPr>
        <p:txBody>
          <a:bodyPr wrap="square">
            <a:spAutoFit/>
          </a:bodyPr>
          <a:lstStyle/>
          <a:p>
            <a:pPr algn="ctr"/>
            <a:r>
              <a:rPr lang="en-US" sz="3200" b="1" dirty="0">
                <a:solidFill>
                  <a:srgbClr val="FF0000"/>
                </a:solidFill>
                <a:latin typeface="Arial" pitchFamily="34" charset="0"/>
                <a:cs typeface="Arial" pitchFamily="34" charset="0"/>
              </a:rPr>
              <a:t>Call bucket’s add() method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1"/>
          <p:cNvSpPr>
            <a:spLocks noGrp="1"/>
          </p:cNvSpPr>
          <p:nvPr>
            <p:ph type="ftr" sz="quarter" idx="10"/>
          </p:nvPr>
        </p:nvSpPr>
        <p:spPr>
          <a:noFill/>
        </p:spPr>
        <p:txBody>
          <a:bodyPr/>
          <a:lstStyle/>
          <a:p>
            <a:r>
              <a:rPr lang="en-US" smtClean="0"/>
              <a:t>Art of Multiprocessor Programming</a:t>
            </a:r>
          </a:p>
        </p:txBody>
      </p:sp>
      <p:sp>
        <p:nvSpPr>
          <p:cNvPr id="8195" name="Slide Number Placeholder 2"/>
          <p:cNvSpPr>
            <a:spLocks noGrp="1"/>
          </p:cNvSpPr>
          <p:nvPr>
            <p:ph type="sldNum" sz="quarter" idx="11"/>
          </p:nvPr>
        </p:nvSpPr>
        <p:spPr>
          <a:noFill/>
        </p:spPr>
        <p:txBody>
          <a:bodyPr/>
          <a:lstStyle/>
          <a:p>
            <a:fld id="{2A5AF83F-6FE1-48F3-859A-E9EDE65B8087}" type="slidenum">
              <a:rPr lang="ar-SA" smtClean="0">
                <a:cs typeface="Arial" pitchFamily="34" charset="0"/>
              </a:rPr>
              <a:pPr/>
              <a:t>2</a:t>
            </a:fld>
            <a:endParaRPr lang="en-US" smtClean="0">
              <a:cs typeface="Arial" pitchFamily="34" charset="0"/>
            </a:endParaRPr>
          </a:p>
        </p:txBody>
      </p:sp>
      <p:sp>
        <p:nvSpPr>
          <p:cNvPr id="819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7712900D-E72A-4482-A99D-8B449E7EF902}" type="slidenum">
              <a:rPr lang="ar-SA" sz="1400">
                <a:solidFill>
                  <a:schemeClr val="tx1"/>
                </a:solidFill>
                <a:latin typeface="Arial" pitchFamily="34" charset="0"/>
                <a:cs typeface="Arial" pitchFamily="34" charset="0"/>
              </a:rPr>
              <a:pPr/>
              <a:t>2</a:t>
            </a:fld>
            <a:endParaRPr lang="en-US" sz="1400" dirty="0">
              <a:solidFill>
                <a:schemeClr val="tx1"/>
              </a:solidFill>
              <a:latin typeface="Arial" pitchFamily="34" charset="0"/>
              <a:cs typeface="Arial" pitchFamily="34" charset="0"/>
            </a:endParaRPr>
          </a:p>
        </p:txBody>
      </p:sp>
      <p:sp>
        <p:nvSpPr>
          <p:cNvPr id="8197" name="Rectangle 2"/>
          <p:cNvSpPr>
            <a:spLocks noGrp="1" noChangeArrowheads="1"/>
          </p:cNvSpPr>
          <p:nvPr>
            <p:ph type="title" idx="4294967295"/>
          </p:nvPr>
        </p:nvSpPr>
        <p:spPr>
          <a:xfrm>
            <a:off x="760413" y="207963"/>
            <a:ext cx="7772400" cy="1146175"/>
          </a:xfrm>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Sequential Closed Hash Map</a:t>
            </a:r>
          </a:p>
        </p:txBody>
      </p:sp>
      <p:sp>
        <p:nvSpPr>
          <p:cNvPr id="8198"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199"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200"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201"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202" name="Line 7"/>
          <p:cNvSpPr>
            <a:spLocks noChangeShapeType="1"/>
          </p:cNvSpPr>
          <p:nvPr/>
        </p:nvSpPr>
        <p:spPr bwMode="auto">
          <a:xfrm>
            <a:off x="3306763" y="1698625"/>
            <a:ext cx="1587"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203"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204"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205"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8206"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8207"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8208"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8209" name="Line 14"/>
          <p:cNvSpPr>
            <a:spLocks noChangeShapeType="1"/>
          </p:cNvSpPr>
          <p:nvPr/>
        </p:nvSpPr>
        <p:spPr bwMode="auto">
          <a:xfrm flipV="1">
            <a:off x="2068513" y="19081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8210"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8211" name="AutoShape 16"/>
          <p:cNvSpPr>
            <a:spLocks noChangeArrowheads="1"/>
          </p:cNvSpPr>
          <p:nvPr/>
        </p:nvSpPr>
        <p:spPr bwMode="auto">
          <a:xfrm>
            <a:off x="2776538" y="168751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212" name="Text Box 17"/>
          <p:cNvSpPr txBox="1">
            <a:spLocks noChangeArrowheads="1"/>
          </p:cNvSpPr>
          <p:nvPr/>
        </p:nvSpPr>
        <p:spPr bwMode="auto">
          <a:xfrm>
            <a:off x="2833688" y="166370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8213" name="Text Box 18"/>
          <p:cNvSpPr txBox="1">
            <a:spLocks noChangeArrowheads="1"/>
          </p:cNvSpPr>
          <p:nvPr/>
        </p:nvSpPr>
        <p:spPr bwMode="auto">
          <a:xfrm>
            <a:off x="2846388" y="22161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1037331" name="Text Box 19"/>
          <p:cNvSpPr txBox="1">
            <a:spLocks noChangeArrowheads="1"/>
          </p:cNvSpPr>
          <p:nvPr/>
        </p:nvSpPr>
        <p:spPr bwMode="auto">
          <a:xfrm>
            <a:off x="5248275" y="4673600"/>
            <a:ext cx="2475834"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lang="en-US" sz="2800">
                <a:solidFill>
                  <a:schemeClr val="tx1"/>
                </a:solidFill>
                <a:latin typeface="Arial" pitchFamily="34" charset="0"/>
                <a:cs typeface="Arial" pitchFamily="34" charset="0"/>
              </a:rPr>
              <a:t>h(k) = k mod 4</a:t>
            </a:r>
          </a:p>
        </p:txBody>
      </p:sp>
      <p:sp>
        <p:nvSpPr>
          <p:cNvPr id="1037332" name="Text Box 20"/>
          <p:cNvSpPr txBox="1">
            <a:spLocks noChangeArrowheads="1"/>
          </p:cNvSpPr>
          <p:nvPr/>
        </p:nvSpPr>
        <p:spPr bwMode="auto">
          <a:xfrm>
            <a:off x="5708650" y="3916363"/>
            <a:ext cx="1345718"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kumimoji="1" lang="en-US" sz="2800">
                <a:solidFill>
                  <a:schemeClr val="tx1"/>
                </a:solidFill>
                <a:latin typeface="Arial" pitchFamily="34" charset="0"/>
                <a:cs typeface="Arial" pitchFamily="34" charset="0"/>
              </a:rPr>
              <a:t>2 Items</a:t>
            </a:r>
          </a:p>
        </p:txBody>
      </p:sp>
      <p:sp>
        <p:nvSpPr>
          <p:cNvPr id="8216" name="Line 21"/>
          <p:cNvSpPr>
            <a:spLocks noChangeShapeType="1"/>
          </p:cNvSpPr>
          <p:nvPr/>
        </p:nvSpPr>
        <p:spPr bwMode="auto">
          <a:xfrm>
            <a:off x="3306763" y="168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217" name="AutoShape 24"/>
          <p:cNvSpPr>
            <a:spLocks/>
          </p:cNvSpPr>
          <p:nvPr/>
        </p:nvSpPr>
        <p:spPr bwMode="auto">
          <a:xfrm>
            <a:off x="4164160" y="1713981"/>
            <a:ext cx="518818" cy="886343"/>
          </a:xfrm>
          <a:prstGeom prst="rightBrace">
            <a:avLst>
              <a:gd name="adj1" fmla="val 25191"/>
              <a:gd name="adj2" fmla="val 50000"/>
            </a:avLst>
          </a:prstGeom>
          <a:noFill/>
          <a:ln w="38100">
            <a:solidFill>
              <a:srgbClr val="FF0000"/>
            </a:solidFill>
            <a:round/>
            <a:headEnd/>
            <a:tailEnd/>
          </a:ln>
        </p:spPr>
        <p:txBody>
          <a:bodyPr wrap="square" anchor="ctr">
            <a:noAutofit/>
          </a:bodyPr>
          <a:lstStyle/>
          <a:p>
            <a:pPr algn="ctr" eaLnBrk="1" hangingPunct="1">
              <a:lnSpc>
                <a:spcPct val="70000"/>
              </a:lnSpc>
              <a:spcBef>
                <a:spcPct val="30000"/>
              </a:spcBef>
            </a:pPr>
            <a:endParaRPr lang="en-US" sz="2800" b="1" dirty="0">
              <a:latin typeface="Arial" pitchFamily="34" charset="0"/>
            </a:endParaRPr>
          </a:p>
        </p:txBody>
      </p:sp>
      <p:sp>
        <p:nvSpPr>
          <p:cNvPr id="8218" name="Text Box 25"/>
          <p:cNvSpPr txBox="1">
            <a:spLocks noChangeArrowheads="1"/>
          </p:cNvSpPr>
          <p:nvPr/>
        </p:nvSpPr>
        <p:spPr bwMode="auto">
          <a:xfrm>
            <a:off x="4810125" y="1926320"/>
            <a:ext cx="1245854" cy="461665"/>
          </a:xfrm>
          <a:prstGeom prst="rect">
            <a:avLst/>
          </a:prstGeom>
          <a:noFill/>
          <a:ln w="9525" algn="ctr">
            <a:noFill/>
            <a:miter lim="800000"/>
            <a:headEnd/>
            <a:tailEnd/>
          </a:ln>
        </p:spPr>
        <p:txBody>
          <a:bodyPr wrap="none">
            <a:spAutoFit/>
          </a:bodyPr>
          <a:lstStyle/>
          <a:p>
            <a:pPr algn="l"/>
            <a:r>
              <a:rPr lang="en-US" dirty="0" smtClean="0">
                <a:solidFill>
                  <a:srgbClr val="FF0000"/>
                </a:solidFill>
                <a:latin typeface="Arial" pitchFamily="34" charset="0"/>
                <a:cs typeface="Arial" pitchFamily="34" charset="0"/>
              </a:rPr>
              <a:t>buckets</a:t>
            </a:r>
            <a:endParaRPr lang="en-US" dirty="0">
              <a:solidFill>
                <a:srgbClr val="FF00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1"/>
          <p:cNvSpPr>
            <a:spLocks noGrp="1"/>
          </p:cNvSpPr>
          <p:nvPr>
            <p:ph type="ftr" sz="quarter" idx="10"/>
          </p:nvPr>
        </p:nvSpPr>
        <p:spPr>
          <a:noFill/>
        </p:spPr>
        <p:txBody>
          <a:bodyPr/>
          <a:lstStyle/>
          <a:p>
            <a:r>
              <a:rPr lang="en-US" smtClean="0"/>
              <a:t>Art of Multiprocessor Programming</a:t>
            </a:r>
          </a:p>
        </p:txBody>
      </p:sp>
      <p:sp>
        <p:nvSpPr>
          <p:cNvPr id="28675" name="Slide Number Placeholder 2"/>
          <p:cNvSpPr>
            <a:spLocks noGrp="1"/>
          </p:cNvSpPr>
          <p:nvPr>
            <p:ph type="sldNum" sz="quarter" idx="11"/>
          </p:nvPr>
        </p:nvSpPr>
        <p:spPr>
          <a:noFill/>
        </p:spPr>
        <p:txBody>
          <a:bodyPr/>
          <a:lstStyle/>
          <a:p>
            <a:fld id="{5A35A3B3-7B3B-43E8-A502-61779DD22779}" type="slidenum">
              <a:rPr lang="ar-SA" smtClean="0">
                <a:cs typeface="Arial" pitchFamily="34" charset="0"/>
              </a:rPr>
              <a:pPr/>
              <a:t>20</a:t>
            </a:fld>
            <a:endParaRPr lang="en-US" smtClean="0">
              <a:cs typeface="Arial" pitchFamily="34" charset="0"/>
            </a:endParaRPr>
          </a:p>
        </p:txBody>
      </p:sp>
      <p:sp>
        <p:nvSpPr>
          <p:cNvPr id="28676"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8543CE9D-64F4-4666-9A5F-3E44D4D4D370}" type="slidenum">
              <a:rPr lang="ar-SA" sz="1400">
                <a:solidFill>
                  <a:schemeClr val="tx1"/>
                </a:solidFill>
                <a:latin typeface="Arial" pitchFamily="34" charset="0"/>
                <a:cs typeface="Arial" pitchFamily="34" charset="0"/>
              </a:rPr>
              <a:pPr/>
              <a:t>20</a:t>
            </a:fld>
            <a:endParaRPr lang="en-US" sz="1400" dirty="0">
              <a:solidFill>
                <a:schemeClr val="tx1"/>
              </a:solidFill>
              <a:latin typeface="Arial" pitchFamily="34" charset="0"/>
              <a:cs typeface="Arial" pitchFamily="34" charset="0"/>
            </a:endParaRPr>
          </a:p>
        </p:txBody>
      </p:sp>
      <p:sp>
        <p:nvSpPr>
          <p:cNvPr id="28677" name="Rectangle 2"/>
          <p:cNvSpPr>
            <a:spLocks noGrp="1" noChangeArrowheads="1"/>
          </p:cNvSpPr>
          <p:nvPr>
            <p:ph type="title" idx="4294967295"/>
          </p:nvPr>
        </p:nvSpPr>
        <p:spPr/>
        <p:txBody>
          <a:bodyPr/>
          <a:lstStyle/>
          <a:p>
            <a:r>
              <a:rPr lang="en-US" smtClean="0"/>
              <a:t>No Brainer?</a:t>
            </a:r>
          </a:p>
        </p:txBody>
      </p:sp>
      <p:sp>
        <p:nvSpPr>
          <p:cNvPr id="28678" name="Rectangle 3"/>
          <p:cNvSpPr>
            <a:spLocks noGrp="1" noChangeArrowheads="1"/>
          </p:cNvSpPr>
          <p:nvPr>
            <p:ph type="body" idx="4294967295"/>
          </p:nvPr>
        </p:nvSpPr>
        <p:spPr/>
        <p:txBody>
          <a:bodyPr/>
          <a:lstStyle/>
          <a:p>
            <a:r>
              <a:rPr lang="en-US" smtClean="0"/>
              <a:t>We just saw a</a:t>
            </a:r>
          </a:p>
          <a:p>
            <a:pPr lvl="1"/>
            <a:r>
              <a:rPr lang="en-US" smtClean="0"/>
              <a:t>Simple</a:t>
            </a:r>
          </a:p>
          <a:p>
            <a:pPr lvl="1"/>
            <a:r>
              <a:rPr lang="en-US" smtClean="0"/>
              <a:t>Lock-free</a:t>
            </a:r>
          </a:p>
          <a:p>
            <a:pPr lvl="1"/>
            <a:r>
              <a:rPr lang="en-US" smtClean="0"/>
              <a:t>Concurrent hash-based set implementation</a:t>
            </a:r>
          </a:p>
          <a:p>
            <a:r>
              <a:rPr lang="en-US" smtClean="0"/>
              <a:t>What’s not to like?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1"/>
          <p:cNvSpPr>
            <a:spLocks noGrp="1"/>
          </p:cNvSpPr>
          <p:nvPr>
            <p:ph type="ftr" sz="quarter" idx="10"/>
          </p:nvPr>
        </p:nvSpPr>
        <p:spPr>
          <a:noFill/>
        </p:spPr>
        <p:txBody>
          <a:bodyPr/>
          <a:lstStyle/>
          <a:p>
            <a:r>
              <a:rPr lang="en-US" smtClean="0"/>
              <a:t>Art of Multiprocessor Programming</a:t>
            </a:r>
          </a:p>
        </p:txBody>
      </p:sp>
      <p:sp>
        <p:nvSpPr>
          <p:cNvPr id="29699" name="Slide Number Placeholder 2"/>
          <p:cNvSpPr>
            <a:spLocks noGrp="1"/>
          </p:cNvSpPr>
          <p:nvPr>
            <p:ph type="sldNum" sz="quarter" idx="11"/>
          </p:nvPr>
        </p:nvSpPr>
        <p:spPr>
          <a:noFill/>
        </p:spPr>
        <p:txBody>
          <a:bodyPr/>
          <a:lstStyle/>
          <a:p>
            <a:fld id="{85A8C57B-FAE2-4EE2-AD45-F50FB5A1DE2B}" type="slidenum">
              <a:rPr lang="ar-SA" smtClean="0">
                <a:cs typeface="Arial" pitchFamily="34" charset="0"/>
              </a:rPr>
              <a:pPr/>
              <a:t>21</a:t>
            </a:fld>
            <a:endParaRPr lang="en-US" smtClean="0">
              <a:cs typeface="Arial" pitchFamily="34" charset="0"/>
            </a:endParaRPr>
          </a:p>
        </p:txBody>
      </p:sp>
      <p:sp>
        <p:nvSpPr>
          <p:cNvPr id="29700"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2E26CCED-9ADD-4463-A94E-4F4AABABC177}" type="slidenum">
              <a:rPr lang="ar-SA" sz="1400">
                <a:solidFill>
                  <a:schemeClr val="tx1"/>
                </a:solidFill>
                <a:latin typeface="Arial" pitchFamily="34" charset="0"/>
                <a:cs typeface="Arial" pitchFamily="34" charset="0"/>
              </a:rPr>
              <a:pPr/>
              <a:t>21</a:t>
            </a:fld>
            <a:endParaRPr lang="en-US" sz="1400" dirty="0">
              <a:solidFill>
                <a:schemeClr val="tx1"/>
              </a:solidFill>
              <a:latin typeface="Arial" pitchFamily="34" charset="0"/>
              <a:cs typeface="Arial" pitchFamily="34" charset="0"/>
            </a:endParaRPr>
          </a:p>
        </p:txBody>
      </p:sp>
      <p:sp>
        <p:nvSpPr>
          <p:cNvPr id="29701" name="Rectangle 2"/>
          <p:cNvSpPr>
            <a:spLocks noGrp="1" noChangeArrowheads="1"/>
          </p:cNvSpPr>
          <p:nvPr>
            <p:ph type="title" idx="4294967295"/>
          </p:nvPr>
        </p:nvSpPr>
        <p:spPr/>
        <p:txBody>
          <a:bodyPr/>
          <a:lstStyle/>
          <a:p>
            <a:r>
              <a:rPr lang="en-US" smtClean="0"/>
              <a:t>No Brainer?</a:t>
            </a:r>
          </a:p>
        </p:txBody>
      </p:sp>
      <p:sp>
        <p:nvSpPr>
          <p:cNvPr id="29702" name="Rectangle 3"/>
          <p:cNvSpPr>
            <a:spLocks noGrp="1" noChangeArrowheads="1"/>
          </p:cNvSpPr>
          <p:nvPr>
            <p:ph type="body" idx="4294967295"/>
          </p:nvPr>
        </p:nvSpPr>
        <p:spPr/>
        <p:txBody>
          <a:bodyPr/>
          <a:lstStyle/>
          <a:p>
            <a:r>
              <a:rPr lang="en-US" smtClean="0"/>
              <a:t>We just saw a</a:t>
            </a:r>
          </a:p>
          <a:p>
            <a:pPr lvl="1"/>
            <a:r>
              <a:rPr lang="en-US" smtClean="0"/>
              <a:t>Simple</a:t>
            </a:r>
          </a:p>
          <a:p>
            <a:pPr lvl="1"/>
            <a:r>
              <a:rPr lang="en-US" smtClean="0"/>
              <a:t>Lock-free</a:t>
            </a:r>
          </a:p>
          <a:p>
            <a:pPr lvl="1"/>
            <a:r>
              <a:rPr lang="en-US" smtClean="0"/>
              <a:t>Concurrent hash-based set implementation</a:t>
            </a:r>
          </a:p>
          <a:p>
            <a:r>
              <a:rPr lang="en-US" smtClean="0"/>
              <a:t>What’s not to like?</a:t>
            </a:r>
          </a:p>
          <a:p>
            <a:r>
              <a:rPr lang="en-US" smtClean="0">
                <a:solidFill>
                  <a:srgbClr val="FF0000"/>
                </a:solidFill>
              </a:rPr>
              <a:t>We don’t know how to resize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1"/>
          <p:cNvSpPr>
            <a:spLocks noGrp="1"/>
          </p:cNvSpPr>
          <p:nvPr>
            <p:ph type="ftr" sz="quarter" idx="10"/>
          </p:nvPr>
        </p:nvSpPr>
        <p:spPr>
          <a:noFill/>
        </p:spPr>
        <p:txBody>
          <a:bodyPr/>
          <a:lstStyle/>
          <a:p>
            <a:r>
              <a:rPr lang="en-US" smtClean="0"/>
              <a:t>Art of Multiprocessor Programming</a:t>
            </a:r>
          </a:p>
        </p:txBody>
      </p:sp>
      <p:sp>
        <p:nvSpPr>
          <p:cNvPr id="30723" name="Slide Number Placeholder 2"/>
          <p:cNvSpPr>
            <a:spLocks noGrp="1"/>
          </p:cNvSpPr>
          <p:nvPr>
            <p:ph type="sldNum" sz="quarter" idx="11"/>
          </p:nvPr>
        </p:nvSpPr>
        <p:spPr>
          <a:noFill/>
        </p:spPr>
        <p:txBody>
          <a:bodyPr/>
          <a:lstStyle/>
          <a:p>
            <a:fld id="{EAB9A44C-A015-4AED-88D9-20DC7A321342}" type="slidenum">
              <a:rPr lang="ar-SA" smtClean="0">
                <a:cs typeface="Arial" pitchFamily="34" charset="0"/>
              </a:rPr>
              <a:pPr/>
              <a:t>22</a:t>
            </a:fld>
            <a:endParaRPr lang="en-US" smtClean="0">
              <a:cs typeface="Arial" pitchFamily="34" charset="0"/>
            </a:endParaRPr>
          </a:p>
        </p:txBody>
      </p:sp>
      <p:sp>
        <p:nvSpPr>
          <p:cNvPr id="3072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BD2189B2-57CE-4FDF-BB93-80C9282A5E34}" type="slidenum">
              <a:rPr lang="ar-SA" sz="1400">
                <a:solidFill>
                  <a:schemeClr val="tx1"/>
                </a:solidFill>
                <a:latin typeface="Arial" pitchFamily="34" charset="0"/>
                <a:cs typeface="Arial" pitchFamily="34" charset="0"/>
              </a:rPr>
              <a:pPr/>
              <a:t>22</a:t>
            </a:fld>
            <a:endParaRPr lang="en-US" sz="1400" dirty="0">
              <a:solidFill>
                <a:schemeClr val="tx1"/>
              </a:solidFill>
              <a:latin typeface="Arial" pitchFamily="34" charset="0"/>
              <a:cs typeface="Arial" pitchFamily="34" charset="0"/>
            </a:endParaRPr>
          </a:p>
        </p:txBody>
      </p:sp>
      <p:sp>
        <p:nvSpPr>
          <p:cNvPr id="30725" name="Rectangle 2"/>
          <p:cNvSpPr>
            <a:spLocks noGrp="1" noChangeArrowheads="1"/>
          </p:cNvSpPr>
          <p:nvPr>
            <p:ph type="title" idx="4294967295"/>
          </p:nvPr>
        </p:nvSpPr>
        <p:spPr/>
        <p:txBody>
          <a:bodyPr/>
          <a:lstStyle/>
          <a:p>
            <a:r>
              <a:rPr lang="en-US" smtClean="0"/>
              <a:t>Is Resizing Necessary?</a:t>
            </a:r>
          </a:p>
        </p:txBody>
      </p:sp>
      <p:sp>
        <p:nvSpPr>
          <p:cNvPr id="30726" name="Rectangle 3"/>
          <p:cNvSpPr>
            <a:spLocks noGrp="1" noChangeArrowheads="1"/>
          </p:cNvSpPr>
          <p:nvPr>
            <p:ph type="body" idx="4294967295"/>
          </p:nvPr>
        </p:nvSpPr>
        <p:spPr/>
        <p:txBody>
          <a:bodyPr/>
          <a:lstStyle/>
          <a:p>
            <a:r>
              <a:rPr lang="en-US" smtClean="0"/>
              <a:t>Constant-time method calls require</a:t>
            </a:r>
          </a:p>
          <a:p>
            <a:pPr lvl="1"/>
            <a:r>
              <a:rPr lang="en-US" smtClean="0"/>
              <a:t>Constant-length buckets</a:t>
            </a:r>
          </a:p>
          <a:p>
            <a:pPr lvl="1"/>
            <a:r>
              <a:rPr lang="en-US" smtClean="0"/>
              <a:t>Table size proportional to set size</a:t>
            </a:r>
          </a:p>
          <a:p>
            <a:pPr lvl="1"/>
            <a:r>
              <a:rPr lang="en-US" smtClean="0"/>
              <a:t>As set grows, must be able to resize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1"/>
          <p:cNvSpPr>
            <a:spLocks noGrp="1"/>
          </p:cNvSpPr>
          <p:nvPr>
            <p:ph type="ftr" sz="quarter" idx="10"/>
          </p:nvPr>
        </p:nvSpPr>
        <p:spPr>
          <a:noFill/>
        </p:spPr>
        <p:txBody>
          <a:bodyPr/>
          <a:lstStyle/>
          <a:p>
            <a:r>
              <a:rPr lang="en-US" smtClean="0"/>
              <a:t>Art of Multiprocessor Programming</a:t>
            </a:r>
          </a:p>
        </p:txBody>
      </p:sp>
      <p:sp>
        <p:nvSpPr>
          <p:cNvPr id="31747" name="Slide Number Placeholder 2"/>
          <p:cNvSpPr>
            <a:spLocks noGrp="1"/>
          </p:cNvSpPr>
          <p:nvPr>
            <p:ph type="sldNum" sz="quarter" idx="11"/>
          </p:nvPr>
        </p:nvSpPr>
        <p:spPr>
          <a:noFill/>
        </p:spPr>
        <p:txBody>
          <a:bodyPr/>
          <a:lstStyle/>
          <a:p>
            <a:fld id="{B27EAA89-A58E-4846-BA21-CA944A4F871E}" type="slidenum">
              <a:rPr lang="ar-SA" smtClean="0">
                <a:cs typeface="Arial" pitchFamily="34" charset="0"/>
              </a:rPr>
              <a:pPr/>
              <a:t>23</a:t>
            </a:fld>
            <a:endParaRPr lang="en-US" smtClean="0">
              <a:cs typeface="Arial" pitchFamily="34" charset="0"/>
            </a:endParaRPr>
          </a:p>
        </p:txBody>
      </p:sp>
      <p:sp>
        <p:nvSpPr>
          <p:cNvPr id="31748"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F778B380-5C2B-49A1-982D-D05E4B15C196}" type="slidenum">
              <a:rPr lang="ar-SA" sz="1400">
                <a:solidFill>
                  <a:schemeClr val="tx1"/>
                </a:solidFill>
                <a:latin typeface="Arial" pitchFamily="34" charset="0"/>
                <a:cs typeface="Arial" pitchFamily="34" charset="0"/>
              </a:rPr>
              <a:pPr/>
              <a:t>23</a:t>
            </a:fld>
            <a:endParaRPr lang="en-US" sz="1400" dirty="0">
              <a:solidFill>
                <a:schemeClr val="tx1"/>
              </a:solidFill>
              <a:latin typeface="Arial" pitchFamily="34" charset="0"/>
              <a:cs typeface="Arial" pitchFamily="34" charset="0"/>
            </a:endParaRPr>
          </a:p>
        </p:txBody>
      </p:sp>
      <p:sp>
        <p:nvSpPr>
          <p:cNvPr id="31749" name="Rectangle 2"/>
          <p:cNvSpPr>
            <a:spLocks noGrp="1" noChangeArrowheads="1"/>
          </p:cNvSpPr>
          <p:nvPr>
            <p:ph type="title" idx="4294967295"/>
          </p:nvPr>
        </p:nvSpPr>
        <p:spPr/>
        <p:txBody>
          <a:bodyPr/>
          <a:lstStyle/>
          <a:p>
            <a:r>
              <a:rPr lang="en-US" smtClean="0"/>
              <a:t>Set Method Mix</a:t>
            </a:r>
          </a:p>
        </p:txBody>
      </p:sp>
      <p:sp>
        <p:nvSpPr>
          <p:cNvPr id="31750" name="Rectangle 3"/>
          <p:cNvSpPr>
            <a:spLocks noGrp="1" noChangeArrowheads="1"/>
          </p:cNvSpPr>
          <p:nvPr>
            <p:ph type="body" idx="4294967295"/>
          </p:nvPr>
        </p:nvSpPr>
        <p:spPr/>
        <p:txBody>
          <a:bodyPr/>
          <a:lstStyle/>
          <a:p>
            <a:r>
              <a:rPr lang="en-US" smtClean="0"/>
              <a:t>Typical load</a:t>
            </a:r>
          </a:p>
          <a:p>
            <a:pPr lvl="1"/>
            <a:r>
              <a:rPr lang="en-US" b="1" smtClean="0">
                <a:solidFill>
                  <a:schemeClr val="tx1"/>
                </a:solidFill>
              </a:rPr>
              <a:t>90%</a:t>
            </a:r>
            <a:r>
              <a:rPr lang="en-US" smtClean="0">
                <a:solidFill>
                  <a:schemeClr val="tx1"/>
                </a:solidFill>
              </a:rPr>
              <a:t> contains()</a:t>
            </a:r>
          </a:p>
          <a:p>
            <a:pPr lvl="1"/>
            <a:r>
              <a:rPr lang="en-US" b="1" smtClean="0">
                <a:solidFill>
                  <a:schemeClr val="tx1"/>
                </a:solidFill>
              </a:rPr>
              <a:t>9%</a:t>
            </a:r>
            <a:r>
              <a:rPr lang="en-US" smtClean="0">
                <a:solidFill>
                  <a:schemeClr val="tx1"/>
                </a:solidFill>
              </a:rPr>
              <a:t> add ()</a:t>
            </a:r>
          </a:p>
          <a:p>
            <a:pPr lvl="1"/>
            <a:r>
              <a:rPr lang="en-US" b="1" smtClean="0">
                <a:solidFill>
                  <a:schemeClr val="tx1"/>
                </a:solidFill>
              </a:rPr>
              <a:t>1%</a:t>
            </a:r>
            <a:r>
              <a:rPr lang="en-US" smtClean="0">
                <a:solidFill>
                  <a:schemeClr val="tx1"/>
                </a:solidFill>
              </a:rPr>
              <a:t> remove()</a:t>
            </a:r>
          </a:p>
          <a:p>
            <a:r>
              <a:rPr lang="en-US" smtClean="0"/>
              <a:t>Growing is important</a:t>
            </a:r>
          </a:p>
          <a:p>
            <a:r>
              <a:rPr lang="en-US" smtClean="0"/>
              <a:t>Shrinking not so much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1"/>
          <p:cNvSpPr>
            <a:spLocks noGrp="1"/>
          </p:cNvSpPr>
          <p:nvPr>
            <p:ph type="ftr" sz="quarter" idx="10"/>
          </p:nvPr>
        </p:nvSpPr>
        <p:spPr>
          <a:noFill/>
        </p:spPr>
        <p:txBody>
          <a:bodyPr/>
          <a:lstStyle/>
          <a:p>
            <a:r>
              <a:rPr lang="en-US" smtClean="0"/>
              <a:t>Art of Multiprocessor Programming</a:t>
            </a:r>
          </a:p>
        </p:txBody>
      </p:sp>
      <p:sp>
        <p:nvSpPr>
          <p:cNvPr id="32771" name="Slide Number Placeholder 2"/>
          <p:cNvSpPr>
            <a:spLocks noGrp="1"/>
          </p:cNvSpPr>
          <p:nvPr>
            <p:ph type="sldNum" sz="quarter" idx="11"/>
          </p:nvPr>
        </p:nvSpPr>
        <p:spPr>
          <a:noFill/>
        </p:spPr>
        <p:txBody>
          <a:bodyPr/>
          <a:lstStyle/>
          <a:p>
            <a:fld id="{4DE6ED67-90F0-4A14-9B4F-1BE58F25D1AD}" type="slidenum">
              <a:rPr lang="ar-SA" smtClean="0">
                <a:cs typeface="Arial" pitchFamily="34" charset="0"/>
              </a:rPr>
              <a:pPr/>
              <a:t>24</a:t>
            </a:fld>
            <a:endParaRPr lang="en-US" smtClean="0">
              <a:cs typeface="Arial" pitchFamily="34" charset="0"/>
            </a:endParaRPr>
          </a:p>
        </p:txBody>
      </p:sp>
      <p:sp>
        <p:nvSpPr>
          <p:cNvPr id="32772" name="Rectangle 2"/>
          <p:cNvSpPr>
            <a:spLocks noGrp="1" noChangeArrowheads="1"/>
          </p:cNvSpPr>
          <p:nvPr>
            <p:ph type="title" idx="4294967295"/>
          </p:nvPr>
        </p:nvSpPr>
        <p:spPr/>
        <p:txBody>
          <a:bodyPr/>
          <a:lstStyle/>
          <a:p>
            <a:r>
              <a:rPr lang="en-US" smtClean="0"/>
              <a:t>When to Resize?</a:t>
            </a:r>
          </a:p>
        </p:txBody>
      </p:sp>
      <p:sp>
        <p:nvSpPr>
          <p:cNvPr id="32773" name="Rectangle 3"/>
          <p:cNvSpPr>
            <a:spLocks noGrp="1" noChangeArrowheads="1"/>
          </p:cNvSpPr>
          <p:nvPr>
            <p:ph type="body" idx="4294967295"/>
          </p:nvPr>
        </p:nvSpPr>
        <p:spPr/>
        <p:txBody>
          <a:bodyPr/>
          <a:lstStyle/>
          <a:p>
            <a:r>
              <a:rPr lang="en-US" smtClean="0"/>
              <a:t>Many reasonable policies. Here’s one.</a:t>
            </a:r>
          </a:p>
          <a:p>
            <a:r>
              <a:rPr lang="en-US" smtClean="0"/>
              <a:t>Pick a threshold on num of items in a bucket</a:t>
            </a:r>
          </a:p>
          <a:p>
            <a:r>
              <a:rPr lang="en-US" smtClean="0"/>
              <a:t>Global threshold</a:t>
            </a:r>
          </a:p>
          <a:p>
            <a:pPr lvl="1"/>
            <a:r>
              <a:rPr lang="en-US" smtClean="0"/>
              <a:t>When ≥ </a:t>
            </a:r>
            <a:r>
              <a:rPr lang="en-US" b="1" smtClean="0">
                <a:solidFill>
                  <a:schemeClr val="tx1"/>
                </a:solidFill>
              </a:rPr>
              <a:t>¼</a:t>
            </a:r>
            <a:r>
              <a:rPr lang="en-US" smtClean="0"/>
              <a:t> buckets exceed this value</a:t>
            </a:r>
          </a:p>
          <a:p>
            <a:r>
              <a:rPr lang="en-US" smtClean="0"/>
              <a:t>Bucket threshold</a:t>
            </a:r>
          </a:p>
          <a:p>
            <a:pPr lvl="1"/>
            <a:r>
              <a:rPr lang="en-US" smtClean="0"/>
              <a:t>When any bucket exceeds this value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1"/>
          <p:cNvSpPr>
            <a:spLocks noGrp="1"/>
          </p:cNvSpPr>
          <p:nvPr>
            <p:ph type="ftr" sz="quarter" idx="10"/>
          </p:nvPr>
        </p:nvSpPr>
        <p:spPr>
          <a:noFill/>
        </p:spPr>
        <p:txBody>
          <a:bodyPr/>
          <a:lstStyle/>
          <a:p>
            <a:r>
              <a:rPr lang="en-US" smtClean="0"/>
              <a:t>Art of Multiprocessor Programming</a:t>
            </a:r>
          </a:p>
        </p:txBody>
      </p:sp>
      <p:sp>
        <p:nvSpPr>
          <p:cNvPr id="33795" name="Slide Number Placeholder 2"/>
          <p:cNvSpPr>
            <a:spLocks noGrp="1"/>
          </p:cNvSpPr>
          <p:nvPr>
            <p:ph type="sldNum" sz="quarter" idx="11"/>
          </p:nvPr>
        </p:nvSpPr>
        <p:spPr>
          <a:noFill/>
        </p:spPr>
        <p:txBody>
          <a:bodyPr/>
          <a:lstStyle/>
          <a:p>
            <a:fld id="{10D1F353-AA0C-4C15-B62C-F707B62C5DC1}" type="slidenum">
              <a:rPr lang="ar-SA" smtClean="0">
                <a:cs typeface="Arial" pitchFamily="34" charset="0"/>
              </a:rPr>
              <a:pPr/>
              <a:t>25</a:t>
            </a:fld>
            <a:endParaRPr lang="en-US" smtClean="0">
              <a:cs typeface="Arial" pitchFamily="34" charset="0"/>
            </a:endParaRPr>
          </a:p>
        </p:txBody>
      </p:sp>
      <p:sp>
        <p:nvSpPr>
          <p:cNvPr id="33796" name="Rectangle 2"/>
          <p:cNvSpPr>
            <a:spLocks noGrp="1" noChangeArrowheads="1"/>
          </p:cNvSpPr>
          <p:nvPr>
            <p:ph type="title" idx="4294967295"/>
          </p:nvPr>
        </p:nvSpPr>
        <p:spPr/>
        <p:txBody>
          <a:bodyPr/>
          <a:lstStyle/>
          <a:p>
            <a:r>
              <a:rPr lang="en-US" smtClean="0"/>
              <a:t>Coarse-Grained Locking</a:t>
            </a:r>
          </a:p>
        </p:txBody>
      </p:sp>
      <p:sp>
        <p:nvSpPr>
          <p:cNvPr id="33797" name="Rectangle 3"/>
          <p:cNvSpPr>
            <a:spLocks noGrp="1" noChangeArrowheads="1"/>
          </p:cNvSpPr>
          <p:nvPr>
            <p:ph type="body" idx="4294967295"/>
          </p:nvPr>
        </p:nvSpPr>
        <p:spPr/>
        <p:txBody>
          <a:bodyPr/>
          <a:lstStyle/>
          <a:p>
            <a:r>
              <a:rPr lang="en-US" smtClean="0"/>
              <a:t>Good parts</a:t>
            </a:r>
          </a:p>
          <a:p>
            <a:pPr lvl="1"/>
            <a:r>
              <a:rPr lang="en-US" smtClean="0"/>
              <a:t>Simple</a:t>
            </a:r>
          </a:p>
          <a:p>
            <a:pPr lvl="1"/>
            <a:r>
              <a:rPr lang="en-US" smtClean="0"/>
              <a:t>Hard to mess up</a:t>
            </a:r>
          </a:p>
          <a:p>
            <a:r>
              <a:rPr lang="en-US" smtClean="0"/>
              <a:t>Bad parts</a:t>
            </a:r>
          </a:p>
          <a:p>
            <a:pPr lvl="1"/>
            <a:r>
              <a:rPr lang="en-US" smtClean="0"/>
              <a:t>Sequential bottleneck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1"/>
          <p:cNvSpPr>
            <a:spLocks noGrp="1"/>
          </p:cNvSpPr>
          <p:nvPr>
            <p:ph type="ftr" sz="quarter" idx="10"/>
          </p:nvPr>
        </p:nvSpPr>
        <p:spPr>
          <a:noFill/>
        </p:spPr>
        <p:txBody>
          <a:bodyPr/>
          <a:lstStyle/>
          <a:p>
            <a:r>
              <a:rPr lang="en-US" smtClean="0"/>
              <a:t>Art of Multiprocessor Programming</a:t>
            </a:r>
          </a:p>
        </p:txBody>
      </p:sp>
      <p:sp>
        <p:nvSpPr>
          <p:cNvPr id="34819" name="Slide Number Placeholder 2"/>
          <p:cNvSpPr>
            <a:spLocks noGrp="1"/>
          </p:cNvSpPr>
          <p:nvPr>
            <p:ph type="sldNum" sz="quarter" idx="11"/>
          </p:nvPr>
        </p:nvSpPr>
        <p:spPr>
          <a:noFill/>
        </p:spPr>
        <p:txBody>
          <a:bodyPr/>
          <a:lstStyle/>
          <a:p>
            <a:fld id="{4FCCADB2-3893-4BFE-A0A8-08C31D162B4B}" type="slidenum">
              <a:rPr lang="ar-SA" smtClean="0">
                <a:cs typeface="Arial" pitchFamily="34" charset="0"/>
              </a:rPr>
              <a:pPr/>
              <a:t>26</a:t>
            </a:fld>
            <a:endParaRPr lang="en-US" smtClean="0">
              <a:cs typeface="Arial" pitchFamily="34" charset="0"/>
            </a:endParaRPr>
          </a:p>
        </p:txBody>
      </p:sp>
      <p:sp>
        <p:nvSpPr>
          <p:cNvPr id="34820" name="Rectangle 2"/>
          <p:cNvSpPr>
            <a:spLocks noGrp="1" noChangeArrowheads="1"/>
          </p:cNvSpPr>
          <p:nvPr>
            <p:ph type="title" idx="4294967295"/>
          </p:nvPr>
        </p:nvSpPr>
        <p:spPr/>
        <p:txBody>
          <a:bodyPr/>
          <a:lstStyle/>
          <a:p>
            <a:r>
              <a:rPr lang="en-US" smtClean="0"/>
              <a:t>Fine-grained Locking</a:t>
            </a:r>
          </a:p>
        </p:txBody>
      </p:sp>
      <p:sp>
        <p:nvSpPr>
          <p:cNvPr id="34821" name="Text Box 35"/>
          <p:cNvSpPr txBox="1">
            <a:spLocks noChangeArrowheads="1"/>
          </p:cNvSpPr>
          <p:nvPr/>
        </p:nvSpPr>
        <p:spPr bwMode="auto">
          <a:xfrm>
            <a:off x="6351588" y="4392613"/>
            <a:ext cx="0" cy="244475"/>
          </a:xfrm>
          <a:prstGeom prst="rect">
            <a:avLst/>
          </a:prstGeom>
          <a:solidFill>
            <a:srgbClr val="99FFCC"/>
          </a:solidFill>
          <a:ln w="9525">
            <a:noFill/>
            <a:miter lim="800000"/>
            <a:headEnd/>
            <a:tailEnd/>
          </a:ln>
        </p:spPr>
        <p:txBody>
          <a:bodyPr wrap="none" lIns="0" tIns="0" rIns="0" bIns="0">
            <a:spAutoFit/>
          </a:bodyPr>
          <a:lstStyle/>
          <a:p>
            <a:pPr algn="l" eaLnBrk="1">
              <a:lnSpc>
                <a:spcPct val="115000"/>
              </a:lnSpc>
              <a:buClr>
                <a:srgbClr val="000000"/>
              </a:buClr>
              <a:buSzPct val="45000"/>
              <a:buFont typeface="StarSymbol" pitchFamily="2" charset="0"/>
              <a:buNone/>
            </a:pPr>
            <a:endParaRPr lang="en-GB" sz="1400">
              <a:solidFill>
                <a:schemeClr val="tx1"/>
              </a:solidFill>
              <a:latin typeface="Arial" pitchFamily="34" charset="0"/>
            </a:endParaRPr>
          </a:p>
        </p:txBody>
      </p:sp>
      <p:sp>
        <p:nvSpPr>
          <p:cNvPr id="34832" name="AutoShape 111"/>
          <p:cNvSpPr>
            <a:spLocks noChangeArrowheads="1"/>
          </p:cNvSpPr>
          <p:nvPr/>
        </p:nvSpPr>
        <p:spPr bwMode="auto">
          <a:xfrm>
            <a:off x="3527425" y="2989263"/>
            <a:ext cx="765175" cy="519112"/>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4833" name="AutoShape 112"/>
          <p:cNvSpPr>
            <a:spLocks noChangeArrowheads="1"/>
          </p:cNvSpPr>
          <p:nvPr/>
        </p:nvSpPr>
        <p:spPr bwMode="auto">
          <a:xfrm>
            <a:off x="3527425" y="3509963"/>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4834" name="AutoShape 113"/>
          <p:cNvSpPr>
            <a:spLocks noChangeArrowheads="1"/>
          </p:cNvSpPr>
          <p:nvPr/>
        </p:nvSpPr>
        <p:spPr bwMode="auto">
          <a:xfrm>
            <a:off x="3527425" y="1946275"/>
            <a:ext cx="765175" cy="519113"/>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4835" name="AutoShape 114"/>
          <p:cNvSpPr>
            <a:spLocks noChangeArrowheads="1"/>
          </p:cNvSpPr>
          <p:nvPr/>
        </p:nvSpPr>
        <p:spPr bwMode="auto">
          <a:xfrm>
            <a:off x="3527425" y="246697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4836" name="Line 115"/>
          <p:cNvSpPr>
            <a:spLocks noChangeShapeType="1"/>
          </p:cNvSpPr>
          <p:nvPr/>
        </p:nvSpPr>
        <p:spPr bwMode="auto">
          <a:xfrm>
            <a:off x="5308600" y="1998663"/>
            <a:ext cx="1588" cy="363537"/>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4837" name="AutoShape 116"/>
          <p:cNvSpPr>
            <a:spLocks noChangeArrowheads="1"/>
          </p:cNvSpPr>
          <p:nvPr/>
        </p:nvSpPr>
        <p:spPr bwMode="auto">
          <a:xfrm>
            <a:off x="4779963" y="2541588"/>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4838" name="Line 117"/>
          <p:cNvSpPr>
            <a:spLocks noChangeShapeType="1"/>
          </p:cNvSpPr>
          <p:nvPr/>
        </p:nvSpPr>
        <p:spPr bwMode="auto">
          <a:xfrm>
            <a:off x="5308600" y="2552700"/>
            <a:ext cx="1588" cy="361950"/>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4839" name="Text Box 118"/>
          <p:cNvSpPr txBox="1">
            <a:spLocks noChangeArrowheads="1"/>
          </p:cNvSpPr>
          <p:nvPr/>
        </p:nvSpPr>
        <p:spPr bwMode="auto">
          <a:xfrm>
            <a:off x="3652838" y="2065338"/>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0</a:t>
            </a:r>
          </a:p>
        </p:txBody>
      </p:sp>
      <p:sp>
        <p:nvSpPr>
          <p:cNvPr id="34840" name="Text Box 119"/>
          <p:cNvSpPr txBox="1">
            <a:spLocks noChangeArrowheads="1"/>
          </p:cNvSpPr>
          <p:nvPr/>
        </p:nvSpPr>
        <p:spPr bwMode="auto">
          <a:xfrm>
            <a:off x="3652838" y="2589213"/>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1</a:t>
            </a:r>
          </a:p>
        </p:txBody>
      </p:sp>
      <p:sp>
        <p:nvSpPr>
          <p:cNvPr id="34841" name="Text Box 120"/>
          <p:cNvSpPr txBox="1">
            <a:spLocks noChangeArrowheads="1"/>
          </p:cNvSpPr>
          <p:nvPr/>
        </p:nvSpPr>
        <p:spPr bwMode="auto">
          <a:xfrm>
            <a:off x="3652838" y="3111500"/>
            <a:ext cx="155575" cy="385763"/>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2</a:t>
            </a:r>
          </a:p>
        </p:txBody>
      </p:sp>
      <p:sp>
        <p:nvSpPr>
          <p:cNvPr id="34842" name="Text Box 121"/>
          <p:cNvSpPr txBox="1">
            <a:spLocks noChangeArrowheads="1"/>
          </p:cNvSpPr>
          <p:nvPr/>
        </p:nvSpPr>
        <p:spPr bwMode="auto">
          <a:xfrm>
            <a:off x="3652838" y="3633788"/>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3</a:t>
            </a:r>
          </a:p>
        </p:txBody>
      </p:sp>
      <p:sp>
        <p:nvSpPr>
          <p:cNvPr id="34843" name="Line 122"/>
          <p:cNvSpPr>
            <a:spLocks noChangeShapeType="1"/>
          </p:cNvSpPr>
          <p:nvPr/>
        </p:nvSpPr>
        <p:spPr bwMode="auto">
          <a:xfrm flipV="1">
            <a:off x="4070350" y="22082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34844" name="Line 123"/>
          <p:cNvSpPr>
            <a:spLocks noChangeShapeType="1"/>
          </p:cNvSpPr>
          <p:nvPr/>
        </p:nvSpPr>
        <p:spPr bwMode="auto">
          <a:xfrm flipV="1">
            <a:off x="4070350" y="2749550"/>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34845" name="Line 124"/>
          <p:cNvSpPr>
            <a:spLocks noChangeShapeType="1"/>
          </p:cNvSpPr>
          <p:nvPr/>
        </p:nvSpPr>
        <p:spPr bwMode="auto">
          <a:xfrm flipV="1">
            <a:off x="4062413" y="375602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34846" name="AutoShape 125"/>
          <p:cNvSpPr>
            <a:spLocks noChangeArrowheads="1"/>
          </p:cNvSpPr>
          <p:nvPr/>
        </p:nvSpPr>
        <p:spPr bwMode="auto">
          <a:xfrm>
            <a:off x="4778375" y="198755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4847" name="Text Box 126"/>
          <p:cNvSpPr txBox="1">
            <a:spLocks noChangeArrowheads="1"/>
          </p:cNvSpPr>
          <p:nvPr/>
        </p:nvSpPr>
        <p:spPr bwMode="auto">
          <a:xfrm>
            <a:off x="4835525" y="19589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4</a:t>
            </a:r>
          </a:p>
        </p:txBody>
      </p:sp>
      <p:sp>
        <p:nvSpPr>
          <p:cNvPr id="34848" name="AutoShape 127"/>
          <p:cNvSpPr>
            <a:spLocks noChangeArrowheads="1"/>
          </p:cNvSpPr>
          <p:nvPr/>
        </p:nvSpPr>
        <p:spPr bwMode="auto">
          <a:xfrm>
            <a:off x="6361113" y="1998663"/>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4849" name="Line 128"/>
          <p:cNvSpPr>
            <a:spLocks noChangeShapeType="1"/>
          </p:cNvSpPr>
          <p:nvPr/>
        </p:nvSpPr>
        <p:spPr bwMode="auto">
          <a:xfrm>
            <a:off x="6891338" y="2009775"/>
            <a:ext cx="0" cy="361950"/>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4850" name="Text Box 129"/>
          <p:cNvSpPr txBox="1">
            <a:spLocks noChangeArrowheads="1"/>
          </p:cNvSpPr>
          <p:nvPr/>
        </p:nvSpPr>
        <p:spPr bwMode="auto">
          <a:xfrm>
            <a:off x="6426200" y="19589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8</a:t>
            </a:r>
          </a:p>
        </p:txBody>
      </p:sp>
      <p:sp>
        <p:nvSpPr>
          <p:cNvPr id="34851" name="Text Box 130"/>
          <p:cNvSpPr txBox="1">
            <a:spLocks noChangeArrowheads="1"/>
          </p:cNvSpPr>
          <p:nvPr/>
        </p:nvSpPr>
        <p:spPr bwMode="auto">
          <a:xfrm>
            <a:off x="4848225" y="251142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9</a:t>
            </a:r>
          </a:p>
        </p:txBody>
      </p:sp>
      <p:sp>
        <p:nvSpPr>
          <p:cNvPr id="34852" name="AutoShape 131"/>
          <p:cNvSpPr>
            <a:spLocks noChangeArrowheads="1"/>
          </p:cNvSpPr>
          <p:nvPr/>
        </p:nvSpPr>
        <p:spPr bwMode="auto">
          <a:xfrm>
            <a:off x="4770438" y="3579813"/>
            <a:ext cx="1004887"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4853" name="Line 132"/>
          <p:cNvSpPr>
            <a:spLocks noChangeShapeType="1"/>
          </p:cNvSpPr>
          <p:nvPr/>
        </p:nvSpPr>
        <p:spPr bwMode="auto">
          <a:xfrm>
            <a:off x="5300663" y="3590925"/>
            <a:ext cx="1587" cy="36353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4854" name="AutoShape 133"/>
          <p:cNvSpPr>
            <a:spLocks noChangeArrowheads="1"/>
          </p:cNvSpPr>
          <p:nvPr/>
        </p:nvSpPr>
        <p:spPr bwMode="auto">
          <a:xfrm>
            <a:off x="6353175" y="3589338"/>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4855" name="Line 134"/>
          <p:cNvSpPr>
            <a:spLocks noChangeShapeType="1"/>
          </p:cNvSpPr>
          <p:nvPr/>
        </p:nvSpPr>
        <p:spPr bwMode="auto">
          <a:xfrm>
            <a:off x="6883400" y="3600450"/>
            <a:ext cx="1588" cy="36353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4856" name="Text Box 135"/>
          <p:cNvSpPr txBox="1">
            <a:spLocks noChangeArrowheads="1"/>
          </p:cNvSpPr>
          <p:nvPr/>
        </p:nvSpPr>
        <p:spPr bwMode="auto">
          <a:xfrm>
            <a:off x="4840288" y="35496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7</a:t>
            </a:r>
          </a:p>
        </p:txBody>
      </p:sp>
      <p:sp>
        <p:nvSpPr>
          <p:cNvPr id="34857" name="Text Box 136"/>
          <p:cNvSpPr txBox="1">
            <a:spLocks noChangeArrowheads="1"/>
          </p:cNvSpPr>
          <p:nvPr/>
        </p:nvSpPr>
        <p:spPr bwMode="auto">
          <a:xfrm>
            <a:off x="6426200" y="3549650"/>
            <a:ext cx="460732"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11</a:t>
            </a:r>
          </a:p>
        </p:txBody>
      </p:sp>
      <p:sp>
        <p:nvSpPr>
          <p:cNvPr id="34858" name="Line 137"/>
          <p:cNvSpPr>
            <a:spLocks noChangeShapeType="1"/>
          </p:cNvSpPr>
          <p:nvPr/>
        </p:nvSpPr>
        <p:spPr bwMode="auto">
          <a:xfrm>
            <a:off x="5308600" y="1987550"/>
            <a:ext cx="1588" cy="36353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4859" name="Line 138"/>
          <p:cNvSpPr>
            <a:spLocks noChangeShapeType="1"/>
          </p:cNvSpPr>
          <p:nvPr/>
        </p:nvSpPr>
        <p:spPr bwMode="auto">
          <a:xfrm flipV="1">
            <a:off x="5651500" y="2166938"/>
            <a:ext cx="712788" cy="4762"/>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4860" name="Line 139"/>
          <p:cNvSpPr>
            <a:spLocks noChangeShapeType="1"/>
          </p:cNvSpPr>
          <p:nvPr/>
        </p:nvSpPr>
        <p:spPr bwMode="auto">
          <a:xfrm flipV="1">
            <a:off x="5645150" y="37576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4861" name="Line 141"/>
          <p:cNvSpPr>
            <a:spLocks noChangeShapeType="1"/>
          </p:cNvSpPr>
          <p:nvPr/>
        </p:nvSpPr>
        <p:spPr bwMode="auto">
          <a:xfrm flipV="1">
            <a:off x="2301875" y="2238375"/>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1076373" name="AutoShape 149"/>
          <p:cNvSpPr>
            <a:spLocks noChangeArrowheads="1"/>
          </p:cNvSpPr>
          <p:nvPr/>
        </p:nvSpPr>
        <p:spPr bwMode="auto">
          <a:xfrm>
            <a:off x="6338888" y="2547938"/>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1076374" name="Line 150"/>
          <p:cNvSpPr>
            <a:spLocks noChangeShapeType="1"/>
          </p:cNvSpPr>
          <p:nvPr/>
        </p:nvSpPr>
        <p:spPr bwMode="auto">
          <a:xfrm>
            <a:off x="6869113" y="2559050"/>
            <a:ext cx="0" cy="361950"/>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1076375" name="Text Box 151"/>
          <p:cNvSpPr txBox="1">
            <a:spLocks noChangeArrowheads="1"/>
          </p:cNvSpPr>
          <p:nvPr/>
        </p:nvSpPr>
        <p:spPr bwMode="auto">
          <a:xfrm>
            <a:off x="6403975" y="250825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17</a:t>
            </a:r>
          </a:p>
        </p:txBody>
      </p:sp>
      <p:sp>
        <p:nvSpPr>
          <p:cNvPr id="1076376" name="Line 152"/>
          <p:cNvSpPr>
            <a:spLocks noChangeShapeType="1"/>
          </p:cNvSpPr>
          <p:nvPr/>
        </p:nvSpPr>
        <p:spPr bwMode="auto">
          <a:xfrm flipV="1">
            <a:off x="5629275" y="2716213"/>
            <a:ext cx="712788" cy="4762"/>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4867" name="Line 154"/>
          <p:cNvSpPr>
            <a:spLocks noChangeShapeType="1"/>
          </p:cNvSpPr>
          <p:nvPr/>
        </p:nvSpPr>
        <p:spPr bwMode="auto">
          <a:xfrm flipV="1">
            <a:off x="2406650" y="2755900"/>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1076377" name="Line 153"/>
          <p:cNvSpPr>
            <a:spLocks noChangeShapeType="1"/>
          </p:cNvSpPr>
          <p:nvPr/>
        </p:nvSpPr>
        <p:spPr bwMode="auto">
          <a:xfrm flipV="1">
            <a:off x="2295525" y="2736850"/>
            <a:ext cx="1182688" cy="63500"/>
          </a:xfrm>
          <a:prstGeom prst="line">
            <a:avLst/>
          </a:prstGeom>
          <a:noFill/>
          <a:ln w="76200">
            <a:solidFill>
              <a:srgbClr val="FF66CC"/>
            </a:solidFill>
            <a:round/>
            <a:headEnd/>
            <a:tailEnd/>
          </a:ln>
        </p:spPr>
        <p:txBody>
          <a:bodyPr>
            <a:spAutoFit/>
          </a:bodyPr>
          <a:lstStyle/>
          <a:p>
            <a:endParaRPr lang="en-US" dirty="0">
              <a:latin typeface="Arial" pitchFamily="34" charset="0"/>
            </a:endParaRPr>
          </a:p>
        </p:txBody>
      </p:sp>
      <p:sp>
        <p:nvSpPr>
          <p:cNvPr id="34871" name="Text Box 158"/>
          <p:cNvSpPr txBox="1">
            <a:spLocks noChangeArrowheads="1"/>
          </p:cNvSpPr>
          <p:nvPr/>
        </p:nvSpPr>
        <p:spPr bwMode="auto">
          <a:xfrm>
            <a:off x="1448871" y="5689600"/>
            <a:ext cx="6639959" cy="393954"/>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sz="2800" b="1" dirty="0" smtClean="0">
                <a:solidFill>
                  <a:schemeClr val="accent1"/>
                </a:solidFill>
                <a:latin typeface="Arial" pitchFamily="34" charset="0"/>
                <a:cs typeface="Arial" pitchFamily="34" charset="0"/>
              </a:rPr>
              <a:t>Each lock associated with one bucket</a:t>
            </a:r>
            <a:endParaRPr lang="en-US" sz="2800" b="1" dirty="0">
              <a:solidFill>
                <a:schemeClr val="accent1"/>
              </a:solidFill>
              <a:latin typeface="Arial" pitchFamily="34" charset="0"/>
              <a:cs typeface="Arial" pitchFamily="34" charset="0"/>
            </a:endParaRPr>
          </a:p>
        </p:txBody>
      </p:sp>
      <p:sp>
        <p:nvSpPr>
          <p:cNvPr id="34872" name="Line 159"/>
          <p:cNvSpPr>
            <a:spLocks noChangeShapeType="1"/>
          </p:cNvSpPr>
          <p:nvPr/>
        </p:nvSpPr>
        <p:spPr bwMode="auto">
          <a:xfrm flipV="1">
            <a:off x="2374900" y="3324225"/>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34873" name="Line 160"/>
          <p:cNvSpPr>
            <a:spLocks noChangeShapeType="1"/>
          </p:cNvSpPr>
          <p:nvPr/>
        </p:nvSpPr>
        <p:spPr bwMode="auto">
          <a:xfrm flipV="1">
            <a:off x="2343150" y="3892550"/>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78" name="Rectangle 71"/>
          <p:cNvSpPr>
            <a:spLocks noChangeArrowheads="1"/>
          </p:cNvSpPr>
          <p:nvPr/>
        </p:nvSpPr>
        <p:spPr bwMode="auto">
          <a:xfrm>
            <a:off x="1876425" y="1922463"/>
            <a:ext cx="614363" cy="2301875"/>
          </a:xfrm>
          <a:prstGeom prst="rect">
            <a:avLst/>
          </a:prstGeom>
          <a:solidFill>
            <a:srgbClr val="CCFFFF"/>
          </a:solidFill>
          <a:ln w="38100" algn="ctr">
            <a:solidFill>
              <a:schemeClr val="tx1"/>
            </a:solidFill>
            <a:miter lim="800000"/>
            <a:headEnd/>
            <a:tailEnd/>
          </a:ln>
        </p:spPr>
        <p:txBody>
          <a:bodyPr anchor="ctr">
            <a:spAutoFit/>
          </a:bodyPr>
          <a:lstStyle/>
          <a:p>
            <a:pPr algn="ctr" eaLnBrk="1" hangingPunct="1">
              <a:lnSpc>
                <a:spcPct val="70000"/>
              </a:lnSpc>
              <a:spcBef>
                <a:spcPct val="30000"/>
              </a:spcBef>
            </a:pPr>
            <a:endParaRPr lang="en-US" sz="2800" b="1"/>
          </a:p>
        </p:txBody>
      </p:sp>
      <p:grpSp>
        <p:nvGrpSpPr>
          <p:cNvPr id="79" name="Group 51"/>
          <p:cNvGrpSpPr>
            <a:grpSpLocks/>
          </p:cNvGrpSpPr>
          <p:nvPr/>
        </p:nvGrpSpPr>
        <p:grpSpPr bwMode="auto">
          <a:xfrm>
            <a:off x="2003425" y="1978025"/>
            <a:ext cx="330200" cy="481013"/>
            <a:chOff x="2208" y="1920"/>
            <a:chExt cx="1152" cy="1680"/>
          </a:xfrm>
        </p:grpSpPr>
        <p:sp>
          <p:nvSpPr>
            <p:cNvPr id="80" name="Oval 52"/>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81" name="Oval 53"/>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82" name="AutoShape 5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83" name="AutoShape 5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84" name="Group 56"/>
          <p:cNvGrpSpPr>
            <a:grpSpLocks/>
          </p:cNvGrpSpPr>
          <p:nvPr/>
        </p:nvGrpSpPr>
        <p:grpSpPr bwMode="auto">
          <a:xfrm>
            <a:off x="2003425" y="2546350"/>
            <a:ext cx="330200" cy="481013"/>
            <a:chOff x="2208" y="1920"/>
            <a:chExt cx="1152" cy="1680"/>
          </a:xfrm>
        </p:grpSpPr>
        <p:sp>
          <p:nvSpPr>
            <p:cNvPr id="85" name="Oval 57"/>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86" name="Oval 58"/>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87" name="AutoShape 59"/>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88" name="AutoShape 60"/>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89" name="Group 61"/>
          <p:cNvGrpSpPr>
            <a:grpSpLocks/>
          </p:cNvGrpSpPr>
          <p:nvPr/>
        </p:nvGrpSpPr>
        <p:grpSpPr bwMode="auto">
          <a:xfrm>
            <a:off x="2003425" y="3113088"/>
            <a:ext cx="330200" cy="481012"/>
            <a:chOff x="2208" y="1920"/>
            <a:chExt cx="1152" cy="1680"/>
          </a:xfrm>
        </p:grpSpPr>
        <p:sp>
          <p:nvSpPr>
            <p:cNvPr id="90" name="Oval 62"/>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91" name="Oval 63"/>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92" name="AutoShape 64"/>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93" name="AutoShape 65"/>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94" name="Group 66"/>
          <p:cNvGrpSpPr>
            <a:grpSpLocks/>
          </p:cNvGrpSpPr>
          <p:nvPr/>
        </p:nvGrpSpPr>
        <p:grpSpPr bwMode="auto">
          <a:xfrm>
            <a:off x="2003425" y="3681413"/>
            <a:ext cx="330200" cy="481012"/>
            <a:chOff x="2208" y="1920"/>
            <a:chExt cx="1152" cy="1680"/>
          </a:xfrm>
        </p:grpSpPr>
        <p:sp>
          <p:nvSpPr>
            <p:cNvPr id="95" name="Oval 67"/>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96" name="Oval 68"/>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97" name="AutoShape 69"/>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98" name="AutoShape 70"/>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99" name="Line 73"/>
          <p:cNvSpPr>
            <a:spLocks noChangeShapeType="1"/>
          </p:cNvSpPr>
          <p:nvPr/>
        </p:nvSpPr>
        <p:spPr bwMode="auto">
          <a:xfrm>
            <a:off x="1908175" y="3638550"/>
            <a:ext cx="584200" cy="0"/>
          </a:xfrm>
          <a:prstGeom prst="line">
            <a:avLst/>
          </a:prstGeom>
          <a:noFill/>
          <a:ln w="38100">
            <a:solidFill>
              <a:schemeClr val="tx1"/>
            </a:solidFill>
            <a:round/>
            <a:headEnd/>
            <a:tailEnd/>
          </a:ln>
        </p:spPr>
        <p:txBody>
          <a:bodyPr>
            <a:spAutoFit/>
          </a:bodyPr>
          <a:lstStyle/>
          <a:p>
            <a:endParaRPr lang="en-US"/>
          </a:p>
        </p:txBody>
      </p:sp>
      <p:sp>
        <p:nvSpPr>
          <p:cNvPr id="100" name="Line 74"/>
          <p:cNvSpPr>
            <a:spLocks noChangeShapeType="1"/>
          </p:cNvSpPr>
          <p:nvPr/>
        </p:nvSpPr>
        <p:spPr bwMode="auto">
          <a:xfrm>
            <a:off x="1870075" y="3070225"/>
            <a:ext cx="584200" cy="0"/>
          </a:xfrm>
          <a:prstGeom prst="line">
            <a:avLst/>
          </a:prstGeom>
          <a:noFill/>
          <a:ln w="38100">
            <a:solidFill>
              <a:schemeClr val="tx1"/>
            </a:solidFill>
            <a:round/>
            <a:headEnd/>
            <a:tailEnd/>
          </a:ln>
        </p:spPr>
        <p:txBody>
          <a:bodyPr>
            <a:spAutoFit/>
          </a:bodyPr>
          <a:lstStyle/>
          <a:p>
            <a:endParaRPr lang="en-US"/>
          </a:p>
        </p:txBody>
      </p:sp>
      <p:sp>
        <p:nvSpPr>
          <p:cNvPr id="101" name="Line 75"/>
          <p:cNvSpPr>
            <a:spLocks noChangeShapeType="1"/>
          </p:cNvSpPr>
          <p:nvPr/>
        </p:nvSpPr>
        <p:spPr bwMode="auto">
          <a:xfrm>
            <a:off x="1863725" y="2501900"/>
            <a:ext cx="584200" cy="0"/>
          </a:xfrm>
          <a:prstGeom prst="line">
            <a:avLst/>
          </a:prstGeom>
          <a:noFill/>
          <a:ln w="38100">
            <a:solidFill>
              <a:schemeClr val="tx1"/>
            </a:solidFill>
            <a:round/>
            <a:headEnd/>
            <a:tailEnd/>
          </a:ln>
        </p:spPr>
        <p:txBody>
          <a:bodyPr>
            <a:spAutoFit/>
          </a:bodyPr>
          <a:lstStyle/>
          <a:p>
            <a:endParaRPr lang="en-US"/>
          </a:p>
        </p:txBody>
      </p:sp>
      <p:sp>
        <p:nvSpPr>
          <p:cNvPr id="102" name="Line 76"/>
          <p:cNvSpPr>
            <a:spLocks noChangeShapeType="1"/>
          </p:cNvSpPr>
          <p:nvPr/>
        </p:nvSpPr>
        <p:spPr bwMode="auto">
          <a:xfrm>
            <a:off x="1885950" y="4206875"/>
            <a:ext cx="584200" cy="0"/>
          </a:xfrm>
          <a:prstGeom prst="line">
            <a:avLst/>
          </a:prstGeom>
          <a:noFill/>
          <a:ln w="38100">
            <a:solidFill>
              <a:schemeClr val="tx1"/>
            </a:solidFill>
            <a:round/>
            <a:headEnd/>
            <a:tailEnd/>
          </a:ln>
        </p:spPr>
        <p:txBody>
          <a:bodyPr>
            <a:spAutoFit/>
          </a:bodyPr>
          <a:lstStyle/>
          <a:p>
            <a:endParaRPr lang="en-US"/>
          </a:p>
        </p:txBody>
      </p:sp>
      <p:sp>
        <p:nvSpPr>
          <p:cNvPr id="103" name="Line 77"/>
          <p:cNvSpPr>
            <a:spLocks noChangeShapeType="1"/>
          </p:cNvSpPr>
          <p:nvPr/>
        </p:nvSpPr>
        <p:spPr bwMode="auto">
          <a:xfrm>
            <a:off x="1863725" y="1935163"/>
            <a:ext cx="584200" cy="0"/>
          </a:xfrm>
          <a:prstGeom prst="line">
            <a:avLst/>
          </a:prstGeom>
          <a:noFill/>
          <a:ln w="38100">
            <a:solidFill>
              <a:schemeClr val="tx1"/>
            </a:solidFill>
            <a:round/>
            <a:headEnd/>
            <a:tailEnd/>
          </a:ln>
        </p:spPr>
        <p:txBody>
          <a:bodyPr>
            <a:spAutoFit/>
          </a:bodyPr>
          <a:lstStyle/>
          <a:p>
            <a:endParaRPr lang="en-US"/>
          </a:p>
        </p:txBody>
      </p:sp>
      <p:grpSp>
        <p:nvGrpSpPr>
          <p:cNvPr id="104" name="Group 148"/>
          <p:cNvGrpSpPr>
            <a:grpSpLocks/>
          </p:cNvGrpSpPr>
          <p:nvPr/>
        </p:nvGrpSpPr>
        <p:grpSpPr bwMode="auto">
          <a:xfrm>
            <a:off x="1997075" y="2544763"/>
            <a:ext cx="330200" cy="481012"/>
            <a:chOff x="1993" y="3092"/>
            <a:chExt cx="208" cy="303"/>
          </a:xfrm>
        </p:grpSpPr>
        <p:sp>
          <p:nvSpPr>
            <p:cNvPr id="105" name="Oval 144"/>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06" name="Oval 145"/>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07" name="AutoShape 146"/>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08" name="AutoShape 147"/>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09" name="AutoShape 156"/>
          <p:cNvSpPr>
            <a:spLocks noChangeArrowheads="1"/>
          </p:cNvSpPr>
          <p:nvPr/>
        </p:nvSpPr>
        <p:spPr bwMode="auto">
          <a:xfrm>
            <a:off x="1876425" y="4776788"/>
            <a:ext cx="850900" cy="373062"/>
          </a:xfrm>
          <a:prstGeom prst="roundRect">
            <a:avLst>
              <a:gd name="adj" fmla="val 16667"/>
            </a:avLst>
          </a:prstGeom>
          <a:solidFill>
            <a:schemeClr val="accent1"/>
          </a:solidFill>
          <a:ln w="38100" algn="ctr">
            <a:solidFill>
              <a:schemeClr val="tx1"/>
            </a:solidFill>
            <a:round/>
            <a:headEnd/>
            <a:tailEnd/>
          </a:ln>
        </p:spPr>
        <p:txBody>
          <a:bodyPr wrap="none" anchor="ctr">
            <a:spAutoFit/>
          </a:bodyPr>
          <a:lstStyle/>
          <a:p>
            <a:pPr algn="ctr" eaLnBrk="1" hangingPunct="1">
              <a:lnSpc>
                <a:spcPct val="70000"/>
              </a:lnSpc>
              <a:spcBef>
                <a:spcPct val="30000"/>
              </a:spcBef>
            </a:pPr>
            <a:endParaRPr lang="en-US" sz="2800" b="1"/>
          </a:p>
        </p:txBody>
      </p:sp>
      <p:sp>
        <p:nvSpPr>
          <p:cNvPr id="110" name="Freeform 157"/>
          <p:cNvSpPr>
            <a:spLocks/>
          </p:cNvSpPr>
          <p:nvPr/>
        </p:nvSpPr>
        <p:spPr bwMode="auto">
          <a:xfrm>
            <a:off x="2427288" y="3878263"/>
            <a:ext cx="868362" cy="1247775"/>
          </a:xfrm>
          <a:custGeom>
            <a:avLst/>
            <a:gdLst>
              <a:gd name="T0" fmla="*/ 0 w 547"/>
              <a:gd name="T1" fmla="*/ 2147483647 h 786"/>
              <a:gd name="T2" fmla="*/ 2147483647 w 547"/>
              <a:gd name="T3" fmla="*/ 2147483647 h 786"/>
              <a:gd name="T4" fmla="*/ 2147483647 w 547"/>
              <a:gd name="T5" fmla="*/ 2147483647 h 786"/>
              <a:gd name="T6" fmla="*/ 2147483647 w 547"/>
              <a:gd name="T7" fmla="*/ 0 h 786"/>
              <a:gd name="T8" fmla="*/ 0 60000 65536"/>
              <a:gd name="T9" fmla="*/ 0 60000 65536"/>
              <a:gd name="T10" fmla="*/ 0 60000 65536"/>
              <a:gd name="T11" fmla="*/ 0 60000 65536"/>
              <a:gd name="T12" fmla="*/ 0 w 547"/>
              <a:gd name="T13" fmla="*/ 0 h 786"/>
              <a:gd name="T14" fmla="*/ 547 w 547"/>
              <a:gd name="T15" fmla="*/ 786 h 786"/>
            </a:gdLst>
            <a:ahLst/>
            <a:cxnLst>
              <a:cxn ang="T8">
                <a:pos x="T0" y="T1"/>
              </a:cxn>
              <a:cxn ang="T9">
                <a:pos x="T2" y="T3"/>
              </a:cxn>
              <a:cxn ang="T10">
                <a:pos x="T4" y="T5"/>
              </a:cxn>
              <a:cxn ang="T11">
                <a:pos x="T6" y="T7"/>
              </a:cxn>
            </a:cxnLst>
            <a:rect l="T12" t="T13" r="T14" b="T15"/>
            <a:pathLst>
              <a:path w="547" h="786">
                <a:moveTo>
                  <a:pt x="0" y="695"/>
                </a:moveTo>
                <a:cubicBezTo>
                  <a:pt x="183" y="740"/>
                  <a:pt x="367" y="786"/>
                  <a:pt x="417" y="695"/>
                </a:cubicBezTo>
                <a:cubicBezTo>
                  <a:pt x="467" y="604"/>
                  <a:pt x="276" y="265"/>
                  <a:pt x="298" y="149"/>
                </a:cubicBezTo>
                <a:cubicBezTo>
                  <a:pt x="320" y="33"/>
                  <a:pt x="433" y="16"/>
                  <a:pt x="547" y="0"/>
                </a:cubicBezTo>
              </a:path>
            </a:pathLst>
          </a:custGeom>
          <a:noFill/>
          <a:ln w="76200">
            <a:solidFill>
              <a:schemeClr val="tx1"/>
            </a:solidFill>
            <a:round/>
            <a:headEnd/>
            <a:tailEnd type="triangle" w="med" len="med"/>
          </a:ln>
        </p:spPr>
        <p:txBody>
          <a:bodyPr>
            <a:spAutoFit/>
          </a:bodyPr>
          <a:lstStyle/>
          <a:p>
            <a:pPr algn="ctr" eaLnBrk="1" hangingPunct="1">
              <a:lnSpc>
                <a:spcPct val="70000"/>
              </a:lnSpc>
              <a:spcBef>
                <a:spcPct val="30000"/>
              </a:spcBef>
            </a:pPr>
            <a:endParaRPr lang="en-US" sz="2800" b="1"/>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76377"/>
                                        </p:tgtEl>
                                        <p:attrNameLst>
                                          <p:attrName>style.visibility</p:attrName>
                                        </p:attrNameLst>
                                      </p:cBhvr>
                                      <p:to>
                                        <p:strVal val="visible"/>
                                      </p:to>
                                    </p:set>
                                    <p:animEffect transition="in" filter="blinds(horizontal)">
                                      <p:cBhvr>
                                        <p:cTn id="7" dur="500"/>
                                        <p:tgtEl>
                                          <p:spTgt spid="107637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76373"/>
                                        </p:tgtEl>
                                        <p:attrNameLst>
                                          <p:attrName>style.visibility</p:attrName>
                                        </p:attrNameLst>
                                      </p:cBhvr>
                                      <p:to>
                                        <p:strVal val="visible"/>
                                      </p:to>
                                    </p:set>
                                    <p:animEffect transition="in" filter="blinds(horizontal)">
                                      <p:cBhvr>
                                        <p:cTn id="11" dur="500"/>
                                        <p:tgtEl>
                                          <p:spTgt spid="1076373"/>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076374"/>
                                        </p:tgtEl>
                                        <p:attrNameLst>
                                          <p:attrName>style.visibility</p:attrName>
                                        </p:attrNameLst>
                                      </p:cBhvr>
                                      <p:to>
                                        <p:strVal val="visible"/>
                                      </p:to>
                                    </p:set>
                                    <p:animEffect transition="in" filter="blinds(horizontal)">
                                      <p:cBhvr>
                                        <p:cTn id="14" dur="500"/>
                                        <p:tgtEl>
                                          <p:spTgt spid="1076374"/>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076375"/>
                                        </p:tgtEl>
                                        <p:attrNameLst>
                                          <p:attrName>style.visibility</p:attrName>
                                        </p:attrNameLst>
                                      </p:cBhvr>
                                      <p:to>
                                        <p:strVal val="visible"/>
                                      </p:to>
                                    </p:set>
                                    <p:animEffect transition="in" filter="blinds(horizontal)">
                                      <p:cBhvr>
                                        <p:cTn id="17" dur="500"/>
                                        <p:tgtEl>
                                          <p:spTgt spid="107637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76376"/>
                                        </p:tgtEl>
                                        <p:attrNameLst>
                                          <p:attrName>style.visibility</p:attrName>
                                        </p:attrNameLst>
                                      </p:cBhvr>
                                      <p:to>
                                        <p:strVal val="visible"/>
                                      </p:to>
                                    </p:set>
                                    <p:animEffect transition="in" filter="blinds(horizontal)">
                                      <p:cBhvr>
                                        <p:cTn id="20" dur="500"/>
                                        <p:tgtEl>
                                          <p:spTgt spid="10763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1076377"/>
                                        </p:tgtEl>
                                      </p:cBhvr>
                                    </p:animEffect>
                                    <p:set>
                                      <p:cBhvr>
                                        <p:cTn id="25" dur="1" fill="hold">
                                          <p:stCondLst>
                                            <p:cond delay="499"/>
                                          </p:stCondLst>
                                        </p:cTn>
                                        <p:tgtEl>
                                          <p:spTgt spid="107637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blinds(horizontal)">
                                      <p:cBhvr>
                                        <p:cTn id="30" dur="500"/>
                                        <p:tgtEl>
                                          <p:spTgt spid="104"/>
                                        </p:tgtEl>
                                      </p:cBhvr>
                                    </p:animEffect>
                                  </p:childTnLst>
                                </p:cTn>
                              </p:par>
                            </p:childTnLst>
                          </p:cTn>
                        </p:par>
                        <p:par>
                          <p:cTn id="31" fill="hold">
                            <p:stCondLst>
                              <p:cond delay="500"/>
                            </p:stCondLst>
                            <p:childTnLst>
                              <p:par>
                                <p:cTn id="32" presetID="3" presetClass="exit" presetSubtype="10" fill="hold" nodeType="afterEffect">
                                  <p:stCondLst>
                                    <p:cond delay="0"/>
                                  </p:stCondLst>
                                  <p:childTnLst>
                                    <p:animEffect transition="out" filter="blinds(horizontal)">
                                      <p:cBhvr>
                                        <p:cTn id="33" dur="500"/>
                                        <p:tgtEl>
                                          <p:spTgt spid="104"/>
                                        </p:tgtEl>
                                      </p:cBhvr>
                                    </p:animEffect>
                                    <p:set>
                                      <p:cBhvr>
                                        <p:cTn id="34"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373" grpId="0" animBg="1"/>
      <p:bldP spid="1076374" grpId="0" animBg="1"/>
      <p:bldP spid="1076375" grpId="0"/>
      <p:bldP spid="1076376" grpId="0" animBg="1"/>
      <p:bldP spid="1076377" grpId="0" animBg="1"/>
      <p:bldP spid="107637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1"/>
          <p:cNvSpPr>
            <a:spLocks noGrp="1"/>
          </p:cNvSpPr>
          <p:nvPr>
            <p:ph type="ftr" sz="quarter" idx="10"/>
          </p:nvPr>
        </p:nvSpPr>
        <p:spPr>
          <a:noFill/>
        </p:spPr>
        <p:txBody>
          <a:bodyPr/>
          <a:lstStyle/>
          <a:p>
            <a:r>
              <a:rPr lang="en-US" smtClean="0"/>
              <a:t>Art of Multiprocessor Programming</a:t>
            </a:r>
          </a:p>
        </p:txBody>
      </p:sp>
      <p:sp>
        <p:nvSpPr>
          <p:cNvPr id="35843" name="Slide Number Placeholder 2"/>
          <p:cNvSpPr>
            <a:spLocks noGrp="1"/>
          </p:cNvSpPr>
          <p:nvPr>
            <p:ph type="sldNum" sz="quarter" idx="11"/>
          </p:nvPr>
        </p:nvSpPr>
        <p:spPr>
          <a:noFill/>
        </p:spPr>
        <p:txBody>
          <a:bodyPr/>
          <a:lstStyle/>
          <a:p>
            <a:fld id="{5E0FC00A-A44D-4C89-A4FD-795518BF2957}" type="slidenum">
              <a:rPr lang="ar-SA" smtClean="0">
                <a:cs typeface="Arial" pitchFamily="34" charset="0"/>
              </a:rPr>
              <a:pPr/>
              <a:t>27</a:t>
            </a:fld>
            <a:endParaRPr lang="en-US" smtClean="0">
              <a:cs typeface="Arial" pitchFamily="34" charset="0"/>
            </a:endParaRPr>
          </a:p>
        </p:txBody>
      </p:sp>
      <p:sp>
        <p:nvSpPr>
          <p:cNvPr id="35844" name="Rectangle 2"/>
          <p:cNvSpPr>
            <a:spLocks noGrp="1" noChangeArrowheads="1"/>
          </p:cNvSpPr>
          <p:nvPr>
            <p:ph type="title" idx="4294967295"/>
          </p:nvPr>
        </p:nvSpPr>
        <p:spPr/>
        <p:txBody>
          <a:bodyPr/>
          <a:lstStyle/>
          <a:p>
            <a:r>
              <a:rPr lang="en-US" smtClean="0"/>
              <a:t>Resize This</a:t>
            </a:r>
          </a:p>
        </p:txBody>
      </p:sp>
      <p:sp>
        <p:nvSpPr>
          <p:cNvPr id="1087595" name="Text Box 107"/>
          <p:cNvSpPr txBox="1">
            <a:spLocks noChangeArrowheads="1"/>
          </p:cNvSpPr>
          <p:nvPr/>
        </p:nvSpPr>
        <p:spPr bwMode="auto">
          <a:xfrm>
            <a:off x="523875" y="917575"/>
            <a:ext cx="8274050" cy="701923"/>
          </a:xfrm>
          <a:prstGeom prst="rect">
            <a:avLst/>
          </a:prstGeom>
          <a:solidFill>
            <a:schemeClr val="bg1">
              <a:alpha val="89803"/>
            </a:schemeClr>
          </a:solidFill>
          <a:ln w="38100" algn="ctr">
            <a:noFill/>
            <a:miter lim="800000"/>
            <a:headEnd/>
            <a:tailEnd/>
          </a:ln>
        </p:spPr>
        <p:txBody>
          <a:bodyPr>
            <a:spAutoFit/>
          </a:bodyPr>
          <a:lstStyle/>
          <a:p>
            <a:pPr algn="ctr" eaLnBrk="1" hangingPunct="1">
              <a:lnSpc>
                <a:spcPct val="70000"/>
              </a:lnSpc>
              <a:spcBef>
                <a:spcPct val="30000"/>
              </a:spcBef>
            </a:pPr>
            <a:r>
              <a:rPr lang="en-US" sz="2800" b="1" dirty="0">
                <a:solidFill>
                  <a:srgbClr val="FF0000"/>
                </a:solidFill>
                <a:latin typeface="Arial" pitchFamily="34" charset="0"/>
                <a:cs typeface="Arial" pitchFamily="34" charset="0"/>
              </a:rPr>
              <a:t>Make sure table reference didn’t change between resize decision and lock acquisition</a:t>
            </a:r>
          </a:p>
        </p:txBody>
      </p:sp>
      <p:sp>
        <p:nvSpPr>
          <p:cNvPr id="35846" name="Text Box 3"/>
          <p:cNvSpPr txBox="1">
            <a:spLocks noChangeArrowheads="1"/>
          </p:cNvSpPr>
          <p:nvPr/>
        </p:nvSpPr>
        <p:spPr bwMode="auto">
          <a:xfrm>
            <a:off x="6351588" y="4392613"/>
            <a:ext cx="0" cy="244475"/>
          </a:xfrm>
          <a:prstGeom prst="rect">
            <a:avLst/>
          </a:prstGeom>
          <a:solidFill>
            <a:srgbClr val="99FFCC"/>
          </a:solidFill>
          <a:ln w="9525">
            <a:noFill/>
            <a:miter lim="800000"/>
            <a:headEnd/>
            <a:tailEnd/>
          </a:ln>
        </p:spPr>
        <p:txBody>
          <a:bodyPr wrap="none" lIns="0" tIns="0" rIns="0" bIns="0">
            <a:spAutoFit/>
          </a:bodyPr>
          <a:lstStyle/>
          <a:p>
            <a:pPr algn="l" eaLnBrk="1">
              <a:lnSpc>
                <a:spcPct val="115000"/>
              </a:lnSpc>
              <a:buClr>
                <a:srgbClr val="000000"/>
              </a:buClr>
              <a:buSzPct val="45000"/>
              <a:buFont typeface="StarSymbol" pitchFamily="2" charset="0"/>
              <a:buNone/>
            </a:pPr>
            <a:endParaRPr lang="en-GB" sz="1400">
              <a:solidFill>
                <a:schemeClr val="tx1"/>
              </a:solidFill>
              <a:latin typeface="Arial" pitchFamily="34" charset="0"/>
            </a:endParaRPr>
          </a:p>
        </p:txBody>
      </p:sp>
      <p:sp>
        <p:nvSpPr>
          <p:cNvPr id="35857" name="AutoShape 30"/>
          <p:cNvSpPr>
            <a:spLocks noChangeArrowheads="1"/>
          </p:cNvSpPr>
          <p:nvPr/>
        </p:nvSpPr>
        <p:spPr bwMode="auto">
          <a:xfrm>
            <a:off x="3527425" y="2989263"/>
            <a:ext cx="765175" cy="519112"/>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5858" name="AutoShape 31"/>
          <p:cNvSpPr>
            <a:spLocks noChangeArrowheads="1"/>
          </p:cNvSpPr>
          <p:nvPr/>
        </p:nvSpPr>
        <p:spPr bwMode="auto">
          <a:xfrm>
            <a:off x="3527425" y="3509963"/>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5859" name="AutoShape 32"/>
          <p:cNvSpPr>
            <a:spLocks noChangeArrowheads="1"/>
          </p:cNvSpPr>
          <p:nvPr/>
        </p:nvSpPr>
        <p:spPr bwMode="auto">
          <a:xfrm>
            <a:off x="3527425" y="1946275"/>
            <a:ext cx="765175" cy="519113"/>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5860" name="AutoShape 33"/>
          <p:cNvSpPr>
            <a:spLocks noChangeArrowheads="1"/>
          </p:cNvSpPr>
          <p:nvPr/>
        </p:nvSpPr>
        <p:spPr bwMode="auto">
          <a:xfrm>
            <a:off x="3527425" y="246697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5861" name="Line 34"/>
          <p:cNvSpPr>
            <a:spLocks noChangeShapeType="1"/>
          </p:cNvSpPr>
          <p:nvPr/>
        </p:nvSpPr>
        <p:spPr bwMode="auto">
          <a:xfrm>
            <a:off x="5308600" y="1998663"/>
            <a:ext cx="1588" cy="363537"/>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5862" name="AutoShape 35"/>
          <p:cNvSpPr>
            <a:spLocks noChangeArrowheads="1"/>
          </p:cNvSpPr>
          <p:nvPr/>
        </p:nvSpPr>
        <p:spPr bwMode="auto">
          <a:xfrm>
            <a:off x="4779963" y="2541588"/>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5863" name="Line 36"/>
          <p:cNvSpPr>
            <a:spLocks noChangeShapeType="1"/>
          </p:cNvSpPr>
          <p:nvPr/>
        </p:nvSpPr>
        <p:spPr bwMode="auto">
          <a:xfrm>
            <a:off x="5308600" y="2552700"/>
            <a:ext cx="1588" cy="361950"/>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5864" name="Text Box 37"/>
          <p:cNvSpPr txBox="1">
            <a:spLocks noChangeArrowheads="1"/>
          </p:cNvSpPr>
          <p:nvPr/>
        </p:nvSpPr>
        <p:spPr bwMode="auto">
          <a:xfrm>
            <a:off x="3652838" y="2065338"/>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0</a:t>
            </a:r>
          </a:p>
        </p:txBody>
      </p:sp>
      <p:sp>
        <p:nvSpPr>
          <p:cNvPr id="35865" name="Text Box 38"/>
          <p:cNvSpPr txBox="1">
            <a:spLocks noChangeArrowheads="1"/>
          </p:cNvSpPr>
          <p:nvPr/>
        </p:nvSpPr>
        <p:spPr bwMode="auto">
          <a:xfrm>
            <a:off x="3652838" y="2589213"/>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1</a:t>
            </a:r>
          </a:p>
        </p:txBody>
      </p:sp>
      <p:sp>
        <p:nvSpPr>
          <p:cNvPr id="35866" name="Text Box 39"/>
          <p:cNvSpPr txBox="1">
            <a:spLocks noChangeArrowheads="1"/>
          </p:cNvSpPr>
          <p:nvPr/>
        </p:nvSpPr>
        <p:spPr bwMode="auto">
          <a:xfrm>
            <a:off x="3652838" y="3111500"/>
            <a:ext cx="155575" cy="385763"/>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2</a:t>
            </a:r>
          </a:p>
        </p:txBody>
      </p:sp>
      <p:sp>
        <p:nvSpPr>
          <p:cNvPr id="35867" name="Text Box 40"/>
          <p:cNvSpPr txBox="1">
            <a:spLocks noChangeArrowheads="1"/>
          </p:cNvSpPr>
          <p:nvPr/>
        </p:nvSpPr>
        <p:spPr bwMode="auto">
          <a:xfrm>
            <a:off x="3652838" y="3633788"/>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3</a:t>
            </a:r>
          </a:p>
        </p:txBody>
      </p:sp>
      <p:sp>
        <p:nvSpPr>
          <p:cNvPr id="35868" name="Line 41"/>
          <p:cNvSpPr>
            <a:spLocks noChangeShapeType="1"/>
          </p:cNvSpPr>
          <p:nvPr/>
        </p:nvSpPr>
        <p:spPr bwMode="auto">
          <a:xfrm flipV="1">
            <a:off x="4070350" y="22082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35869" name="Line 42"/>
          <p:cNvSpPr>
            <a:spLocks noChangeShapeType="1"/>
          </p:cNvSpPr>
          <p:nvPr/>
        </p:nvSpPr>
        <p:spPr bwMode="auto">
          <a:xfrm flipV="1">
            <a:off x="4070350" y="2749550"/>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35870" name="Line 43"/>
          <p:cNvSpPr>
            <a:spLocks noChangeShapeType="1"/>
          </p:cNvSpPr>
          <p:nvPr/>
        </p:nvSpPr>
        <p:spPr bwMode="auto">
          <a:xfrm flipV="1">
            <a:off x="4062413" y="375602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35871" name="AutoShape 44"/>
          <p:cNvSpPr>
            <a:spLocks noChangeArrowheads="1"/>
          </p:cNvSpPr>
          <p:nvPr/>
        </p:nvSpPr>
        <p:spPr bwMode="auto">
          <a:xfrm>
            <a:off x="4778375" y="198755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5872" name="Text Box 45"/>
          <p:cNvSpPr txBox="1">
            <a:spLocks noChangeArrowheads="1"/>
          </p:cNvSpPr>
          <p:nvPr/>
        </p:nvSpPr>
        <p:spPr bwMode="auto">
          <a:xfrm>
            <a:off x="4835525" y="19589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4</a:t>
            </a:r>
          </a:p>
        </p:txBody>
      </p:sp>
      <p:sp>
        <p:nvSpPr>
          <p:cNvPr id="35873" name="AutoShape 46"/>
          <p:cNvSpPr>
            <a:spLocks noChangeArrowheads="1"/>
          </p:cNvSpPr>
          <p:nvPr/>
        </p:nvSpPr>
        <p:spPr bwMode="auto">
          <a:xfrm>
            <a:off x="6361113" y="1998663"/>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5874" name="Line 47"/>
          <p:cNvSpPr>
            <a:spLocks noChangeShapeType="1"/>
          </p:cNvSpPr>
          <p:nvPr/>
        </p:nvSpPr>
        <p:spPr bwMode="auto">
          <a:xfrm>
            <a:off x="6891338" y="2009775"/>
            <a:ext cx="0" cy="361950"/>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5875" name="Text Box 48"/>
          <p:cNvSpPr txBox="1">
            <a:spLocks noChangeArrowheads="1"/>
          </p:cNvSpPr>
          <p:nvPr/>
        </p:nvSpPr>
        <p:spPr bwMode="auto">
          <a:xfrm>
            <a:off x="6426200" y="19589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8</a:t>
            </a:r>
          </a:p>
        </p:txBody>
      </p:sp>
      <p:sp>
        <p:nvSpPr>
          <p:cNvPr id="35876" name="Text Box 49"/>
          <p:cNvSpPr txBox="1">
            <a:spLocks noChangeArrowheads="1"/>
          </p:cNvSpPr>
          <p:nvPr/>
        </p:nvSpPr>
        <p:spPr bwMode="auto">
          <a:xfrm>
            <a:off x="4848225" y="251142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9</a:t>
            </a:r>
          </a:p>
        </p:txBody>
      </p:sp>
      <p:sp>
        <p:nvSpPr>
          <p:cNvPr id="35877" name="AutoShape 50"/>
          <p:cNvSpPr>
            <a:spLocks noChangeArrowheads="1"/>
          </p:cNvSpPr>
          <p:nvPr/>
        </p:nvSpPr>
        <p:spPr bwMode="auto">
          <a:xfrm>
            <a:off x="4770438" y="3579813"/>
            <a:ext cx="1004887"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5878" name="Line 51"/>
          <p:cNvSpPr>
            <a:spLocks noChangeShapeType="1"/>
          </p:cNvSpPr>
          <p:nvPr/>
        </p:nvSpPr>
        <p:spPr bwMode="auto">
          <a:xfrm>
            <a:off x="5300663" y="3590925"/>
            <a:ext cx="1587" cy="36353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5879" name="AutoShape 52"/>
          <p:cNvSpPr>
            <a:spLocks noChangeArrowheads="1"/>
          </p:cNvSpPr>
          <p:nvPr/>
        </p:nvSpPr>
        <p:spPr bwMode="auto">
          <a:xfrm>
            <a:off x="6353175" y="3589338"/>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5880" name="Line 53"/>
          <p:cNvSpPr>
            <a:spLocks noChangeShapeType="1"/>
          </p:cNvSpPr>
          <p:nvPr/>
        </p:nvSpPr>
        <p:spPr bwMode="auto">
          <a:xfrm>
            <a:off x="6883400" y="3600450"/>
            <a:ext cx="1588" cy="36353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5881" name="Text Box 54"/>
          <p:cNvSpPr txBox="1">
            <a:spLocks noChangeArrowheads="1"/>
          </p:cNvSpPr>
          <p:nvPr/>
        </p:nvSpPr>
        <p:spPr bwMode="auto">
          <a:xfrm>
            <a:off x="4840288" y="35496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7</a:t>
            </a:r>
          </a:p>
        </p:txBody>
      </p:sp>
      <p:sp>
        <p:nvSpPr>
          <p:cNvPr id="35882" name="Text Box 55"/>
          <p:cNvSpPr txBox="1">
            <a:spLocks noChangeArrowheads="1"/>
          </p:cNvSpPr>
          <p:nvPr/>
        </p:nvSpPr>
        <p:spPr bwMode="auto">
          <a:xfrm>
            <a:off x="6426200" y="3549650"/>
            <a:ext cx="460732"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11</a:t>
            </a:r>
          </a:p>
        </p:txBody>
      </p:sp>
      <p:sp>
        <p:nvSpPr>
          <p:cNvPr id="35883" name="Line 56"/>
          <p:cNvSpPr>
            <a:spLocks noChangeShapeType="1"/>
          </p:cNvSpPr>
          <p:nvPr/>
        </p:nvSpPr>
        <p:spPr bwMode="auto">
          <a:xfrm>
            <a:off x="5308600" y="1987550"/>
            <a:ext cx="1588" cy="36353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5884" name="Line 57"/>
          <p:cNvSpPr>
            <a:spLocks noChangeShapeType="1"/>
          </p:cNvSpPr>
          <p:nvPr/>
        </p:nvSpPr>
        <p:spPr bwMode="auto">
          <a:xfrm flipV="1">
            <a:off x="5651500" y="2166938"/>
            <a:ext cx="712788" cy="4762"/>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5885" name="Line 58"/>
          <p:cNvSpPr>
            <a:spLocks noChangeShapeType="1"/>
          </p:cNvSpPr>
          <p:nvPr/>
        </p:nvSpPr>
        <p:spPr bwMode="auto">
          <a:xfrm flipV="1">
            <a:off x="5645150" y="37576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5886" name="Line 59"/>
          <p:cNvSpPr>
            <a:spLocks noChangeShapeType="1"/>
          </p:cNvSpPr>
          <p:nvPr/>
        </p:nvSpPr>
        <p:spPr bwMode="auto">
          <a:xfrm flipV="1">
            <a:off x="2301875" y="2238375"/>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35888" name="AutoShape 65"/>
          <p:cNvSpPr>
            <a:spLocks noChangeArrowheads="1"/>
          </p:cNvSpPr>
          <p:nvPr/>
        </p:nvSpPr>
        <p:spPr bwMode="auto">
          <a:xfrm>
            <a:off x="6338888" y="2547938"/>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5889" name="Line 66"/>
          <p:cNvSpPr>
            <a:spLocks noChangeShapeType="1"/>
          </p:cNvSpPr>
          <p:nvPr/>
        </p:nvSpPr>
        <p:spPr bwMode="auto">
          <a:xfrm>
            <a:off x="6869113" y="2559050"/>
            <a:ext cx="0" cy="361950"/>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5890" name="Text Box 67"/>
          <p:cNvSpPr txBox="1">
            <a:spLocks noChangeArrowheads="1"/>
          </p:cNvSpPr>
          <p:nvPr/>
        </p:nvSpPr>
        <p:spPr bwMode="auto">
          <a:xfrm>
            <a:off x="6403975" y="250825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17</a:t>
            </a:r>
          </a:p>
        </p:txBody>
      </p:sp>
      <p:sp>
        <p:nvSpPr>
          <p:cNvPr id="35891" name="Line 68"/>
          <p:cNvSpPr>
            <a:spLocks noChangeShapeType="1"/>
          </p:cNvSpPr>
          <p:nvPr/>
        </p:nvSpPr>
        <p:spPr bwMode="auto">
          <a:xfrm flipV="1">
            <a:off x="5629275" y="2716213"/>
            <a:ext cx="712788" cy="4762"/>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5892" name="Line 69"/>
          <p:cNvSpPr>
            <a:spLocks noChangeShapeType="1"/>
          </p:cNvSpPr>
          <p:nvPr/>
        </p:nvSpPr>
        <p:spPr bwMode="auto">
          <a:xfrm flipV="1">
            <a:off x="2406650" y="2755900"/>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1087593" name="Text Box 105"/>
          <p:cNvSpPr txBox="1">
            <a:spLocks noChangeArrowheads="1"/>
          </p:cNvSpPr>
          <p:nvPr/>
        </p:nvSpPr>
        <p:spPr bwMode="auto">
          <a:xfrm>
            <a:off x="3757613" y="4826000"/>
            <a:ext cx="3898900" cy="701923"/>
          </a:xfrm>
          <a:prstGeom prst="rect">
            <a:avLst/>
          </a:prstGeom>
          <a:noFill/>
          <a:ln w="38100" algn="ctr">
            <a:noFill/>
            <a:miter lim="800000"/>
            <a:headEnd/>
            <a:tailEnd/>
          </a:ln>
        </p:spPr>
        <p:txBody>
          <a:bodyPr>
            <a:spAutoFit/>
          </a:bodyPr>
          <a:lstStyle/>
          <a:p>
            <a:pPr algn="ctr" eaLnBrk="1" hangingPunct="1">
              <a:lnSpc>
                <a:spcPct val="70000"/>
              </a:lnSpc>
              <a:spcBef>
                <a:spcPct val="30000"/>
              </a:spcBef>
            </a:pPr>
            <a:r>
              <a:rPr lang="en-US" sz="2800" b="1" dirty="0">
                <a:solidFill>
                  <a:srgbClr val="FF66CC"/>
                </a:solidFill>
                <a:latin typeface="Arial" pitchFamily="34" charset="0"/>
                <a:cs typeface="Arial" pitchFamily="34" charset="0"/>
              </a:rPr>
              <a:t>Acquire locks in ascending order</a:t>
            </a:r>
          </a:p>
        </p:txBody>
      </p:sp>
      <p:sp>
        <p:nvSpPr>
          <p:cNvPr id="35900" name="Line 108"/>
          <p:cNvSpPr>
            <a:spLocks noChangeShapeType="1"/>
          </p:cNvSpPr>
          <p:nvPr/>
        </p:nvSpPr>
        <p:spPr bwMode="auto">
          <a:xfrm flipV="1">
            <a:off x="2374900" y="3324225"/>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35901" name="Line 109"/>
          <p:cNvSpPr>
            <a:spLocks noChangeShapeType="1"/>
          </p:cNvSpPr>
          <p:nvPr/>
        </p:nvSpPr>
        <p:spPr bwMode="auto">
          <a:xfrm flipV="1">
            <a:off x="2343150" y="3892550"/>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94" name="Rectangle 4"/>
          <p:cNvSpPr>
            <a:spLocks noChangeArrowheads="1"/>
          </p:cNvSpPr>
          <p:nvPr/>
        </p:nvSpPr>
        <p:spPr bwMode="auto">
          <a:xfrm>
            <a:off x="1876425" y="1922463"/>
            <a:ext cx="614363" cy="2301875"/>
          </a:xfrm>
          <a:prstGeom prst="rect">
            <a:avLst/>
          </a:prstGeom>
          <a:solidFill>
            <a:srgbClr val="CCFFFF"/>
          </a:solidFill>
          <a:ln w="38100" algn="ctr">
            <a:solidFill>
              <a:schemeClr val="tx1"/>
            </a:solidFill>
            <a:miter lim="800000"/>
            <a:headEnd/>
            <a:tailEnd/>
          </a:ln>
        </p:spPr>
        <p:txBody>
          <a:bodyPr anchor="ctr">
            <a:spAutoFit/>
          </a:bodyPr>
          <a:lstStyle/>
          <a:p>
            <a:pPr algn="ctr" eaLnBrk="1" hangingPunct="1">
              <a:lnSpc>
                <a:spcPct val="70000"/>
              </a:lnSpc>
              <a:spcBef>
                <a:spcPct val="30000"/>
              </a:spcBef>
            </a:pPr>
            <a:endParaRPr lang="en-US" sz="2800" b="1"/>
          </a:p>
        </p:txBody>
      </p:sp>
      <p:grpSp>
        <p:nvGrpSpPr>
          <p:cNvPr id="95" name="Group 5"/>
          <p:cNvGrpSpPr>
            <a:grpSpLocks/>
          </p:cNvGrpSpPr>
          <p:nvPr/>
        </p:nvGrpSpPr>
        <p:grpSpPr bwMode="auto">
          <a:xfrm>
            <a:off x="2003425" y="1978025"/>
            <a:ext cx="330200" cy="481013"/>
            <a:chOff x="2208" y="1920"/>
            <a:chExt cx="1152" cy="1680"/>
          </a:xfrm>
        </p:grpSpPr>
        <p:sp>
          <p:nvSpPr>
            <p:cNvPr id="96" name="Oval 6"/>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97" name="Oval 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98" name="AutoShape 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99" name="AutoShape 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00" name="Group 10"/>
          <p:cNvGrpSpPr>
            <a:grpSpLocks/>
          </p:cNvGrpSpPr>
          <p:nvPr/>
        </p:nvGrpSpPr>
        <p:grpSpPr bwMode="auto">
          <a:xfrm>
            <a:off x="2003425" y="2546350"/>
            <a:ext cx="330200" cy="481013"/>
            <a:chOff x="2208" y="1920"/>
            <a:chExt cx="1152" cy="1680"/>
          </a:xfrm>
        </p:grpSpPr>
        <p:sp>
          <p:nvSpPr>
            <p:cNvPr id="101" name="Oval 11"/>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02" name="Oval 1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03" name="AutoShape 1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04" name="AutoShape 1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05" name="Group 15"/>
          <p:cNvGrpSpPr>
            <a:grpSpLocks/>
          </p:cNvGrpSpPr>
          <p:nvPr/>
        </p:nvGrpSpPr>
        <p:grpSpPr bwMode="auto">
          <a:xfrm>
            <a:off x="2003425" y="3113088"/>
            <a:ext cx="330200" cy="481012"/>
            <a:chOff x="2208" y="1920"/>
            <a:chExt cx="1152" cy="1680"/>
          </a:xfrm>
        </p:grpSpPr>
        <p:sp>
          <p:nvSpPr>
            <p:cNvPr id="106" name="Oval 16"/>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07" name="Oval 1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08" name="AutoShape 1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09" name="AutoShape 1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10" name="Group 20"/>
          <p:cNvGrpSpPr>
            <a:grpSpLocks/>
          </p:cNvGrpSpPr>
          <p:nvPr/>
        </p:nvGrpSpPr>
        <p:grpSpPr bwMode="auto">
          <a:xfrm>
            <a:off x="2003425" y="3681413"/>
            <a:ext cx="330200" cy="481012"/>
            <a:chOff x="2208" y="1920"/>
            <a:chExt cx="1152" cy="1680"/>
          </a:xfrm>
        </p:grpSpPr>
        <p:sp>
          <p:nvSpPr>
            <p:cNvPr id="111" name="Oval 21"/>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12" name="Oval 2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13" name="AutoShape 2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14" name="AutoShape 2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15" name="Line 25"/>
          <p:cNvSpPr>
            <a:spLocks noChangeShapeType="1"/>
          </p:cNvSpPr>
          <p:nvPr/>
        </p:nvSpPr>
        <p:spPr bwMode="auto">
          <a:xfrm>
            <a:off x="1908175" y="3638550"/>
            <a:ext cx="584200" cy="0"/>
          </a:xfrm>
          <a:prstGeom prst="line">
            <a:avLst/>
          </a:prstGeom>
          <a:noFill/>
          <a:ln w="38100">
            <a:solidFill>
              <a:schemeClr val="tx1"/>
            </a:solidFill>
            <a:round/>
            <a:headEnd/>
            <a:tailEnd/>
          </a:ln>
        </p:spPr>
        <p:txBody>
          <a:bodyPr>
            <a:spAutoFit/>
          </a:bodyPr>
          <a:lstStyle/>
          <a:p>
            <a:endParaRPr lang="en-US"/>
          </a:p>
        </p:txBody>
      </p:sp>
      <p:sp>
        <p:nvSpPr>
          <p:cNvPr id="116" name="Line 26"/>
          <p:cNvSpPr>
            <a:spLocks noChangeShapeType="1"/>
          </p:cNvSpPr>
          <p:nvPr/>
        </p:nvSpPr>
        <p:spPr bwMode="auto">
          <a:xfrm>
            <a:off x="1870075" y="3070225"/>
            <a:ext cx="584200" cy="0"/>
          </a:xfrm>
          <a:prstGeom prst="line">
            <a:avLst/>
          </a:prstGeom>
          <a:noFill/>
          <a:ln w="38100">
            <a:solidFill>
              <a:schemeClr val="tx1"/>
            </a:solidFill>
            <a:round/>
            <a:headEnd/>
            <a:tailEnd/>
          </a:ln>
        </p:spPr>
        <p:txBody>
          <a:bodyPr>
            <a:spAutoFit/>
          </a:bodyPr>
          <a:lstStyle/>
          <a:p>
            <a:endParaRPr lang="en-US"/>
          </a:p>
        </p:txBody>
      </p:sp>
      <p:sp>
        <p:nvSpPr>
          <p:cNvPr id="117" name="Line 27"/>
          <p:cNvSpPr>
            <a:spLocks noChangeShapeType="1"/>
          </p:cNvSpPr>
          <p:nvPr/>
        </p:nvSpPr>
        <p:spPr bwMode="auto">
          <a:xfrm>
            <a:off x="1863725" y="2501900"/>
            <a:ext cx="584200" cy="0"/>
          </a:xfrm>
          <a:prstGeom prst="line">
            <a:avLst/>
          </a:prstGeom>
          <a:noFill/>
          <a:ln w="38100">
            <a:solidFill>
              <a:schemeClr val="tx1"/>
            </a:solidFill>
            <a:round/>
            <a:headEnd/>
            <a:tailEnd/>
          </a:ln>
        </p:spPr>
        <p:txBody>
          <a:bodyPr>
            <a:spAutoFit/>
          </a:bodyPr>
          <a:lstStyle/>
          <a:p>
            <a:endParaRPr lang="en-US"/>
          </a:p>
        </p:txBody>
      </p:sp>
      <p:sp>
        <p:nvSpPr>
          <p:cNvPr id="118" name="Line 28"/>
          <p:cNvSpPr>
            <a:spLocks noChangeShapeType="1"/>
          </p:cNvSpPr>
          <p:nvPr/>
        </p:nvSpPr>
        <p:spPr bwMode="auto">
          <a:xfrm>
            <a:off x="1885950" y="4206875"/>
            <a:ext cx="584200" cy="0"/>
          </a:xfrm>
          <a:prstGeom prst="line">
            <a:avLst/>
          </a:prstGeom>
          <a:noFill/>
          <a:ln w="38100">
            <a:solidFill>
              <a:schemeClr val="tx1"/>
            </a:solidFill>
            <a:round/>
            <a:headEnd/>
            <a:tailEnd/>
          </a:ln>
        </p:spPr>
        <p:txBody>
          <a:bodyPr>
            <a:spAutoFit/>
          </a:bodyPr>
          <a:lstStyle/>
          <a:p>
            <a:endParaRPr lang="en-US"/>
          </a:p>
        </p:txBody>
      </p:sp>
      <p:sp>
        <p:nvSpPr>
          <p:cNvPr id="119" name="Line 29"/>
          <p:cNvSpPr>
            <a:spLocks noChangeShapeType="1"/>
          </p:cNvSpPr>
          <p:nvPr/>
        </p:nvSpPr>
        <p:spPr bwMode="auto">
          <a:xfrm>
            <a:off x="1863725" y="1935163"/>
            <a:ext cx="584200" cy="0"/>
          </a:xfrm>
          <a:prstGeom prst="line">
            <a:avLst/>
          </a:prstGeom>
          <a:noFill/>
          <a:ln w="38100">
            <a:solidFill>
              <a:schemeClr val="tx1"/>
            </a:solidFill>
            <a:round/>
            <a:headEnd/>
            <a:tailEnd/>
          </a:ln>
        </p:spPr>
        <p:txBody>
          <a:bodyPr>
            <a:spAutoFit/>
          </a:bodyPr>
          <a:lstStyle/>
          <a:p>
            <a:endParaRPr lang="en-US"/>
          </a:p>
        </p:txBody>
      </p:sp>
      <p:grpSp>
        <p:nvGrpSpPr>
          <p:cNvPr id="120" name="Group 60"/>
          <p:cNvGrpSpPr>
            <a:grpSpLocks/>
          </p:cNvGrpSpPr>
          <p:nvPr/>
        </p:nvGrpSpPr>
        <p:grpSpPr bwMode="auto">
          <a:xfrm>
            <a:off x="1981200" y="1992313"/>
            <a:ext cx="330200" cy="481012"/>
            <a:chOff x="1993" y="3092"/>
            <a:chExt cx="208" cy="303"/>
          </a:xfrm>
        </p:grpSpPr>
        <p:sp>
          <p:nvSpPr>
            <p:cNvPr id="121" name="Oval 61"/>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22" name="Oval 62"/>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23" name="AutoShape 63"/>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24" name="AutoShape 64"/>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25" name="AutoShape 88"/>
          <p:cNvSpPr>
            <a:spLocks noChangeArrowheads="1"/>
          </p:cNvSpPr>
          <p:nvPr/>
        </p:nvSpPr>
        <p:spPr bwMode="auto">
          <a:xfrm>
            <a:off x="1876425" y="4776788"/>
            <a:ext cx="850900" cy="373062"/>
          </a:xfrm>
          <a:prstGeom prst="roundRect">
            <a:avLst>
              <a:gd name="adj" fmla="val 16667"/>
            </a:avLst>
          </a:prstGeom>
          <a:solidFill>
            <a:schemeClr val="accent1"/>
          </a:solidFill>
          <a:ln w="38100" algn="ctr">
            <a:solidFill>
              <a:schemeClr val="tx1"/>
            </a:solidFill>
            <a:round/>
            <a:headEnd/>
            <a:tailEnd/>
          </a:ln>
        </p:spPr>
        <p:txBody>
          <a:bodyPr wrap="none" anchor="ctr">
            <a:spAutoFit/>
          </a:bodyPr>
          <a:lstStyle/>
          <a:p>
            <a:pPr algn="ctr" eaLnBrk="1" hangingPunct="1">
              <a:lnSpc>
                <a:spcPct val="70000"/>
              </a:lnSpc>
              <a:spcBef>
                <a:spcPct val="30000"/>
              </a:spcBef>
            </a:pPr>
            <a:endParaRPr lang="en-US" sz="2800" b="1"/>
          </a:p>
        </p:txBody>
      </p:sp>
      <p:sp>
        <p:nvSpPr>
          <p:cNvPr id="126" name="Freeform 89"/>
          <p:cNvSpPr>
            <a:spLocks/>
          </p:cNvSpPr>
          <p:nvPr/>
        </p:nvSpPr>
        <p:spPr bwMode="auto">
          <a:xfrm>
            <a:off x="2427288" y="3878263"/>
            <a:ext cx="868362" cy="1247775"/>
          </a:xfrm>
          <a:custGeom>
            <a:avLst/>
            <a:gdLst>
              <a:gd name="T0" fmla="*/ 0 w 547"/>
              <a:gd name="T1" fmla="*/ 2147483647 h 786"/>
              <a:gd name="T2" fmla="*/ 2147483647 w 547"/>
              <a:gd name="T3" fmla="*/ 2147483647 h 786"/>
              <a:gd name="T4" fmla="*/ 2147483647 w 547"/>
              <a:gd name="T5" fmla="*/ 2147483647 h 786"/>
              <a:gd name="T6" fmla="*/ 2147483647 w 547"/>
              <a:gd name="T7" fmla="*/ 0 h 786"/>
              <a:gd name="T8" fmla="*/ 0 60000 65536"/>
              <a:gd name="T9" fmla="*/ 0 60000 65536"/>
              <a:gd name="T10" fmla="*/ 0 60000 65536"/>
              <a:gd name="T11" fmla="*/ 0 60000 65536"/>
              <a:gd name="T12" fmla="*/ 0 w 547"/>
              <a:gd name="T13" fmla="*/ 0 h 786"/>
              <a:gd name="T14" fmla="*/ 547 w 547"/>
              <a:gd name="T15" fmla="*/ 786 h 786"/>
            </a:gdLst>
            <a:ahLst/>
            <a:cxnLst>
              <a:cxn ang="T8">
                <a:pos x="T0" y="T1"/>
              </a:cxn>
              <a:cxn ang="T9">
                <a:pos x="T2" y="T3"/>
              </a:cxn>
              <a:cxn ang="T10">
                <a:pos x="T4" y="T5"/>
              </a:cxn>
              <a:cxn ang="T11">
                <a:pos x="T6" y="T7"/>
              </a:cxn>
            </a:cxnLst>
            <a:rect l="T12" t="T13" r="T14" b="T15"/>
            <a:pathLst>
              <a:path w="547" h="786">
                <a:moveTo>
                  <a:pt x="0" y="695"/>
                </a:moveTo>
                <a:cubicBezTo>
                  <a:pt x="183" y="740"/>
                  <a:pt x="367" y="786"/>
                  <a:pt x="417" y="695"/>
                </a:cubicBezTo>
                <a:cubicBezTo>
                  <a:pt x="467" y="604"/>
                  <a:pt x="276" y="265"/>
                  <a:pt x="298" y="149"/>
                </a:cubicBezTo>
                <a:cubicBezTo>
                  <a:pt x="320" y="33"/>
                  <a:pt x="433" y="16"/>
                  <a:pt x="547" y="0"/>
                </a:cubicBezTo>
              </a:path>
            </a:pathLst>
          </a:custGeom>
          <a:noFill/>
          <a:ln w="76200">
            <a:solidFill>
              <a:schemeClr val="tx1"/>
            </a:solidFill>
            <a:round/>
            <a:headEnd/>
            <a:tailEnd type="triangle" w="med" len="med"/>
          </a:ln>
        </p:spPr>
        <p:txBody>
          <a:bodyPr>
            <a:spAutoFit/>
          </a:bodyPr>
          <a:lstStyle/>
          <a:p>
            <a:pPr algn="ctr" eaLnBrk="1" hangingPunct="1">
              <a:lnSpc>
                <a:spcPct val="70000"/>
              </a:lnSpc>
              <a:spcBef>
                <a:spcPct val="30000"/>
              </a:spcBef>
            </a:pPr>
            <a:endParaRPr lang="en-US" sz="2800" b="1"/>
          </a:p>
        </p:txBody>
      </p:sp>
      <p:grpSp>
        <p:nvGrpSpPr>
          <p:cNvPr id="127" name="Group 90"/>
          <p:cNvGrpSpPr>
            <a:grpSpLocks/>
          </p:cNvGrpSpPr>
          <p:nvPr/>
        </p:nvGrpSpPr>
        <p:grpSpPr bwMode="auto">
          <a:xfrm>
            <a:off x="1990725" y="2557463"/>
            <a:ext cx="330200" cy="481012"/>
            <a:chOff x="1993" y="3092"/>
            <a:chExt cx="208" cy="303"/>
          </a:xfrm>
        </p:grpSpPr>
        <p:sp>
          <p:nvSpPr>
            <p:cNvPr id="128" name="Oval 91"/>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29" name="Oval 92"/>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30" name="AutoShape 93"/>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31" name="AutoShape 94"/>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32" name="Group 95"/>
          <p:cNvGrpSpPr>
            <a:grpSpLocks/>
          </p:cNvGrpSpPr>
          <p:nvPr/>
        </p:nvGrpSpPr>
        <p:grpSpPr bwMode="auto">
          <a:xfrm>
            <a:off x="2000250" y="3122613"/>
            <a:ext cx="330200" cy="481012"/>
            <a:chOff x="1993" y="3092"/>
            <a:chExt cx="208" cy="303"/>
          </a:xfrm>
        </p:grpSpPr>
        <p:sp>
          <p:nvSpPr>
            <p:cNvPr id="133" name="Oval 96"/>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34" name="Oval 97"/>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35" name="AutoShape 98"/>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36" name="AutoShape 99"/>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37" name="Group 100"/>
          <p:cNvGrpSpPr>
            <a:grpSpLocks/>
          </p:cNvGrpSpPr>
          <p:nvPr/>
        </p:nvGrpSpPr>
        <p:grpSpPr bwMode="auto">
          <a:xfrm>
            <a:off x="2009775" y="3687763"/>
            <a:ext cx="330200" cy="481012"/>
            <a:chOff x="1993" y="3092"/>
            <a:chExt cx="208" cy="303"/>
          </a:xfrm>
        </p:grpSpPr>
        <p:sp>
          <p:nvSpPr>
            <p:cNvPr id="138" name="Oval 101"/>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39" name="Oval 102"/>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40" name="AutoShape 103"/>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41" name="AutoShape 104"/>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42" name="AutoShape 106"/>
          <p:cNvSpPr>
            <a:spLocks noChangeArrowheads="1"/>
          </p:cNvSpPr>
          <p:nvPr/>
        </p:nvSpPr>
        <p:spPr bwMode="auto">
          <a:xfrm>
            <a:off x="1497013" y="4587875"/>
            <a:ext cx="1514475" cy="930275"/>
          </a:xfrm>
          <a:prstGeom prst="wedgeRoundRectCallout">
            <a:avLst>
              <a:gd name="adj1" fmla="val 36477"/>
              <a:gd name="adj2" fmla="val -339421"/>
              <a:gd name="adj3" fmla="val 16667"/>
            </a:avLst>
          </a:prstGeom>
          <a:noFill/>
          <a:ln w="38100" algn="ctr">
            <a:solidFill>
              <a:srgbClr val="FF0000"/>
            </a:solidFill>
            <a:miter lim="800000"/>
            <a:headEnd/>
            <a:tailEnd/>
          </a:ln>
        </p:spPr>
        <p:txBody>
          <a:bodyPr/>
          <a:lstStyle/>
          <a:p>
            <a:pPr algn="ctr" eaLnBrk="1" hangingPunct="1">
              <a:lnSpc>
                <a:spcPct val="70000"/>
              </a:lnSpc>
              <a:spcBef>
                <a:spcPct val="30000"/>
              </a:spcBef>
            </a:pPr>
            <a:endParaRPr lang="en-US" b="1">
              <a:latin typeface="Lucida Console"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7593"/>
                                        </p:tgtEl>
                                        <p:attrNameLst>
                                          <p:attrName>style.visibility</p:attrName>
                                        </p:attrNameLst>
                                      </p:cBhvr>
                                      <p:to>
                                        <p:strVal val="visible"/>
                                      </p:to>
                                    </p:set>
                                    <p:animEffect transition="in" filter="blinds(horizontal)">
                                      <p:cBhvr>
                                        <p:cTn id="7" dur="500"/>
                                        <p:tgtEl>
                                          <p:spTgt spid="108759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20"/>
                                        </p:tgtEl>
                                        <p:attrNameLst>
                                          <p:attrName>style.visibility</p:attrName>
                                        </p:attrNameLst>
                                      </p:cBhvr>
                                      <p:to>
                                        <p:strVal val="visible"/>
                                      </p:to>
                                    </p:set>
                                    <p:animEffect transition="in" filter="blinds(horizontal)">
                                      <p:cBhvr>
                                        <p:cTn id="11" dur="500"/>
                                        <p:tgtEl>
                                          <p:spTgt spid="120"/>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27"/>
                                        </p:tgtEl>
                                        <p:attrNameLst>
                                          <p:attrName>style.visibility</p:attrName>
                                        </p:attrNameLst>
                                      </p:cBhvr>
                                      <p:to>
                                        <p:strVal val="visible"/>
                                      </p:to>
                                    </p:set>
                                    <p:animEffect transition="in" filter="blinds(horizontal)">
                                      <p:cBhvr>
                                        <p:cTn id="15" dur="500"/>
                                        <p:tgtEl>
                                          <p:spTgt spid="127"/>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blinds(horizontal)">
                                      <p:cBhvr>
                                        <p:cTn id="19" dur="500"/>
                                        <p:tgtEl>
                                          <p:spTgt spid="132"/>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blinds(horizontal)">
                                      <p:cBhvr>
                                        <p:cTn id="23" dur="500"/>
                                        <p:tgtEl>
                                          <p:spTgt spid="13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87595"/>
                                        </p:tgtEl>
                                        <p:attrNameLst>
                                          <p:attrName>style.visibility</p:attrName>
                                        </p:attrNameLst>
                                      </p:cBhvr>
                                      <p:to>
                                        <p:strVal val="visible"/>
                                      </p:to>
                                    </p:set>
                                    <p:animEffect transition="in" filter="blinds(horizontal)">
                                      <p:cBhvr>
                                        <p:cTn id="28" dur="500"/>
                                        <p:tgtEl>
                                          <p:spTgt spid="108759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2"/>
                                        </p:tgtEl>
                                        <p:attrNameLst>
                                          <p:attrName>style.visibility</p:attrName>
                                        </p:attrNameLst>
                                      </p:cBhvr>
                                      <p:to>
                                        <p:strVal val="visible"/>
                                      </p:to>
                                    </p:set>
                                    <p:animEffect transition="in" filter="blinds(horizontal)">
                                      <p:cBhvr>
                                        <p:cTn id="31"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595" grpId="0" animBg="1"/>
      <p:bldP spid="1087593" grpId="0"/>
      <p:bldP spid="1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1"/>
          <p:cNvSpPr>
            <a:spLocks noGrp="1"/>
          </p:cNvSpPr>
          <p:nvPr>
            <p:ph type="ftr" sz="quarter" idx="10"/>
          </p:nvPr>
        </p:nvSpPr>
        <p:spPr>
          <a:noFill/>
        </p:spPr>
        <p:txBody>
          <a:bodyPr/>
          <a:lstStyle/>
          <a:p>
            <a:r>
              <a:rPr lang="en-US" smtClean="0"/>
              <a:t>Art of Multiprocessor Programming</a:t>
            </a:r>
          </a:p>
        </p:txBody>
      </p:sp>
      <p:sp>
        <p:nvSpPr>
          <p:cNvPr id="36867" name="Slide Number Placeholder 2"/>
          <p:cNvSpPr>
            <a:spLocks noGrp="1"/>
          </p:cNvSpPr>
          <p:nvPr>
            <p:ph type="sldNum" sz="quarter" idx="11"/>
          </p:nvPr>
        </p:nvSpPr>
        <p:spPr>
          <a:noFill/>
        </p:spPr>
        <p:txBody>
          <a:bodyPr/>
          <a:lstStyle/>
          <a:p>
            <a:fld id="{EE0E9128-A80E-4DCD-9D67-E25D27C83488}" type="slidenum">
              <a:rPr lang="ar-SA" smtClean="0">
                <a:cs typeface="Arial" pitchFamily="34" charset="0"/>
              </a:rPr>
              <a:pPr/>
              <a:t>28</a:t>
            </a:fld>
            <a:endParaRPr lang="en-US" smtClean="0">
              <a:cs typeface="Arial" pitchFamily="34" charset="0"/>
            </a:endParaRPr>
          </a:p>
        </p:txBody>
      </p:sp>
      <p:sp>
        <p:nvSpPr>
          <p:cNvPr id="36868" name="Rectangle 2"/>
          <p:cNvSpPr>
            <a:spLocks noGrp="1" noChangeArrowheads="1"/>
          </p:cNvSpPr>
          <p:nvPr>
            <p:ph type="title" idx="4294967295"/>
          </p:nvPr>
        </p:nvSpPr>
        <p:spPr/>
        <p:txBody>
          <a:bodyPr/>
          <a:lstStyle/>
          <a:p>
            <a:r>
              <a:rPr lang="en-US" smtClean="0"/>
              <a:t>Resize This</a:t>
            </a:r>
          </a:p>
        </p:txBody>
      </p:sp>
      <p:sp>
        <p:nvSpPr>
          <p:cNvPr id="36869" name="Text Box 3"/>
          <p:cNvSpPr txBox="1">
            <a:spLocks noChangeArrowheads="1"/>
          </p:cNvSpPr>
          <p:nvPr/>
        </p:nvSpPr>
        <p:spPr bwMode="auto">
          <a:xfrm>
            <a:off x="6351588" y="4392613"/>
            <a:ext cx="0" cy="244475"/>
          </a:xfrm>
          <a:prstGeom prst="rect">
            <a:avLst/>
          </a:prstGeom>
          <a:solidFill>
            <a:srgbClr val="99FFCC"/>
          </a:solidFill>
          <a:ln w="9525">
            <a:noFill/>
            <a:miter lim="800000"/>
            <a:headEnd/>
            <a:tailEnd/>
          </a:ln>
        </p:spPr>
        <p:txBody>
          <a:bodyPr wrap="none" lIns="0" tIns="0" rIns="0" bIns="0">
            <a:spAutoFit/>
          </a:bodyPr>
          <a:lstStyle/>
          <a:p>
            <a:pPr algn="l" eaLnBrk="1">
              <a:lnSpc>
                <a:spcPct val="115000"/>
              </a:lnSpc>
              <a:buClr>
                <a:srgbClr val="000000"/>
              </a:buClr>
              <a:buSzPct val="45000"/>
              <a:buFont typeface="StarSymbol" pitchFamily="2" charset="0"/>
              <a:buNone/>
            </a:pPr>
            <a:endParaRPr lang="en-GB" sz="1400">
              <a:solidFill>
                <a:schemeClr val="tx1"/>
              </a:solidFill>
              <a:latin typeface="Arial" pitchFamily="34" charset="0"/>
            </a:endParaRPr>
          </a:p>
        </p:txBody>
      </p:sp>
      <p:sp>
        <p:nvSpPr>
          <p:cNvPr id="36880" name="AutoShape 30"/>
          <p:cNvSpPr>
            <a:spLocks noChangeArrowheads="1"/>
          </p:cNvSpPr>
          <p:nvPr/>
        </p:nvSpPr>
        <p:spPr bwMode="auto">
          <a:xfrm>
            <a:off x="3527425" y="2989263"/>
            <a:ext cx="765175" cy="519112"/>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6881" name="AutoShape 31"/>
          <p:cNvSpPr>
            <a:spLocks noChangeArrowheads="1"/>
          </p:cNvSpPr>
          <p:nvPr/>
        </p:nvSpPr>
        <p:spPr bwMode="auto">
          <a:xfrm>
            <a:off x="3527425" y="3509963"/>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6882" name="AutoShape 32"/>
          <p:cNvSpPr>
            <a:spLocks noChangeArrowheads="1"/>
          </p:cNvSpPr>
          <p:nvPr/>
        </p:nvSpPr>
        <p:spPr bwMode="auto">
          <a:xfrm>
            <a:off x="3527425" y="1946275"/>
            <a:ext cx="765175" cy="519113"/>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6883" name="AutoShape 33"/>
          <p:cNvSpPr>
            <a:spLocks noChangeArrowheads="1"/>
          </p:cNvSpPr>
          <p:nvPr/>
        </p:nvSpPr>
        <p:spPr bwMode="auto">
          <a:xfrm>
            <a:off x="3527425" y="246697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6884" name="Line 34"/>
          <p:cNvSpPr>
            <a:spLocks noChangeShapeType="1"/>
          </p:cNvSpPr>
          <p:nvPr/>
        </p:nvSpPr>
        <p:spPr bwMode="auto">
          <a:xfrm>
            <a:off x="5308600" y="1998663"/>
            <a:ext cx="1588" cy="363537"/>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6885" name="AutoShape 35"/>
          <p:cNvSpPr>
            <a:spLocks noChangeArrowheads="1"/>
          </p:cNvSpPr>
          <p:nvPr/>
        </p:nvSpPr>
        <p:spPr bwMode="auto">
          <a:xfrm>
            <a:off x="4779963" y="2541588"/>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6886" name="Line 36"/>
          <p:cNvSpPr>
            <a:spLocks noChangeShapeType="1"/>
          </p:cNvSpPr>
          <p:nvPr/>
        </p:nvSpPr>
        <p:spPr bwMode="auto">
          <a:xfrm>
            <a:off x="5308600" y="2552700"/>
            <a:ext cx="1588" cy="361950"/>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6887" name="Text Box 37"/>
          <p:cNvSpPr txBox="1">
            <a:spLocks noChangeArrowheads="1"/>
          </p:cNvSpPr>
          <p:nvPr/>
        </p:nvSpPr>
        <p:spPr bwMode="auto">
          <a:xfrm>
            <a:off x="3652838" y="2065338"/>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0</a:t>
            </a:r>
          </a:p>
        </p:txBody>
      </p:sp>
      <p:sp>
        <p:nvSpPr>
          <p:cNvPr id="36888" name="Text Box 38"/>
          <p:cNvSpPr txBox="1">
            <a:spLocks noChangeArrowheads="1"/>
          </p:cNvSpPr>
          <p:nvPr/>
        </p:nvSpPr>
        <p:spPr bwMode="auto">
          <a:xfrm>
            <a:off x="3652838" y="2589213"/>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1</a:t>
            </a:r>
          </a:p>
        </p:txBody>
      </p:sp>
      <p:sp>
        <p:nvSpPr>
          <p:cNvPr id="36889" name="Text Box 39"/>
          <p:cNvSpPr txBox="1">
            <a:spLocks noChangeArrowheads="1"/>
          </p:cNvSpPr>
          <p:nvPr/>
        </p:nvSpPr>
        <p:spPr bwMode="auto">
          <a:xfrm>
            <a:off x="3652838" y="3111500"/>
            <a:ext cx="155575" cy="385763"/>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2</a:t>
            </a:r>
          </a:p>
        </p:txBody>
      </p:sp>
      <p:sp>
        <p:nvSpPr>
          <p:cNvPr id="36890" name="Text Box 40"/>
          <p:cNvSpPr txBox="1">
            <a:spLocks noChangeArrowheads="1"/>
          </p:cNvSpPr>
          <p:nvPr/>
        </p:nvSpPr>
        <p:spPr bwMode="auto">
          <a:xfrm>
            <a:off x="3652838" y="3633788"/>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3</a:t>
            </a:r>
          </a:p>
        </p:txBody>
      </p:sp>
      <p:sp>
        <p:nvSpPr>
          <p:cNvPr id="36891" name="Line 41"/>
          <p:cNvSpPr>
            <a:spLocks noChangeShapeType="1"/>
          </p:cNvSpPr>
          <p:nvPr/>
        </p:nvSpPr>
        <p:spPr bwMode="auto">
          <a:xfrm flipV="1">
            <a:off x="4070350" y="22082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36892" name="Line 42"/>
          <p:cNvSpPr>
            <a:spLocks noChangeShapeType="1"/>
          </p:cNvSpPr>
          <p:nvPr/>
        </p:nvSpPr>
        <p:spPr bwMode="auto">
          <a:xfrm flipV="1">
            <a:off x="4070350" y="2749550"/>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36893" name="Line 43"/>
          <p:cNvSpPr>
            <a:spLocks noChangeShapeType="1"/>
          </p:cNvSpPr>
          <p:nvPr/>
        </p:nvSpPr>
        <p:spPr bwMode="auto">
          <a:xfrm flipV="1">
            <a:off x="4062413" y="375602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36894" name="AutoShape 44"/>
          <p:cNvSpPr>
            <a:spLocks noChangeArrowheads="1"/>
          </p:cNvSpPr>
          <p:nvPr/>
        </p:nvSpPr>
        <p:spPr bwMode="auto">
          <a:xfrm>
            <a:off x="4778375" y="198755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6895" name="Text Box 45"/>
          <p:cNvSpPr txBox="1">
            <a:spLocks noChangeArrowheads="1"/>
          </p:cNvSpPr>
          <p:nvPr/>
        </p:nvSpPr>
        <p:spPr bwMode="auto">
          <a:xfrm>
            <a:off x="4835525" y="19589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4</a:t>
            </a:r>
          </a:p>
        </p:txBody>
      </p:sp>
      <p:sp>
        <p:nvSpPr>
          <p:cNvPr id="36896" name="AutoShape 46"/>
          <p:cNvSpPr>
            <a:spLocks noChangeArrowheads="1"/>
          </p:cNvSpPr>
          <p:nvPr/>
        </p:nvSpPr>
        <p:spPr bwMode="auto">
          <a:xfrm>
            <a:off x="6361113" y="1998663"/>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6897" name="Line 47"/>
          <p:cNvSpPr>
            <a:spLocks noChangeShapeType="1"/>
          </p:cNvSpPr>
          <p:nvPr/>
        </p:nvSpPr>
        <p:spPr bwMode="auto">
          <a:xfrm>
            <a:off x="6891338" y="2009775"/>
            <a:ext cx="0" cy="361950"/>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6898" name="Text Box 48"/>
          <p:cNvSpPr txBox="1">
            <a:spLocks noChangeArrowheads="1"/>
          </p:cNvSpPr>
          <p:nvPr/>
        </p:nvSpPr>
        <p:spPr bwMode="auto">
          <a:xfrm>
            <a:off x="6426200" y="19589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8</a:t>
            </a:r>
          </a:p>
        </p:txBody>
      </p:sp>
      <p:sp>
        <p:nvSpPr>
          <p:cNvPr id="36899" name="Text Box 49"/>
          <p:cNvSpPr txBox="1">
            <a:spLocks noChangeArrowheads="1"/>
          </p:cNvSpPr>
          <p:nvPr/>
        </p:nvSpPr>
        <p:spPr bwMode="auto">
          <a:xfrm>
            <a:off x="4848225" y="251142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9</a:t>
            </a:r>
          </a:p>
        </p:txBody>
      </p:sp>
      <p:sp>
        <p:nvSpPr>
          <p:cNvPr id="36900" name="AutoShape 50"/>
          <p:cNvSpPr>
            <a:spLocks noChangeArrowheads="1"/>
          </p:cNvSpPr>
          <p:nvPr/>
        </p:nvSpPr>
        <p:spPr bwMode="auto">
          <a:xfrm>
            <a:off x="4770438" y="3579813"/>
            <a:ext cx="1004887"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6901" name="Line 51"/>
          <p:cNvSpPr>
            <a:spLocks noChangeShapeType="1"/>
          </p:cNvSpPr>
          <p:nvPr/>
        </p:nvSpPr>
        <p:spPr bwMode="auto">
          <a:xfrm>
            <a:off x="5300663" y="3590925"/>
            <a:ext cx="1587" cy="36353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6902" name="AutoShape 52"/>
          <p:cNvSpPr>
            <a:spLocks noChangeArrowheads="1"/>
          </p:cNvSpPr>
          <p:nvPr/>
        </p:nvSpPr>
        <p:spPr bwMode="auto">
          <a:xfrm>
            <a:off x="6353175" y="3589338"/>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6903" name="Line 53"/>
          <p:cNvSpPr>
            <a:spLocks noChangeShapeType="1"/>
          </p:cNvSpPr>
          <p:nvPr/>
        </p:nvSpPr>
        <p:spPr bwMode="auto">
          <a:xfrm>
            <a:off x="6883400" y="3600450"/>
            <a:ext cx="1588" cy="36353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6904" name="Text Box 54"/>
          <p:cNvSpPr txBox="1">
            <a:spLocks noChangeArrowheads="1"/>
          </p:cNvSpPr>
          <p:nvPr/>
        </p:nvSpPr>
        <p:spPr bwMode="auto">
          <a:xfrm>
            <a:off x="4840288" y="35496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7</a:t>
            </a:r>
          </a:p>
        </p:txBody>
      </p:sp>
      <p:sp>
        <p:nvSpPr>
          <p:cNvPr id="36905" name="Text Box 55"/>
          <p:cNvSpPr txBox="1">
            <a:spLocks noChangeArrowheads="1"/>
          </p:cNvSpPr>
          <p:nvPr/>
        </p:nvSpPr>
        <p:spPr bwMode="auto">
          <a:xfrm>
            <a:off x="6426200" y="3549650"/>
            <a:ext cx="460732"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11</a:t>
            </a:r>
          </a:p>
        </p:txBody>
      </p:sp>
      <p:sp>
        <p:nvSpPr>
          <p:cNvPr id="36906" name="Line 56"/>
          <p:cNvSpPr>
            <a:spLocks noChangeShapeType="1"/>
          </p:cNvSpPr>
          <p:nvPr/>
        </p:nvSpPr>
        <p:spPr bwMode="auto">
          <a:xfrm>
            <a:off x="5308600" y="1987550"/>
            <a:ext cx="1588" cy="36353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6907" name="Line 57"/>
          <p:cNvSpPr>
            <a:spLocks noChangeShapeType="1"/>
          </p:cNvSpPr>
          <p:nvPr/>
        </p:nvSpPr>
        <p:spPr bwMode="auto">
          <a:xfrm flipV="1">
            <a:off x="5651500" y="2166938"/>
            <a:ext cx="712788" cy="4762"/>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6908" name="Line 58"/>
          <p:cNvSpPr>
            <a:spLocks noChangeShapeType="1"/>
          </p:cNvSpPr>
          <p:nvPr/>
        </p:nvSpPr>
        <p:spPr bwMode="auto">
          <a:xfrm flipV="1">
            <a:off x="5645150" y="37576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6909" name="Line 59"/>
          <p:cNvSpPr>
            <a:spLocks noChangeShapeType="1"/>
          </p:cNvSpPr>
          <p:nvPr/>
        </p:nvSpPr>
        <p:spPr bwMode="auto">
          <a:xfrm flipV="1">
            <a:off x="2301875" y="2238375"/>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36911" name="AutoShape 65"/>
          <p:cNvSpPr>
            <a:spLocks noChangeArrowheads="1"/>
          </p:cNvSpPr>
          <p:nvPr/>
        </p:nvSpPr>
        <p:spPr bwMode="auto">
          <a:xfrm>
            <a:off x="6338888" y="2547938"/>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6912" name="Line 66"/>
          <p:cNvSpPr>
            <a:spLocks noChangeShapeType="1"/>
          </p:cNvSpPr>
          <p:nvPr/>
        </p:nvSpPr>
        <p:spPr bwMode="auto">
          <a:xfrm>
            <a:off x="6869113" y="2559050"/>
            <a:ext cx="0" cy="361950"/>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6913" name="Text Box 67"/>
          <p:cNvSpPr txBox="1">
            <a:spLocks noChangeArrowheads="1"/>
          </p:cNvSpPr>
          <p:nvPr/>
        </p:nvSpPr>
        <p:spPr bwMode="auto">
          <a:xfrm>
            <a:off x="6403975" y="250825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17</a:t>
            </a:r>
          </a:p>
        </p:txBody>
      </p:sp>
      <p:sp>
        <p:nvSpPr>
          <p:cNvPr id="36914" name="Line 68"/>
          <p:cNvSpPr>
            <a:spLocks noChangeShapeType="1"/>
          </p:cNvSpPr>
          <p:nvPr/>
        </p:nvSpPr>
        <p:spPr bwMode="auto">
          <a:xfrm flipV="1">
            <a:off x="5629275" y="2716213"/>
            <a:ext cx="712788" cy="4762"/>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6915" name="Line 69"/>
          <p:cNvSpPr>
            <a:spLocks noChangeShapeType="1"/>
          </p:cNvSpPr>
          <p:nvPr/>
        </p:nvSpPr>
        <p:spPr bwMode="auto">
          <a:xfrm flipV="1">
            <a:off x="2406650" y="2755900"/>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grpSp>
        <p:nvGrpSpPr>
          <p:cNvPr id="7" name="Group 70"/>
          <p:cNvGrpSpPr>
            <a:grpSpLocks/>
          </p:cNvGrpSpPr>
          <p:nvPr/>
        </p:nvGrpSpPr>
        <p:grpSpPr bwMode="auto">
          <a:xfrm>
            <a:off x="3771900" y="2106613"/>
            <a:ext cx="769938" cy="4165600"/>
            <a:chOff x="2696" y="1037"/>
            <a:chExt cx="485" cy="2624"/>
          </a:xfrm>
        </p:grpSpPr>
        <p:sp>
          <p:nvSpPr>
            <p:cNvPr id="36937" name="AutoShape 71"/>
            <p:cNvSpPr>
              <a:spLocks noChangeArrowheads="1"/>
            </p:cNvSpPr>
            <p:nvPr/>
          </p:nvSpPr>
          <p:spPr bwMode="auto">
            <a:xfrm>
              <a:off x="2699" y="1694"/>
              <a:ext cx="482" cy="327"/>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6938" name="AutoShape 72"/>
            <p:cNvSpPr>
              <a:spLocks noChangeArrowheads="1"/>
            </p:cNvSpPr>
            <p:nvPr/>
          </p:nvSpPr>
          <p:spPr bwMode="auto">
            <a:xfrm>
              <a:off x="2699" y="2022"/>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6939" name="AutoShape 73"/>
            <p:cNvSpPr>
              <a:spLocks noChangeArrowheads="1"/>
            </p:cNvSpPr>
            <p:nvPr/>
          </p:nvSpPr>
          <p:spPr bwMode="auto">
            <a:xfrm>
              <a:off x="2699" y="1037"/>
              <a:ext cx="482" cy="327"/>
            </a:xfrm>
            <a:prstGeom prst="roundRect">
              <a:avLst>
                <a:gd name="adj" fmla="val 278"/>
              </a:avLst>
            </a:prstGeom>
            <a:solidFill>
              <a:srgbClr val="FF99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6940" name="AutoShape 74"/>
            <p:cNvSpPr>
              <a:spLocks noChangeArrowheads="1"/>
            </p:cNvSpPr>
            <p:nvPr/>
          </p:nvSpPr>
          <p:spPr bwMode="auto">
            <a:xfrm>
              <a:off x="2699" y="1365"/>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6941" name="Text Box 75"/>
            <p:cNvSpPr txBox="1">
              <a:spLocks noChangeArrowheads="1"/>
            </p:cNvSpPr>
            <p:nvPr/>
          </p:nvSpPr>
          <p:spPr bwMode="auto">
            <a:xfrm>
              <a:off x="2778" y="1112"/>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0</a:t>
              </a:r>
            </a:p>
          </p:txBody>
        </p:sp>
        <p:sp>
          <p:nvSpPr>
            <p:cNvPr id="36942" name="Text Box 76"/>
            <p:cNvSpPr txBox="1">
              <a:spLocks noChangeArrowheads="1"/>
            </p:cNvSpPr>
            <p:nvPr/>
          </p:nvSpPr>
          <p:spPr bwMode="auto">
            <a:xfrm>
              <a:off x="2778" y="1442"/>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1</a:t>
              </a:r>
            </a:p>
          </p:txBody>
        </p:sp>
        <p:sp>
          <p:nvSpPr>
            <p:cNvPr id="36943" name="Text Box 77"/>
            <p:cNvSpPr txBox="1">
              <a:spLocks noChangeArrowheads="1"/>
            </p:cNvSpPr>
            <p:nvPr/>
          </p:nvSpPr>
          <p:spPr bwMode="auto">
            <a:xfrm>
              <a:off x="2778" y="1771"/>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2</a:t>
              </a:r>
            </a:p>
          </p:txBody>
        </p:sp>
        <p:sp>
          <p:nvSpPr>
            <p:cNvPr id="36944" name="Text Box 78"/>
            <p:cNvSpPr txBox="1">
              <a:spLocks noChangeArrowheads="1"/>
            </p:cNvSpPr>
            <p:nvPr/>
          </p:nvSpPr>
          <p:spPr bwMode="auto">
            <a:xfrm>
              <a:off x="2778" y="2100"/>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3</a:t>
              </a:r>
            </a:p>
          </p:txBody>
        </p:sp>
        <p:sp>
          <p:nvSpPr>
            <p:cNvPr id="36945" name="AutoShape 79"/>
            <p:cNvSpPr>
              <a:spLocks noChangeArrowheads="1"/>
            </p:cNvSpPr>
            <p:nvPr/>
          </p:nvSpPr>
          <p:spPr bwMode="auto">
            <a:xfrm>
              <a:off x="2696" y="3005"/>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6946" name="AutoShape 80"/>
            <p:cNvSpPr>
              <a:spLocks noChangeArrowheads="1"/>
            </p:cNvSpPr>
            <p:nvPr/>
          </p:nvSpPr>
          <p:spPr bwMode="auto">
            <a:xfrm>
              <a:off x="2696" y="3334"/>
              <a:ext cx="482" cy="327"/>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6947" name="AutoShape 81"/>
            <p:cNvSpPr>
              <a:spLocks noChangeArrowheads="1"/>
            </p:cNvSpPr>
            <p:nvPr/>
          </p:nvSpPr>
          <p:spPr bwMode="auto">
            <a:xfrm>
              <a:off x="2696" y="2349"/>
              <a:ext cx="482" cy="327"/>
            </a:xfrm>
            <a:prstGeom prst="roundRect">
              <a:avLst>
                <a:gd name="adj" fmla="val 278"/>
              </a:avLst>
            </a:prstGeom>
            <a:solidFill>
              <a:srgbClr val="FF99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6948" name="AutoShape 82"/>
            <p:cNvSpPr>
              <a:spLocks noChangeArrowheads="1"/>
            </p:cNvSpPr>
            <p:nvPr/>
          </p:nvSpPr>
          <p:spPr bwMode="auto">
            <a:xfrm>
              <a:off x="2696" y="2677"/>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6949" name="Text Box 83"/>
            <p:cNvSpPr txBox="1">
              <a:spLocks noChangeArrowheads="1"/>
            </p:cNvSpPr>
            <p:nvPr/>
          </p:nvSpPr>
          <p:spPr bwMode="auto">
            <a:xfrm>
              <a:off x="2775" y="2424"/>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4</a:t>
              </a:r>
            </a:p>
          </p:txBody>
        </p:sp>
        <p:sp>
          <p:nvSpPr>
            <p:cNvPr id="36950" name="Text Box 84"/>
            <p:cNvSpPr txBox="1">
              <a:spLocks noChangeArrowheads="1"/>
            </p:cNvSpPr>
            <p:nvPr/>
          </p:nvSpPr>
          <p:spPr bwMode="auto">
            <a:xfrm>
              <a:off x="2775" y="2753"/>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5</a:t>
              </a:r>
            </a:p>
          </p:txBody>
        </p:sp>
        <p:sp>
          <p:nvSpPr>
            <p:cNvPr id="36951" name="Text Box 85"/>
            <p:cNvSpPr txBox="1">
              <a:spLocks noChangeArrowheads="1"/>
            </p:cNvSpPr>
            <p:nvPr/>
          </p:nvSpPr>
          <p:spPr bwMode="auto">
            <a:xfrm>
              <a:off x="2775" y="3083"/>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6</a:t>
              </a:r>
            </a:p>
          </p:txBody>
        </p:sp>
        <p:sp>
          <p:nvSpPr>
            <p:cNvPr id="36952" name="Text Box 86"/>
            <p:cNvSpPr txBox="1">
              <a:spLocks noChangeArrowheads="1"/>
            </p:cNvSpPr>
            <p:nvPr/>
          </p:nvSpPr>
          <p:spPr bwMode="auto">
            <a:xfrm>
              <a:off x="2775" y="3412"/>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7</a:t>
              </a:r>
            </a:p>
          </p:txBody>
        </p:sp>
      </p:grpSp>
      <p:sp>
        <p:nvSpPr>
          <p:cNvPr id="1088616" name="Text Box 104"/>
          <p:cNvSpPr txBox="1">
            <a:spLocks noChangeArrowheads="1"/>
          </p:cNvSpPr>
          <p:nvPr/>
        </p:nvSpPr>
        <p:spPr bwMode="auto">
          <a:xfrm>
            <a:off x="4799013" y="4557713"/>
            <a:ext cx="3473450" cy="701923"/>
          </a:xfrm>
          <a:prstGeom prst="rect">
            <a:avLst/>
          </a:prstGeom>
          <a:noFill/>
          <a:ln w="38100" algn="ctr">
            <a:noFill/>
            <a:miter lim="800000"/>
            <a:headEnd/>
            <a:tailEnd/>
          </a:ln>
        </p:spPr>
        <p:txBody>
          <a:bodyPr>
            <a:spAutoFit/>
          </a:bodyPr>
          <a:lstStyle/>
          <a:p>
            <a:pPr algn="ctr" eaLnBrk="1" hangingPunct="1">
              <a:lnSpc>
                <a:spcPct val="70000"/>
              </a:lnSpc>
              <a:spcBef>
                <a:spcPct val="30000"/>
              </a:spcBef>
            </a:pPr>
            <a:r>
              <a:rPr lang="en-US" sz="2800" b="1" dirty="0">
                <a:solidFill>
                  <a:srgbClr val="FF66CC"/>
                </a:solidFill>
                <a:latin typeface="Arial" pitchFamily="34" charset="0"/>
                <a:cs typeface="Arial" pitchFamily="34" charset="0"/>
              </a:rPr>
              <a:t>Allocate new super-sized table</a:t>
            </a:r>
          </a:p>
        </p:txBody>
      </p:sp>
      <p:sp>
        <p:nvSpPr>
          <p:cNvPr id="36923" name="Line 105"/>
          <p:cNvSpPr>
            <a:spLocks noChangeShapeType="1"/>
          </p:cNvSpPr>
          <p:nvPr/>
        </p:nvSpPr>
        <p:spPr bwMode="auto">
          <a:xfrm flipV="1">
            <a:off x="2374900" y="3324225"/>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36924" name="Line 106"/>
          <p:cNvSpPr>
            <a:spLocks noChangeShapeType="1"/>
          </p:cNvSpPr>
          <p:nvPr/>
        </p:nvSpPr>
        <p:spPr bwMode="auto">
          <a:xfrm flipV="1">
            <a:off x="2343150" y="3892550"/>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109" name="Rectangle 4"/>
          <p:cNvSpPr>
            <a:spLocks noChangeArrowheads="1"/>
          </p:cNvSpPr>
          <p:nvPr/>
        </p:nvSpPr>
        <p:spPr bwMode="auto">
          <a:xfrm>
            <a:off x="1876425" y="1922463"/>
            <a:ext cx="614363" cy="2301875"/>
          </a:xfrm>
          <a:prstGeom prst="rect">
            <a:avLst/>
          </a:prstGeom>
          <a:solidFill>
            <a:srgbClr val="CCFFFF"/>
          </a:solidFill>
          <a:ln w="38100" algn="ctr">
            <a:solidFill>
              <a:schemeClr val="tx1"/>
            </a:solidFill>
            <a:miter lim="800000"/>
            <a:headEnd/>
            <a:tailEnd/>
          </a:ln>
        </p:spPr>
        <p:txBody>
          <a:bodyPr anchor="ctr">
            <a:spAutoFit/>
          </a:bodyPr>
          <a:lstStyle/>
          <a:p>
            <a:pPr algn="ctr" eaLnBrk="1" hangingPunct="1">
              <a:lnSpc>
                <a:spcPct val="70000"/>
              </a:lnSpc>
              <a:spcBef>
                <a:spcPct val="30000"/>
              </a:spcBef>
            </a:pPr>
            <a:endParaRPr lang="en-US" sz="2800" b="1"/>
          </a:p>
        </p:txBody>
      </p:sp>
      <p:grpSp>
        <p:nvGrpSpPr>
          <p:cNvPr id="110" name="Group 5"/>
          <p:cNvGrpSpPr>
            <a:grpSpLocks/>
          </p:cNvGrpSpPr>
          <p:nvPr/>
        </p:nvGrpSpPr>
        <p:grpSpPr bwMode="auto">
          <a:xfrm>
            <a:off x="2003425" y="1978025"/>
            <a:ext cx="330200" cy="481013"/>
            <a:chOff x="2208" y="1920"/>
            <a:chExt cx="1152" cy="1680"/>
          </a:xfrm>
        </p:grpSpPr>
        <p:sp>
          <p:nvSpPr>
            <p:cNvPr id="111" name="Oval 6"/>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12" name="Oval 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13" name="AutoShape 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14" name="AutoShape 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15" name="Group 10"/>
          <p:cNvGrpSpPr>
            <a:grpSpLocks/>
          </p:cNvGrpSpPr>
          <p:nvPr/>
        </p:nvGrpSpPr>
        <p:grpSpPr bwMode="auto">
          <a:xfrm>
            <a:off x="2003425" y="2546350"/>
            <a:ext cx="330200" cy="481013"/>
            <a:chOff x="2208" y="1920"/>
            <a:chExt cx="1152" cy="1680"/>
          </a:xfrm>
        </p:grpSpPr>
        <p:sp>
          <p:nvSpPr>
            <p:cNvPr id="116" name="Oval 11"/>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17" name="Oval 1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18" name="AutoShape 1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19" name="AutoShape 1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20" name="Group 15"/>
          <p:cNvGrpSpPr>
            <a:grpSpLocks/>
          </p:cNvGrpSpPr>
          <p:nvPr/>
        </p:nvGrpSpPr>
        <p:grpSpPr bwMode="auto">
          <a:xfrm>
            <a:off x="2003425" y="3113088"/>
            <a:ext cx="330200" cy="481012"/>
            <a:chOff x="2208" y="1920"/>
            <a:chExt cx="1152" cy="1680"/>
          </a:xfrm>
        </p:grpSpPr>
        <p:sp>
          <p:nvSpPr>
            <p:cNvPr id="121" name="Oval 16"/>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22" name="Oval 1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23" name="AutoShape 1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24" name="AutoShape 1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25" name="Group 20"/>
          <p:cNvGrpSpPr>
            <a:grpSpLocks/>
          </p:cNvGrpSpPr>
          <p:nvPr/>
        </p:nvGrpSpPr>
        <p:grpSpPr bwMode="auto">
          <a:xfrm>
            <a:off x="2003425" y="3681413"/>
            <a:ext cx="330200" cy="481012"/>
            <a:chOff x="2208" y="1920"/>
            <a:chExt cx="1152" cy="1680"/>
          </a:xfrm>
        </p:grpSpPr>
        <p:sp>
          <p:nvSpPr>
            <p:cNvPr id="126" name="Oval 21"/>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27" name="Oval 2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28" name="AutoShape 2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29" name="AutoShape 2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30" name="Line 25"/>
          <p:cNvSpPr>
            <a:spLocks noChangeShapeType="1"/>
          </p:cNvSpPr>
          <p:nvPr/>
        </p:nvSpPr>
        <p:spPr bwMode="auto">
          <a:xfrm>
            <a:off x="1908175" y="3638550"/>
            <a:ext cx="584200" cy="0"/>
          </a:xfrm>
          <a:prstGeom prst="line">
            <a:avLst/>
          </a:prstGeom>
          <a:noFill/>
          <a:ln w="38100">
            <a:solidFill>
              <a:schemeClr val="tx1"/>
            </a:solidFill>
            <a:round/>
            <a:headEnd/>
            <a:tailEnd/>
          </a:ln>
        </p:spPr>
        <p:txBody>
          <a:bodyPr>
            <a:spAutoFit/>
          </a:bodyPr>
          <a:lstStyle/>
          <a:p>
            <a:endParaRPr lang="en-US"/>
          </a:p>
        </p:txBody>
      </p:sp>
      <p:sp>
        <p:nvSpPr>
          <p:cNvPr id="131" name="Line 26"/>
          <p:cNvSpPr>
            <a:spLocks noChangeShapeType="1"/>
          </p:cNvSpPr>
          <p:nvPr/>
        </p:nvSpPr>
        <p:spPr bwMode="auto">
          <a:xfrm>
            <a:off x="1870075" y="3070225"/>
            <a:ext cx="584200" cy="0"/>
          </a:xfrm>
          <a:prstGeom prst="line">
            <a:avLst/>
          </a:prstGeom>
          <a:noFill/>
          <a:ln w="38100">
            <a:solidFill>
              <a:schemeClr val="tx1"/>
            </a:solidFill>
            <a:round/>
            <a:headEnd/>
            <a:tailEnd/>
          </a:ln>
        </p:spPr>
        <p:txBody>
          <a:bodyPr>
            <a:spAutoFit/>
          </a:bodyPr>
          <a:lstStyle/>
          <a:p>
            <a:endParaRPr lang="en-US"/>
          </a:p>
        </p:txBody>
      </p:sp>
      <p:sp>
        <p:nvSpPr>
          <p:cNvPr id="132" name="Line 27"/>
          <p:cNvSpPr>
            <a:spLocks noChangeShapeType="1"/>
          </p:cNvSpPr>
          <p:nvPr/>
        </p:nvSpPr>
        <p:spPr bwMode="auto">
          <a:xfrm>
            <a:off x="1863725" y="2501900"/>
            <a:ext cx="584200" cy="0"/>
          </a:xfrm>
          <a:prstGeom prst="line">
            <a:avLst/>
          </a:prstGeom>
          <a:noFill/>
          <a:ln w="38100">
            <a:solidFill>
              <a:schemeClr val="tx1"/>
            </a:solidFill>
            <a:round/>
            <a:headEnd/>
            <a:tailEnd/>
          </a:ln>
        </p:spPr>
        <p:txBody>
          <a:bodyPr>
            <a:spAutoFit/>
          </a:bodyPr>
          <a:lstStyle/>
          <a:p>
            <a:endParaRPr lang="en-US"/>
          </a:p>
        </p:txBody>
      </p:sp>
      <p:sp>
        <p:nvSpPr>
          <p:cNvPr id="133" name="Line 28"/>
          <p:cNvSpPr>
            <a:spLocks noChangeShapeType="1"/>
          </p:cNvSpPr>
          <p:nvPr/>
        </p:nvSpPr>
        <p:spPr bwMode="auto">
          <a:xfrm>
            <a:off x="1885950" y="4206875"/>
            <a:ext cx="584200" cy="0"/>
          </a:xfrm>
          <a:prstGeom prst="line">
            <a:avLst/>
          </a:prstGeom>
          <a:noFill/>
          <a:ln w="38100">
            <a:solidFill>
              <a:schemeClr val="tx1"/>
            </a:solidFill>
            <a:round/>
            <a:headEnd/>
            <a:tailEnd/>
          </a:ln>
        </p:spPr>
        <p:txBody>
          <a:bodyPr>
            <a:spAutoFit/>
          </a:bodyPr>
          <a:lstStyle/>
          <a:p>
            <a:endParaRPr lang="en-US"/>
          </a:p>
        </p:txBody>
      </p:sp>
      <p:sp>
        <p:nvSpPr>
          <p:cNvPr id="134" name="Line 29"/>
          <p:cNvSpPr>
            <a:spLocks noChangeShapeType="1"/>
          </p:cNvSpPr>
          <p:nvPr/>
        </p:nvSpPr>
        <p:spPr bwMode="auto">
          <a:xfrm>
            <a:off x="1863725" y="1935163"/>
            <a:ext cx="584200" cy="0"/>
          </a:xfrm>
          <a:prstGeom prst="line">
            <a:avLst/>
          </a:prstGeom>
          <a:noFill/>
          <a:ln w="38100">
            <a:solidFill>
              <a:schemeClr val="tx1"/>
            </a:solidFill>
            <a:round/>
            <a:headEnd/>
            <a:tailEnd/>
          </a:ln>
        </p:spPr>
        <p:txBody>
          <a:bodyPr>
            <a:spAutoFit/>
          </a:bodyPr>
          <a:lstStyle/>
          <a:p>
            <a:endParaRPr lang="en-US"/>
          </a:p>
        </p:txBody>
      </p:sp>
      <p:grpSp>
        <p:nvGrpSpPr>
          <p:cNvPr id="135" name="Group 60"/>
          <p:cNvGrpSpPr>
            <a:grpSpLocks/>
          </p:cNvGrpSpPr>
          <p:nvPr/>
        </p:nvGrpSpPr>
        <p:grpSpPr bwMode="auto">
          <a:xfrm>
            <a:off x="1981200" y="1992313"/>
            <a:ext cx="330200" cy="481012"/>
            <a:chOff x="1993" y="3092"/>
            <a:chExt cx="208" cy="303"/>
          </a:xfrm>
        </p:grpSpPr>
        <p:sp>
          <p:nvSpPr>
            <p:cNvPr id="136" name="Oval 61"/>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37" name="Oval 62"/>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38" name="AutoShape 63"/>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39" name="AutoShape 64"/>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40" name="AutoShape 87"/>
          <p:cNvSpPr>
            <a:spLocks noChangeArrowheads="1"/>
          </p:cNvSpPr>
          <p:nvPr/>
        </p:nvSpPr>
        <p:spPr bwMode="auto">
          <a:xfrm>
            <a:off x="1876425" y="4776788"/>
            <a:ext cx="850900" cy="373062"/>
          </a:xfrm>
          <a:prstGeom prst="roundRect">
            <a:avLst>
              <a:gd name="adj" fmla="val 16667"/>
            </a:avLst>
          </a:prstGeom>
          <a:solidFill>
            <a:schemeClr val="accent1"/>
          </a:solidFill>
          <a:ln w="38100" algn="ctr">
            <a:solidFill>
              <a:schemeClr val="tx1"/>
            </a:solidFill>
            <a:round/>
            <a:headEnd/>
            <a:tailEnd/>
          </a:ln>
        </p:spPr>
        <p:txBody>
          <a:bodyPr wrap="none" anchor="ctr">
            <a:spAutoFit/>
          </a:bodyPr>
          <a:lstStyle/>
          <a:p>
            <a:pPr algn="ctr" eaLnBrk="1" hangingPunct="1">
              <a:lnSpc>
                <a:spcPct val="70000"/>
              </a:lnSpc>
              <a:spcBef>
                <a:spcPct val="30000"/>
              </a:spcBef>
            </a:pPr>
            <a:endParaRPr lang="en-US" sz="2800" b="1"/>
          </a:p>
        </p:txBody>
      </p:sp>
      <p:sp>
        <p:nvSpPr>
          <p:cNvPr id="141" name="Freeform 88"/>
          <p:cNvSpPr>
            <a:spLocks/>
          </p:cNvSpPr>
          <p:nvPr/>
        </p:nvSpPr>
        <p:spPr bwMode="auto">
          <a:xfrm>
            <a:off x="2427288" y="3878263"/>
            <a:ext cx="868362" cy="1247775"/>
          </a:xfrm>
          <a:custGeom>
            <a:avLst/>
            <a:gdLst>
              <a:gd name="T0" fmla="*/ 0 w 547"/>
              <a:gd name="T1" fmla="*/ 2147483647 h 786"/>
              <a:gd name="T2" fmla="*/ 2147483647 w 547"/>
              <a:gd name="T3" fmla="*/ 2147483647 h 786"/>
              <a:gd name="T4" fmla="*/ 2147483647 w 547"/>
              <a:gd name="T5" fmla="*/ 2147483647 h 786"/>
              <a:gd name="T6" fmla="*/ 2147483647 w 547"/>
              <a:gd name="T7" fmla="*/ 0 h 786"/>
              <a:gd name="T8" fmla="*/ 0 60000 65536"/>
              <a:gd name="T9" fmla="*/ 0 60000 65536"/>
              <a:gd name="T10" fmla="*/ 0 60000 65536"/>
              <a:gd name="T11" fmla="*/ 0 60000 65536"/>
              <a:gd name="T12" fmla="*/ 0 w 547"/>
              <a:gd name="T13" fmla="*/ 0 h 786"/>
              <a:gd name="T14" fmla="*/ 547 w 547"/>
              <a:gd name="T15" fmla="*/ 786 h 786"/>
            </a:gdLst>
            <a:ahLst/>
            <a:cxnLst>
              <a:cxn ang="T8">
                <a:pos x="T0" y="T1"/>
              </a:cxn>
              <a:cxn ang="T9">
                <a:pos x="T2" y="T3"/>
              </a:cxn>
              <a:cxn ang="T10">
                <a:pos x="T4" y="T5"/>
              </a:cxn>
              <a:cxn ang="T11">
                <a:pos x="T6" y="T7"/>
              </a:cxn>
            </a:cxnLst>
            <a:rect l="T12" t="T13" r="T14" b="T15"/>
            <a:pathLst>
              <a:path w="547" h="786">
                <a:moveTo>
                  <a:pt x="0" y="695"/>
                </a:moveTo>
                <a:cubicBezTo>
                  <a:pt x="183" y="740"/>
                  <a:pt x="367" y="786"/>
                  <a:pt x="417" y="695"/>
                </a:cubicBezTo>
                <a:cubicBezTo>
                  <a:pt x="467" y="604"/>
                  <a:pt x="276" y="265"/>
                  <a:pt x="298" y="149"/>
                </a:cubicBezTo>
                <a:cubicBezTo>
                  <a:pt x="320" y="33"/>
                  <a:pt x="433" y="16"/>
                  <a:pt x="547" y="0"/>
                </a:cubicBezTo>
              </a:path>
            </a:pathLst>
          </a:custGeom>
          <a:noFill/>
          <a:ln w="76200">
            <a:solidFill>
              <a:schemeClr val="tx1"/>
            </a:solidFill>
            <a:round/>
            <a:headEnd/>
            <a:tailEnd type="triangle" w="med" len="med"/>
          </a:ln>
        </p:spPr>
        <p:txBody>
          <a:bodyPr>
            <a:spAutoFit/>
          </a:bodyPr>
          <a:lstStyle/>
          <a:p>
            <a:pPr algn="ctr" eaLnBrk="1" hangingPunct="1">
              <a:lnSpc>
                <a:spcPct val="70000"/>
              </a:lnSpc>
              <a:spcBef>
                <a:spcPct val="30000"/>
              </a:spcBef>
            </a:pPr>
            <a:endParaRPr lang="en-US" sz="2800" b="1"/>
          </a:p>
        </p:txBody>
      </p:sp>
      <p:grpSp>
        <p:nvGrpSpPr>
          <p:cNvPr id="142" name="Group 89"/>
          <p:cNvGrpSpPr>
            <a:grpSpLocks/>
          </p:cNvGrpSpPr>
          <p:nvPr/>
        </p:nvGrpSpPr>
        <p:grpSpPr bwMode="auto">
          <a:xfrm>
            <a:off x="1990725" y="2557463"/>
            <a:ext cx="330200" cy="481012"/>
            <a:chOff x="1993" y="3092"/>
            <a:chExt cx="208" cy="303"/>
          </a:xfrm>
        </p:grpSpPr>
        <p:sp>
          <p:nvSpPr>
            <p:cNvPr id="143" name="Oval 90"/>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44" name="Oval 91"/>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45" name="AutoShape 92"/>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46" name="AutoShape 93"/>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47" name="Group 94"/>
          <p:cNvGrpSpPr>
            <a:grpSpLocks/>
          </p:cNvGrpSpPr>
          <p:nvPr/>
        </p:nvGrpSpPr>
        <p:grpSpPr bwMode="auto">
          <a:xfrm>
            <a:off x="2000250" y="3122613"/>
            <a:ext cx="330200" cy="481012"/>
            <a:chOff x="1993" y="3092"/>
            <a:chExt cx="208" cy="303"/>
          </a:xfrm>
        </p:grpSpPr>
        <p:sp>
          <p:nvSpPr>
            <p:cNvPr id="148" name="Oval 95"/>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49" name="Oval 96"/>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50" name="AutoShape 97"/>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51" name="AutoShape 98"/>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52" name="Group 99"/>
          <p:cNvGrpSpPr>
            <a:grpSpLocks/>
          </p:cNvGrpSpPr>
          <p:nvPr/>
        </p:nvGrpSpPr>
        <p:grpSpPr bwMode="auto">
          <a:xfrm>
            <a:off x="2009775" y="3687763"/>
            <a:ext cx="330200" cy="481012"/>
            <a:chOff x="1993" y="3092"/>
            <a:chExt cx="208" cy="303"/>
          </a:xfrm>
        </p:grpSpPr>
        <p:sp>
          <p:nvSpPr>
            <p:cNvPr id="153" name="Oval 100"/>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54" name="Oval 101"/>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55" name="AutoShape 102"/>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56" name="AutoShape 103"/>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8616"/>
                                        </p:tgtEl>
                                        <p:attrNameLst>
                                          <p:attrName>style.visibility</p:attrName>
                                        </p:attrNameLst>
                                      </p:cBhvr>
                                      <p:to>
                                        <p:strVal val="visible"/>
                                      </p:to>
                                    </p:set>
                                    <p:animEffect transition="in" filter="blinds(horizontal)">
                                      <p:cBhvr>
                                        <p:cTn id="7" dur="500"/>
                                        <p:tgtEl>
                                          <p:spTgt spid="10886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6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1"/>
          <p:cNvSpPr>
            <a:spLocks noGrp="1"/>
          </p:cNvSpPr>
          <p:nvPr>
            <p:ph type="ftr" sz="quarter" idx="10"/>
          </p:nvPr>
        </p:nvSpPr>
        <p:spPr>
          <a:noFill/>
        </p:spPr>
        <p:txBody>
          <a:bodyPr/>
          <a:lstStyle/>
          <a:p>
            <a:r>
              <a:rPr lang="en-US" smtClean="0"/>
              <a:t>Art of Multiprocessor Programming</a:t>
            </a:r>
          </a:p>
        </p:txBody>
      </p:sp>
      <p:sp>
        <p:nvSpPr>
          <p:cNvPr id="37891" name="Slide Number Placeholder 2"/>
          <p:cNvSpPr>
            <a:spLocks noGrp="1"/>
          </p:cNvSpPr>
          <p:nvPr>
            <p:ph type="sldNum" sz="quarter" idx="11"/>
          </p:nvPr>
        </p:nvSpPr>
        <p:spPr>
          <a:noFill/>
        </p:spPr>
        <p:txBody>
          <a:bodyPr/>
          <a:lstStyle/>
          <a:p>
            <a:fld id="{AFFEEDDA-4607-427C-B4F9-473B2B7A0C8D}" type="slidenum">
              <a:rPr lang="ar-SA" smtClean="0">
                <a:cs typeface="Arial" pitchFamily="34" charset="0"/>
              </a:rPr>
              <a:pPr/>
              <a:t>29</a:t>
            </a:fld>
            <a:endParaRPr lang="en-US" smtClean="0">
              <a:cs typeface="Arial" pitchFamily="34" charset="0"/>
            </a:endParaRPr>
          </a:p>
        </p:txBody>
      </p:sp>
      <p:sp>
        <p:nvSpPr>
          <p:cNvPr id="37892" name="Rectangle 2"/>
          <p:cNvSpPr>
            <a:spLocks noGrp="1" noChangeArrowheads="1"/>
          </p:cNvSpPr>
          <p:nvPr>
            <p:ph type="title" idx="4294967295"/>
          </p:nvPr>
        </p:nvSpPr>
        <p:spPr/>
        <p:txBody>
          <a:bodyPr/>
          <a:lstStyle/>
          <a:p>
            <a:r>
              <a:rPr lang="en-US" smtClean="0"/>
              <a:t>Resize This</a:t>
            </a:r>
          </a:p>
        </p:txBody>
      </p:sp>
      <p:sp>
        <p:nvSpPr>
          <p:cNvPr id="37893" name="Text Box 3"/>
          <p:cNvSpPr txBox="1">
            <a:spLocks noChangeArrowheads="1"/>
          </p:cNvSpPr>
          <p:nvPr/>
        </p:nvSpPr>
        <p:spPr bwMode="auto">
          <a:xfrm>
            <a:off x="6351588" y="4392613"/>
            <a:ext cx="65" cy="247760"/>
          </a:xfrm>
          <a:prstGeom prst="rect">
            <a:avLst/>
          </a:prstGeom>
          <a:solidFill>
            <a:srgbClr val="99FFCC"/>
          </a:solidFill>
          <a:ln w="9525">
            <a:noFill/>
            <a:miter lim="800000"/>
            <a:headEnd/>
            <a:tailEnd/>
          </a:ln>
        </p:spPr>
        <p:txBody>
          <a:bodyPr wrap="none" lIns="0" tIns="0" rIns="0" bIns="0">
            <a:spAutoFit/>
          </a:bodyPr>
          <a:lstStyle/>
          <a:p>
            <a:pPr algn="l" eaLnBrk="1">
              <a:lnSpc>
                <a:spcPct val="115000"/>
              </a:lnSpc>
              <a:buClr>
                <a:srgbClr val="000000"/>
              </a:buClr>
              <a:buSzPct val="45000"/>
              <a:buFont typeface="StarSymbol" pitchFamily="2" charset="0"/>
              <a:buNone/>
            </a:pPr>
            <a:endParaRPr lang="en-GB" sz="1400">
              <a:solidFill>
                <a:schemeClr val="tx1"/>
              </a:solidFill>
              <a:latin typeface="Arial" pitchFamily="34" charset="0"/>
              <a:cs typeface="Arial" pitchFamily="34" charset="0"/>
            </a:endParaRPr>
          </a:p>
        </p:txBody>
      </p:sp>
      <p:sp>
        <p:nvSpPr>
          <p:cNvPr id="37904" name="AutoShape 30"/>
          <p:cNvSpPr>
            <a:spLocks noChangeArrowheads="1"/>
          </p:cNvSpPr>
          <p:nvPr/>
        </p:nvSpPr>
        <p:spPr bwMode="auto">
          <a:xfrm>
            <a:off x="3527425" y="2989263"/>
            <a:ext cx="765175" cy="519112"/>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05" name="AutoShape 31"/>
          <p:cNvSpPr>
            <a:spLocks noChangeArrowheads="1"/>
          </p:cNvSpPr>
          <p:nvPr/>
        </p:nvSpPr>
        <p:spPr bwMode="auto">
          <a:xfrm>
            <a:off x="3527425" y="3509963"/>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06" name="AutoShape 32"/>
          <p:cNvSpPr>
            <a:spLocks noChangeArrowheads="1"/>
          </p:cNvSpPr>
          <p:nvPr/>
        </p:nvSpPr>
        <p:spPr bwMode="auto">
          <a:xfrm>
            <a:off x="3527425" y="1946275"/>
            <a:ext cx="765175" cy="519113"/>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07" name="AutoShape 33"/>
          <p:cNvSpPr>
            <a:spLocks noChangeArrowheads="1"/>
          </p:cNvSpPr>
          <p:nvPr/>
        </p:nvSpPr>
        <p:spPr bwMode="auto">
          <a:xfrm>
            <a:off x="3527425" y="246697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08" name="Text Box 37"/>
          <p:cNvSpPr txBox="1">
            <a:spLocks noChangeArrowheads="1"/>
          </p:cNvSpPr>
          <p:nvPr/>
        </p:nvSpPr>
        <p:spPr bwMode="auto">
          <a:xfrm>
            <a:off x="3652838" y="2065338"/>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cs typeface="Arial" pitchFamily="34" charset="0"/>
              </a:rPr>
              <a:t>0</a:t>
            </a:r>
          </a:p>
        </p:txBody>
      </p:sp>
      <p:sp>
        <p:nvSpPr>
          <p:cNvPr id="37909" name="Text Box 38"/>
          <p:cNvSpPr txBox="1">
            <a:spLocks noChangeArrowheads="1"/>
          </p:cNvSpPr>
          <p:nvPr/>
        </p:nvSpPr>
        <p:spPr bwMode="auto">
          <a:xfrm>
            <a:off x="3652838" y="2589213"/>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cs typeface="Arial" pitchFamily="34" charset="0"/>
              </a:rPr>
              <a:t>1</a:t>
            </a:r>
          </a:p>
        </p:txBody>
      </p:sp>
      <p:sp>
        <p:nvSpPr>
          <p:cNvPr id="37910" name="Text Box 39"/>
          <p:cNvSpPr txBox="1">
            <a:spLocks noChangeArrowheads="1"/>
          </p:cNvSpPr>
          <p:nvPr/>
        </p:nvSpPr>
        <p:spPr bwMode="auto">
          <a:xfrm>
            <a:off x="3652838" y="3111500"/>
            <a:ext cx="155575" cy="385763"/>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cs typeface="Arial" pitchFamily="34" charset="0"/>
              </a:rPr>
              <a:t>2</a:t>
            </a:r>
          </a:p>
        </p:txBody>
      </p:sp>
      <p:sp>
        <p:nvSpPr>
          <p:cNvPr id="37911" name="Text Box 40"/>
          <p:cNvSpPr txBox="1">
            <a:spLocks noChangeArrowheads="1"/>
          </p:cNvSpPr>
          <p:nvPr/>
        </p:nvSpPr>
        <p:spPr bwMode="auto">
          <a:xfrm>
            <a:off x="3652838" y="3633788"/>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cs typeface="Arial" pitchFamily="34" charset="0"/>
              </a:rPr>
              <a:t>3</a:t>
            </a:r>
          </a:p>
        </p:txBody>
      </p:sp>
      <p:grpSp>
        <p:nvGrpSpPr>
          <p:cNvPr id="6" name="Group 118"/>
          <p:cNvGrpSpPr>
            <a:grpSpLocks/>
          </p:cNvGrpSpPr>
          <p:nvPr/>
        </p:nvGrpSpPr>
        <p:grpSpPr bwMode="auto">
          <a:xfrm>
            <a:off x="4070350" y="2511428"/>
            <a:ext cx="1712913" cy="422276"/>
            <a:chOff x="2564" y="1582"/>
            <a:chExt cx="1079" cy="266"/>
          </a:xfrm>
        </p:grpSpPr>
        <p:sp>
          <p:nvSpPr>
            <p:cNvPr id="38015" name="AutoShape 35"/>
            <p:cNvSpPr>
              <a:spLocks noChangeArrowheads="1"/>
            </p:cNvSpPr>
            <p:nvPr/>
          </p:nvSpPr>
          <p:spPr bwMode="auto">
            <a:xfrm>
              <a:off x="3011" y="1601"/>
              <a:ext cx="632" cy="236"/>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8016" name="Line 36"/>
            <p:cNvSpPr>
              <a:spLocks noChangeShapeType="1"/>
            </p:cNvSpPr>
            <p:nvPr/>
          </p:nvSpPr>
          <p:spPr bwMode="auto">
            <a:xfrm>
              <a:off x="3344" y="1608"/>
              <a:ext cx="1" cy="22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8017" name="Line 42"/>
            <p:cNvSpPr>
              <a:spLocks noChangeShapeType="1"/>
            </p:cNvSpPr>
            <p:nvPr/>
          </p:nvSpPr>
          <p:spPr bwMode="auto">
            <a:xfrm flipV="1">
              <a:off x="2564" y="1732"/>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8018" name="Text Box 49"/>
            <p:cNvSpPr txBox="1">
              <a:spLocks noChangeArrowheads="1"/>
            </p:cNvSpPr>
            <p:nvPr/>
          </p:nvSpPr>
          <p:spPr bwMode="auto">
            <a:xfrm>
              <a:off x="3054" y="1582"/>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9</a:t>
              </a:r>
            </a:p>
          </p:txBody>
        </p:sp>
      </p:grpSp>
      <p:grpSp>
        <p:nvGrpSpPr>
          <p:cNvPr id="7" name="Group 135"/>
          <p:cNvGrpSpPr>
            <a:grpSpLocks/>
          </p:cNvGrpSpPr>
          <p:nvPr/>
        </p:nvGrpSpPr>
        <p:grpSpPr bwMode="auto">
          <a:xfrm>
            <a:off x="4062413" y="3549654"/>
            <a:ext cx="1712912" cy="422276"/>
            <a:chOff x="2559" y="2236"/>
            <a:chExt cx="1079" cy="266"/>
          </a:xfrm>
        </p:grpSpPr>
        <p:sp>
          <p:nvSpPr>
            <p:cNvPr id="38010" name="Line 43"/>
            <p:cNvSpPr>
              <a:spLocks noChangeShapeType="1"/>
            </p:cNvSpPr>
            <p:nvPr/>
          </p:nvSpPr>
          <p:spPr bwMode="auto">
            <a:xfrm flipV="1">
              <a:off x="2559" y="2366"/>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nvGrpSpPr>
            <p:cNvPr id="38011" name="Group 130"/>
            <p:cNvGrpSpPr>
              <a:grpSpLocks/>
            </p:cNvGrpSpPr>
            <p:nvPr/>
          </p:nvGrpSpPr>
          <p:grpSpPr bwMode="auto">
            <a:xfrm>
              <a:off x="3005" y="2236"/>
              <a:ext cx="633" cy="266"/>
              <a:chOff x="3005" y="2236"/>
              <a:chExt cx="633" cy="266"/>
            </a:xfrm>
          </p:grpSpPr>
          <p:sp>
            <p:nvSpPr>
              <p:cNvPr id="38012" name="AutoShape 50"/>
              <p:cNvSpPr>
                <a:spLocks noChangeArrowheads="1"/>
              </p:cNvSpPr>
              <p:nvPr/>
            </p:nvSpPr>
            <p:spPr bwMode="auto">
              <a:xfrm>
                <a:off x="3005" y="2255"/>
                <a:ext cx="633" cy="236"/>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8013" name="Line 51"/>
              <p:cNvSpPr>
                <a:spLocks noChangeShapeType="1"/>
              </p:cNvSpPr>
              <p:nvPr/>
            </p:nvSpPr>
            <p:spPr bwMode="auto">
              <a:xfrm>
                <a:off x="3339" y="2262"/>
                <a:ext cx="1" cy="229"/>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8014" name="Text Box 54"/>
              <p:cNvSpPr txBox="1">
                <a:spLocks noChangeArrowheads="1"/>
              </p:cNvSpPr>
              <p:nvPr/>
            </p:nvSpPr>
            <p:spPr bwMode="auto">
              <a:xfrm>
                <a:off x="3049" y="2236"/>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7</a:t>
                </a:r>
              </a:p>
            </p:txBody>
          </p:sp>
        </p:grpSp>
      </p:grpSp>
      <p:grpSp>
        <p:nvGrpSpPr>
          <p:cNvPr id="9" name="Group 105"/>
          <p:cNvGrpSpPr>
            <a:grpSpLocks/>
          </p:cNvGrpSpPr>
          <p:nvPr/>
        </p:nvGrpSpPr>
        <p:grpSpPr bwMode="auto">
          <a:xfrm>
            <a:off x="4070350" y="1958977"/>
            <a:ext cx="1711325" cy="422276"/>
            <a:chOff x="2564" y="1234"/>
            <a:chExt cx="1078" cy="266"/>
          </a:xfrm>
        </p:grpSpPr>
        <p:sp>
          <p:nvSpPr>
            <p:cNvPr id="38005" name="Line 34"/>
            <p:cNvSpPr>
              <a:spLocks noChangeShapeType="1"/>
            </p:cNvSpPr>
            <p:nvPr/>
          </p:nvSpPr>
          <p:spPr bwMode="auto">
            <a:xfrm>
              <a:off x="3344" y="1259"/>
              <a:ext cx="1" cy="229"/>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8006" name="Line 41"/>
            <p:cNvSpPr>
              <a:spLocks noChangeShapeType="1"/>
            </p:cNvSpPr>
            <p:nvPr/>
          </p:nvSpPr>
          <p:spPr bwMode="auto">
            <a:xfrm flipV="1">
              <a:off x="2564" y="1391"/>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8007" name="AutoShape 44"/>
            <p:cNvSpPr>
              <a:spLocks noChangeArrowheads="1"/>
            </p:cNvSpPr>
            <p:nvPr/>
          </p:nvSpPr>
          <p:spPr bwMode="auto">
            <a:xfrm>
              <a:off x="3010" y="1252"/>
              <a:ext cx="632" cy="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8008" name="Text Box 45"/>
            <p:cNvSpPr txBox="1">
              <a:spLocks noChangeArrowheads="1"/>
            </p:cNvSpPr>
            <p:nvPr/>
          </p:nvSpPr>
          <p:spPr bwMode="auto">
            <a:xfrm>
              <a:off x="3046" y="1234"/>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4</a:t>
              </a:r>
            </a:p>
          </p:txBody>
        </p:sp>
        <p:sp>
          <p:nvSpPr>
            <p:cNvPr id="38009" name="Line 56"/>
            <p:cNvSpPr>
              <a:spLocks noChangeShapeType="1"/>
            </p:cNvSpPr>
            <p:nvPr/>
          </p:nvSpPr>
          <p:spPr bwMode="auto">
            <a:xfrm>
              <a:off x="3344" y="1252"/>
              <a:ext cx="1" cy="229"/>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grpSp>
      <p:grpSp>
        <p:nvGrpSpPr>
          <p:cNvPr id="10" name="Group 112"/>
          <p:cNvGrpSpPr>
            <a:grpSpLocks/>
          </p:cNvGrpSpPr>
          <p:nvPr/>
        </p:nvGrpSpPr>
        <p:grpSpPr bwMode="auto">
          <a:xfrm>
            <a:off x="5651500" y="1958977"/>
            <a:ext cx="1712913" cy="422276"/>
            <a:chOff x="3560" y="1234"/>
            <a:chExt cx="1079" cy="266"/>
          </a:xfrm>
        </p:grpSpPr>
        <p:sp>
          <p:nvSpPr>
            <p:cNvPr id="38001" name="AutoShape 46"/>
            <p:cNvSpPr>
              <a:spLocks noChangeArrowheads="1"/>
            </p:cNvSpPr>
            <p:nvPr/>
          </p:nvSpPr>
          <p:spPr bwMode="auto">
            <a:xfrm>
              <a:off x="4007" y="1259"/>
              <a:ext cx="632" cy="236"/>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8002" name="Line 47"/>
            <p:cNvSpPr>
              <a:spLocks noChangeShapeType="1"/>
            </p:cNvSpPr>
            <p:nvPr/>
          </p:nvSpPr>
          <p:spPr bwMode="auto">
            <a:xfrm>
              <a:off x="4341" y="1266"/>
              <a:ext cx="0" cy="22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8003" name="Text Box 48"/>
            <p:cNvSpPr txBox="1">
              <a:spLocks noChangeArrowheads="1"/>
            </p:cNvSpPr>
            <p:nvPr/>
          </p:nvSpPr>
          <p:spPr bwMode="auto">
            <a:xfrm>
              <a:off x="4048" y="1234"/>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8</a:t>
              </a:r>
            </a:p>
          </p:txBody>
        </p:sp>
        <p:sp>
          <p:nvSpPr>
            <p:cNvPr id="38004" name="Line 57"/>
            <p:cNvSpPr>
              <a:spLocks noChangeShapeType="1"/>
            </p:cNvSpPr>
            <p:nvPr/>
          </p:nvSpPr>
          <p:spPr bwMode="auto">
            <a:xfrm flipV="1">
              <a:off x="3560" y="1365"/>
              <a:ext cx="449" cy="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sp>
        <p:nvSpPr>
          <p:cNvPr id="37916" name="Line 59"/>
          <p:cNvSpPr>
            <a:spLocks noChangeShapeType="1"/>
          </p:cNvSpPr>
          <p:nvPr/>
        </p:nvSpPr>
        <p:spPr bwMode="auto">
          <a:xfrm flipV="1">
            <a:off x="2301875" y="2238375"/>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grpSp>
        <p:nvGrpSpPr>
          <p:cNvPr id="12" name="Group 124"/>
          <p:cNvGrpSpPr>
            <a:grpSpLocks/>
          </p:cNvGrpSpPr>
          <p:nvPr/>
        </p:nvGrpSpPr>
        <p:grpSpPr bwMode="auto">
          <a:xfrm>
            <a:off x="5629275" y="2508253"/>
            <a:ext cx="1712913" cy="422276"/>
            <a:chOff x="3546" y="1580"/>
            <a:chExt cx="1079" cy="266"/>
          </a:xfrm>
        </p:grpSpPr>
        <p:sp>
          <p:nvSpPr>
            <p:cNvPr id="37993" name="AutoShape 65"/>
            <p:cNvSpPr>
              <a:spLocks noChangeArrowheads="1"/>
            </p:cNvSpPr>
            <p:nvPr/>
          </p:nvSpPr>
          <p:spPr bwMode="auto">
            <a:xfrm>
              <a:off x="3993" y="1605"/>
              <a:ext cx="632" cy="236"/>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94" name="Line 66"/>
            <p:cNvSpPr>
              <a:spLocks noChangeShapeType="1"/>
            </p:cNvSpPr>
            <p:nvPr/>
          </p:nvSpPr>
          <p:spPr bwMode="auto">
            <a:xfrm>
              <a:off x="4327" y="1612"/>
              <a:ext cx="0" cy="22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7995" name="Text Box 67"/>
            <p:cNvSpPr txBox="1">
              <a:spLocks noChangeArrowheads="1"/>
            </p:cNvSpPr>
            <p:nvPr/>
          </p:nvSpPr>
          <p:spPr bwMode="auto">
            <a:xfrm>
              <a:off x="4034" y="1580"/>
              <a:ext cx="303"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17</a:t>
              </a:r>
            </a:p>
          </p:txBody>
        </p:sp>
        <p:sp>
          <p:nvSpPr>
            <p:cNvPr id="37996" name="Line 68"/>
            <p:cNvSpPr>
              <a:spLocks noChangeShapeType="1"/>
            </p:cNvSpPr>
            <p:nvPr/>
          </p:nvSpPr>
          <p:spPr bwMode="auto">
            <a:xfrm flipV="1">
              <a:off x="3546" y="1711"/>
              <a:ext cx="449" cy="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sp>
        <p:nvSpPr>
          <p:cNvPr id="37919" name="Line 69"/>
          <p:cNvSpPr>
            <a:spLocks noChangeShapeType="1"/>
          </p:cNvSpPr>
          <p:nvPr/>
        </p:nvSpPr>
        <p:spPr bwMode="auto">
          <a:xfrm flipV="1">
            <a:off x="2406650" y="2755900"/>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cs typeface="Arial" pitchFamily="34" charset="0"/>
            </a:endParaRPr>
          </a:p>
        </p:txBody>
      </p:sp>
      <p:grpSp>
        <p:nvGrpSpPr>
          <p:cNvPr id="37920" name="Group 70"/>
          <p:cNvGrpSpPr>
            <a:grpSpLocks/>
          </p:cNvGrpSpPr>
          <p:nvPr/>
        </p:nvGrpSpPr>
        <p:grpSpPr bwMode="auto">
          <a:xfrm>
            <a:off x="3771900" y="2106613"/>
            <a:ext cx="769938" cy="4165600"/>
            <a:chOff x="2696" y="1037"/>
            <a:chExt cx="485" cy="2624"/>
          </a:xfrm>
        </p:grpSpPr>
        <p:sp>
          <p:nvSpPr>
            <p:cNvPr id="37977" name="AutoShape 71"/>
            <p:cNvSpPr>
              <a:spLocks noChangeArrowheads="1"/>
            </p:cNvSpPr>
            <p:nvPr/>
          </p:nvSpPr>
          <p:spPr bwMode="auto">
            <a:xfrm>
              <a:off x="2699" y="1694"/>
              <a:ext cx="482" cy="327"/>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78" name="AutoShape 72"/>
            <p:cNvSpPr>
              <a:spLocks noChangeArrowheads="1"/>
            </p:cNvSpPr>
            <p:nvPr/>
          </p:nvSpPr>
          <p:spPr bwMode="auto">
            <a:xfrm>
              <a:off x="2699" y="2022"/>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79" name="AutoShape 73"/>
            <p:cNvSpPr>
              <a:spLocks noChangeArrowheads="1"/>
            </p:cNvSpPr>
            <p:nvPr/>
          </p:nvSpPr>
          <p:spPr bwMode="auto">
            <a:xfrm>
              <a:off x="2699" y="1037"/>
              <a:ext cx="482" cy="327"/>
            </a:xfrm>
            <a:prstGeom prst="roundRect">
              <a:avLst>
                <a:gd name="adj" fmla="val 278"/>
              </a:avLst>
            </a:prstGeom>
            <a:solidFill>
              <a:srgbClr val="FF99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80" name="AutoShape 74"/>
            <p:cNvSpPr>
              <a:spLocks noChangeArrowheads="1"/>
            </p:cNvSpPr>
            <p:nvPr/>
          </p:nvSpPr>
          <p:spPr bwMode="auto">
            <a:xfrm>
              <a:off x="2699" y="1365"/>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81" name="Text Box 75"/>
            <p:cNvSpPr txBox="1">
              <a:spLocks noChangeArrowheads="1"/>
            </p:cNvSpPr>
            <p:nvPr/>
          </p:nvSpPr>
          <p:spPr bwMode="auto">
            <a:xfrm>
              <a:off x="2778" y="1112"/>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cs typeface="Arial" pitchFamily="34" charset="0"/>
                </a:rPr>
                <a:t>0</a:t>
              </a:r>
            </a:p>
          </p:txBody>
        </p:sp>
        <p:sp>
          <p:nvSpPr>
            <p:cNvPr id="37982" name="Text Box 76"/>
            <p:cNvSpPr txBox="1">
              <a:spLocks noChangeArrowheads="1"/>
            </p:cNvSpPr>
            <p:nvPr/>
          </p:nvSpPr>
          <p:spPr bwMode="auto">
            <a:xfrm>
              <a:off x="2778" y="1442"/>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cs typeface="Arial" pitchFamily="34" charset="0"/>
                </a:rPr>
                <a:t>1</a:t>
              </a:r>
            </a:p>
          </p:txBody>
        </p:sp>
        <p:sp>
          <p:nvSpPr>
            <p:cNvPr id="37983" name="Text Box 77"/>
            <p:cNvSpPr txBox="1">
              <a:spLocks noChangeArrowheads="1"/>
            </p:cNvSpPr>
            <p:nvPr/>
          </p:nvSpPr>
          <p:spPr bwMode="auto">
            <a:xfrm>
              <a:off x="2778" y="1771"/>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cs typeface="Arial" pitchFamily="34" charset="0"/>
                </a:rPr>
                <a:t>2</a:t>
              </a:r>
            </a:p>
          </p:txBody>
        </p:sp>
        <p:sp>
          <p:nvSpPr>
            <p:cNvPr id="37984" name="Text Box 78"/>
            <p:cNvSpPr txBox="1">
              <a:spLocks noChangeArrowheads="1"/>
            </p:cNvSpPr>
            <p:nvPr/>
          </p:nvSpPr>
          <p:spPr bwMode="auto">
            <a:xfrm>
              <a:off x="2778" y="2100"/>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cs typeface="Arial" pitchFamily="34" charset="0"/>
                </a:rPr>
                <a:t>3</a:t>
              </a:r>
            </a:p>
          </p:txBody>
        </p:sp>
        <p:sp>
          <p:nvSpPr>
            <p:cNvPr id="37985" name="AutoShape 79"/>
            <p:cNvSpPr>
              <a:spLocks noChangeArrowheads="1"/>
            </p:cNvSpPr>
            <p:nvPr/>
          </p:nvSpPr>
          <p:spPr bwMode="auto">
            <a:xfrm>
              <a:off x="2696" y="3005"/>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86" name="AutoShape 80"/>
            <p:cNvSpPr>
              <a:spLocks noChangeArrowheads="1"/>
            </p:cNvSpPr>
            <p:nvPr/>
          </p:nvSpPr>
          <p:spPr bwMode="auto">
            <a:xfrm>
              <a:off x="2696" y="3334"/>
              <a:ext cx="482" cy="327"/>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87" name="AutoShape 81"/>
            <p:cNvSpPr>
              <a:spLocks noChangeArrowheads="1"/>
            </p:cNvSpPr>
            <p:nvPr/>
          </p:nvSpPr>
          <p:spPr bwMode="auto">
            <a:xfrm>
              <a:off x="2696" y="2349"/>
              <a:ext cx="482" cy="327"/>
            </a:xfrm>
            <a:prstGeom prst="roundRect">
              <a:avLst>
                <a:gd name="adj" fmla="val 278"/>
              </a:avLst>
            </a:prstGeom>
            <a:solidFill>
              <a:srgbClr val="FF99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88" name="AutoShape 82"/>
            <p:cNvSpPr>
              <a:spLocks noChangeArrowheads="1"/>
            </p:cNvSpPr>
            <p:nvPr/>
          </p:nvSpPr>
          <p:spPr bwMode="auto">
            <a:xfrm>
              <a:off x="2696" y="2677"/>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89" name="Text Box 83"/>
            <p:cNvSpPr txBox="1">
              <a:spLocks noChangeArrowheads="1"/>
            </p:cNvSpPr>
            <p:nvPr/>
          </p:nvSpPr>
          <p:spPr bwMode="auto">
            <a:xfrm>
              <a:off x="2775" y="2424"/>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cs typeface="Arial" pitchFamily="34" charset="0"/>
                </a:rPr>
                <a:t>4</a:t>
              </a:r>
            </a:p>
          </p:txBody>
        </p:sp>
        <p:sp>
          <p:nvSpPr>
            <p:cNvPr id="37990" name="Text Box 84"/>
            <p:cNvSpPr txBox="1">
              <a:spLocks noChangeArrowheads="1"/>
            </p:cNvSpPr>
            <p:nvPr/>
          </p:nvSpPr>
          <p:spPr bwMode="auto">
            <a:xfrm>
              <a:off x="2775" y="2753"/>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cs typeface="Arial" pitchFamily="34" charset="0"/>
                </a:rPr>
                <a:t>5</a:t>
              </a:r>
            </a:p>
          </p:txBody>
        </p:sp>
        <p:sp>
          <p:nvSpPr>
            <p:cNvPr id="37991" name="Text Box 85"/>
            <p:cNvSpPr txBox="1">
              <a:spLocks noChangeArrowheads="1"/>
            </p:cNvSpPr>
            <p:nvPr/>
          </p:nvSpPr>
          <p:spPr bwMode="auto">
            <a:xfrm>
              <a:off x="2775" y="3083"/>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cs typeface="Arial" pitchFamily="34" charset="0"/>
                </a:rPr>
                <a:t>6</a:t>
              </a:r>
            </a:p>
          </p:txBody>
        </p:sp>
        <p:sp>
          <p:nvSpPr>
            <p:cNvPr id="37992" name="Text Box 86"/>
            <p:cNvSpPr txBox="1">
              <a:spLocks noChangeArrowheads="1"/>
            </p:cNvSpPr>
            <p:nvPr/>
          </p:nvSpPr>
          <p:spPr bwMode="auto">
            <a:xfrm>
              <a:off x="2775" y="3412"/>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cs typeface="Arial" pitchFamily="34" charset="0"/>
                </a:rPr>
                <a:t>7</a:t>
              </a:r>
            </a:p>
          </p:txBody>
        </p:sp>
      </p:grpSp>
      <p:grpSp>
        <p:nvGrpSpPr>
          <p:cNvPr id="17" name="Group 106"/>
          <p:cNvGrpSpPr>
            <a:grpSpLocks/>
          </p:cNvGrpSpPr>
          <p:nvPr/>
        </p:nvGrpSpPr>
        <p:grpSpPr bwMode="auto">
          <a:xfrm>
            <a:off x="4222750" y="2111377"/>
            <a:ext cx="1711325" cy="422276"/>
            <a:chOff x="2564" y="1234"/>
            <a:chExt cx="1078" cy="266"/>
          </a:xfrm>
        </p:grpSpPr>
        <p:sp>
          <p:nvSpPr>
            <p:cNvPr id="37960" name="Line 107"/>
            <p:cNvSpPr>
              <a:spLocks noChangeShapeType="1"/>
            </p:cNvSpPr>
            <p:nvPr/>
          </p:nvSpPr>
          <p:spPr bwMode="auto">
            <a:xfrm>
              <a:off x="3344" y="1259"/>
              <a:ext cx="1" cy="229"/>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7961" name="Line 108"/>
            <p:cNvSpPr>
              <a:spLocks noChangeShapeType="1"/>
            </p:cNvSpPr>
            <p:nvPr/>
          </p:nvSpPr>
          <p:spPr bwMode="auto">
            <a:xfrm flipV="1">
              <a:off x="2564" y="1391"/>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7962" name="AutoShape 109"/>
            <p:cNvSpPr>
              <a:spLocks noChangeArrowheads="1"/>
            </p:cNvSpPr>
            <p:nvPr/>
          </p:nvSpPr>
          <p:spPr bwMode="auto">
            <a:xfrm>
              <a:off x="3010" y="1252"/>
              <a:ext cx="632" cy="237"/>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63" name="Text Box 110"/>
            <p:cNvSpPr txBox="1">
              <a:spLocks noChangeArrowheads="1"/>
            </p:cNvSpPr>
            <p:nvPr/>
          </p:nvSpPr>
          <p:spPr bwMode="auto">
            <a:xfrm>
              <a:off x="3046" y="1234"/>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8</a:t>
              </a:r>
            </a:p>
          </p:txBody>
        </p:sp>
        <p:sp>
          <p:nvSpPr>
            <p:cNvPr id="37964" name="Line 111"/>
            <p:cNvSpPr>
              <a:spLocks noChangeShapeType="1"/>
            </p:cNvSpPr>
            <p:nvPr/>
          </p:nvSpPr>
          <p:spPr bwMode="auto">
            <a:xfrm>
              <a:off x="3344" y="1252"/>
              <a:ext cx="1" cy="229"/>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grpSp>
      <p:grpSp>
        <p:nvGrpSpPr>
          <p:cNvPr id="18" name="Group 113"/>
          <p:cNvGrpSpPr>
            <a:grpSpLocks/>
          </p:cNvGrpSpPr>
          <p:nvPr/>
        </p:nvGrpSpPr>
        <p:grpSpPr bwMode="auto">
          <a:xfrm>
            <a:off x="4291013" y="4256086"/>
            <a:ext cx="1712912" cy="422274"/>
            <a:chOff x="3560" y="1234"/>
            <a:chExt cx="1079" cy="266"/>
          </a:xfrm>
        </p:grpSpPr>
        <p:sp>
          <p:nvSpPr>
            <p:cNvPr id="37956" name="AutoShape 114"/>
            <p:cNvSpPr>
              <a:spLocks noChangeArrowheads="1"/>
            </p:cNvSpPr>
            <p:nvPr/>
          </p:nvSpPr>
          <p:spPr bwMode="auto">
            <a:xfrm>
              <a:off x="4007" y="1259"/>
              <a:ext cx="632" cy="236"/>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57" name="Line 115"/>
            <p:cNvSpPr>
              <a:spLocks noChangeShapeType="1"/>
            </p:cNvSpPr>
            <p:nvPr/>
          </p:nvSpPr>
          <p:spPr bwMode="auto">
            <a:xfrm>
              <a:off x="4341" y="1266"/>
              <a:ext cx="0" cy="22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7958" name="Text Box 116"/>
            <p:cNvSpPr txBox="1">
              <a:spLocks noChangeArrowheads="1"/>
            </p:cNvSpPr>
            <p:nvPr/>
          </p:nvSpPr>
          <p:spPr bwMode="auto">
            <a:xfrm>
              <a:off x="4048" y="1234"/>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4</a:t>
              </a:r>
            </a:p>
          </p:txBody>
        </p:sp>
        <p:sp>
          <p:nvSpPr>
            <p:cNvPr id="37959" name="Line 117"/>
            <p:cNvSpPr>
              <a:spLocks noChangeShapeType="1"/>
            </p:cNvSpPr>
            <p:nvPr/>
          </p:nvSpPr>
          <p:spPr bwMode="auto">
            <a:xfrm flipV="1">
              <a:off x="3560" y="1365"/>
              <a:ext cx="449" cy="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grpSp>
        <p:nvGrpSpPr>
          <p:cNvPr id="19" name="Group 119"/>
          <p:cNvGrpSpPr>
            <a:grpSpLocks/>
          </p:cNvGrpSpPr>
          <p:nvPr/>
        </p:nvGrpSpPr>
        <p:grpSpPr bwMode="auto">
          <a:xfrm>
            <a:off x="4270375" y="2690810"/>
            <a:ext cx="1712913" cy="422274"/>
            <a:chOff x="2564" y="1582"/>
            <a:chExt cx="1079" cy="266"/>
          </a:xfrm>
        </p:grpSpPr>
        <p:sp>
          <p:nvSpPr>
            <p:cNvPr id="37952" name="AutoShape 120"/>
            <p:cNvSpPr>
              <a:spLocks noChangeArrowheads="1"/>
            </p:cNvSpPr>
            <p:nvPr/>
          </p:nvSpPr>
          <p:spPr bwMode="auto">
            <a:xfrm>
              <a:off x="3011" y="1601"/>
              <a:ext cx="632" cy="236"/>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53" name="Line 121"/>
            <p:cNvSpPr>
              <a:spLocks noChangeShapeType="1"/>
            </p:cNvSpPr>
            <p:nvPr/>
          </p:nvSpPr>
          <p:spPr bwMode="auto">
            <a:xfrm>
              <a:off x="3344" y="1608"/>
              <a:ext cx="1" cy="22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7954" name="Line 122"/>
            <p:cNvSpPr>
              <a:spLocks noChangeShapeType="1"/>
            </p:cNvSpPr>
            <p:nvPr/>
          </p:nvSpPr>
          <p:spPr bwMode="auto">
            <a:xfrm flipV="1">
              <a:off x="2564" y="1732"/>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7955" name="Text Box 123"/>
            <p:cNvSpPr txBox="1">
              <a:spLocks noChangeArrowheads="1"/>
            </p:cNvSpPr>
            <p:nvPr/>
          </p:nvSpPr>
          <p:spPr bwMode="auto">
            <a:xfrm>
              <a:off x="3054" y="1582"/>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9</a:t>
              </a:r>
            </a:p>
          </p:txBody>
        </p:sp>
      </p:grpSp>
      <p:grpSp>
        <p:nvGrpSpPr>
          <p:cNvPr id="20" name="Group 125"/>
          <p:cNvGrpSpPr>
            <a:grpSpLocks/>
          </p:cNvGrpSpPr>
          <p:nvPr/>
        </p:nvGrpSpPr>
        <p:grpSpPr bwMode="auto">
          <a:xfrm>
            <a:off x="5813425" y="2673353"/>
            <a:ext cx="1712913" cy="422276"/>
            <a:chOff x="3546" y="1580"/>
            <a:chExt cx="1079" cy="266"/>
          </a:xfrm>
        </p:grpSpPr>
        <p:sp>
          <p:nvSpPr>
            <p:cNvPr id="37948" name="AutoShape 126"/>
            <p:cNvSpPr>
              <a:spLocks noChangeArrowheads="1"/>
            </p:cNvSpPr>
            <p:nvPr/>
          </p:nvSpPr>
          <p:spPr bwMode="auto">
            <a:xfrm>
              <a:off x="3993" y="1605"/>
              <a:ext cx="632" cy="236"/>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49" name="Line 127"/>
            <p:cNvSpPr>
              <a:spLocks noChangeShapeType="1"/>
            </p:cNvSpPr>
            <p:nvPr/>
          </p:nvSpPr>
          <p:spPr bwMode="auto">
            <a:xfrm>
              <a:off x="4327" y="1612"/>
              <a:ext cx="0" cy="22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7950" name="Text Box 128"/>
            <p:cNvSpPr txBox="1">
              <a:spLocks noChangeArrowheads="1"/>
            </p:cNvSpPr>
            <p:nvPr/>
          </p:nvSpPr>
          <p:spPr bwMode="auto">
            <a:xfrm>
              <a:off x="4034" y="1580"/>
              <a:ext cx="303"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17</a:t>
              </a:r>
            </a:p>
          </p:txBody>
        </p:sp>
        <p:sp>
          <p:nvSpPr>
            <p:cNvPr id="37951" name="Line 129"/>
            <p:cNvSpPr>
              <a:spLocks noChangeShapeType="1"/>
            </p:cNvSpPr>
            <p:nvPr/>
          </p:nvSpPr>
          <p:spPr bwMode="auto">
            <a:xfrm flipV="1">
              <a:off x="3546" y="1711"/>
              <a:ext cx="449" cy="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grpSp>
        <p:nvGrpSpPr>
          <p:cNvPr id="21" name="Group 136"/>
          <p:cNvGrpSpPr>
            <a:grpSpLocks/>
          </p:cNvGrpSpPr>
          <p:nvPr/>
        </p:nvGrpSpPr>
        <p:grpSpPr bwMode="auto">
          <a:xfrm>
            <a:off x="4325938" y="5767384"/>
            <a:ext cx="1712912" cy="422274"/>
            <a:chOff x="2559" y="2236"/>
            <a:chExt cx="1079" cy="266"/>
          </a:xfrm>
        </p:grpSpPr>
        <p:sp>
          <p:nvSpPr>
            <p:cNvPr id="37943" name="Line 137"/>
            <p:cNvSpPr>
              <a:spLocks noChangeShapeType="1"/>
            </p:cNvSpPr>
            <p:nvPr/>
          </p:nvSpPr>
          <p:spPr bwMode="auto">
            <a:xfrm flipV="1">
              <a:off x="2559" y="2366"/>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nvGrpSpPr>
            <p:cNvPr id="37944" name="Group 138"/>
            <p:cNvGrpSpPr>
              <a:grpSpLocks/>
            </p:cNvGrpSpPr>
            <p:nvPr/>
          </p:nvGrpSpPr>
          <p:grpSpPr bwMode="auto">
            <a:xfrm>
              <a:off x="3005" y="2236"/>
              <a:ext cx="633" cy="266"/>
              <a:chOff x="3005" y="2236"/>
              <a:chExt cx="633" cy="266"/>
            </a:xfrm>
          </p:grpSpPr>
          <p:sp>
            <p:nvSpPr>
              <p:cNvPr id="37945" name="AutoShape 139"/>
              <p:cNvSpPr>
                <a:spLocks noChangeArrowheads="1"/>
              </p:cNvSpPr>
              <p:nvPr/>
            </p:nvSpPr>
            <p:spPr bwMode="auto">
              <a:xfrm>
                <a:off x="3005" y="2255"/>
                <a:ext cx="633" cy="236"/>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46" name="Line 140"/>
              <p:cNvSpPr>
                <a:spLocks noChangeShapeType="1"/>
              </p:cNvSpPr>
              <p:nvPr/>
            </p:nvSpPr>
            <p:spPr bwMode="auto">
              <a:xfrm>
                <a:off x="3339" y="2262"/>
                <a:ext cx="1" cy="229"/>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7947" name="Text Box 141"/>
              <p:cNvSpPr txBox="1">
                <a:spLocks noChangeArrowheads="1"/>
              </p:cNvSpPr>
              <p:nvPr/>
            </p:nvSpPr>
            <p:spPr bwMode="auto">
              <a:xfrm>
                <a:off x="3049" y="2236"/>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7</a:t>
                </a:r>
              </a:p>
            </p:txBody>
          </p:sp>
        </p:grpSp>
      </p:grpSp>
      <p:grpSp>
        <p:nvGrpSpPr>
          <p:cNvPr id="23" name="Group 145"/>
          <p:cNvGrpSpPr>
            <a:grpSpLocks/>
          </p:cNvGrpSpPr>
          <p:nvPr/>
        </p:nvGrpSpPr>
        <p:grpSpPr bwMode="auto">
          <a:xfrm>
            <a:off x="5797550" y="3590929"/>
            <a:ext cx="1711325" cy="422276"/>
            <a:chOff x="3556" y="2236"/>
            <a:chExt cx="1078" cy="266"/>
          </a:xfrm>
        </p:grpSpPr>
        <p:sp>
          <p:nvSpPr>
            <p:cNvPr id="37939" name="AutoShape 146"/>
            <p:cNvSpPr>
              <a:spLocks noChangeArrowheads="1"/>
            </p:cNvSpPr>
            <p:nvPr/>
          </p:nvSpPr>
          <p:spPr bwMode="auto">
            <a:xfrm>
              <a:off x="4002" y="2261"/>
              <a:ext cx="632" cy="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40" name="Line 147"/>
            <p:cNvSpPr>
              <a:spLocks noChangeShapeType="1"/>
            </p:cNvSpPr>
            <p:nvPr/>
          </p:nvSpPr>
          <p:spPr bwMode="auto">
            <a:xfrm>
              <a:off x="4336" y="2268"/>
              <a:ext cx="1" cy="229"/>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7941" name="Text Box 148"/>
            <p:cNvSpPr txBox="1">
              <a:spLocks noChangeArrowheads="1"/>
            </p:cNvSpPr>
            <p:nvPr/>
          </p:nvSpPr>
          <p:spPr bwMode="auto">
            <a:xfrm>
              <a:off x="4048" y="2236"/>
              <a:ext cx="290"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11</a:t>
              </a:r>
            </a:p>
          </p:txBody>
        </p:sp>
        <p:sp>
          <p:nvSpPr>
            <p:cNvPr id="37942" name="Line 149"/>
            <p:cNvSpPr>
              <a:spLocks noChangeShapeType="1"/>
            </p:cNvSpPr>
            <p:nvPr/>
          </p:nvSpPr>
          <p:spPr bwMode="auto">
            <a:xfrm flipV="1">
              <a:off x="3556" y="2367"/>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grpSp>
        <p:nvGrpSpPr>
          <p:cNvPr id="24" name="Group 144"/>
          <p:cNvGrpSpPr>
            <a:grpSpLocks/>
          </p:cNvGrpSpPr>
          <p:nvPr/>
        </p:nvGrpSpPr>
        <p:grpSpPr bwMode="auto">
          <a:xfrm>
            <a:off x="4305300" y="3770309"/>
            <a:ext cx="1711325" cy="422274"/>
            <a:chOff x="3556" y="2236"/>
            <a:chExt cx="1078" cy="266"/>
          </a:xfrm>
        </p:grpSpPr>
        <p:sp>
          <p:nvSpPr>
            <p:cNvPr id="37935" name="AutoShape 52"/>
            <p:cNvSpPr>
              <a:spLocks noChangeArrowheads="1"/>
            </p:cNvSpPr>
            <p:nvPr/>
          </p:nvSpPr>
          <p:spPr bwMode="auto">
            <a:xfrm>
              <a:off x="4002" y="2261"/>
              <a:ext cx="632" cy="237"/>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7936" name="Line 53"/>
            <p:cNvSpPr>
              <a:spLocks noChangeShapeType="1"/>
            </p:cNvSpPr>
            <p:nvPr/>
          </p:nvSpPr>
          <p:spPr bwMode="auto">
            <a:xfrm>
              <a:off x="4336" y="2268"/>
              <a:ext cx="1" cy="229"/>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7937" name="Text Box 55"/>
            <p:cNvSpPr txBox="1">
              <a:spLocks noChangeArrowheads="1"/>
            </p:cNvSpPr>
            <p:nvPr/>
          </p:nvSpPr>
          <p:spPr bwMode="auto">
            <a:xfrm>
              <a:off x="4048" y="2236"/>
              <a:ext cx="290"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11</a:t>
              </a:r>
            </a:p>
          </p:txBody>
        </p:sp>
        <p:sp>
          <p:nvSpPr>
            <p:cNvPr id="37938" name="Line 58"/>
            <p:cNvSpPr>
              <a:spLocks noChangeShapeType="1"/>
            </p:cNvSpPr>
            <p:nvPr/>
          </p:nvSpPr>
          <p:spPr bwMode="auto">
            <a:xfrm flipV="1">
              <a:off x="3556" y="2367"/>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sp>
        <p:nvSpPr>
          <p:cNvPr id="37933" name="Line 150"/>
          <p:cNvSpPr>
            <a:spLocks noChangeShapeType="1"/>
          </p:cNvSpPr>
          <p:nvPr/>
        </p:nvSpPr>
        <p:spPr bwMode="auto">
          <a:xfrm flipV="1">
            <a:off x="2374900" y="3324225"/>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37934" name="Line 151"/>
          <p:cNvSpPr>
            <a:spLocks noChangeShapeType="1"/>
          </p:cNvSpPr>
          <p:nvPr/>
        </p:nvSpPr>
        <p:spPr bwMode="auto">
          <a:xfrm flipV="1">
            <a:off x="2343150" y="3892550"/>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147" name="Rectangle 4"/>
          <p:cNvSpPr>
            <a:spLocks noChangeArrowheads="1"/>
          </p:cNvSpPr>
          <p:nvPr/>
        </p:nvSpPr>
        <p:spPr bwMode="auto">
          <a:xfrm>
            <a:off x="1876425" y="1922463"/>
            <a:ext cx="614363" cy="2301875"/>
          </a:xfrm>
          <a:prstGeom prst="rect">
            <a:avLst/>
          </a:prstGeom>
          <a:solidFill>
            <a:srgbClr val="CCFFFF"/>
          </a:solidFill>
          <a:ln w="38100" algn="ctr">
            <a:solidFill>
              <a:schemeClr val="tx1"/>
            </a:solidFill>
            <a:miter lim="800000"/>
            <a:headEnd/>
            <a:tailEnd/>
          </a:ln>
        </p:spPr>
        <p:txBody>
          <a:bodyPr anchor="ctr">
            <a:spAutoFit/>
          </a:bodyPr>
          <a:lstStyle/>
          <a:p>
            <a:pPr algn="ctr" eaLnBrk="1" hangingPunct="1">
              <a:lnSpc>
                <a:spcPct val="70000"/>
              </a:lnSpc>
              <a:spcBef>
                <a:spcPct val="30000"/>
              </a:spcBef>
            </a:pPr>
            <a:endParaRPr lang="en-US" sz="2800" b="1"/>
          </a:p>
        </p:txBody>
      </p:sp>
      <p:grpSp>
        <p:nvGrpSpPr>
          <p:cNvPr id="148" name="Group 5"/>
          <p:cNvGrpSpPr>
            <a:grpSpLocks/>
          </p:cNvGrpSpPr>
          <p:nvPr/>
        </p:nvGrpSpPr>
        <p:grpSpPr bwMode="auto">
          <a:xfrm>
            <a:off x="2003425" y="1978025"/>
            <a:ext cx="330200" cy="481013"/>
            <a:chOff x="2208" y="1920"/>
            <a:chExt cx="1152" cy="1680"/>
          </a:xfrm>
        </p:grpSpPr>
        <p:sp>
          <p:nvSpPr>
            <p:cNvPr id="149" name="Oval 6"/>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50" name="Oval 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51" name="AutoShape 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52" name="AutoShape 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53" name="Group 10"/>
          <p:cNvGrpSpPr>
            <a:grpSpLocks/>
          </p:cNvGrpSpPr>
          <p:nvPr/>
        </p:nvGrpSpPr>
        <p:grpSpPr bwMode="auto">
          <a:xfrm>
            <a:off x="2003425" y="2546350"/>
            <a:ext cx="330200" cy="481013"/>
            <a:chOff x="2208" y="1920"/>
            <a:chExt cx="1152" cy="1680"/>
          </a:xfrm>
        </p:grpSpPr>
        <p:sp>
          <p:nvSpPr>
            <p:cNvPr id="154" name="Oval 11"/>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55" name="Oval 1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56" name="AutoShape 1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57" name="AutoShape 1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58" name="Group 15"/>
          <p:cNvGrpSpPr>
            <a:grpSpLocks/>
          </p:cNvGrpSpPr>
          <p:nvPr/>
        </p:nvGrpSpPr>
        <p:grpSpPr bwMode="auto">
          <a:xfrm>
            <a:off x="2003425" y="3113088"/>
            <a:ext cx="330200" cy="481012"/>
            <a:chOff x="2208" y="1920"/>
            <a:chExt cx="1152" cy="1680"/>
          </a:xfrm>
        </p:grpSpPr>
        <p:sp>
          <p:nvSpPr>
            <p:cNvPr id="159" name="Oval 16"/>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60" name="Oval 1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61" name="AutoShape 1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62" name="AutoShape 1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63" name="Group 20"/>
          <p:cNvGrpSpPr>
            <a:grpSpLocks/>
          </p:cNvGrpSpPr>
          <p:nvPr/>
        </p:nvGrpSpPr>
        <p:grpSpPr bwMode="auto">
          <a:xfrm>
            <a:off x="2003425" y="3681413"/>
            <a:ext cx="330200" cy="481012"/>
            <a:chOff x="2208" y="1920"/>
            <a:chExt cx="1152" cy="1680"/>
          </a:xfrm>
        </p:grpSpPr>
        <p:sp>
          <p:nvSpPr>
            <p:cNvPr id="164" name="Oval 21"/>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65" name="Oval 2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66" name="AutoShape 2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67" name="AutoShape 2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68" name="Line 25"/>
          <p:cNvSpPr>
            <a:spLocks noChangeShapeType="1"/>
          </p:cNvSpPr>
          <p:nvPr/>
        </p:nvSpPr>
        <p:spPr bwMode="auto">
          <a:xfrm>
            <a:off x="1908175" y="3638550"/>
            <a:ext cx="584200" cy="0"/>
          </a:xfrm>
          <a:prstGeom prst="line">
            <a:avLst/>
          </a:prstGeom>
          <a:noFill/>
          <a:ln w="38100">
            <a:solidFill>
              <a:schemeClr val="tx1"/>
            </a:solidFill>
            <a:round/>
            <a:headEnd/>
            <a:tailEnd/>
          </a:ln>
        </p:spPr>
        <p:txBody>
          <a:bodyPr>
            <a:spAutoFit/>
          </a:bodyPr>
          <a:lstStyle/>
          <a:p>
            <a:endParaRPr lang="en-US"/>
          </a:p>
        </p:txBody>
      </p:sp>
      <p:sp>
        <p:nvSpPr>
          <p:cNvPr id="169" name="Line 26"/>
          <p:cNvSpPr>
            <a:spLocks noChangeShapeType="1"/>
          </p:cNvSpPr>
          <p:nvPr/>
        </p:nvSpPr>
        <p:spPr bwMode="auto">
          <a:xfrm>
            <a:off x="1870075" y="3070225"/>
            <a:ext cx="584200" cy="0"/>
          </a:xfrm>
          <a:prstGeom prst="line">
            <a:avLst/>
          </a:prstGeom>
          <a:noFill/>
          <a:ln w="38100">
            <a:solidFill>
              <a:schemeClr val="tx1"/>
            </a:solidFill>
            <a:round/>
            <a:headEnd/>
            <a:tailEnd/>
          </a:ln>
        </p:spPr>
        <p:txBody>
          <a:bodyPr>
            <a:spAutoFit/>
          </a:bodyPr>
          <a:lstStyle/>
          <a:p>
            <a:endParaRPr lang="en-US"/>
          </a:p>
        </p:txBody>
      </p:sp>
      <p:sp>
        <p:nvSpPr>
          <p:cNvPr id="170" name="Line 27"/>
          <p:cNvSpPr>
            <a:spLocks noChangeShapeType="1"/>
          </p:cNvSpPr>
          <p:nvPr/>
        </p:nvSpPr>
        <p:spPr bwMode="auto">
          <a:xfrm>
            <a:off x="1863725" y="2501900"/>
            <a:ext cx="584200" cy="0"/>
          </a:xfrm>
          <a:prstGeom prst="line">
            <a:avLst/>
          </a:prstGeom>
          <a:noFill/>
          <a:ln w="38100">
            <a:solidFill>
              <a:schemeClr val="tx1"/>
            </a:solidFill>
            <a:round/>
            <a:headEnd/>
            <a:tailEnd/>
          </a:ln>
        </p:spPr>
        <p:txBody>
          <a:bodyPr>
            <a:spAutoFit/>
          </a:bodyPr>
          <a:lstStyle/>
          <a:p>
            <a:endParaRPr lang="en-US"/>
          </a:p>
        </p:txBody>
      </p:sp>
      <p:sp>
        <p:nvSpPr>
          <p:cNvPr id="171" name="Line 28"/>
          <p:cNvSpPr>
            <a:spLocks noChangeShapeType="1"/>
          </p:cNvSpPr>
          <p:nvPr/>
        </p:nvSpPr>
        <p:spPr bwMode="auto">
          <a:xfrm>
            <a:off x="1885950" y="4206875"/>
            <a:ext cx="584200" cy="0"/>
          </a:xfrm>
          <a:prstGeom prst="line">
            <a:avLst/>
          </a:prstGeom>
          <a:noFill/>
          <a:ln w="38100">
            <a:solidFill>
              <a:schemeClr val="tx1"/>
            </a:solidFill>
            <a:round/>
            <a:headEnd/>
            <a:tailEnd/>
          </a:ln>
        </p:spPr>
        <p:txBody>
          <a:bodyPr>
            <a:spAutoFit/>
          </a:bodyPr>
          <a:lstStyle/>
          <a:p>
            <a:endParaRPr lang="en-US"/>
          </a:p>
        </p:txBody>
      </p:sp>
      <p:sp>
        <p:nvSpPr>
          <p:cNvPr id="172" name="Line 29"/>
          <p:cNvSpPr>
            <a:spLocks noChangeShapeType="1"/>
          </p:cNvSpPr>
          <p:nvPr/>
        </p:nvSpPr>
        <p:spPr bwMode="auto">
          <a:xfrm>
            <a:off x="1863725" y="1935163"/>
            <a:ext cx="584200" cy="0"/>
          </a:xfrm>
          <a:prstGeom prst="line">
            <a:avLst/>
          </a:prstGeom>
          <a:noFill/>
          <a:ln w="38100">
            <a:solidFill>
              <a:schemeClr val="tx1"/>
            </a:solidFill>
            <a:round/>
            <a:headEnd/>
            <a:tailEnd/>
          </a:ln>
        </p:spPr>
        <p:txBody>
          <a:bodyPr>
            <a:spAutoFit/>
          </a:bodyPr>
          <a:lstStyle/>
          <a:p>
            <a:endParaRPr lang="en-US"/>
          </a:p>
        </p:txBody>
      </p:sp>
      <p:grpSp>
        <p:nvGrpSpPr>
          <p:cNvPr id="173" name="Group 60"/>
          <p:cNvGrpSpPr>
            <a:grpSpLocks/>
          </p:cNvGrpSpPr>
          <p:nvPr/>
        </p:nvGrpSpPr>
        <p:grpSpPr bwMode="auto">
          <a:xfrm>
            <a:off x="1981200" y="1992313"/>
            <a:ext cx="330200" cy="481012"/>
            <a:chOff x="1993" y="3092"/>
            <a:chExt cx="208" cy="303"/>
          </a:xfrm>
        </p:grpSpPr>
        <p:sp>
          <p:nvSpPr>
            <p:cNvPr id="174" name="Oval 61"/>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75" name="Oval 62"/>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76" name="AutoShape 63"/>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77" name="AutoShape 64"/>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78" name="AutoShape 87"/>
          <p:cNvSpPr>
            <a:spLocks noChangeArrowheads="1"/>
          </p:cNvSpPr>
          <p:nvPr/>
        </p:nvSpPr>
        <p:spPr bwMode="auto">
          <a:xfrm>
            <a:off x="1876425" y="4776788"/>
            <a:ext cx="850900" cy="373062"/>
          </a:xfrm>
          <a:prstGeom prst="roundRect">
            <a:avLst>
              <a:gd name="adj" fmla="val 16667"/>
            </a:avLst>
          </a:prstGeom>
          <a:solidFill>
            <a:schemeClr val="accent1"/>
          </a:solidFill>
          <a:ln w="38100" algn="ctr">
            <a:solidFill>
              <a:schemeClr val="tx1"/>
            </a:solidFill>
            <a:round/>
            <a:headEnd/>
            <a:tailEnd/>
          </a:ln>
        </p:spPr>
        <p:txBody>
          <a:bodyPr wrap="none" anchor="ctr">
            <a:spAutoFit/>
          </a:bodyPr>
          <a:lstStyle/>
          <a:p>
            <a:pPr algn="ctr" eaLnBrk="1" hangingPunct="1">
              <a:lnSpc>
                <a:spcPct val="70000"/>
              </a:lnSpc>
              <a:spcBef>
                <a:spcPct val="30000"/>
              </a:spcBef>
            </a:pPr>
            <a:endParaRPr lang="en-US" sz="2800" b="1"/>
          </a:p>
        </p:txBody>
      </p:sp>
      <p:grpSp>
        <p:nvGrpSpPr>
          <p:cNvPr id="180" name="Group 89"/>
          <p:cNvGrpSpPr>
            <a:grpSpLocks/>
          </p:cNvGrpSpPr>
          <p:nvPr/>
        </p:nvGrpSpPr>
        <p:grpSpPr bwMode="auto">
          <a:xfrm>
            <a:off x="1990725" y="2557463"/>
            <a:ext cx="330200" cy="481012"/>
            <a:chOff x="1993" y="3092"/>
            <a:chExt cx="208" cy="303"/>
          </a:xfrm>
        </p:grpSpPr>
        <p:sp>
          <p:nvSpPr>
            <p:cNvPr id="181" name="Oval 90"/>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82" name="Oval 91"/>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83" name="AutoShape 92"/>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84" name="AutoShape 93"/>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85" name="Group 94"/>
          <p:cNvGrpSpPr>
            <a:grpSpLocks/>
          </p:cNvGrpSpPr>
          <p:nvPr/>
        </p:nvGrpSpPr>
        <p:grpSpPr bwMode="auto">
          <a:xfrm>
            <a:off x="2000250" y="3122613"/>
            <a:ext cx="330200" cy="481012"/>
            <a:chOff x="1993" y="3092"/>
            <a:chExt cx="208" cy="303"/>
          </a:xfrm>
        </p:grpSpPr>
        <p:sp>
          <p:nvSpPr>
            <p:cNvPr id="186" name="Oval 95"/>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87" name="Oval 96"/>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88" name="AutoShape 97"/>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89" name="AutoShape 98"/>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90" name="Group 99"/>
          <p:cNvGrpSpPr>
            <a:grpSpLocks/>
          </p:cNvGrpSpPr>
          <p:nvPr/>
        </p:nvGrpSpPr>
        <p:grpSpPr bwMode="auto">
          <a:xfrm>
            <a:off x="2009775" y="3687763"/>
            <a:ext cx="330200" cy="481012"/>
            <a:chOff x="1993" y="3092"/>
            <a:chExt cx="208" cy="303"/>
          </a:xfrm>
        </p:grpSpPr>
        <p:sp>
          <p:nvSpPr>
            <p:cNvPr id="191" name="Oval 100"/>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92" name="Oval 101"/>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93" name="AutoShape 102"/>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94" name="AutoShape 103"/>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95" name="Freeform 88"/>
          <p:cNvSpPr>
            <a:spLocks/>
          </p:cNvSpPr>
          <p:nvPr/>
        </p:nvSpPr>
        <p:spPr bwMode="auto">
          <a:xfrm>
            <a:off x="2427288" y="3878263"/>
            <a:ext cx="868362" cy="1247775"/>
          </a:xfrm>
          <a:custGeom>
            <a:avLst/>
            <a:gdLst>
              <a:gd name="T0" fmla="*/ 0 w 547"/>
              <a:gd name="T1" fmla="*/ 2147483647 h 786"/>
              <a:gd name="T2" fmla="*/ 2147483647 w 547"/>
              <a:gd name="T3" fmla="*/ 2147483647 h 786"/>
              <a:gd name="T4" fmla="*/ 2147483647 w 547"/>
              <a:gd name="T5" fmla="*/ 2147483647 h 786"/>
              <a:gd name="T6" fmla="*/ 2147483647 w 547"/>
              <a:gd name="T7" fmla="*/ 0 h 786"/>
              <a:gd name="T8" fmla="*/ 0 60000 65536"/>
              <a:gd name="T9" fmla="*/ 0 60000 65536"/>
              <a:gd name="T10" fmla="*/ 0 60000 65536"/>
              <a:gd name="T11" fmla="*/ 0 60000 65536"/>
              <a:gd name="T12" fmla="*/ 0 w 547"/>
              <a:gd name="T13" fmla="*/ 0 h 786"/>
              <a:gd name="T14" fmla="*/ 547 w 547"/>
              <a:gd name="T15" fmla="*/ 786 h 786"/>
            </a:gdLst>
            <a:ahLst/>
            <a:cxnLst>
              <a:cxn ang="T8">
                <a:pos x="T0" y="T1"/>
              </a:cxn>
              <a:cxn ang="T9">
                <a:pos x="T2" y="T3"/>
              </a:cxn>
              <a:cxn ang="T10">
                <a:pos x="T4" y="T5"/>
              </a:cxn>
              <a:cxn ang="T11">
                <a:pos x="T6" y="T7"/>
              </a:cxn>
            </a:cxnLst>
            <a:rect l="T12" t="T13" r="T14" b="T15"/>
            <a:pathLst>
              <a:path w="547" h="786">
                <a:moveTo>
                  <a:pt x="0" y="695"/>
                </a:moveTo>
                <a:cubicBezTo>
                  <a:pt x="183" y="740"/>
                  <a:pt x="367" y="786"/>
                  <a:pt x="417" y="695"/>
                </a:cubicBezTo>
                <a:cubicBezTo>
                  <a:pt x="467" y="604"/>
                  <a:pt x="276" y="265"/>
                  <a:pt x="298" y="149"/>
                </a:cubicBezTo>
                <a:cubicBezTo>
                  <a:pt x="320" y="33"/>
                  <a:pt x="433" y="16"/>
                  <a:pt x="547" y="0"/>
                </a:cubicBezTo>
              </a:path>
            </a:pathLst>
          </a:custGeom>
          <a:noFill/>
          <a:ln w="76200">
            <a:solidFill>
              <a:schemeClr val="tx1"/>
            </a:solidFill>
            <a:round/>
            <a:headEnd/>
            <a:tailEnd type="triangle" w="med" len="med"/>
          </a:ln>
        </p:spPr>
        <p:txBody>
          <a:bodyPr>
            <a:spAutoFit/>
          </a:bodyPr>
          <a:lstStyle/>
          <a:p>
            <a:pPr algn="ctr" eaLnBrk="1" hangingPunct="1">
              <a:lnSpc>
                <a:spcPct val="70000"/>
              </a:lnSpc>
              <a:spcBef>
                <a:spcPct val="30000"/>
              </a:spcBef>
            </a:pPr>
            <a:endParaRPr lang="en-US" sz="2800" b="1"/>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linds(horizontal)">
                                      <p:cBhvr>
                                        <p:cTn id="11" dur="500"/>
                                        <p:tgtEl>
                                          <p:spTgt spid="18"/>
                                        </p:tgtEl>
                                      </p:cBhvr>
                                    </p:animEffect>
                                  </p:childTnLst>
                                </p:cTn>
                              </p:par>
                            </p:childTnLst>
                          </p:cTn>
                        </p:par>
                        <p:par>
                          <p:cTn id="12" fill="hold">
                            <p:stCondLst>
                              <p:cond delay="1000"/>
                            </p:stCondLst>
                            <p:childTnLst>
                              <p:par>
                                <p:cTn id="13" presetID="3" presetClass="exit" presetSubtype="10" fill="hold" nodeType="afterEffect">
                                  <p:stCondLst>
                                    <p:cond delay="0"/>
                                  </p:stCondLst>
                                  <p:childTnLst>
                                    <p:animEffect transition="out" filter="blinds(horizontal)">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childTnLst>
                          </p:cTn>
                        </p:par>
                        <p:par>
                          <p:cTn id="20" fill="hold">
                            <p:stCondLst>
                              <p:cond delay="2000"/>
                            </p:stCondLst>
                            <p:childTnLst>
                              <p:par>
                                <p:cTn id="21" presetID="3" presetClass="exit" presetSubtype="10" fill="hold" nodeType="afterEffect">
                                  <p:stCondLst>
                                    <p:cond delay="0"/>
                                  </p:stCondLst>
                                  <p:childTnLst>
                                    <p:animEffect transition="out" filter="blinds(horizontal)">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par>
                          <p:cTn id="28" fill="hold">
                            <p:stCondLst>
                              <p:cond delay="3000"/>
                            </p:stCondLst>
                            <p:childTnLst>
                              <p:par>
                                <p:cTn id="29" presetID="3" presetClass="exit" presetSubtype="10" fill="hold" nodeType="afterEffect">
                                  <p:stCondLst>
                                    <p:cond delay="0"/>
                                  </p:stCondLst>
                                  <p:childTnLst>
                                    <p:animEffect transition="out" filter="blinds(horizontal)">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linds(horizontal)">
                                      <p:cBhvr>
                                        <p:cTn id="35" dur="500"/>
                                        <p:tgtEl>
                                          <p:spTgt spid="20"/>
                                        </p:tgtEl>
                                      </p:cBhvr>
                                    </p:animEffect>
                                  </p:childTnLst>
                                </p:cTn>
                              </p:par>
                            </p:childTnLst>
                          </p:cTn>
                        </p:par>
                        <p:par>
                          <p:cTn id="36" fill="hold">
                            <p:stCondLst>
                              <p:cond delay="4000"/>
                            </p:stCondLst>
                            <p:childTnLst>
                              <p:par>
                                <p:cTn id="37" presetID="3" presetClass="exit" presetSubtype="10" fill="hold" nodeType="afterEffect">
                                  <p:stCondLst>
                                    <p:cond delay="0"/>
                                  </p:stCondLst>
                                  <p:childTnLst>
                                    <p:animEffect transition="out" filter="blinds(horizontal)">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par>
                          <p:cTn id="40" fill="hold">
                            <p:stCondLst>
                              <p:cond delay="4500"/>
                            </p:stCondLst>
                            <p:childTnLst>
                              <p:par>
                                <p:cTn id="41" presetID="3" presetClass="entr" presetSubtype="1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childTnLst>
                          </p:cTn>
                        </p:par>
                        <p:par>
                          <p:cTn id="44" fill="hold">
                            <p:stCondLst>
                              <p:cond delay="5000"/>
                            </p:stCondLst>
                            <p:childTnLst>
                              <p:par>
                                <p:cTn id="45" presetID="3" presetClass="exit" presetSubtype="10" fill="hold" nodeType="afterEffect">
                                  <p:stCondLst>
                                    <p:cond delay="0"/>
                                  </p:stCondLst>
                                  <p:childTnLst>
                                    <p:animEffect transition="out" filter="blinds(horizontal)">
                                      <p:cBhvr>
                                        <p:cTn id="46" dur="500"/>
                                        <p:tgtEl>
                                          <p:spTgt spid="23"/>
                                        </p:tgtEl>
                                      </p:cBhvr>
                                    </p:animEffect>
                                    <p:set>
                                      <p:cBhvr>
                                        <p:cTn id="47" dur="1" fill="hold">
                                          <p:stCondLst>
                                            <p:cond delay="499"/>
                                          </p:stCondLst>
                                        </p:cTn>
                                        <p:tgtEl>
                                          <p:spTgt spid="23"/>
                                        </p:tgtEl>
                                        <p:attrNameLst>
                                          <p:attrName>style.visibility</p:attrName>
                                        </p:attrNameLst>
                                      </p:cBhvr>
                                      <p:to>
                                        <p:strVal val="hidden"/>
                                      </p:to>
                                    </p:set>
                                  </p:childTnLst>
                                </p:cTn>
                              </p:par>
                            </p:childTnLst>
                          </p:cTn>
                        </p:par>
                        <p:par>
                          <p:cTn id="48" fill="hold">
                            <p:stCondLst>
                              <p:cond delay="5500"/>
                            </p:stCondLst>
                            <p:childTnLst>
                              <p:par>
                                <p:cTn id="49" presetID="3" presetClass="entr" presetSubtype="10"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linds(horizontal)">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1"/>
          <p:cNvSpPr>
            <a:spLocks noGrp="1"/>
          </p:cNvSpPr>
          <p:nvPr>
            <p:ph type="ftr" sz="quarter" idx="10"/>
          </p:nvPr>
        </p:nvSpPr>
        <p:spPr>
          <a:noFill/>
        </p:spPr>
        <p:txBody>
          <a:bodyPr/>
          <a:lstStyle/>
          <a:p>
            <a:r>
              <a:rPr lang="en-US" smtClean="0"/>
              <a:t>Art of Multiprocessor Programming</a:t>
            </a:r>
          </a:p>
        </p:txBody>
      </p:sp>
      <p:sp>
        <p:nvSpPr>
          <p:cNvPr id="9219" name="Slide Number Placeholder 2"/>
          <p:cNvSpPr>
            <a:spLocks noGrp="1"/>
          </p:cNvSpPr>
          <p:nvPr>
            <p:ph type="sldNum" sz="quarter" idx="11"/>
          </p:nvPr>
        </p:nvSpPr>
        <p:spPr>
          <a:noFill/>
        </p:spPr>
        <p:txBody>
          <a:bodyPr/>
          <a:lstStyle/>
          <a:p>
            <a:fld id="{77ABC60F-6DE1-414C-98AD-A1F852B1D008}" type="slidenum">
              <a:rPr lang="ar-SA" smtClean="0">
                <a:cs typeface="Arial" pitchFamily="34" charset="0"/>
              </a:rPr>
              <a:pPr/>
              <a:t>3</a:t>
            </a:fld>
            <a:endParaRPr lang="en-US" smtClean="0">
              <a:cs typeface="Arial" pitchFamily="34" charset="0"/>
            </a:endParaRPr>
          </a:p>
        </p:txBody>
      </p:sp>
      <p:sp>
        <p:nvSpPr>
          <p:cNvPr id="9220" name="Rectangle 2"/>
          <p:cNvSpPr>
            <a:spLocks noGrp="1" noChangeArrowheads="1"/>
          </p:cNvSpPr>
          <p:nvPr>
            <p:ph type="title" idx="4294967295"/>
          </p:nvPr>
        </p:nvSpPr>
        <p:spPr>
          <a:xfrm>
            <a:off x="760413" y="209550"/>
            <a:ext cx="7772400" cy="1146175"/>
          </a:xfrm>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Add an Item</a:t>
            </a:r>
          </a:p>
        </p:txBody>
      </p:sp>
      <p:grpSp>
        <p:nvGrpSpPr>
          <p:cNvPr id="9221" name="Group 26"/>
          <p:cNvGrpSpPr>
            <a:grpSpLocks/>
          </p:cNvGrpSpPr>
          <p:nvPr/>
        </p:nvGrpSpPr>
        <p:grpSpPr bwMode="auto">
          <a:xfrm>
            <a:off x="1525588" y="1646238"/>
            <a:ext cx="2255837" cy="2084387"/>
            <a:chOff x="961" y="1037"/>
            <a:chExt cx="1421" cy="1313"/>
          </a:xfrm>
        </p:grpSpPr>
        <p:sp>
          <p:nvSpPr>
            <p:cNvPr id="9224" name="AutoShape 3"/>
            <p:cNvSpPr>
              <a:spLocks noChangeArrowheads="1"/>
            </p:cNvSpPr>
            <p:nvPr/>
          </p:nvSpPr>
          <p:spPr bwMode="auto">
            <a:xfrm>
              <a:off x="961" y="1694"/>
              <a:ext cx="482" cy="327"/>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25" name="AutoShape 4"/>
            <p:cNvSpPr>
              <a:spLocks noChangeArrowheads="1"/>
            </p:cNvSpPr>
            <p:nvPr/>
          </p:nvSpPr>
          <p:spPr bwMode="auto">
            <a:xfrm>
              <a:off x="961" y="2022"/>
              <a:ext cx="482" cy="328"/>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26" name="AutoShape 5"/>
            <p:cNvSpPr>
              <a:spLocks noChangeArrowheads="1"/>
            </p:cNvSpPr>
            <p:nvPr/>
          </p:nvSpPr>
          <p:spPr bwMode="auto">
            <a:xfrm>
              <a:off x="961" y="1037"/>
              <a:ext cx="482" cy="327"/>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27" name="AutoShape 6"/>
            <p:cNvSpPr>
              <a:spLocks noChangeArrowheads="1"/>
            </p:cNvSpPr>
            <p:nvPr/>
          </p:nvSpPr>
          <p:spPr bwMode="auto">
            <a:xfrm>
              <a:off x="961" y="1365"/>
              <a:ext cx="482" cy="328"/>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28" name="Line 7"/>
            <p:cNvSpPr>
              <a:spLocks noChangeShapeType="1"/>
            </p:cNvSpPr>
            <p:nvPr/>
          </p:nvSpPr>
          <p:spPr bwMode="auto">
            <a:xfrm>
              <a:off x="2083" y="1070"/>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229" name="AutoShape 8"/>
            <p:cNvSpPr>
              <a:spLocks noChangeArrowheads="1"/>
            </p:cNvSpPr>
            <p:nvPr/>
          </p:nvSpPr>
          <p:spPr bwMode="auto">
            <a:xfrm>
              <a:off x="1750" y="1412"/>
              <a:ext cx="632" cy="236"/>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30" name="Line 9"/>
            <p:cNvSpPr>
              <a:spLocks noChangeShapeType="1"/>
            </p:cNvSpPr>
            <p:nvPr/>
          </p:nvSpPr>
          <p:spPr bwMode="auto">
            <a:xfrm>
              <a:off x="2083" y="1419"/>
              <a:ext cx="1" cy="22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231" name="Text Box 10"/>
            <p:cNvSpPr txBox="1">
              <a:spLocks noChangeArrowheads="1"/>
            </p:cNvSpPr>
            <p:nvPr/>
          </p:nvSpPr>
          <p:spPr bwMode="auto">
            <a:xfrm>
              <a:off x="1040" y="1112"/>
              <a:ext cx="99" cy="224"/>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9232" name="Text Box 11"/>
            <p:cNvSpPr txBox="1">
              <a:spLocks noChangeArrowheads="1"/>
            </p:cNvSpPr>
            <p:nvPr/>
          </p:nvSpPr>
          <p:spPr bwMode="auto">
            <a:xfrm>
              <a:off x="1040" y="1442"/>
              <a:ext cx="99" cy="224"/>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9233" name="Text Box 12"/>
            <p:cNvSpPr txBox="1">
              <a:spLocks noChangeArrowheads="1"/>
            </p:cNvSpPr>
            <p:nvPr/>
          </p:nvSpPr>
          <p:spPr bwMode="auto">
            <a:xfrm>
              <a:off x="1040" y="1771"/>
              <a:ext cx="99" cy="224"/>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9234" name="Text Box 13"/>
            <p:cNvSpPr txBox="1">
              <a:spLocks noChangeArrowheads="1"/>
            </p:cNvSpPr>
            <p:nvPr/>
          </p:nvSpPr>
          <p:spPr bwMode="auto">
            <a:xfrm>
              <a:off x="1040" y="2100"/>
              <a:ext cx="99" cy="224"/>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9235" name="Line 14"/>
            <p:cNvSpPr>
              <a:spLocks noChangeShapeType="1"/>
            </p:cNvSpPr>
            <p:nvPr/>
          </p:nvSpPr>
          <p:spPr bwMode="auto">
            <a:xfrm flipV="1">
              <a:off x="1303" y="1202"/>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236" name="Line 15"/>
            <p:cNvSpPr>
              <a:spLocks noChangeShapeType="1"/>
            </p:cNvSpPr>
            <p:nvPr/>
          </p:nvSpPr>
          <p:spPr bwMode="auto">
            <a:xfrm flipV="1">
              <a:off x="1303" y="1543"/>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237" name="Line 16"/>
            <p:cNvSpPr>
              <a:spLocks noChangeShapeType="1"/>
            </p:cNvSpPr>
            <p:nvPr/>
          </p:nvSpPr>
          <p:spPr bwMode="auto">
            <a:xfrm flipV="1">
              <a:off x="1298" y="2177"/>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238" name="AutoShape 17"/>
            <p:cNvSpPr>
              <a:spLocks noChangeArrowheads="1"/>
            </p:cNvSpPr>
            <p:nvPr/>
          </p:nvSpPr>
          <p:spPr bwMode="auto">
            <a:xfrm>
              <a:off x="1749" y="1063"/>
              <a:ext cx="632" cy="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39" name="Text Box 18"/>
            <p:cNvSpPr txBox="1">
              <a:spLocks noChangeArrowheads="1"/>
            </p:cNvSpPr>
            <p:nvPr/>
          </p:nvSpPr>
          <p:spPr bwMode="auto">
            <a:xfrm>
              <a:off x="1785" y="1048"/>
              <a:ext cx="303" cy="266"/>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9240" name="Text Box 19"/>
            <p:cNvSpPr txBox="1">
              <a:spLocks noChangeArrowheads="1"/>
            </p:cNvSpPr>
            <p:nvPr/>
          </p:nvSpPr>
          <p:spPr bwMode="auto">
            <a:xfrm>
              <a:off x="1793" y="1396"/>
              <a:ext cx="204" cy="266"/>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9241" name="AutoShape 20"/>
            <p:cNvSpPr>
              <a:spLocks noChangeArrowheads="1"/>
            </p:cNvSpPr>
            <p:nvPr/>
          </p:nvSpPr>
          <p:spPr bwMode="auto">
            <a:xfrm>
              <a:off x="1744" y="2066"/>
              <a:ext cx="633" cy="236"/>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42" name="Line 21"/>
            <p:cNvSpPr>
              <a:spLocks noChangeShapeType="1"/>
            </p:cNvSpPr>
            <p:nvPr/>
          </p:nvSpPr>
          <p:spPr bwMode="auto">
            <a:xfrm>
              <a:off x="2078" y="2073"/>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243" name="Text Box 22"/>
            <p:cNvSpPr txBox="1">
              <a:spLocks noChangeArrowheads="1"/>
            </p:cNvSpPr>
            <p:nvPr/>
          </p:nvSpPr>
          <p:spPr bwMode="auto">
            <a:xfrm>
              <a:off x="1788" y="2050"/>
              <a:ext cx="204" cy="266"/>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9244" name="Line 25"/>
            <p:cNvSpPr>
              <a:spLocks noChangeShapeType="1"/>
            </p:cNvSpPr>
            <p:nvPr/>
          </p:nvSpPr>
          <p:spPr bwMode="auto">
            <a:xfrm>
              <a:off x="2083" y="1063"/>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grpSp>
      <p:sp>
        <p:nvSpPr>
          <p:cNvPr id="1039391" name="Text Box 31"/>
          <p:cNvSpPr txBox="1">
            <a:spLocks noChangeArrowheads="1"/>
          </p:cNvSpPr>
          <p:nvPr/>
        </p:nvSpPr>
        <p:spPr bwMode="auto">
          <a:xfrm>
            <a:off x="5248275" y="4673600"/>
            <a:ext cx="2475834"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lang="en-US" sz="2800">
                <a:solidFill>
                  <a:schemeClr val="tx1"/>
                </a:solidFill>
                <a:latin typeface="Arial" pitchFamily="34" charset="0"/>
                <a:cs typeface="Arial" pitchFamily="34" charset="0"/>
              </a:rPr>
              <a:t>h(k) = k mod 4</a:t>
            </a:r>
          </a:p>
        </p:txBody>
      </p:sp>
      <p:sp>
        <p:nvSpPr>
          <p:cNvPr id="1039392" name="Text Box 32"/>
          <p:cNvSpPr txBox="1">
            <a:spLocks noChangeArrowheads="1"/>
          </p:cNvSpPr>
          <p:nvPr/>
        </p:nvSpPr>
        <p:spPr bwMode="auto">
          <a:xfrm>
            <a:off x="5708650" y="3916363"/>
            <a:ext cx="1345718"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kumimoji="1" lang="en-US" sz="2800">
                <a:solidFill>
                  <a:srgbClr val="FF0000"/>
                </a:solidFill>
                <a:latin typeface="Arial" pitchFamily="34" charset="0"/>
                <a:cs typeface="Arial" pitchFamily="34" charset="0"/>
              </a:rPr>
              <a:t>3</a:t>
            </a:r>
            <a:r>
              <a:rPr kumimoji="1" lang="en-US" sz="2800">
                <a:solidFill>
                  <a:schemeClr val="tx1"/>
                </a:solidFill>
                <a:latin typeface="Arial" pitchFamily="34" charset="0"/>
                <a:cs typeface="Arial" pitchFamily="34" charset="0"/>
              </a:rPr>
              <a:t> Items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Footer Placeholder 1"/>
          <p:cNvSpPr>
            <a:spLocks noGrp="1"/>
          </p:cNvSpPr>
          <p:nvPr>
            <p:ph type="ftr" sz="quarter" idx="10"/>
          </p:nvPr>
        </p:nvSpPr>
        <p:spPr>
          <a:noFill/>
        </p:spPr>
        <p:txBody>
          <a:bodyPr/>
          <a:lstStyle/>
          <a:p>
            <a:r>
              <a:rPr lang="en-US" smtClean="0"/>
              <a:t>Art of Multiprocessor Programming</a:t>
            </a:r>
          </a:p>
        </p:txBody>
      </p:sp>
      <p:sp>
        <p:nvSpPr>
          <p:cNvPr id="38915" name="Slide Number Placeholder 2"/>
          <p:cNvSpPr>
            <a:spLocks noGrp="1"/>
          </p:cNvSpPr>
          <p:nvPr>
            <p:ph type="sldNum" sz="quarter" idx="11"/>
          </p:nvPr>
        </p:nvSpPr>
        <p:spPr>
          <a:noFill/>
        </p:spPr>
        <p:txBody>
          <a:bodyPr/>
          <a:lstStyle/>
          <a:p>
            <a:fld id="{A4AF01DE-D4D3-4392-AA0D-AD728B596393}" type="slidenum">
              <a:rPr lang="ar-SA" smtClean="0">
                <a:cs typeface="Arial" pitchFamily="34" charset="0"/>
              </a:rPr>
              <a:pPr/>
              <a:t>30</a:t>
            </a:fld>
            <a:endParaRPr lang="en-US" smtClean="0">
              <a:cs typeface="Arial" pitchFamily="34" charset="0"/>
            </a:endParaRPr>
          </a:p>
        </p:txBody>
      </p:sp>
      <p:sp>
        <p:nvSpPr>
          <p:cNvPr id="38916" name="Rectangle 2"/>
          <p:cNvSpPr>
            <a:spLocks noGrp="1" noChangeArrowheads="1"/>
          </p:cNvSpPr>
          <p:nvPr>
            <p:ph type="title" idx="4294967295"/>
          </p:nvPr>
        </p:nvSpPr>
        <p:spPr/>
        <p:txBody>
          <a:bodyPr/>
          <a:lstStyle/>
          <a:p>
            <a:r>
              <a:rPr lang="en-US" smtClean="0"/>
              <a:t>Resize This</a:t>
            </a:r>
          </a:p>
        </p:txBody>
      </p:sp>
      <p:sp>
        <p:nvSpPr>
          <p:cNvPr id="38917" name="Text Box 3"/>
          <p:cNvSpPr txBox="1">
            <a:spLocks noChangeArrowheads="1"/>
          </p:cNvSpPr>
          <p:nvPr/>
        </p:nvSpPr>
        <p:spPr bwMode="auto">
          <a:xfrm>
            <a:off x="6351588" y="4392613"/>
            <a:ext cx="65" cy="247760"/>
          </a:xfrm>
          <a:prstGeom prst="rect">
            <a:avLst/>
          </a:prstGeom>
          <a:solidFill>
            <a:srgbClr val="99FFCC"/>
          </a:solidFill>
          <a:ln w="9525">
            <a:noFill/>
            <a:miter lim="800000"/>
            <a:headEnd/>
            <a:tailEnd/>
          </a:ln>
        </p:spPr>
        <p:txBody>
          <a:bodyPr wrap="none" lIns="0" tIns="0" rIns="0" bIns="0">
            <a:spAutoFit/>
          </a:bodyPr>
          <a:lstStyle/>
          <a:p>
            <a:pPr algn="l" eaLnBrk="1">
              <a:lnSpc>
                <a:spcPct val="115000"/>
              </a:lnSpc>
              <a:buClr>
                <a:srgbClr val="000000"/>
              </a:buClr>
              <a:buSzPct val="45000"/>
              <a:buFont typeface="StarSymbol" pitchFamily="2" charset="0"/>
              <a:buNone/>
            </a:pPr>
            <a:endParaRPr lang="en-GB" sz="1400">
              <a:solidFill>
                <a:schemeClr val="tx1"/>
              </a:solidFill>
              <a:latin typeface="Arial" pitchFamily="34" charset="0"/>
              <a:cs typeface="Arial" pitchFamily="34" charset="0"/>
            </a:endParaRPr>
          </a:p>
        </p:txBody>
      </p:sp>
      <p:sp>
        <p:nvSpPr>
          <p:cNvPr id="38928" name="AutoShape 30"/>
          <p:cNvSpPr>
            <a:spLocks noChangeArrowheads="1"/>
          </p:cNvSpPr>
          <p:nvPr/>
        </p:nvSpPr>
        <p:spPr bwMode="auto">
          <a:xfrm>
            <a:off x="3527425" y="2989263"/>
            <a:ext cx="765175" cy="519112"/>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8929" name="AutoShape 31"/>
          <p:cNvSpPr>
            <a:spLocks noChangeArrowheads="1"/>
          </p:cNvSpPr>
          <p:nvPr/>
        </p:nvSpPr>
        <p:spPr bwMode="auto">
          <a:xfrm>
            <a:off x="3527425" y="3509963"/>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8930" name="AutoShape 32"/>
          <p:cNvSpPr>
            <a:spLocks noChangeArrowheads="1"/>
          </p:cNvSpPr>
          <p:nvPr/>
        </p:nvSpPr>
        <p:spPr bwMode="auto">
          <a:xfrm>
            <a:off x="3527425" y="1946275"/>
            <a:ext cx="765175" cy="519113"/>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8931" name="AutoShape 33"/>
          <p:cNvSpPr>
            <a:spLocks noChangeArrowheads="1"/>
          </p:cNvSpPr>
          <p:nvPr/>
        </p:nvSpPr>
        <p:spPr bwMode="auto">
          <a:xfrm>
            <a:off x="3527425" y="246697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8932" name="Text Box 34"/>
          <p:cNvSpPr txBox="1">
            <a:spLocks noChangeArrowheads="1"/>
          </p:cNvSpPr>
          <p:nvPr/>
        </p:nvSpPr>
        <p:spPr bwMode="auto">
          <a:xfrm>
            <a:off x="3652838" y="2065338"/>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0</a:t>
            </a:r>
          </a:p>
        </p:txBody>
      </p:sp>
      <p:sp>
        <p:nvSpPr>
          <p:cNvPr id="38933" name="Text Box 35"/>
          <p:cNvSpPr txBox="1">
            <a:spLocks noChangeArrowheads="1"/>
          </p:cNvSpPr>
          <p:nvPr/>
        </p:nvSpPr>
        <p:spPr bwMode="auto">
          <a:xfrm>
            <a:off x="3652838" y="2589213"/>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1</a:t>
            </a:r>
          </a:p>
        </p:txBody>
      </p:sp>
      <p:sp>
        <p:nvSpPr>
          <p:cNvPr id="38934" name="Text Box 36"/>
          <p:cNvSpPr txBox="1">
            <a:spLocks noChangeArrowheads="1"/>
          </p:cNvSpPr>
          <p:nvPr/>
        </p:nvSpPr>
        <p:spPr bwMode="auto">
          <a:xfrm>
            <a:off x="3652838" y="3111500"/>
            <a:ext cx="155575" cy="385763"/>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2</a:t>
            </a:r>
          </a:p>
        </p:txBody>
      </p:sp>
      <p:sp>
        <p:nvSpPr>
          <p:cNvPr id="38935" name="Text Box 37"/>
          <p:cNvSpPr txBox="1">
            <a:spLocks noChangeArrowheads="1"/>
          </p:cNvSpPr>
          <p:nvPr/>
        </p:nvSpPr>
        <p:spPr bwMode="auto">
          <a:xfrm>
            <a:off x="3652838" y="3633788"/>
            <a:ext cx="155575" cy="385762"/>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3</a:t>
            </a:r>
          </a:p>
        </p:txBody>
      </p:sp>
      <p:sp>
        <p:nvSpPr>
          <p:cNvPr id="38936" name="Line 60"/>
          <p:cNvSpPr>
            <a:spLocks noChangeShapeType="1"/>
          </p:cNvSpPr>
          <p:nvPr/>
        </p:nvSpPr>
        <p:spPr bwMode="auto">
          <a:xfrm flipV="1">
            <a:off x="2301875" y="2238375"/>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38938" name="Line 71"/>
          <p:cNvSpPr>
            <a:spLocks noChangeShapeType="1"/>
          </p:cNvSpPr>
          <p:nvPr/>
        </p:nvSpPr>
        <p:spPr bwMode="auto">
          <a:xfrm flipV="1">
            <a:off x="2406650" y="2755900"/>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grpSp>
        <p:nvGrpSpPr>
          <p:cNvPr id="38939" name="Group 72"/>
          <p:cNvGrpSpPr>
            <a:grpSpLocks/>
          </p:cNvGrpSpPr>
          <p:nvPr/>
        </p:nvGrpSpPr>
        <p:grpSpPr bwMode="auto">
          <a:xfrm>
            <a:off x="3771900" y="2106613"/>
            <a:ext cx="769938" cy="4165600"/>
            <a:chOff x="2696" y="1037"/>
            <a:chExt cx="485" cy="2624"/>
          </a:xfrm>
        </p:grpSpPr>
        <p:sp>
          <p:nvSpPr>
            <p:cNvPr id="38991" name="AutoShape 73"/>
            <p:cNvSpPr>
              <a:spLocks noChangeArrowheads="1"/>
            </p:cNvSpPr>
            <p:nvPr/>
          </p:nvSpPr>
          <p:spPr bwMode="auto">
            <a:xfrm>
              <a:off x="2699" y="1694"/>
              <a:ext cx="482" cy="327"/>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8992" name="AutoShape 74"/>
            <p:cNvSpPr>
              <a:spLocks noChangeArrowheads="1"/>
            </p:cNvSpPr>
            <p:nvPr/>
          </p:nvSpPr>
          <p:spPr bwMode="auto">
            <a:xfrm>
              <a:off x="2699" y="2022"/>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8993" name="AutoShape 75"/>
            <p:cNvSpPr>
              <a:spLocks noChangeArrowheads="1"/>
            </p:cNvSpPr>
            <p:nvPr/>
          </p:nvSpPr>
          <p:spPr bwMode="auto">
            <a:xfrm>
              <a:off x="2699" y="1037"/>
              <a:ext cx="482" cy="327"/>
            </a:xfrm>
            <a:prstGeom prst="roundRect">
              <a:avLst>
                <a:gd name="adj" fmla="val 278"/>
              </a:avLst>
            </a:prstGeom>
            <a:solidFill>
              <a:srgbClr val="FF99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8994" name="AutoShape 76"/>
            <p:cNvSpPr>
              <a:spLocks noChangeArrowheads="1"/>
            </p:cNvSpPr>
            <p:nvPr/>
          </p:nvSpPr>
          <p:spPr bwMode="auto">
            <a:xfrm>
              <a:off x="2699" y="1365"/>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8995" name="Text Box 77"/>
            <p:cNvSpPr txBox="1">
              <a:spLocks noChangeArrowheads="1"/>
            </p:cNvSpPr>
            <p:nvPr/>
          </p:nvSpPr>
          <p:spPr bwMode="auto">
            <a:xfrm>
              <a:off x="2778" y="1112"/>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0</a:t>
              </a:r>
            </a:p>
          </p:txBody>
        </p:sp>
        <p:sp>
          <p:nvSpPr>
            <p:cNvPr id="38996" name="Text Box 78"/>
            <p:cNvSpPr txBox="1">
              <a:spLocks noChangeArrowheads="1"/>
            </p:cNvSpPr>
            <p:nvPr/>
          </p:nvSpPr>
          <p:spPr bwMode="auto">
            <a:xfrm>
              <a:off x="2778" y="1442"/>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1</a:t>
              </a:r>
            </a:p>
          </p:txBody>
        </p:sp>
        <p:sp>
          <p:nvSpPr>
            <p:cNvPr id="38997" name="Text Box 79"/>
            <p:cNvSpPr txBox="1">
              <a:spLocks noChangeArrowheads="1"/>
            </p:cNvSpPr>
            <p:nvPr/>
          </p:nvSpPr>
          <p:spPr bwMode="auto">
            <a:xfrm>
              <a:off x="2778" y="1771"/>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2</a:t>
              </a:r>
            </a:p>
          </p:txBody>
        </p:sp>
        <p:sp>
          <p:nvSpPr>
            <p:cNvPr id="38998" name="Text Box 80"/>
            <p:cNvSpPr txBox="1">
              <a:spLocks noChangeArrowheads="1"/>
            </p:cNvSpPr>
            <p:nvPr/>
          </p:nvSpPr>
          <p:spPr bwMode="auto">
            <a:xfrm>
              <a:off x="2778" y="2100"/>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3</a:t>
              </a:r>
            </a:p>
          </p:txBody>
        </p:sp>
        <p:sp>
          <p:nvSpPr>
            <p:cNvPr id="38999" name="AutoShape 81"/>
            <p:cNvSpPr>
              <a:spLocks noChangeArrowheads="1"/>
            </p:cNvSpPr>
            <p:nvPr/>
          </p:nvSpPr>
          <p:spPr bwMode="auto">
            <a:xfrm>
              <a:off x="2696" y="3005"/>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9000" name="AutoShape 82"/>
            <p:cNvSpPr>
              <a:spLocks noChangeArrowheads="1"/>
            </p:cNvSpPr>
            <p:nvPr/>
          </p:nvSpPr>
          <p:spPr bwMode="auto">
            <a:xfrm>
              <a:off x="2696" y="3334"/>
              <a:ext cx="482" cy="327"/>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9001" name="AutoShape 83"/>
            <p:cNvSpPr>
              <a:spLocks noChangeArrowheads="1"/>
            </p:cNvSpPr>
            <p:nvPr/>
          </p:nvSpPr>
          <p:spPr bwMode="auto">
            <a:xfrm>
              <a:off x="2696" y="2349"/>
              <a:ext cx="482" cy="327"/>
            </a:xfrm>
            <a:prstGeom prst="roundRect">
              <a:avLst>
                <a:gd name="adj" fmla="val 278"/>
              </a:avLst>
            </a:prstGeom>
            <a:solidFill>
              <a:srgbClr val="FF99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9002" name="AutoShape 84"/>
            <p:cNvSpPr>
              <a:spLocks noChangeArrowheads="1"/>
            </p:cNvSpPr>
            <p:nvPr/>
          </p:nvSpPr>
          <p:spPr bwMode="auto">
            <a:xfrm>
              <a:off x="2696" y="2677"/>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9003" name="Text Box 85"/>
            <p:cNvSpPr txBox="1">
              <a:spLocks noChangeArrowheads="1"/>
            </p:cNvSpPr>
            <p:nvPr/>
          </p:nvSpPr>
          <p:spPr bwMode="auto">
            <a:xfrm>
              <a:off x="2775" y="2424"/>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4</a:t>
              </a:r>
            </a:p>
          </p:txBody>
        </p:sp>
        <p:sp>
          <p:nvSpPr>
            <p:cNvPr id="39004" name="Text Box 86"/>
            <p:cNvSpPr txBox="1">
              <a:spLocks noChangeArrowheads="1"/>
            </p:cNvSpPr>
            <p:nvPr/>
          </p:nvSpPr>
          <p:spPr bwMode="auto">
            <a:xfrm>
              <a:off x="2775" y="2753"/>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5</a:t>
              </a:r>
            </a:p>
          </p:txBody>
        </p:sp>
        <p:sp>
          <p:nvSpPr>
            <p:cNvPr id="39005" name="Text Box 87"/>
            <p:cNvSpPr txBox="1">
              <a:spLocks noChangeArrowheads="1"/>
            </p:cNvSpPr>
            <p:nvPr/>
          </p:nvSpPr>
          <p:spPr bwMode="auto">
            <a:xfrm>
              <a:off x="2775" y="3083"/>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6</a:t>
              </a:r>
            </a:p>
          </p:txBody>
        </p:sp>
        <p:sp>
          <p:nvSpPr>
            <p:cNvPr id="39006" name="Text Box 88"/>
            <p:cNvSpPr txBox="1">
              <a:spLocks noChangeArrowheads="1"/>
            </p:cNvSpPr>
            <p:nvPr/>
          </p:nvSpPr>
          <p:spPr bwMode="auto">
            <a:xfrm>
              <a:off x="2775" y="3412"/>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7</a:t>
              </a:r>
            </a:p>
          </p:txBody>
        </p:sp>
      </p:grpSp>
      <p:grpSp>
        <p:nvGrpSpPr>
          <p:cNvPr id="38945" name="Group 106"/>
          <p:cNvGrpSpPr>
            <a:grpSpLocks/>
          </p:cNvGrpSpPr>
          <p:nvPr/>
        </p:nvGrpSpPr>
        <p:grpSpPr bwMode="auto">
          <a:xfrm>
            <a:off x="4222750" y="2111377"/>
            <a:ext cx="1711325" cy="422276"/>
            <a:chOff x="2564" y="1234"/>
            <a:chExt cx="1078" cy="266"/>
          </a:xfrm>
        </p:grpSpPr>
        <p:sp>
          <p:nvSpPr>
            <p:cNvPr id="38974" name="Line 107"/>
            <p:cNvSpPr>
              <a:spLocks noChangeShapeType="1"/>
            </p:cNvSpPr>
            <p:nvPr/>
          </p:nvSpPr>
          <p:spPr bwMode="auto">
            <a:xfrm>
              <a:off x="3344" y="1259"/>
              <a:ext cx="1" cy="229"/>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8975" name="Line 108"/>
            <p:cNvSpPr>
              <a:spLocks noChangeShapeType="1"/>
            </p:cNvSpPr>
            <p:nvPr/>
          </p:nvSpPr>
          <p:spPr bwMode="auto">
            <a:xfrm flipV="1">
              <a:off x="2564" y="1391"/>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8976" name="AutoShape 109"/>
            <p:cNvSpPr>
              <a:spLocks noChangeArrowheads="1"/>
            </p:cNvSpPr>
            <p:nvPr/>
          </p:nvSpPr>
          <p:spPr bwMode="auto">
            <a:xfrm>
              <a:off x="3010" y="1252"/>
              <a:ext cx="632" cy="237"/>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8977" name="Text Box 110"/>
            <p:cNvSpPr txBox="1">
              <a:spLocks noChangeArrowheads="1"/>
            </p:cNvSpPr>
            <p:nvPr/>
          </p:nvSpPr>
          <p:spPr bwMode="auto">
            <a:xfrm>
              <a:off x="3046" y="1234"/>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8</a:t>
              </a:r>
            </a:p>
          </p:txBody>
        </p:sp>
        <p:sp>
          <p:nvSpPr>
            <p:cNvPr id="38978" name="Line 111"/>
            <p:cNvSpPr>
              <a:spLocks noChangeShapeType="1"/>
            </p:cNvSpPr>
            <p:nvPr/>
          </p:nvSpPr>
          <p:spPr bwMode="auto">
            <a:xfrm>
              <a:off x="3344" y="1252"/>
              <a:ext cx="1" cy="229"/>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grpSp>
      <p:grpSp>
        <p:nvGrpSpPr>
          <p:cNvPr id="38946" name="Group 112"/>
          <p:cNvGrpSpPr>
            <a:grpSpLocks/>
          </p:cNvGrpSpPr>
          <p:nvPr/>
        </p:nvGrpSpPr>
        <p:grpSpPr bwMode="auto">
          <a:xfrm>
            <a:off x="4291013" y="4256086"/>
            <a:ext cx="1712912" cy="422274"/>
            <a:chOff x="3560" y="1234"/>
            <a:chExt cx="1079" cy="266"/>
          </a:xfrm>
        </p:grpSpPr>
        <p:sp>
          <p:nvSpPr>
            <p:cNvPr id="38970" name="AutoShape 113"/>
            <p:cNvSpPr>
              <a:spLocks noChangeArrowheads="1"/>
            </p:cNvSpPr>
            <p:nvPr/>
          </p:nvSpPr>
          <p:spPr bwMode="auto">
            <a:xfrm>
              <a:off x="4007" y="1259"/>
              <a:ext cx="632" cy="236"/>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8971" name="Line 114"/>
            <p:cNvSpPr>
              <a:spLocks noChangeShapeType="1"/>
            </p:cNvSpPr>
            <p:nvPr/>
          </p:nvSpPr>
          <p:spPr bwMode="auto">
            <a:xfrm>
              <a:off x="4341" y="1266"/>
              <a:ext cx="0" cy="22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8972" name="Text Box 115"/>
            <p:cNvSpPr txBox="1">
              <a:spLocks noChangeArrowheads="1"/>
            </p:cNvSpPr>
            <p:nvPr/>
          </p:nvSpPr>
          <p:spPr bwMode="auto">
            <a:xfrm>
              <a:off x="4048" y="1234"/>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4</a:t>
              </a:r>
            </a:p>
          </p:txBody>
        </p:sp>
        <p:sp>
          <p:nvSpPr>
            <p:cNvPr id="38973" name="Line 116"/>
            <p:cNvSpPr>
              <a:spLocks noChangeShapeType="1"/>
            </p:cNvSpPr>
            <p:nvPr/>
          </p:nvSpPr>
          <p:spPr bwMode="auto">
            <a:xfrm flipV="1">
              <a:off x="3560" y="1365"/>
              <a:ext cx="449" cy="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grpSp>
        <p:nvGrpSpPr>
          <p:cNvPr id="38947" name="Group 117"/>
          <p:cNvGrpSpPr>
            <a:grpSpLocks/>
          </p:cNvGrpSpPr>
          <p:nvPr/>
        </p:nvGrpSpPr>
        <p:grpSpPr bwMode="auto">
          <a:xfrm>
            <a:off x="4270375" y="2690810"/>
            <a:ext cx="1712913" cy="422274"/>
            <a:chOff x="2564" y="1582"/>
            <a:chExt cx="1079" cy="266"/>
          </a:xfrm>
        </p:grpSpPr>
        <p:sp>
          <p:nvSpPr>
            <p:cNvPr id="38966" name="AutoShape 118"/>
            <p:cNvSpPr>
              <a:spLocks noChangeArrowheads="1"/>
            </p:cNvSpPr>
            <p:nvPr/>
          </p:nvSpPr>
          <p:spPr bwMode="auto">
            <a:xfrm>
              <a:off x="3011" y="1601"/>
              <a:ext cx="632" cy="236"/>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8967" name="Line 119"/>
            <p:cNvSpPr>
              <a:spLocks noChangeShapeType="1"/>
            </p:cNvSpPr>
            <p:nvPr/>
          </p:nvSpPr>
          <p:spPr bwMode="auto">
            <a:xfrm>
              <a:off x="3344" y="1608"/>
              <a:ext cx="1" cy="22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8968" name="Line 120"/>
            <p:cNvSpPr>
              <a:spLocks noChangeShapeType="1"/>
            </p:cNvSpPr>
            <p:nvPr/>
          </p:nvSpPr>
          <p:spPr bwMode="auto">
            <a:xfrm flipV="1">
              <a:off x="2564" y="1732"/>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sp>
          <p:nvSpPr>
            <p:cNvPr id="38969" name="Text Box 121"/>
            <p:cNvSpPr txBox="1">
              <a:spLocks noChangeArrowheads="1"/>
            </p:cNvSpPr>
            <p:nvPr/>
          </p:nvSpPr>
          <p:spPr bwMode="auto">
            <a:xfrm>
              <a:off x="3054" y="1582"/>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9</a:t>
              </a:r>
            </a:p>
          </p:txBody>
        </p:sp>
      </p:grpSp>
      <p:grpSp>
        <p:nvGrpSpPr>
          <p:cNvPr id="38948" name="Group 122"/>
          <p:cNvGrpSpPr>
            <a:grpSpLocks/>
          </p:cNvGrpSpPr>
          <p:nvPr/>
        </p:nvGrpSpPr>
        <p:grpSpPr bwMode="auto">
          <a:xfrm>
            <a:off x="5813425" y="2673353"/>
            <a:ext cx="1712913" cy="422276"/>
            <a:chOff x="3546" y="1580"/>
            <a:chExt cx="1079" cy="266"/>
          </a:xfrm>
        </p:grpSpPr>
        <p:sp>
          <p:nvSpPr>
            <p:cNvPr id="38962" name="AutoShape 123"/>
            <p:cNvSpPr>
              <a:spLocks noChangeArrowheads="1"/>
            </p:cNvSpPr>
            <p:nvPr/>
          </p:nvSpPr>
          <p:spPr bwMode="auto">
            <a:xfrm>
              <a:off x="3993" y="1605"/>
              <a:ext cx="632" cy="236"/>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8963" name="Line 124"/>
            <p:cNvSpPr>
              <a:spLocks noChangeShapeType="1"/>
            </p:cNvSpPr>
            <p:nvPr/>
          </p:nvSpPr>
          <p:spPr bwMode="auto">
            <a:xfrm>
              <a:off x="4327" y="1612"/>
              <a:ext cx="0" cy="22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8964" name="Text Box 125"/>
            <p:cNvSpPr txBox="1">
              <a:spLocks noChangeArrowheads="1"/>
            </p:cNvSpPr>
            <p:nvPr/>
          </p:nvSpPr>
          <p:spPr bwMode="auto">
            <a:xfrm>
              <a:off x="4034" y="1580"/>
              <a:ext cx="303"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17</a:t>
              </a:r>
            </a:p>
          </p:txBody>
        </p:sp>
        <p:sp>
          <p:nvSpPr>
            <p:cNvPr id="38965" name="Line 126"/>
            <p:cNvSpPr>
              <a:spLocks noChangeShapeType="1"/>
            </p:cNvSpPr>
            <p:nvPr/>
          </p:nvSpPr>
          <p:spPr bwMode="auto">
            <a:xfrm flipV="1">
              <a:off x="3546" y="1711"/>
              <a:ext cx="449" cy="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grpSp>
        <p:nvGrpSpPr>
          <p:cNvPr id="38949" name="Group 127"/>
          <p:cNvGrpSpPr>
            <a:grpSpLocks/>
          </p:cNvGrpSpPr>
          <p:nvPr/>
        </p:nvGrpSpPr>
        <p:grpSpPr bwMode="auto">
          <a:xfrm>
            <a:off x="4325938" y="5767384"/>
            <a:ext cx="1712912" cy="422274"/>
            <a:chOff x="2559" y="2236"/>
            <a:chExt cx="1079" cy="266"/>
          </a:xfrm>
        </p:grpSpPr>
        <p:sp>
          <p:nvSpPr>
            <p:cNvPr id="38957" name="Line 128"/>
            <p:cNvSpPr>
              <a:spLocks noChangeShapeType="1"/>
            </p:cNvSpPr>
            <p:nvPr/>
          </p:nvSpPr>
          <p:spPr bwMode="auto">
            <a:xfrm flipV="1">
              <a:off x="2559" y="2366"/>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nvGrpSpPr>
            <p:cNvPr id="38958" name="Group 129"/>
            <p:cNvGrpSpPr>
              <a:grpSpLocks/>
            </p:cNvGrpSpPr>
            <p:nvPr/>
          </p:nvGrpSpPr>
          <p:grpSpPr bwMode="auto">
            <a:xfrm>
              <a:off x="3005" y="2236"/>
              <a:ext cx="633" cy="266"/>
              <a:chOff x="3005" y="2236"/>
              <a:chExt cx="633" cy="266"/>
            </a:xfrm>
          </p:grpSpPr>
          <p:sp>
            <p:nvSpPr>
              <p:cNvPr id="38959" name="AutoShape 130"/>
              <p:cNvSpPr>
                <a:spLocks noChangeArrowheads="1"/>
              </p:cNvSpPr>
              <p:nvPr/>
            </p:nvSpPr>
            <p:spPr bwMode="auto">
              <a:xfrm>
                <a:off x="3005" y="2255"/>
                <a:ext cx="633" cy="236"/>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8960" name="Line 131"/>
              <p:cNvSpPr>
                <a:spLocks noChangeShapeType="1"/>
              </p:cNvSpPr>
              <p:nvPr/>
            </p:nvSpPr>
            <p:spPr bwMode="auto">
              <a:xfrm>
                <a:off x="3339" y="2262"/>
                <a:ext cx="1" cy="229"/>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8961" name="Text Box 132"/>
              <p:cNvSpPr txBox="1">
                <a:spLocks noChangeArrowheads="1"/>
              </p:cNvSpPr>
              <p:nvPr/>
            </p:nvSpPr>
            <p:spPr bwMode="auto">
              <a:xfrm>
                <a:off x="3049" y="2236"/>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7</a:t>
                </a:r>
              </a:p>
            </p:txBody>
          </p:sp>
        </p:grpSp>
      </p:grpSp>
      <p:grpSp>
        <p:nvGrpSpPr>
          <p:cNvPr id="38950" name="Group 138"/>
          <p:cNvGrpSpPr>
            <a:grpSpLocks/>
          </p:cNvGrpSpPr>
          <p:nvPr/>
        </p:nvGrpSpPr>
        <p:grpSpPr bwMode="auto">
          <a:xfrm>
            <a:off x="4305300" y="3770309"/>
            <a:ext cx="1711325" cy="422274"/>
            <a:chOff x="3556" y="2236"/>
            <a:chExt cx="1078" cy="266"/>
          </a:xfrm>
        </p:grpSpPr>
        <p:sp>
          <p:nvSpPr>
            <p:cNvPr id="38953" name="AutoShape 139"/>
            <p:cNvSpPr>
              <a:spLocks noChangeArrowheads="1"/>
            </p:cNvSpPr>
            <p:nvPr/>
          </p:nvSpPr>
          <p:spPr bwMode="auto">
            <a:xfrm>
              <a:off x="4002" y="2261"/>
              <a:ext cx="632" cy="237"/>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8954" name="Line 140"/>
            <p:cNvSpPr>
              <a:spLocks noChangeShapeType="1"/>
            </p:cNvSpPr>
            <p:nvPr/>
          </p:nvSpPr>
          <p:spPr bwMode="auto">
            <a:xfrm>
              <a:off x="4336" y="2268"/>
              <a:ext cx="1" cy="229"/>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8955" name="Text Box 141"/>
            <p:cNvSpPr txBox="1">
              <a:spLocks noChangeArrowheads="1"/>
            </p:cNvSpPr>
            <p:nvPr/>
          </p:nvSpPr>
          <p:spPr bwMode="auto">
            <a:xfrm>
              <a:off x="4048" y="2236"/>
              <a:ext cx="290"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11</a:t>
              </a:r>
            </a:p>
          </p:txBody>
        </p:sp>
        <p:sp>
          <p:nvSpPr>
            <p:cNvPr id="38956" name="Line 142"/>
            <p:cNvSpPr>
              <a:spLocks noChangeShapeType="1"/>
            </p:cNvSpPr>
            <p:nvPr/>
          </p:nvSpPr>
          <p:spPr bwMode="auto">
            <a:xfrm flipV="1">
              <a:off x="3556" y="2367"/>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sp>
        <p:nvSpPr>
          <p:cNvPr id="38951" name="Line 146"/>
          <p:cNvSpPr>
            <a:spLocks noChangeShapeType="1"/>
          </p:cNvSpPr>
          <p:nvPr/>
        </p:nvSpPr>
        <p:spPr bwMode="auto">
          <a:xfrm flipV="1">
            <a:off x="2374900" y="3324225"/>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38952" name="Line 147"/>
          <p:cNvSpPr>
            <a:spLocks noChangeShapeType="1"/>
          </p:cNvSpPr>
          <p:nvPr/>
        </p:nvSpPr>
        <p:spPr bwMode="auto">
          <a:xfrm flipV="1">
            <a:off x="2343150" y="3892550"/>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115" name="Rectangle 4"/>
          <p:cNvSpPr>
            <a:spLocks noChangeArrowheads="1"/>
          </p:cNvSpPr>
          <p:nvPr/>
        </p:nvSpPr>
        <p:spPr bwMode="auto">
          <a:xfrm>
            <a:off x="1876425" y="1922463"/>
            <a:ext cx="614363" cy="2301875"/>
          </a:xfrm>
          <a:prstGeom prst="rect">
            <a:avLst/>
          </a:prstGeom>
          <a:solidFill>
            <a:srgbClr val="CCFFFF"/>
          </a:solidFill>
          <a:ln w="38100" algn="ctr">
            <a:solidFill>
              <a:schemeClr val="tx1"/>
            </a:solidFill>
            <a:miter lim="800000"/>
            <a:headEnd/>
            <a:tailEnd/>
          </a:ln>
        </p:spPr>
        <p:txBody>
          <a:bodyPr anchor="ctr">
            <a:spAutoFit/>
          </a:bodyPr>
          <a:lstStyle/>
          <a:p>
            <a:pPr algn="ctr" eaLnBrk="1" hangingPunct="1">
              <a:lnSpc>
                <a:spcPct val="70000"/>
              </a:lnSpc>
              <a:spcBef>
                <a:spcPct val="30000"/>
              </a:spcBef>
            </a:pPr>
            <a:endParaRPr lang="en-US" sz="2800" b="1"/>
          </a:p>
        </p:txBody>
      </p:sp>
      <p:grpSp>
        <p:nvGrpSpPr>
          <p:cNvPr id="116" name="Group 5"/>
          <p:cNvGrpSpPr>
            <a:grpSpLocks/>
          </p:cNvGrpSpPr>
          <p:nvPr/>
        </p:nvGrpSpPr>
        <p:grpSpPr bwMode="auto">
          <a:xfrm>
            <a:off x="2003425" y="1978025"/>
            <a:ext cx="330200" cy="481013"/>
            <a:chOff x="2208" y="1920"/>
            <a:chExt cx="1152" cy="1680"/>
          </a:xfrm>
        </p:grpSpPr>
        <p:sp>
          <p:nvSpPr>
            <p:cNvPr id="117" name="Oval 6"/>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18" name="Oval 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19" name="AutoShape 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20" name="AutoShape 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21" name="Group 10"/>
          <p:cNvGrpSpPr>
            <a:grpSpLocks/>
          </p:cNvGrpSpPr>
          <p:nvPr/>
        </p:nvGrpSpPr>
        <p:grpSpPr bwMode="auto">
          <a:xfrm>
            <a:off x="2003425" y="2546350"/>
            <a:ext cx="330200" cy="481013"/>
            <a:chOff x="2208" y="1920"/>
            <a:chExt cx="1152" cy="1680"/>
          </a:xfrm>
        </p:grpSpPr>
        <p:sp>
          <p:nvSpPr>
            <p:cNvPr id="122" name="Oval 11"/>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23" name="Oval 1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24" name="AutoShape 1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25" name="AutoShape 1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26" name="Group 15"/>
          <p:cNvGrpSpPr>
            <a:grpSpLocks/>
          </p:cNvGrpSpPr>
          <p:nvPr/>
        </p:nvGrpSpPr>
        <p:grpSpPr bwMode="auto">
          <a:xfrm>
            <a:off x="2003425" y="3113088"/>
            <a:ext cx="330200" cy="481012"/>
            <a:chOff x="2208" y="1920"/>
            <a:chExt cx="1152" cy="1680"/>
          </a:xfrm>
        </p:grpSpPr>
        <p:sp>
          <p:nvSpPr>
            <p:cNvPr id="127" name="Oval 16"/>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28" name="Oval 1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29" name="AutoShape 1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30" name="AutoShape 1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31" name="Group 20"/>
          <p:cNvGrpSpPr>
            <a:grpSpLocks/>
          </p:cNvGrpSpPr>
          <p:nvPr/>
        </p:nvGrpSpPr>
        <p:grpSpPr bwMode="auto">
          <a:xfrm>
            <a:off x="2003425" y="3681413"/>
            <a:ext cx="330200" cy="481012"/>
            <a:chOff x="2208" y="1920"/>
            <a:chExt cx="1152" cy="1680"/>
          </a:xfrm>
        </p:grpSpPr>
        <p:sp>
          <p:nvSpPr>
            <p:cNvPr id="132" name="Oval 21"/>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33" name="Oval 2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34" name="AutoShape 2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35" name="AutoShape 2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36" name="Line 25"/>
          <p:cNvSpPr>
            <a:spLocks noChangeShapeType="1"/>
          </p:cNvSpPr>
          <p:nvPr/>
        </p:nvSpPr>
        <p:spPr bwMode="auto">
          <a:xfrm>
            <a:off x="1908175" y="3638550"/>
            <a:ext cx="584200" cy="0"/>
          </a:xfrm>
          <a:prstGeom prst="line">
            <a:avLst/>
          </a:prstGeom>
          <a:noFill/>
          <a:ln w="38100">
            <a:solidFill>
              <a:schemeClr val="tx1"/>
            </a:solidFill>
            <a:round/>
            <a:headEnd/>
            <a:tailEnd/>
          </a:ln>
        </p:spPr>
        <p:txBody>
          <a:bodyPr>
            <a:spAutoFit/>
          </a:bodyPr>
          <a:lstStyle/>
          <a:p>
            <a:endParaRPr lang="en-US"/>
          </a:p>
        </p:txBody>
      </p:sp>
      <p:sp>
        <p:nvSpPr>
          <p:cNvPr id="137" name="Line 26"/>
          <p:cNvSpPr>
            <a:spLocks noChangeShapeType="1"/>
          </p:cNvSpPr>
          <p:nvPr/>
        </p:nvSpPr>
        <p:spPr bwMode="auto">
          <a:xfrm>
            <a:off x="1870075" y="3070225"/>
            <a:ext cx="584200" cy="0"/>
          </a:xfrm>
          <a:prstGeom prst="line">
            <a:avLst/>
          </a:prstGeom>
          <a:noFill/>
          <a:ln w="38100">
            <a:solidFill>
              <a:schemeClr val="tx1"/>
            </a:solidFill>
            <a:round/>
            <a:headEnd/>
            <a:tailEnd/>
          </a:ln>
        </p:spPr>
        <p:txBody>
          <a:bodyPr>
            <a:spAutoFit/>
          </a:bodyPr>
          <a:lstStyle/>
          <a:p>
            <a:endParaRPr lang="en-US"/>
          </a:p>
        </p:txBody>
      </p:sp>
      <p:sp>
        <p:nvSpPr>
          <p:cNvPr id="138" name="Line 27"/>
          <p:cNvSpPr>
            <a:spLocks noChangeShapeType="1"/>
          </p:cNvSpPr>
          <p:nvPr/>
        </p:nvSpPr>
        <p:spPr bwMode="auto">
          <a:xfrm>
            <a:off x="1863725" y="2501900"/>
            <a:ext cx="584200" cy="0"/>
          </a:xfrm>
          <a:prstGeom prst="line">
            <a:avLst/>
          </a:prstGeom>
          <a:noFill/>
          <a:ln w="38100">
            <a:solidFill>
              <a:schemeClr val="tx1"/>
            </a:solidFill>
            <a:round/>
            <a:headEnd/>
            <a:tailEnd/>
          </a:ln>
        </p:spPr>
        <p:txBody>
          <a:bodyPr>
            <a:spAutoFit/>
          </a:bodyPr>
          <a:lstStyle/>
          <a:p>
            <a:endParaRPr lang="en-US"/>
          </a:p>
        </p:txBody>
      </p:sp>
      <p:sp>
        <p:nvSpPr>
          <p:cNvPr id="139" name="Line 28"/>
          <p:cNvSpPr>
            <a:spLocks noChangeShapeType="1"/>
          </p:cNvSpPr>
          <p:nvPr/>
        </p:nvSpPr>
        <p:spPr bwMode="auto">
          <a:xfrm>
            <a:off x="1885950" y="4206875"/>
            <a:ext cx="584200" cy="0"/>
          </a:xfrm>
          <a:prstGeom prst="line">
            <a:avLst/>
          </a:prstGeom>
          <a:noFill/>
          <a:ln w="38100">
            <a:solidFill>
              <a:schemeClr val="tx1"/>
            </a:solidFill>
            <a:round/>
            <a:headEnd/>
            <a:tailEnd/>
          </a:ln>
        </p:spPr>
        <p:txBody>
          <a:bodyPr>
            <a:spAutoFit/>
          </a:bodyPr>
          <a:lstStyle/>
          <a:p>
            <a:endParaRPr lang="en-US"/>
          </a:p>
        </p:txBody>
      </p:sp>
      <p:sp>
        <p:nvSpPr>
          <p:cNvPr id="140" name="Line 29"/>
          <p:cNvSpPr>
            <a:spLocks noChangeShapeType="1"/>
          </p:cNvSpPr>
          <p:nvPr/>
        </p:nvSpPr>
        <p:spPr bwMode="auto">
          <a:xfrm>
            <a:off x="1863725" y="1935163"/>
            <a:ext cx="584200" cy="0"/>
          </a:xfrm>
          <a:prstGeom prst="line">
            <a:avLst/>
          </a:prstGeom>
          <a:noFill/>
          <a:ln w="38100">
            <a:solidFill>
              <a:schemeClr val="tx1"/>
            </a:solidFill>
            <a:round/>
            <a:headEnd/>
            <a:tailEnd/>
          </a:ln>
        </p:spPr>
        <p:txBody>
          <a:bodyPr>
            <a:spAutoFit/>
          </a:bodyPr>
          <a:lstStyle/>
          <a:p>
            <a:endParaRPr lang="en-US"/>
          </a:p>
        </p:txBody>
      </p:sp>
      <p:grpSp>
        <p:nvGrpSpPr>
          <p:cNvPr id="141" name="Group 60"/>
          <p:cNvGrpSpPr>
            <a:grpSpLocks/>
          </p:cNvGrpSpPr>
          <p:nvPr/>
        </p:nvGrpSpPr>
        <p:grpSpPr bwMode="auto">
          <a:xfrm>
            <a:off x="1981200" y="1992313"/>
            <a:ext cx="330200" cy="481012"/>
            <a:chOff x="1993" y="3092"/>
            <a:chExt cx="208" cy="303"/>
          </a:xfrm>
        </p:grpSpPr>
        <p:sp>
          <p:nvSpPr>
            <p:cNvPr id="142" name="Oval 61"/>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43" name="Oval 62"/>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44" name="AutoShape 63"/>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45" name="AutoShape 64"/>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46" name="AutoShape 87"/>
          <p:cNvSpPr>
            <a:spLocks noChangeArrowheads="1"/>
          </p:cNvSpPr>
          <p:nvPr/>
        </p:nvSpPr>
        <p:spPr bwMode="auto">
          <a:xfrm>
            <a:off x="1876425" y="4776788"/>
            <a:ext cx="850900" cy="373062"/>
          </a:xfrm>
          <a:prstGeom prst="roundRect">
            <a:avLst>
              <a:gd name="adj" fmla="val 16667"/>
            </a:avLst>
          </a:prstGeom>
          <a:solidFill>
            <a:schemeClr val="accent1"/>
          </a:solidFill>
          <a:ln w="38100" algn="ctr">
            <a:solidFill>
              <a:schemeClr val="tx1"/>
            </a:solidFill>
            <a:round/>
            <a:headEnd/>
            <a:tailEnd/>
          </a:ln>
        </p:spPr>
        <p:txBody>
          <a:bodyPr wrap="none" anchor="ctr">
            <a:spAutoFit/>
          </a:bodyPr>
          <a:lstStyle/>
          <a:p>
            <a:pPr algn="ctr" eaLnBrk="1" hangingPunct="1">
              <a:lnSpc>
                <a:spcPct val="70000"/>
              </a:lnSpc>
              <a:spcBef>
                <a:spcPct val="30000"/>
              </a:spcBef>
            </a:pPr>
            <a:endParaRPr lang="en-US" sz="2800" b="1"/>
          </a:p>
        </p:txBody>
      </p:sp>
      <p:sp>
        <p:nvSpPr>
          <p:cNvPr id="147" name="Freeform 88"/>
          <p:cNvSpPr>
            <a:spLocks/>
          </p:cNvSpPr>
          <p:nvPr/>
        </p:nvSpPr>
        <p:spPr bwMode="auto">
          <a:xfrm>
            <a:off x="2427288" y="3863975"/>
            <a:ext cx="868362" cy="1247775"/>
          </a:xfrm>
          <a:custGeom>
            <a:avLst/>
            <a:gdLst>
              <a:gd name="T0" fmla="*/ 0 w 547"/>
              <a:gd name="T1" fmla="*/ 2147483647 h 786"/>
              <a:gd name="T2" fmla="*/ 2147483647 w 547"/>
              <a:gd name="T3" fmla="*/ 2147483647 h 786"/>
              <a:gd name="T4" fmla="*/ 2147483647 w 547"/>
              <a:gd name="T5" fmla="*/ 2147483647 h 786"/>
              <a:gd name="T6" fmla="*/ 2147483647 w 547"/>
              <a:gd name="T7" fmla="*/ 0 h 786"/>
              <a:gd name="T8" fmla="*/ 0 60000 65536"/>
              <a:gd name="T9" fmla="*/ 0 60000 65536"/>
              <a:gd name="T10" fmla="*/ 0 60000 65536"/>
              <a:gd name="T11" fmla="*/ 0 60000 65536"/>
              <a:gd name="T12" fmla="*/ 0 w 547"/>
              <a:gd name="T13" fmla="*/ 0 h 786"/>
              <a:gd name="T14" fmla="*/ 547 w 547"/>
              <a:gd name="T15" fmla="*/ 786 h 786"/>
            </a:gdLst>
            <a:ahLst/>
            <a:cxnLst>
              <a:cxn ang="T8">
                <a:pos x="T0" y="T1"/>
              </a:cxn>
              <a:cxn ang="T9">
                <a:pos x="T2" y="T3"/>
              </a:cxn>
              <a:cxn ang="T10">
                <a:pos x="T4" y="T5"/>
              </a:cxn>
              <a:cxn ang="T11">
                <a:pos x="T6" y="T7"/>
              </a:cxn>
            </a:cxnLst>
            <a:rect l="T12" t="T13" r="T14" b="T15"/>
            <a:pathLst>
              <a:path w="547" h="786">
                <a:moveTo>
                  <a:pt x="0" y="695"/>
                </a:moveTo>
                <a:cubicBezTo>
                  <a:pt x="183" y="740"/>
                  <a:pt x="367" y="786"/>
                  <a:pt x="417" y="695"/>
                </a:cubicBezTo>
                <a:cubicBezTo>
                  <a:pt x="467" y="604"/>
                  <a:pt x="276" y="265"/>
                  <a:pt x="298" y="149"/>
                </a:cubicBezTo>
                <a:cubicBezTo>
                  <a:pt x="320" y="33"/>
                  <a:pt x="433" y="16"/>
                  <a:pt x="547" y="0"/>
                </a:cubicBezTo>
              </a:path>
            </a:pathLst>
          </a:custGeom>
          <a:noFill/>
          <a:ln w="76200">
            <a:solidFill>
              <a:schemeClr val="tx1"/>
            </a:solidFill>
            <a:round/>
            <a:headEnd/>
            <a:tailEnd type="triangle" w="med" len="med"/>
          </a:ln>
        </p:spPr>
        <p:txBody>
          <a:bodyPr>
            <a:spAutoFit/>
          </a:bodyPr>
          <a:lstStyle/>
          <a:p>
            <a:pPr algn="ctr" eaLnBrk="1" hangingPunct="1">
              <a:lnSpc>
                <a:spcPct val="70000"/>
              </a:lnSpc>
              <a:spcBef>
                <a:spcPct val="30000"/>
              </a:spcBef>
            </a:pPr>
            <a:endParaRPr lang="en-US" sz="2800" b="1"/>
          </a:p>
        </p:txBody>
      </p:sp>
      <p:grpSp>
        <p:nvGrpSpPr>
          <p:cNvPr id="148" name="Group 89"/>
          <p:cNvGrpSpPr>
            <a:grpSpLocks/>
          </p:cNvGrpSpPr>
          <p:nvPr/>
        </p:nvGrpSpPr>
        <p:grpSpPr bwMode="auto">
          <a:xfrm>
            <a:off x="1990725" y="2557463"/>
            <a:ext cx="330200" cy="481012"/>
            <a:chOff x="1993" y="3092"/>
            <a:chExt cx="208" cy="303"/>
          </a:xfrm>
        </p:grpSpPr>
        <p:sp>
          <p:nvSpPr>
            <p:cNvPr id="149" name="Oval 90"/>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50" name="Oval 91"/>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51" name="AutoShape 92"/>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52" name="AutoShape 93"/>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53" name="Group 94"/>
          <p:cNvGrpSpPr>
            <a:grpSpLocks/>
          </p:cNvGrpSpPr>
          <p:nvPr/>
        </p:nvGrpSpPr>
        <p:grpSpPr bwMode="auto">
          <a:xfrm>
            <a:off x="2000250" y="3122613"/>
            <a:ext cx="330200" cy="481012"/>
            <a:chOff x="1993" y="3092"/>
            <a:chExt cx="208" cy="303"/>
          </a:xfrm>
        </p:grpSpPr>
        <p:sp>
          <p:nvSpPr>
            <p:cNvPr id="154" name="Oval 95"/>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55" name="Oval 96"/>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56" name="AutoShape 97"/>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57" name="AutoShape 98"/>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58" name="Group 99"/>
          <p:cNvGrpSpPr>
            <a:grpSpLocks/>
          </p:cNvGrpSpPr>
          <p:nvPr/>
        </p:nvGrpSpPr>
        <p:grpSpPr bwMode="auto">
          <a:xfrm>
            <a:off x="2009775" y="3687763"/>
            <a:ext cx="330200" cy="481012"/>
            <a:chOff x="1993" y="3092"/>
            <a:chExt cx="208" cy="303"/>
          </a:xfrm>
        </p:grpSpPr>
        <p:sp>
          <p:nvSpPr>
            <p:cNvPr id="159" name="Oval 100"/>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60" name="Oval 101"/>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61" name="AutoShape 102"/>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62" name="AutoShape 103"/>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1"/>
          <p:cNvSpPr>
            <a:spLocks noGrp="1"/>
          </p:cNvSpPr>
          <p:nvPr>
            <p:ph type="ftr" sz="quarter" idx="10"/>
          </p:nvPr>
        </p:nvSpPr>
        <p:spPr>
          <a:noFill/>
        </p:spPr>
        <p:txBody>
          <a:bodyPr/>
          <a:lstStyle/>
          <a:p>
            <a:r>
              <a:rPr lang="en-US" smtClean="0"/>
              <a:t>Art of Multiprocessor Programming</a:t>
            </a:r>
          </a:p>
        </p:txBody>
      </p:sp>
      <p:sp>
        <p:nvSpPr>
          <p:cNvPr id="39939" name="Slide Number Placeholder 2"/>
          <p:cNvSpPr>
            <a:spLocks noGrp="1"/>
          </p:cNvSpPr>
          <p:nvPr>
            <p:ph type="sldNum" sz="quarter" idx="11"/>
          </p:nvPr>
        </p:nvSpPr>
        <p:spPr>
          <a:noFill/>
        </p:spPr>
        <p:txBody>
          <a:bodyPr/>
          <a:lstStyle/>
          <a:p>
            <a:fld id="{AC3EE5AE-8B5E-440B-BA00-01C93D5E4CC6}" type="slidenum">
              <a:rPr lang="ar-SA" smtClean="0">
                <a:cs typeface="Arial" pitchFamily="34" charset="0"/>
              </a:rPr>
              <a:pPr/>
              <a:t>31</a:t>
            </a:fld>
            <a:endParaRPr lang="en-US" smtClean="0">
              <a:cs typeface="Arial" pitchFamily="34" charset="0"/>
            </a:endParaRPr>
          </a:p>
        </p:txBody>
      </p:sp>
      <p:sp>
        <p:nvSpPr>
          <p:cNvPr id="39940" name="Rectangle 2"/>
          <p:cNvSpPr>
            <a:spLocks noGrp="1" noChangeArrowheads="1"/>
          </p:cNvSpPr>
          <p:nvPr>
            <p:ph type="title" idx="4294967295"/>
          </p:nvPr>
        </p:nvSpPr>
        <p:spPr/>
        <p:txBody>
          <a:bodyPr/>
          <a:lstStyle/>
          <a:p>
            <a:r>
              <a:rPr lang="en-US" smtClean="0"/>
              <a:t>Resize This</a:t>
            </a:r>
          </a:p>
        </p:txBody>
      </p:sp>
      <p:sp>
        <p:nvSpPr>
          <p:cNvPr id="39941" name="Text Box 3"/>
          <p:cNvSpPr txBox="1">
            <a:spLocks noChangeArrowheads="1"/>
          </p:cNvSpPr>
          <p:nvPr/>
        </p:nvSpPr>
        <p:spPr bwMode="auto">
          <a:xfrm>
            <a:off x="6351588" y="4392613"/>
            <a:ext cx="65" cy="247760"/>
          </a:xfrm>
          <a:prstGeom prst="rect">
            <a:avLst/>
          </a:prstGeom>
          <a:solidFill>
            <a:srgbClr val="99FFCC"/>
          </a:solidFill>
          <a:ln w="9525">
            <a:noFill/>
            <a:miter lim="800000"/>
            <a:headEnd/>
            <a:tailEnd/>
          </a:ln>
        </p:spPr>
        <p:txBody>
          <a:bodyPr wrap="none" lIns="0" tIns="0" rIns="0" bIns="0">
            <a:spAutoFit/>
          </a:bodyPr>
          <a:lstStyle/>
          <a:p>
            <a:pPr algn="l" eaLnBrk="1">
              <a:lnSpc>
                <a:spcPct val="115000"/>
              </a:lnSpc>
              <a:buClr>
                <a:srgbClr val="000000"/>
              </a:buClr>
              <a:buSzPct val="45000"/>
              <a:buFont typeface="StarSymbol" pitchFamily="2" charset="0"/>
              <a:buNone/>
            </a:pPr>
            <a:endParaRPr lang="en-GB" sz="1400">
              <a:solidFill>
                <a:schemeClr val="tx1"/>
              </a:solidFill>
              <a:latin typeface="Arial" pitchFamily="34" charset="0"/>
              <a:cs typeface="Arial" pitchFamily="34" charset="0"/>
            </a:endParaRPr>
          </a:p>
        </p:txBody>
      </p:sp>
      <p:grpSp>
        <p:nvGrpSpPr>
          <p:cNvPr id="6" name="Group 112"/>
          <p:cNvGrpSpPr>
            <a:grpSpLocks/>
          </p:cNvGrpSpPr>
          <p:nvPr/>
        </p:nvGrpSpPr>
        <p:grpSpPr bwMode="auto">
          <a:xfrm>
            <a:off x="3527425" y="1946275"/>
            <a:ext cx="765175" cy="2084388"/>
            <a:chOff x="2222" y="1226"/>
            <a:chExt cx="482" cy="1313"/>
          </a:xfrm>
        </p:grpSpPr>
        <p:sp>
          <p:nvSpPr>
            <p:cNvPr id="40038" name="AutoShape 30"/>
            <p:cNvSpPr>
              <a:spLocks noChangeArrowheads="1"/>
            </p:cNvSpPr>
            <p:nvPr/>
          </p:nvSpPr>
          <p:spPr bwMode="auto">
            <a:xfrm>
              <a:off x="2222" y="1883"/>
              <a:ext cx="482" cy="327"/>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39" name="AutoShape 31"/>
            <p:cNvSpPr>
              <a:spLocks noChangeArrowheads="1"/>
            </p:cNvSpPr>
            <p:nvPr/>
          </p:nvSpPr>
          <p:spPr bwMode="auto">
            <a:xfrm>
              <a:off x="2222" y="2211"/>
              <a:ext cx="482" cy="328"/>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40" name="AutoShape 32"/>
            <p:cNvSpPr>
              <a:spLocks noChangeArrowheads="1"/>
            </p:cNvSpPr>
            <p:nvPr/>
          </p:nvSpPr>
          <p:spPr bwMode="auto">
            <a:xfrm>
              <a:off x="2222" y="1226"/>
              <a:ext cx="482" cy="327"/>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41" name="AutoShape 33"/>
            <p:cNvSpPr>
              <a:spLocks noChangeArrowheads="1"/>
            </p:cNvSpPr>
            <p:nvPr/>
          </p:nvSpPr>
          <p:spPr bwMode="auto">
            <a:xfrm>
              <a:off x="2222" y="1554"/>
              <a:ext cx="482" cy="328"/>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42" name="Text Box 34"/>
            <p:cNvSpPr txBox="1">
              <a:spLocks noChangeArrowheads="1"/>
            </p:cNvSpPr>
            <p:nvPr/>
          </p:nvSpPr>
          <p:spPr bwMode="auto">
            <a:xfrm>
              <a:off x="2301" y="1301"/>
              <a:ext cx="98" cy="243"/>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0</a:t>
              </a:r>
            </a:p>
          </p:txBody>
        </p:sp>
        <p:sp>
          <p:nvSpPr>
            <p:cNvPr id="40043" name="Text Box 35"/>
            <p:cNvSpPr txBox="1">
              <a:spLocks noChangeArrowheads="1"/>
            </p:cNvSpPr>
            <p:nvPr/>
          </p:nvSpPr>
          <p:spPr bwMode="auto">
            <a:xfrm>
              <a:off x="2301" y="1631"/>
              <a:ext cx="98" cy="243"/>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1</a:t>
              </a:r>
            </a:p>
          </p:txBody>
        </p:sp>
        <p:sp>
          <p:nvSpPr>
            <p:cNvPr id="40044" name="Text Box 36"/>
            <p:cNvSpPr txBox="1">
              <a:spLocks noChangeArrowheads="1"/>
            </p:cNvSpPr>
            <p:nvPr/>
          </p:nvSpPr>
          <p:spPr bwMode="auto">
            <a:xfrm>
              <a:off x="2301" y="1960"/>
              <a:ext cx="98" cy="243"/>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2</a:t>
              </a:r>
            </a:p>
          </p:txBody>
        </p:sp>
        <p:sp>
          <p:nvSpPr>
            <p:cNvPr id="40045" name="Text Box 37"/>
            <p:cNvSpPr txBox="1">
              <a:spLocks noChangeArrowheads="1"/>
            </p:cNvSpPr>
            <p:nvPr/>
          </p:nvSpPr>
          <p:spPr bwMode="auto">
            <a:xfrm>
              <a:off x="2301" y="2289"/>
              <a:ext cx="98" cy="243"/>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3</a:t>
              </a:r>
            </a:p>
          </p:txBody>
        </p:sp>
      </p:grpSp>
      <p:sp>
        <p:nvSpPr>
          <p:cNvPr id="1091622" name="Line 38"/>
          <p:cNvSpPr>
            <a:spLocks noChangeShapeType="1"/>
          </p:cNvSpPr>
          <p:nvPr/>
        </p:nvSpPr>
        <p:spPr bwMode="auto">
          <a:xfrm flipV="1">
            <a:off x="2301875" y="2238375"/>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1091628" name="Line 44"/>
          <p:cNvSpPr>
            <a:spLocks noChangeShapeType="1"/>
          </p:cNvSpPr>
          <p:nvPr/>
        </p:nvSpPr>
        <p:spPr bwMode="auto">
          <a:xfrm flipV="1">
            <a:off x="2406650" y="2755900"/>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grpSp>
        <p:nvGrpSpPr>
          <p:cNvPr id="39956" name="Group 45"/>
          <p:cNvGrpSpPr>
            <a:grpSpLocks/>
          </p:cNvGrpSpPr>
          <p:nvPr/>
        </p:nvGrpSpPr>
        <p:grpSpPr bwMode="auto">
          <a:xfrm>
            <a:off x="3771900" y="2106613"/>
            <a:ext cx="769938" cy="4165600"/>
            <a:chOff x="2696" y="1037"/>
            <a:chExt cx="485" cy="2624"/>
          </a:xfrm>
        </p:grpSpPr>
        <p:sp>
          <p:nvSpPr>
            <p:cNvPr id="40018" name="AutoShape 46"/>
            <p:cNvSpPr>
              <a:spLocks noChangeArrowheads="1"/>
            </p:cNvSpPr>
            <p:nvPr/>
          </p:nvSpPr>
          <p:spPr bwMode="auto">
            <a:xfrm>
              <a:off x="2699" y="1694"/>
              <a:ext cx="482" cy="327"/>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19" name="AutoShape 47"/>
            <p:cNvSpPr>
              <a:spLocks noChangeArrowheads="1"/>
            </p:cNvSpPr>
            <p:nvPr/>
          </p:nvSpPr>
          <p:spPr bwMode="auto">
            <a:xfrm>
              <a:off x="2699" y="2022"/>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20" name="AutoShape 48"/>
            <p:cNvSpPr>
              <a:spLocks noChangeArrowheads="1"/>
            </p:cNvSpPr>
            <p:nvPr/>
          </p:nvSpPr>
          <p:spPr bwMode="auto">
            <a:xfrm>
              <a:off x="2699" y="1037"/>
              <a:ext cx="482" cy="327"/>
            </a:xfrm>
            <a:prstGeom prst="roundRect">
              <a:avLst>
                <a:gd name="adj" fmla="val 278"/>
              </a:avLst>
            </a:prstGeom>
            <a:solidFill>
              <a:srgbClr val="FF99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21" name="AutoShape 49"/>
            <p:cNvSpPr>
              <a:spLocks noChangeArrowheads="1"/>
            </p:cNvSpPr>
            <p:nvPr/>
          </p:nvSpPr>
          <p:spPr bwMode="auto">
            <a:xfrm>
              <a:off x="2699" y="1365"/>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22" name="Text Box 50"/>
            <p:cNvSpPr txBox="1">
              <a:spLocks noChangeArrowheads="1"/>
            </p:cNvSpPr>
            <p:nvPr/>
          </p:nvSpPr>
          <p:spPr bwMode="auto">
            <a:xfrm>
              <a:off x="2778" y="1112"/>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0</a:t>
              </a:r>
            </a:p>
          </p:txBody>
        </p:sp>
        <p:sp>
          <p:nvSpPr>
            <p:cNvPr id="40023" name="Text Box 51"/>
            <p:cNvSpPr txBox="1">
              <a:spLocks noChangeArrowheads="1"/>
            </p:cNvSpPr>
            <p:nvPr/>
          </p:nvSpPr>
          <p:spPr bwMode="auto">
            <a:xfrm>
              <a:off x="2778" y="1442"/>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1</a:t>
              </a:r>
            </a:p>
          </p:txBody>
        </p:sp>
        <p:sp>
          <p:nvSpPr>
            <p:cNvPr id="40024" name="Text Box 52"/>
            <p:cNvSpPr txBox="1">
              <a:spLocks noChangeArrowheads="1"/>
            </p:cNvSpPr>
            <p:nvPr/>
          </p:nvSpPr>
          <p:spPr bwMode="auto">
            <a:xfrm>
              <a:off x="2778" y="1771"/>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2</a:t>
              </a:r>
            </a:p>
          </p:txBody>
        </p:sp>
        <p:sp>
          <p:nvSpPr>
            <p:cNvPr id="40025" name="Text Box 53"/>
            <p:cNvSpPr txBox="1">
              <a:spLocks noChangeArrowheads="1"/>
            </p:cNvSpPr>
            <p:nvPr/>
          </p:nvSpPr>
          <p:spPr bwMode="auto">
            <a:xfrm>
              <a:off x="2778" y="2100"/>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3</a:t>
              </a:r>
            </a:p>
          </p:txBody>
        </p:sp>
        <p:sp>
          <p:nvSpPr>
            <p:cNvPr id="40026" name="AutoShape 54"/>
            <p:cNvSpPr>
              <a:spLocks noChangeArrowheads="1"/>
            </p:cNvSpPr>
            <p:nvPr/>
          </p:nvSpPr>
          <p:spPr bwMode="auto">
            <a:xfrm>
              <a:off x="2696" y="3005"/>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27" name="AutoShape 55"/>
            <p:cNvSpPr>
              <a:spLocks noChangeArrowheads="1"/>
            </p:cNvSpPr>
            <p:nvPr/>
          </p:nvSpPr>
          <p:spPr bwMode="auto">
            <a:xfrm>
              <a:off x="2696" y="3334"/>
              <a:ext cx="482" cy="327"/>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28" name="AutoShape 56"/>
            <p:cNvSpPr>
              <a:spLocks noChangeArrowheads="1"/>
            </p:cNvSpPr>
            <p:nvPr/>
          </p:nvSpPr>
          <p:spPr bwMode="auto">
            <a:xfrm>
              <a:off x="2696" y="2349"/>
              <a:ext cx="482" cy="327"/>
            </a:xfrm>
            <a:prstGeom prst="roundRect">
              <a:avLst>
                <a:gd name="adj" fmla="val 278"/>
              </a:avLst>
            </a:prstGeom>
            <a:solidFill>
              <a:srgbClr val="FF99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29" name="AutoShape 57"/>
            <p:cNvSpPr>
              <a:spLocks noChangeArrowheads="1"/>
            </p:cNvSpPr>
            <p:nvPr/>
          </p:nvSpPr>
          <p:spPr bwMode="auto">
            <a:xfrm>
              <a:off x="2696" y="2677"/>
              <a:ext cx="482" cy="328"/>
            </a:xfrm>
            <a:prstGeom prst="roundRect">
              <a:avLst>
                <a:gd name="adj" fmla="val 278"/>
              </a:avLst>
            </a:prstGeom>
            <a:solidFill>
              <a:srgbClr val="FF99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30" name="Text Box 58"/>
            <p:cNvSpPr txBox="1">
              <a:spLocks noChangeArrowheads="1"/>
            </p:cNvSpPr>
            <p:nvPr/>
          </p:nvSpPr>
          <p:spPr bwMode="auto">
            <a:xfrm>
              <a:off x="2775" y="2424"/>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4</a:t>
              </a:r>
            </a:p>
          </p:txBody>
        </p:sp>
        <p:sp>
          <p:nvSpPr>
            <p:cNvPr id="40031" name="Text Box 59"/>
            <p:cNvSpPr txBox="1">
              <a:spLocks noChangeArrowheads="1"/>
            </p:cNvSpPr>
            <p:nvPr/>
          </p:nvSpPr>
          <p:spPr bwMode="auto">
            <a:xfrm>
              <a:off x="2775" y="2753"/>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5</a:t>
              </a:r>
            </a:p>
          </p:txBody>
        </p:sp>
        <p:sp>
          <p:nvSpPr>
            <p:cNvPr id="40032" name="Text Box 60"/>
            <p:cNvSpPr txBox="1">
              <a:spLocks noChangeArrowheads="1"/>
            </p:cNvSpPr>
            <p:nvPr/>
          </p:nvSpPr>
          <p:spPr bwMode="auto">
            <a:xfrm>
              <a:off x="2775" y="3083"/>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6</a:t>
              </a:r>
            </a:p>
          </p:txBody>
        </p:sp>
        <p:sp>
          <p:nvSpPr>
            <p:cNvPr id="40033" name="Text Box 61"/>
            <p:cNvSpPr txBox="1">
              <a:spLocks noChangeArrowheads="1"/>
            </p:cNvSpPr>
            <p:nvPr/>
          </p:nvSpPr>
          <p:spPr bwMode="auto">
            <a:xfrm>
              <a:off x="2775" y="3412"/>
              <a:ext cx="98" cy="243"/>
            </a:xfrm>
            <a:prstGeom prst="rect">
              <a:avLst/>
            </a:prstGeom>
            <a:solidFill>
              <a:srgbClr val="FF99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a:solidFill>
                    <a:schemeClr val="tx1"/>
                  </a:solidFill>
                  <a:latin typeface="Arial" pitchFamily="34" charset="0"/>
                </a:rPr>
                <a:t>7</a:t>
              </a:r>
            </a:p>
          </p:txBody>
        </p:sp>
      </p:grpSp>
      <p:grpSp>
        <p:nvGrpSpPr>
          <p:cNvPr id="39962" name="Group 79"/>
          <p:cNvGrpSpPr>
            <a:grpSpLocks/>
          </p:cNvGrpSpPr>
          <p:nvPr/>
        </p:nvGrpSpPr>
        <p:grpSpPr bwMode="auto">
          <a:xfrm>
            <a:off x="4222750" y="2111375"/>
            <a:ext cx="1711325" cy="417513"/>
            <a:chOff x="2564" y="1234"/>
            <a:chExt cx="1078" cy="263"/>
          </a:xfrm>
        </p:grpSpPr>
        <p:sp>
          <p:nvSpPr>
            <p:cNvPr id="40001" name="Line 80"/>
            <p:cNvSpPr>
              <a:spLocks noChangeShapeType="1"/>
            </p:cNvSpPr>
            <p:nvPr/>
          </p:nvSpPr>
          <p:spPr bwMode="auto">
            <a:xfrm>
              <a:off x="3344" y="1259"/>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40002" name="Line 81"/>
            <p:cNvSpPr>
              <a:spLocks noChangeShapeType="1"/>
            </p:cNvSpPr>
            <p:nvPr/>
          </p:nvSpPr>
          <p:spPr bwMode="auto">
            <a:xfrm flipV="1">
              <a:off x="2564" y="1391"/>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40003" name="AutoShape 82"/>
            <p:cNvSpPr>
              <a:spLocks noChangeArrowheads="1"/>
            </p:cNvSpPr>
            <p:nvPr/>
          </p:nvSpPr>
          <p:spPr bwMode="auto">
            <a:xfrm>
              <a:off x="3010" y="1252"/>
              <a:ext cx="632" cy="237"/>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40004" name="Text Box 83"/>
            <p:cNvSpPr txBox="1">
              <a:spLocks noChangeArrowheads="1"/>
            </p:cNvSpPr>
            <p:nvPr/>
          </p:nvSpPr>
          <p:spPr bwMode="auto">
            <a:xfrm>
              <a:off x="3046" y="1234"/>
              <a:ext cx="192" cy="263"/>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Times New Roman" pitchFamily="18" charset="0"/>
                </a:rPr>
                <a:t>8</a:t>
              </a:r>
            </a:p>
          </p:txBody>
        </p:sp>
        <p:sp>
          <p:nvSpPr>
            <p:cNvPr id="40005" name="Line 84"/>
            <p:cNvSpPr>
              <a:spLocks noChangeShapeType="1"/>
            </p:cNvSpPr>
            <p:nvPr/>
          </p:nvSpPr>
          <p:spPr bwMode="auto">
            <a:xfrm>
              <a:off x="3344" y="1252"/>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grpSp>
      <p:grpSp>
        <p:nvGrpSpPr>
          <p:cNvPr id="39963" name="Group 85"/>
          <p:cNvGrpSpPr>
            <a:grpSpLocks/>
          </p:cNvGrpSpPr>
          <p:nvPr/>
        </p:nvGrpSpPr>
        <p:grpSpPr bwMode="auto">
          <a:xfrm>
            <a:off x="4291013" y="4256088"/>
            <a:ext cx="1712912" cy="417512"/>
            <a:chOff x="3560" y="1234"/>
            <a:chExt cx="1079" cy="263"/>
          </a:xfrm>
        </p:grpSpPr>
        <p:sp>
          <p:nvSpPr>
            <p:cNvPr id="39997" name="AutoShape 86"/>
            <p:cNvSpPr>
              <a:spLocks noChangeArrowheads="1"/>
            </p:cNvSpPr>
            <p:nvPr/>
          </p:nvSpPr>
          <p:spPr bwMode="auto">
            <a:xfrm>
              <a:off x="4007" y="1259"/>
              <a:ext cx="632" cy="236"/>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9998" name="Line 87"/>
            <p:cNvSpPr>
              <a:spLocks noChangeShapeType="1"/>
            </p:cNvSpPr>
            <p:nvPr/>
          </p:nvSpPr>
          <p:spPr bwMode="auto">
            <a:xfrm>
              <a:off x="4341" y="1266"/>
              <a:ext cx="0" cy="22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39999" name="Text Box 88"/>
            <p:cNvSpPr txBox="1">
              <a:spLocks noChangeArrowheads="1"/>
            </p:cNvSpPr>
            <p:nvPr/>
          </p:nvSpPr>
          <p:spPr bwMode="auto">
            <a:xfrm>
              <a:off x="4048" y="1234"/>
              <a:ext cx="192" cy="263"/>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Times New Roman" pitchFamily="18" charset="0"/>
                </a:rPr>
                <a:t>4</a:t>
              </a:r>
            </a:p>
          </p:txBody>
        </p:sp>
        <p:sp>
          <p:nvSpPr>
            <p:cNvPr id="40000" name="Line 89"/>
            <p:cNvSpPr>
              <a:spLocks noChangeShapeType="1"/>
            </p:cNvSpPr>
            <p:nvPr/>
          </p:nvSpPr>
          <p:spPr bwMode="auto">
            <a:xfrm flipV="1">
              <a:off x="3560" y="1365"/>
              <a:ext cx="449" cy="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grpSp>
      <p:grpSp>
        <p:nvGrpSpPr>
          <p:cNvPr id="39964" name="Group 90"/>
          <p:cNvGrpSpPr>
            <a:grpSpLocks/>
          </p:cNvGrpSpPr>
          <p:nvPr/>
        </p:nvGrpSpPr>
        <p:grpSpPr bwMode="auto">
          <a:xfrm>
            <a:off x="4270375" y="2690813"/>
            <a:ext cx="1712913" cy="417512"/>
            <a:chOff x="2564" y="1582"/>
            <a:chExt cx="1079" cy="263"/>
          </a:xfrm>
        </p:grpSpPr>
        <p:sp>
          <p:nvSpPr>
            <p:cNvPr id="39993" name="AutoShape 91"/>
            <p:cNvSpPr>
              <a:spLocks noChangeArrowheads="1"/>
            </p:cNvSpPr>
            <p:nvPr/>
          </p:nvSpPr>
          <p:spPr bwMode="auto">
            <a:xfrm>
              <a:off x="3011" y="1601"/>
              <a:ext cx="632" cy="236"/>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9994" name="Line 92"/>
            <p:cNvSpPr>
              <a:spLocks noChangeShapeType="1"/>
            </p:cNvSpPr>
            <p:nvPr/>
          </p:nvSpPr>
          <p:spPr bwMode="auto">
            <a:xfrm>
              <a:off x="3344" y="1608"/>
              <a:ext cx="1" cy="22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39995" name="Line 93"/>
            <p:cNvSpPr>
              <a:spLocks noChangeShapeType="1"/>
            </p:cNvSpPr>
            <p:nvPr/>
          </p:nvSpPr>
          <p:spPr bwMode="auto">
            <a:xfrm flipV="1">
              <a:off x="2564" y="1732"/>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39996" name="Text Box 94"/>
            <p:cNvSpPr txBox="1">
              <a:spLocks noChangeArrowheads="1"/>
            </p:cNvSpPr>
            <p:nvPr/>
          </p:nvSpPr>
          <p:spPr bwMode="auto">
            <a:xfrm>
              <a:off x="3054" y="1582"/>
              <a:ext cx="192" cy="263"/>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Times New Roman" pitchFamily="18" charset="0"/>
                </a:rPr>
                <a:t>9</a:t>
              </a:r>
            </a:p>
          </p:txBody>
        </p:sp>
      </p:grpSp>
      <p:grpSp>
        <p:nvGrpSpPr>
          <p:cNvPr id="39965" name="Group 95"/>
          <p:cNvGrpSpPr>
            <a:grpSpLocks/>
          </p:cNvGrpSpPr>
          <p:nvPr/>
        </p:nvGrpSpPr>
        <p:grpSpPr bwMode="auto">
          <a:xfrm>
            <a:off x="5813425" y="2673353"/>
            <a:ext cx="1712913" cy="422276"/>
            <a:chOff x="3546" y="1580"/>
            <a:chExt cx="1079" cy="266"/>
          </a:xfrm>
        </p:grpSpPr>
        <p:sp>
          <p:nvSpPr>
            <p:cNvPr id="39989" name="AutoShape 96"/>
            <p:cNvSpPr>
              <a:spLocks noChangeArrowheads="1"/>
            </p:cNvSpPr>
            <p:nvPr/>
          </p:nvSpPr>
          <p:spPr bwMode="auto">
            <a:xfrm>
              <a:off x="3993" y="1605"/>
              <a:ext cx="632" cy="236"/>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cs typeface="Arial" pitchFamily="34" charset="0"/>
              </a:endParaRPr>
            </a:p>
          </p:txBody>
        </p:sp>
        <p:sp>
          <p:nvSpPr>
            <p:cNvPr id="39990" name="Line 97"/>
            <p:cNvSpPr>
              <a:spLocks noChangeShapeType="1"/>
            </p:cNvSpPr>
            <p:nvPr/>
          </p:nvSpPr>
          <p:spPr bwMode="auto">
            <a:xfrm>
              <a:off x="4327" y="1612"/>
              <a:ext cx="0" cy="228"/>
            </a:xfrm>
            <a:prstGeom prst="line">
              <a:avLst/>
            </a:prstGeom>
            <a:noFill/>
            <a:ln w="25200">
              <a:solidFill>
                <a:srgbClr val="000000"/>
              </a:solidFill>
              <a:round/>
              <a:headEnd/>
              <a:tailEnd/>
            </a:ln>
          </p:spPr>
          <p:txBody>
            <a:bodyPr/>
            <a:lstStyle/>
            <a:p>
              <a:endParaRPr lang="en-US" dirty="0">
                <a:latin typeface="Arial" pitchFamily="34" charset="0"/>
                <a:cs typeface="Arial" pitchFamily="34" charset="0"/>
              </a:endParaRPr>
            </a:p>
          </p:txBody>
        </p:sp>
        <p:sp>
          <p:nvSpPr>
            <p:cNvPr id="39991" name="Text Box 98"/>
            <p:cNvSpPr txBox="1">
              <a:spLocks noChangeArrowheads="1"/>
            </p:cNvSpPr>
            <p:nvPr/>
          </p:nvSpPr>
          <p:spPr bwMode="auto">
            <a:xfrm>
              <a:off x="4034" y="1580"/>
              <a:ext cx="303"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17</a:t>
              </a:r>
            </a:p>
          </p:txBody>
        </p:sp>
        <p:sp>
          <p:nvSpPr>
            <p:cNvPr id="39992" name="Line 99"/>
            <p:cNvSpPr>
              <a:spLocks noChangeShapeType="1"/>
            </p:cNvSpPr>
            <p:nvPr/>
          </p:nvSpPr>
          <p:spPr bwMode="auto">
            <a:xfrm flipV="1">
              <a:off x="3546" y="1711"/>
              <a:ext cx="449" cy="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cs typeface="Arial" pitchFamily="34" charset="0"/>
              </a:endParaRPr>
            </a:p>
          </p:txBody>
        </p:sp>
      </p:grpSp>
      <p:grpSp>
        <p:nvGrpSpPr>
          <p:cNvPr id="39966" name="Group 100"/>
          <p:cNvGrpSpPr>
            <a:grpSpLocks/>
          </p:cNvGrpSpPr>
          <p:nvPr/>
        </p:nvGrpSpPr>
        <p:grpSpPr bwMode="auto">
          <a:xfrm>
            <a:off x="4325938" y="5767388"/>
            <a:ext cx="1712912" cy="417512"/>
            <a:chOff x="2559" y="2236"/>
            <a:chExt cx="1079" cy="263"/>
          </a:xfrm>
        </p:grpSpPr>
        <p:sp>
          <p:nvSpPr>
            <p:cNvPr id="39984" name="Line 101"/>
            <p:cNvSpPr>
              <a:spLocks noChangeShapeType="1"/>
            </p:cNvSpPr>
            <p:nvPr/>
          </p:nvSpPr>
          <p:spPr bwMode="auto">
            <a:xfrm flipV="1">
              <a:off x="2559" y="2366"/>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grpSp>
          <p:nvGrpSpPr>
            <p:cNvPr id="39985" name="Group 102"/>
            <p:cNvGrpSpPr>
              <a:grpSpLocks/>
            </p:cNvGrpSpPr>
            <p:nvPr/>
          </p:nvGrpSpPr>
          <p:grpSpPr bwMode="auto">
            <a:xfrm>
              <a:off x="3005" y="2236"/>
              <a:ext cx="633" cy="263"/>
              <a:chOff x="3005" y="2236"/>
              <a:chExt cx="633" cy="263"/>
            </a:xfrm>
          </p:grpSpPr>
          <p:sp>
            <p:nvSpPr>
              <p:cNvPr id="39986" name="AutoShape 103"/>
              <p:cNvSpPr>
                <a:spLocks noChangeArrowheads="1"/>
              </p:cNvSpPr>
              <p:nvPr/>
            </p:nvSpPr>
            <p:spPr bwMode="auto">
              <a:xfrm>
                <a:off x="3005" y="2255"/>
                <a:ext cx="633" cy="236"/>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9987" name="Line 104"/>
              <p:cNvSpPr>
                <a:spLocks noChangeShapeType="1"/>
              </p:cNvSpPr>
              <p:nvPr/>
            </p:nvSpPr>
            <p:spPr bwMode="auto">
              <a:xfrm>
                <a:off x="3339" y="2262"/>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39988" name="Text Box 105"/>
              <p:cNvSpPr txBox="1">
                <a:spLocks noChangeArrowheads="1"/>
              </p:cNvSpPr>
              <p:nvPr/>
            </p:nvSpPr>
            <p:spPr bwMode="auto">
              <a:xfrm>
                <a:off x="3049" y="2236"/>
                <a:ext cx="192" cy="263"/>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Times New Roman" pitchFamily="18" charset="0"/>
                  </a:rPr>
                  <a:t>7</a:t>
                </a:r>
              </a:p>
            </p:txBody>
          </p:sp>
        </p:grpSp>
      </p:grpSp>
      <p:grpSp>
        <p:nvGrpSpPr>
          <p:cNvPr id="39967" name="Group 106"/>
          <p:cNvGrpSpPr>
            <a:grpSpLocks/>
          </p:cNvGrpSpPr>
          <p:nvPr/>
        </p:nvGrpSpPr>
        <p:grpSpPr bwMode="auto">
          <a:xfrm>
            <a:off x="4305300" y="3770313"/>
            <a:ext cx="1711325" cy="417512"/>
            <a:chOff x="3556" y="2236"/>
            <a:chExt cx="1078" cy="263"/>
          </a:xfrm>
        </p:grpSpPr>
        <p:sp>
          <p:nvSpPr>
            <p:cNvPr id="39980" name="AutoShape 107"/>
            <p:cNvSpPr>
              <a:spLocks noChangeArrowheads="1"/>
            </p:cNvSpPr>
            <p:nvPr/>
          </p:nvSpPr>
          <p:spPr bwMode="auto">
            <a:xfrm>
              <a:off x="4002" y="2261"/>
              <a:ext cx="632" cy="237"/>
            </a:xfrm>
            <a:prstGeom prst="roundRect">
              <a:avLst>
                <a:gd name="adj" fmla="val 384"/>
              </a:avLst>
            </a:prstGeom>
            <a:solidFill>
              <a:srgbClr val="FF66CC"/>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39981" name="Line 108"/>
            <p:cNvSpPr>
              <a:spLocks noChangeShapeType="1"/>
            </p:cNvSpPr>
            <p:nvPr/>
          </p:nvSpPr>
          <p:spPr bwMode="auto">
            <a:xfrm>
              <a:off x="4336" y="2268"/>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39982" name="Text Box 109"/>
            <p:cNvSpPr txBox="1">
              <a:spLocks noChangeArrowheads="1"/>
            </p:cNvSpPr>
            <p:nvPr/>
          </p:nvSpPr>
          <p:spPr bwMode="auto">
            <a:xfrm>
              <a:off x="4048" y="2236"/>
              <a:ext cx="280" cy="263"/>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Times New Roman" pitchFamily="18" charset="0"/>
                </a:rPr>
                <a:t>11</a:t>
              </a:r>
            </a:p>
          </p:txBody>
        </p:sp>
        <p:sp>
          <p:nvSpPr>
            <p:cNvPr id="39983" name="Line 110"/>
            <p:cNvSpPr>
              <a:spLocks noChangeShapeType="1"/>
            </p:cNvSpPr>
            <p:nvPr/>
          </p:nvSpPr>
          <p:spPr bwMode="auto">
            <a:xfrm flipV="1">
              <a:off x="3556" y="2367"/>
              <a:ext cx="448" cy="4"/>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grpSp>
      <p:sp>
        <p:nvSpPr>
          <p:cNvPr id="1091697" name="Line 113"/>
          <p:cNvSpPr>
            <a:spLocks noChangeShapeType="1"/>
          </p:cNvSpPr>
          <p:nvPr/>
        </p:nvSpPr>
        <p:spPr bwMode="auto">
          <a:xfrm>
            <a:off x="2317750" y="2254250"/>
            <a:ext cx="1512888" cy="157163"/>
          </a:xfrm>
          <a:prstGeom prst="line">
            <a:avLst/>
          </a:prstGeom>
          <a:noFill/>
          <a:ln w="38100">
            <a:solidFill>
              <a:srgbClr val="FF66CC"/>
            </a:solidFill>
            <a:prstDash val="dash"/>
            <a:round/>
            <a:headEnd/>
            <a:tailEnd/>
          </a:ln>
        </p:spPr>
        <p:txBody>
          <a:bodyPr>
            <a:spAutoFit/>
          </a:bodyPr>
          <a:lstStyle/>
          <a:p>
            <a:endParaRPr lang="en-US" dirty="0">
              <a:latin typeface="Arial" pitchFamily="34" charset="0"/>
            </a:endParaRPr>
          </a:p>
        </p:txBody>
      </p:sp>
      <p:sp>
        <p:nvSpPr>
          <p:cNvPr id="1091698" name="Line 114"/>
          <p:cNvSpPr>
            <a:spLocks noChangeShapeType="1"/>
          </p:cNvSpPr>
          <p:nvPr/>
        </p:nvSpPr>
        <p:spPr bwMode="auto">
          <a:xfrm>
            <a:off x="2333625" y="2254250"/>
            <a:ext cx="1403350" cy="2222500"/>
          </a:xfrm>
          <a:prstGeom prst="line">
            <a:avLst/>
          </a:prstGeom>
          <a:noFill/>
          <a:ln w="38100">
            <a:solidFill>
              <a:srgbClr val="FF66CC"/>
            </a:solidFill>
            <a:prstDash val="dash"/>
            <a:round/>
            <a:headEnd/>
            <a:tailEnd/>
          </a:ln>
        </p:spPr>
        <p:txBody>
          <a:bodyPr>
            <a:spAutoFit/>
          </a:bodyPr>
          <a:lstStyle/>
          <a:p>
            <a:endParaRPr lang="en-US" dirty="0">
              <a:latin typeface="Arial" pitchFamily="34" charset="0"/>
            </a:endParaRPr>
          </a:p>
        </p:txBody>
      </p:sp>
      <p:sp>
        <p:nvSpPr>
          <p:cNvPr id="1091699" name="Line 115"/>
          <p:cNvSpPr>
            <a:spLocks noChangeShapeType="1"/>
          </p:cNvSpPr>
          <p:nvPr/>
        </p:nvSpPr>
        <p:spPr bwMode="auto">
          <a:xfrm>
            <a:off x="2320925" y="2778125"/>
            <a:ext cx="1541463" cy="90488"/>
          </a:xfrm>
          <a:prstGeom prst="line">
            <a:avLst/>
          </a:prstGeom>
          <a:noFill/>
          <a:ln w="38100">
            <a:solidFill>
              <a:srgbClr val="FF66CC"/>
            </a:solidFill>
            <a:prstDash val="dash"/>
            <a:round/>
            <a:headEnd/>
            <a:tailEnd/>
          </a:ln>
        </p:spPr>
        <p:txBody>
          <a:bodyPr>
            <a:spAutoFit/>
          </a:bodyPr>
          <a:lstStyle/>
          <a:p>
            <a:endParaRPr lang="en-US" dirty="0">
              <a:latin typeface="Arial" pitchFamily="34" charset="0"/>
            </a:endParaRPr>
          </a:p>
        </p:txBody>
      </p:sp>
      <p:sp>
        <p:nvSpPr>
          <p:cNvPr id="1091700" name="Line 116"/>
          <p:cNvSpPr>
            <a:spLocks noChangeShapeType="1"/>
          </p:cNvSpPr>
          <p:nvPr/>
        </p:nvSpPr>
        <p:spPr bwMode="auto">
          <a:xfrm>
            <a:off x="2346325" y="2816225"/>
            <a:ext cx="1468438" cy="2333625"/>
          </a:xfrm>
          <a:prstGeom prst="line">
            <a:avLst/>
          </a:prstGeom>
          <a:noFill/>
          <a:ln w="38100">
            <a:solidFill>
              <a:srgbClr val="FF66CC"/>
            </a:solidFill>
            <a:prstDash val="dash"/>
            <a:round/>
            <a:headEnd/>
            <a:tailEnd/>
          </a:ln>
        </p:spPr>
        <p:txBody>
          <a:bodyPr>
            <a:spAutoFit/>
          </a:bodyPr>
          <a:lstStyle/>
          <a:p>
            <a:endParaRPr lang="en-US" dirty="0">
              <a:latin typeface="Arial" pitchFamily="34" charset="0"/>
            </a:endParaRPr>
          </a:p>
        </p:txBody>
      </p:sp>
      <p:sp>
        <p:nvSpPr>
          <p:cNvPr id="1091701" name="Text Box 117"/>
          <p:cNvSpPr txBox="1">
            <a:spLocks noChangeArrowheads="1"/>
          </p:cNvSpPr>
          <p:nvPr/>
        </p:nvSpPr>
        <p:spPr bwMode="auto">
          <a:xfrm>
            <a:off x="229804" y="312738"/>
            <a:ext cx="8746304" cy="356251"/>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dirty="0">
                <a:solidFill>
                  <a:srgbClr val="FF66CC"/>
                </a:solidFill>
                <a:latin typeface="Arial" pitchFamily="34" charset="0"/>
                <a:cs typeface="Arial" pitchFamily="34" charset="0"/>
              </a:rPr>
              <a:t>Striped Locks: each lock now associated with two buckets</a:t>
            </a:r>
          </a:p>
        </p:txBody>
      </p:sp>
      <p:sp>
        <p:nvSpPr>
          <p:cNvPr id="1091702" name="Line 118"/>
          <p:cNvSpPr>
            <a:spLocks noChangeShapeType="1"/>
          </p:cNvSpPr>
          <p:nvPr/>
        </p:nvSpPr>
        <p:spPr bwMode="auto">
          <a:xfrm flipV="1">
            <a:off x="2395538" y="3324225"/>
            <a:ext cx="1319212" cy="26988"/>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1091703" name="Line 119"/>
          <p:cNvSpPr>
            <a:spLocks noChangeShapeType="1"/>
          </p:cNvSpPr>
          <p:nvPr/>
        </p:nvSpPr>
        <p:spPr bwMode="auto">
          <a:xfrm flipV="1">
            <a:off x="2343150" y="3892550"/>
            <a:ext cx="1339850" cy="15875"/>
          </a:xfrm>
          <a:prstGeom prst="line">
            <a:avLst/>
          </a:prstGeom>
          <a:noFill/>
          <a:ln w="38100">
            <a:solidFill>
              <a:schemeClr val="accent1"/>
            </a:solidFill>
            <a:prstDash val="dash"/>
            <a:round/>
            <a:headEnd/>
            <a:tailEnd/>
          </a:ln>
        </p:spPr>
        <p:txBody>
          <a:bodyPr>
            <a:spAutoFit/>
          </a:bodyPr>
          <a:lstStyle/>
          <a:p>
            <a:endParaRPr lang="en-US" dirty="0">
              <a:latin typeface="Arial" pitchFamily="34" charset="0"/>
            </a:endParaRPr>
          </a:p>
        </p:txBody>
      </p:sp>
      <p:sp>
        <p:nvSpPr>
          <p:cNvPr id="1091704" name="Line 120"/>
          <p:cNvSpPr>
            <a:spLocks noChangeShapeType="1"/>
          </p:cNvSpPr>
          <p:nvPr/>
        </p:nvSpPr>
        <p:spPr bwMode="auto">
          <a:xfrm>
            <a:off x="2239963" y="3421063"/>
            <a:ext cx="1635125" cy="168275"/>
          </a:xfrm>
          <a:prstGeom prst="line">
            <a:avLst/>
          </a:prstGeom>
          <a:noFill/>
          <a:ln w="38100">
            <a:solidFill>
              <a:srgbClr val="FF66CC"/>
            </a:solidFill>
            <a:prstDash val="dash"/>
            <a:round/>
            <a:headEnd/>
            <a:tailEnd/>
          </a:ln>
        </p:spPr>
        <p:txBody>
          <a:bodyPr>
            <a:spAutoFit/>
          </a:bodyPr>
          <a:lstStyle/>
          <a:p>
            <a:endParaRPr lang="en-US" dirty="0">
              <a:latin typeface="Arial" pitchFamily="34" charset="0"/>
            </a:endParaRPr>
          </a:p>
        </p:txBody>
      </p:sp>
      <p:sp>
        <p:nvSpPr>
          <p:cNvPr id="1091705" name="Line 121"/>
          <p:cNvSpPr>
            <a:spLocks noChangeShapeType="1"/>
          </p:cNvSpPr>
          <p:nvPr/>
        </p:nvSpPr>
        <p:spPr bwMode="auto">
          <a:xfrm>
            <a:off x="2293938" y="3976688"/>
            <a:ext cx="1612900" cy="69850"/>
          </a:xfrm>
          <a:prstGeom prst="line">
            <a:avLst/>
          </a:prstGeom>
          <a:noFill/>
          <a:ln w="38100">
            <a:solidFill>
              <a:srgbClr val="FF66CC"/>
            </a:solidFill>
            <a:prstDash val="dash"/>
            <a:round/>
            <a:headEnd/>
            <a:tailEnd/>
          </a:ln>
        </p:spPr>
        <p:txBody>
          <a:bodyPr>
            <a:spAutoFit/>
          </a:bodyPr>
          <a:lstStyle/>
          <a:p>
            <a:endParaRPr lang="en-US" dirty="0">
              <a:latin typeface="Arial" pitchFamily="34" charset="0"/>
            </a:endParaRPr>
          </a:p>
        </p:txBody>
      </p:sp>
      <p:sp>
        <p:nvSpPr>
          <p:cNvPr id="1091706" name="Line 122"/>
          <p:cNvSpPr>
            <a:spLocks noChangeShapeType="1"/>
          </p:cNvSpPr>
          <p:nvPr/>
        </p:nvSpPr>
        <p:spPr bwMode="auto">
          <a:xfrm>
            <a:off x="2233613" y="3441700"/>
            <a:ext cx="1576387" cy="2070100"/>
          </a:xfrm>
          <a:prstGeom prst="line">
            <a:avLst/>
          </a:prstGeom>
          <a:noFill/>
          <a:ln w="38100">
            <a:solidFill>
              <a:srgbClr val="FF66CC"/>
            </a:solidFill>
            <a:prstDash val="dash"/>
            <a:round/>
            <a:headEnd/>
            <a:tailEnd/>
          </a:ln>
        </p:spPr>
        <p:txBody>
          <a:bodyPr>
            <a:spAutoFit/>
          </a:bodyPr>
          <a:lstStyle/>
          <a:p>
            <a:endParaRPr lang="en-US" dirty="0">
              <a:latin typeface="Arial" pitchFamily="34" charset="0"/>
            </a:endParaRPr>
          </a:p>
        </p:txBody>
      </p:sp>
      <p:sp>
        <p:nvSpPr>
          <p:cNvPr id="1091707" name="Line 123"/>
          <p:cNvSpPr>
            <a:spLocks noChangeShapeType="1"/>
          </p:cNvSpPr>
          <p:nvPr/>
        </p:nvSpPr>
        <p:spPr bwMode="auto">
          <a:xfrm>
            <a:off x="2287588" y="3994150"/>
            <a:ext cx="1600200" cy="2190750"/>
          </a:xfrm>
          <a:prstGeom prst="line">
            <a:avLst/>
          </a:prstGeom>
          <a:noFill/>
          <a:ln w="38100">
            <a:solidFill>
              <a:srgbClr val="FF66CC"/>
            </a:solidFill>
            <a:prstDash val="dash"/>
            <a:round/>
            <a:headEnd/>
            <a:tailEnd/>
          </a:ln>
        </p:spPr>
        <p:txBody>
          <a:bodyPr>
            <a:spAutoFit/>
          </a:bodyPr>
          <a:lstStyle/>
          <a:p>
            <a:endParaRPr lang="en-US" dirty="0">
              <a:latin typeface="Arial" pitchFamily="34" charset="0"/>
            </a:endParaRPr>
          </a:p>
        </p:txBody>
      </p:sp>
      <p:sp>
        <p:nvSpPr>
          <p:cNvPr id="126" name="Rectangle 4"/>
          <p:cNvSpPr>
            <a:spLocks noChangeArrowheads="1"/>
          </p:cNvSpPr>
          <p:nvPr/>
        </p:nvSpPr>
        <p:spPr bwMode="auto">
          <a:xfrm>
            <a:off x="1876425" y="1922463"/>
            <a:ext cx="614363" cy="2301875"/>
          </a:xfrm>
          <a:prstGeom prst="rect">
            <a:avLst/>
          </a:prstGeom>
          <a:solidFill>
            <a:srgbClr val="CCFFFF"/>
          </a:solidFill>
          <a:ln w="38100" algn="ctr">
            <a:solidFill>
              <a:schemeClr val="tx1"/>
            </a:solidFill>
            <a:miter lim="800000"/>
            <a:headEnd/>
            <a:tailEnd/>
          </a:ln>
        </p:spPr>
        <p:txBody>
          <a:bodyPr anchor="ctr">
            <a:spAutoFit/>
          </a:bodyPr>
          <a:lstStyle/>
          <a:p>
            <a:pPr algn="ctr" eaLnBrk="1" hangingPunct="1">
              <a:lnSpc>
                <a:spcPct val="70000"/>
              </a:lnSpc>
              <a:spcBef>
                <a:spcPct val="30000"/>
              </a:spcBef>
            </a:pPr>
            <a:endParaRPr lang="en-US" sz="2800" b="1"/>
          </a:p>
        </p:txBody>
      </p:sp>
      <p:grpSp>
        <p:nvGrpSpPr>
          <p:cNvPr id="127" name="Group 5"/>
          <p:cNvGrpSpPr>
            <a:grpSpLocks/>
          </p:cNvGrpSpPr>
          <p:nvPr/>
        </p:nvGrpSpPr>
        <p:grpSpPr bwMode="auto">
          <a:xfrm>
            <a:off x="2003425" y="1978025"/>
            <a:ext cx="330200" cy="481013"/>
            <a:chOff x="2208" y="1920"/>
            <a:chExt cx="1152" cy="1680"/>
          </a:xfrm>
        </p:grpSpPr>
        <p:sp>
          <p:nvSpPr>
            <p:cNvPr id="128" name="Oval 6"/>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29" name="Oval 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30" name="AutoShape 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31" name="AutoShape 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32" name="Group 10"/>
          <p:cNvGrpSpPr>
            <a:grpSpLocks/>
          </p:cNvGrpSpPr>
          <p:nvPr/>
        </p:nvGrpSpPr>
        <p:grpSpPr bwMode="auto">
          <a:xfrm>
            <a:off x="2003425" y="2546350"/>
            <a:ext cx="330200" cy="481013"/>
            <a:chOff x="2208" y="1920"/>
            <a:chExt cx="1152" cy="1680"/>
          </a:xfrm>
        </p:grpSpPr>
        <p:sp>
          <p:nvSpPr>
            <p:cNvPr id="133" name="Oval 11"/>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34" name="Oval 1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35" name="AutoShape 1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36" name="AutoShape 1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37" name="Group 15"/>
          <p:cNvGrpSpPr>
            <a:grpSpLocks/>
          </p:cNvGrpSpPr>
          <p:nvPr/>
        </p:nvGrpSpPr>
        <p:grpSpPr bwMode="auto">
          <a:xfrm>
            <a:off x="2003425" y="3113088"/>
            <a:ext cx="330200" cy="481012"/>
            <a:chOff x="2208" y="1920"/>
            <a:chExt cx="1152" cy="1680"/>
          </a:xfrm>
        </p:grpSpPr>
        <p:sp>
          <p:nvSpPr>
            <p:cNvPr id="138" name="Oval 16"/>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39" name="Oval 17"/>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40" name="AutoShape 18"/>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41" name="AutoShape 19"/>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42" name="Group 20"/>
          <p:cNvGrpSpPr>
            <a:grpSpLocks/>
          </p:cNvGrpSpPr>
          <p:nvPr/>
        </p:nvGrpSpPr>
        <p:grpSpPr bwMode="auto">
          <a:xfrm>
            <a:off x="2003425" y="3681413"/>
            <a:ext cx="330200" cy="481012"/>
            <a:chOff x="2208" y="1920"/>
            <a:chExt cx="1152" cy="1680"/>
          </a:xfrm>
        </p:grpSpPr>
        <p:sp>
          <p:nvSpPr>
            <p:cNvPr id="143" name="Oval 21"/>
            <p:cNvSpPr>
              <a:spLocks noChangeArrowheads="1"/>
            </p:cNvSpPr>
            <p:nvPr/>
          </p:nvSpPr>
          <p:spPr bwMode="auto">
            <a:xfrm>
              <a:off x="2208" y="2448"/>
              <a:ext cx="1152" cy="1152"/>
            </a:xfrm>
            <a:prstGeom prst="ellipse">
              <a:avLst/>
            </a:prstGeom>
            <a:solidFill>
              <a:schemeClr val="accent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44" name="Oval 22"/>
            <p:cNvSpPr>
              <a:spLocks noChangeArrowheads="1"/>
            </p:cNvSpPr>
            <p:nvPr/>
          </p:nvSpPr>
          <p:spPr bwMode="auto">
            <a:xfrm>
              <a:off x="2640" y="2688"/>
              <a:ext cx="288" cy="288"/>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45" name="AutoShape 23"/>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46" name="AutoShape 24"/>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47" name="Line 25"/>
          <p:cNvSpPr>
            <a:spLocks noChangeShapeType="1"/>
          </p:cNvSpPr>
          <p:nvPr/>
        </p:nvSpPr>
        <p:spPr bwMode="auto">
          <a:xfrm>
            <a:off x="1908175" y="3638550"/>
            <a:ext cx="584200" cy="0"/>
          </a:xfrm>
          <a:prstGeom prst="line">
            <a:avLst/>
          </a:prstGeom>
          <a:noFill/>
          <a:ln w="38100">
            <a:solidFill>
              <a:schemeClr val="tx1"/>
            </a:solidFill>
            <a:round/>
            <a:headEnd/>
            <a:tailEnd/>
          </a:ln>
        </p:spPr>
        <p:txBody>
          <a:bodyPr>
            <a:spAutoFit/>
          </a:bodyPr>
          <a:lstStyle/>
          <a:p>
            <a:endParaRPr lang="en-US"/>
          </a:p>
        </p:txBody>
      </p:sp>
      <p:sp>
        <p:nvSpPr>
          <p:cNvPr id="148" name="Line 26"/>
          <p:cNvSpPr>
            <a:spLocks noChangeShapeType="1"/>
          </p:cNvSpPr>
          <p:nvPr/>
        </p:nvSpPr>
        <p:spPr bwMode="auto">
          <a:xfrm>
            <a:off x="1870075" y="3070225"/>
            <a:ext cx="584200" cy="0"/>
          </a:xfrm>
          <a:prstGeom prst="line">
            <a:avLst/>
          </a:prstGeom>
          <a:noFill/>
          <a:ln w="38100">
            <a:solidFill>
              <a:schemeClr val="tx1"/>
            </a:solidFill>
            <a:round/>
            <a:headEnd/>
            <a:tailEnd/>
          </a:ln>
        </p:spPr>
        <p:txBody>
          <a:bodyPr>
            <a:spAutoFit/>
          </a:bodyPr>
          <a:lstStyle/>
          <a:p>
            <a:endParaRPr lang="en-US"/>
          </a:p>
        </p:txBody>
      </p:sp>
      <p:sp>
        <p:nvSpPr>
          <p:cNvPr id="149" name="Line 27"/>
          <p:cNvSpPr>
            <a:spLocks noChangeShapeType="1"/>
          </p:cNvSpPr>
          <p:nvPr/>
        </p:nvSpPr>
        <p:spPr bwMode="auto">
          <a:xfrm>
            <a:off x="1863725" y="2501900"/>
            <a:ext cx="584200" cy="0"/>
          </a:xfrm>
          <a:prstGeom prst="line">
            <a:avLst/>
          </a:prstGeom>
          <a:noFill/>
          <a:ln w="38100">
            <a:solidFill>
              <a:schemeClr val="tx1"/>
            </a:solidFill>
            <a:round/>
            <a:headEnd/>
            <a:tailEnd/>
          </a:ln>
        </p:spPr>
        <p:txBody>
          <a:bodyPr>
            <a:spAutoFit/>
          </a:bodyPr>
          <a:lstStyle/>
          <a:p>
            <a:endParaRPr lang="en-US"/>
          </a:p>
        </p:txBody>
      </p:sp>
      <p:sp>
        <p:nvSpPr>
          <p:cNvPr id="150" name="Line 28"/>
          <p:cNvSpPr>
            <a:spLocks noChangeShapeType="1"/>
          </p:cNvSpPr>
          <p:nvPr/>
        </p:nvSpPr>
        <p:spPr bwMode="auto">
          <a:xfrm>
            <a:off x="1885950" y="4206875"/>
            <a:ext cx="584200" cy="0"/>
          </a:xfrm>
          <a:prstGeom prst="line">
            <a:avLst/>
          </a:prstGeom>
          <a:noFill/>
          <a:ln w="38100">
            <a:solidFill>
              <a:schemeClr val="tx1"/>
            </a:solidFill>
            <a:round/>
            <a:headEnd/>
            <a:tailEnd/>
          </a:ln>
        </p:spPr>
        <p:txBody>
          <a:bodyPr>
            <a:spAutoFit/>
          </a:bodyPr>
          <a:lstStyle/>
          <a:p>
            <a:endParaRPr lang="en-US"/>
          </a:p>
        </p:txBody>
      </p:sp>
      <p:sp>
        <p:nvSpPr>
          <p:cNvPr id="151" name="Line 29"/>
          <p:cNvSpPr>
            <a:spLocks noChangeShapeType="1"/>
          </p:cNvSpPr>
          <p:nvPr/>
        </p:nvSpPr>
        <p:spPr bwMode="auto">
          <a:xfrm>
            <a:off x="1863725" y="1935163"/>
            <a:ext cx="584200" cy="0"/>
          </a:xfrm>
          <a:prstGeom prst="line">
            <a:avLst/>
          </a:prstGeom>
          <a:noFill/>
          <a:ln w="38100">
            <a:solidFill>
              <a:schemeClr val="tx1"/>
            </a:solidFill>
            <a:round/>
            <a:headEnd/>
            <a:tailEnd/>
          </a:ln>
        </p:spPr>
        <p:txBody>
          <a:bodyPr>
            <a:spAutoFit/>
          </a:bodyPr>
          <a:lstStyle/>
          <a:p>
            <a:endParaRPr lang="en-US"/>
          </a:p>
        </p:txBody>
      </p:sp>
      <p:grpSp>
        <p:nvGrpSpPr>
          <p:cNvPr id="152" name="Group 60"/>
          <p:cNvGrpSpPr>
            <a:grpSpLocks/>
          </p:cNvGrpSpPr>
          <p:nvPr/>
        </p:nvGrpSpPr>
        <p:grpSpPr bwMode="auto">
          <a:xfrm>
            <a:off x="1981200" y="1992313"/>
            <a:ext cx="330200" cy="481012"/>
            <a:chOff x="1993" y="3092"/>
            <a:chExt cx="208" cy="303"/>
          </a:xfrm>
        </p:grpSpPr>
        <p:sp>
          <p:nvSpPr>
            <p:cNvPr id="153" name="Oval 61"/>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54" name="Oval 62"/>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55" name="AutoShape 63"/>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56" name="AutoShape 64"/>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57" name="AutoShape 87"/>
          <p:cNvSpPr>
            <a:spLocks noChangeArrowheads="1"/>
          </p:cNvSpPr>
          <p:nvPr/>
        </p:nvSpPr>
        <p:spPr bwMode="auto">
          <a:xfrm>
            <a:off x="1876425" y="4776788"/>
            <a:ext cx="850900" cy="373062"/>
          </a:xfrm>
          <a:prstGeom prst="roundRect">
            <a:avLst>
              <a:gd name="adj" fmla="val 16667"/>
            </a:avLst>
          </a:prstGeom>
          <a:solidFill>
            <a:schemeClr val="accent1"/>
          </a:solidFill>
          <a:ln w="38100" algn="ctr">
            <a:solidFill>
              <a:schemeClr val="tx1"/>
            </a:solidFill>
            <a:round/>
            <a:headEnd/>
            <a:tailEnd/>
          </a:ln>
        </p:spPr>
        <p:txBody>
          <a:bodyPr wrap="none" anchor="ctr">
            <a:spAutoFit/>
          </a:bodyPr>
          <a:lstStyle/>
          <a:p>
            <a:pPr algn="ctr" eaLnBrk="1" hangingPunct="1">
              <a:lnSpc>
                <a:spcPct val="70000"/>
              </a:lnSpc>
              <a:spcBef>
                <a:spcPct val="30000"/>
              </a:spcBef>
            </a:pPr>
            <a:endParaRPr lang="en-US" sz="2800" b="1"/>
          </a:p>
        </p:txBody>
      </p:sp>
      <p:sp>
        <p:nvSpPr>
          <p:cNvPr id="158" name="Freeform 88"/>
          <p:cNvSpPr>
            <a:spLocks/>
          </p:cNvSpPr>
          <p:nvPr/>
        </p:nvSpPr>
        <p:spPr bwMode="auto">
          <a:xfrm>
            <a:off x="2427288" y="3878263"/>
            <a:ext cx="868362" cy="1247775"/>
          </a:xfrm>
          <a:custGeom>
            <a:avLst/>
            <a:gdLst>
              <a:gd name="T0" fmla="*/ 0 w 547"/>
              <a:gd name="T1" fmla="*/ 2147483647 h 786"/>
              <a:gd name="T2" fmla="*/ 2147483647 w 547"/>
              <a:gd name="T3" fmla="*/ 2147483647 h 786"/>
              <a:gd name="T4" fmla="*/ 2147483647 w 547"/>
              <a:gd name="T5" fmla="*/ 2147483647 h 786"/>
              <a:gd name="T6" fmla="*/ 2147483647 w 547"/>
              <a:gd name="T7" fmla="*/ 0 h 786"/>
              <a:gd name="T8" fmla="*/ 0 60000 65536"/>
              <a:gd name="T9" fmla="*/ 0 60000 65536"/>
              <a:gd name="T10" fmla="*/ 0 60000 65536"/>
              <a:gd name="T11" fmla="*/ 0 60000 65536"/>
              <a:gd name="T12" fmla="*/ 0 w 547"/>
              <a:gd name="T13" fmla="*/ 0 h 786"/>
              <a:gd name="T14" fmla="*/ 547 w 547"/>
              <a:gd name="T15" fmla="*/ 786 h 786"/>
            </a:gdLst>
            <a:ahLst/>
            <a:cxnLst>
              <a:cxn ang="T8">
                <a:pos x="T0" y="T1"/>
              </a:cxn>
              <a:cxn ang="T9">
                <a:pos x="T2" y="T3"/>
              </a:cxn>
              <a:cxn ang="T10">
                <a:pos x="T4" y="T5"/>
              </a:cxn>
              <a:cxn ang="T11">
                <a:pos x="T6" y="T7"/>
              </a:cxn>
            </a:cxnLst>
            <a:rect l="T12" t="T13" r="T14" b="T15"/>
            <a:pathLst>
              <a:path w="547" h="786">
                <a:moveTo>
                  <a:pt x="0" y="695"/>
                </a:moveTo>
                <a:cubicBezTo>
                  <a:pt x="183" y="740"/>
                  <a:pt x="367" y="786"/>
                  <a:pt x="417" y="695"/>
                </a:cubicBezTo>
                <a:cubicBezTo>
                  <a:pt x="467" y="604"/>
                  <a:pt x="276" y="265"/>
                  <a:pt x="298" y="149"/>
                </a:cubicBezTo>
                <a:cubicBezTo>
                  <a:pt x="320" y="33"/>
                  <a:pt x="433" y="16"/>
                  <a:pt x="547" y="0"/>
                </a:cubicBezTo>
              </a:path>
            </a:pathLst>
          </a:custGeom>
          <a:noFill/>
          <a:ln w="76200">
            <a:solidFill>
              <a:schemeClr val="tx1"/>
            </a:solidFill>
            <a:round/>
            <a:headEnd/>
            <a:tailEnd type="triangle" w="med" len="med"/>
          </a:ln>
        </p:spPr>
        <p:txBody>
          <a:bodyPr>
            <a:spAutoFit/>
          </a:bodyPr>
          <a:lstStyle/>
          <a:p>
            <a:pPr algn="ctr" eaLnBrk="1" hangingPunct="1">
              <a:lnSpc>
                <a:spcPct val="70000"/>
              </a:lnSpc>
              <a:spcBef>
                <a:spcPct val="30000"/>
              </a:spcBef>
            </a:pPr>
            <a:endParaRPr lang="en-US" sz="2800" b="1"/>
          </a:p>
        </p:txBody>
      </p:sp>
      <p:grpSp>
        <p:nvGrpSpPr>
          <p:cNvPr id="159" name="Group 89"/>
          <p:cNvGrpSpPr>
            <a:grpSpLocks/>
          </p:cNvGrpSpPr>
          <p:nvPr/>
        </p:nvGrpSpPr>
        <p:grpSpPr bwMode="auto">
          <a:xfrm>
            <a:off x="1990725" y="2557463"/>
            <a:ext cx="330200" cy="481012"/>
            <a:chOff x="1993" y="3092"/>
            <a:chExt cx="208" cy="303"/>
          </a:xfrm>
        </p:grpSpPr>
        <p:sp>
          <p:nvSpPr>
            <p:cNvPr id="160" name="Oval 90"/>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61" name="Oval 91"/>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62" name="AutoShape 92"/>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63" name="AutoShape 93"/>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64" name="Group 94"/>
          <p:cNvGrpSpPr>
            <a:grpSpLocks/>
          </p:cNvGrpSpPr>
          <p:nvPr/>
        </p:nvGrpSpPr>
        <p:grpSpPr bwMode="auto">
          <a:xfrm>
            <a:off x="2000250" y="3122613"/>
            <a:ext cx="330200" cy="481012"/>
            <a:chOff x="1993" y="3092"/>
            <a:chExt cx="208" cy="303"/>
          </a:xfrm>
        </p:grpSpPr>
        <p:sp>
          <p:nvSpPr>
            <p:cNvPr id="165" name="Oval 95"/>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66" name="Oval 96"/>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67" name="AutoShape 97"/>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68" name="AutoShape 98"/>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grpSp>
        <p:nvGrpSpPr>
          <p:cNvPr id="169" name="Group 99"/>
          <p:cNvGrpSpPr>
            <a:grpSpLocks/>
          </p:cNvGrpSpPr>
          <p:nvPr/>
        </p:nvGrpSpPr>
        <p:grpSpPr bwMode="auto">
          <a:xfrm>
            <a:off x="2009775" y="3687763"/>
            <a:ext cx="330200" cy="481012"/>
            <a:chOff x="1993" y="3092"/>
            <a:chExt cx="208" cy="303"/>
          </a:xfrm>
        </p:grpSpPr>
        <p:sp>
          <p:nvSpPr>
            <p:cNvPr id="170" name="Oval 100"/>
            <p:cNvSpPr>
              <a:spLocks noChangeArrowheads="1"/>
            </p:cNvSpPr>
            <p:nvPr/>
          </p:nvSpPr>
          <p:spPr bwMode="auto">
            <a:xfrm>
              <a:off x="1993" y="3187"/>
              <a:ext cx="208" cy="208"/>
            </a:xfrm>
            <a:prstGeom prst="ellipse">
              <a:avLst/>
            </a:prstGeom>
            <a:solidFill>
              <a:srgbClr val="FF66CC"/>
            </a:solidFill>
            <a:ln w="9525" algn="ctr">
              <a:noFill/>
              <a:round/>
              <a:headEnd/>
              <a:tailEnd/>
            </a:ln>
          </p:spPr>
          <p:txBody>
            <a:bodyPr wrap="none" anchor="ctr"/>
            <a:lstStyle/>
            <a:p>
              <a:pPr algn="ctr" eaLnBrk="1" hangingPunct="1">
                <a:lnSpc>
                  <a:spcPct val="70000"/>
                </a:lnSpc>
                <a:spcBef>
                  <a:spcPct val="30000"/>
                </a:spcBef>
              </a:pPr>
              <a:endParaRPr lang="en-US" b="1">
                <a:solidFill>
                  <a:srgbClr val="FF66CC"/>
                </a:solidFill>
                <a:latin typeface="Lucida Console" pitchFamily="49" charset="0"/>
              </a:endParaRPr>
            </a:p>
          </p:txBody>
        </p:sp>
        <p:sp>
          <p:nvSpPr>
            <p:cNvPr id="171" name="Oval 101"/>
            <p:cNvSpPr>
              <a:spLocks noChangeArrowheads="1"/>
            </p:cNvSpPr>
            <p:nvPr/>
          </p:nvSpPr>
          <p:spPr bwMode="auto">
            <a:xfrm>
              <a:off x="2071" y="3231"/>
              <a:ext cx="52" cy="51"/>
            </a:xfrm>
            <a:prstGeom prst="ellipse">
              <a:avLst/>
            </a:prstGeom>
            <a:solidFill>
              <a:schemeClr val="bg1"/>
            </a:solidFill>
            <a:ln w="9525" algn="ctr">
              <a:noFill/>
              <a:round/>
              <a:headEnd/>
              <a:tailEnd/>
            </a:ln>
          </p:spPr>
          <p:txBody>
            <a:bodyPr wrap="none" anchor="ctr"/>
            <a:lstStyle/>
            <a:p>
              <a:pPr algn="ctr" eaLnBrk="1" hangingPunct="1">
                <a:lnSpc>
                  <a:spcPct val="70000"/>
                </a:lnSpc>
                <a:spcBef>
                  <a:spcPct val="30000"/>
                </a:spcBef>
              </a:pPr>
              <a:endParaRPr lang="en-US" sz="2800" b="1"/>
            </a:p>
          </p:txBody>
        </p:sp>
        <p:sp>
          <p:nvSpPr>
            <p:cNvPr id="172" name="AutoShape 102"/>
            <p:cNvSpPr>
              <a:spLocks noChangeArrowheads="1"/>
            </p:cNvSpPr>
            <p:nvPr/>
          </p:nvSpPr>
          <p:spPr bwMode="auto">
            <a:xfrm flipV="1">
              <a:off x="2067" y="3265"/>
              <a:ext cx="60" cy="7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80 w 21600"/>
                <a:gd name="T13" fmla="*/ 4431 h 21600"/>
                <a:gd name="T14" fmla="*/ 17280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sp>
          <p:nvSpPr>
            <p:cNvPr id="173" name="AutoShape 103"/>
            <p:cNvSpPr>
              <a:spLocks noChangeArrowheads="1"/>
            </p:cNvSpPr>
            <p:nvPr/>
          </p:nvSpPr>
          <p:spPr bwMode="auto">
            <a:xfrm>
              <a:off x="2036" y="3092"/>
              <a:ext cx="113" cy="25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45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FF66CC"/>
            </a:solidFill>
            <a:ln w="9525" algn="ctr">
              <a:noFill/>
              <a:miter lim="800000"/>
              <a:headEnd/>
              <a:tailEnd/>
            </a:ln>
          </p:spPr>
          <p:txBody>
            <a:bodyPr wrap="none" anchor="ctr"/>
            <a:lstStyle/>
            <a:p>
              <a:pPr algn="ctr" eaLnBrk="1" hangingPunct="1">
                <a:lnSpc>
                  <a:spcPct val="70000"/>
                </a:lnSpc>
                <a:spcBef>
                  <a:spcPct val="30000"/>
                </a:spcBef>
              </a:pPr>
              <a:endParaRPr lang="en-US" sz="2800" b="1"/>
            </a:p>
          </p:txBody>
        </p:sp>
      </p:grpSp>
      <p:sp>
        <p:nvSpPr>
          <p:cNvPr id="1091695" name="Freeform 111"/>
          <p:cNvSpPr>
            <a:spLocks/>
          </p:cNvSpPr>
          <p:nvPr/>
        </p:nvSpPr>
        <p:spPr bwMode="auto">
          <a:xfrm>
            <a:off x="2474913" y="4927600"/>
            <a:ext cx="1119187" cy="400302"/>
          </a:xfrm>
          <a:custGeom>
            <a:avLst/>
            <a:gdLst>
              <a:gd name="T0" fmla="*/ 0 w 705"/>
              <a:gd name="T1" fmla="*/ 2147483647 h 579"/>
              <a:gd name="T2" fmla="*/ 2147483647 w 705"/>
              <a:gd name="T3" fmla="*/ 2147483647 h 579"/>
              <a:gd name="T4" fmla="*/ 2147483647 w 705"/>
              <a:gd name="T5" fmla="*/ 2147483647 h 579"/>
              <a:gd name="T6" fmla="*/ 2147483647 w 705"/>
              <a:gd name="T7" fmla="*/ 2147483647 h 579"/>
              <a:gd name="T8" fmla="*/ 0 60000 65536"/>
              <a:gd name="T9" fmla="*/ 0 60000 65536"/>
              <a:gd name="T10" fmla="*/ 0 60000 65536"/>
              <a:gd name="T11" fmla="*/ 0 60000 65536"/>
              <a:gd name="T12" fmla="*/ 0 w 705"/>
              <a:gd name="T13" fmla="*/ 0 h 579"/>
              <a:gd name="T14" fmla="*/ 705 w 705"/>
              <a:gd name="T15" fmla="*/ 579 h 579"/>
            </a:gdLst>
            <a:ahLst/>
            <a:cxnLst>
              <a:cxn ang="T8">
                <a:pos x="T0" y="T1"/>
              </a:cxn>
              <a:cxn ang="T9">
                <a:pos x="T2" y="T3"/>
              </a:cxn>
              <a:cxn ang="T10">
                <a:pos x="T4" y="T5"/>
              </a:cxn>
              <a:cxn ang="T11">
                <a:pos x="T6" y="T7"/>
              </a:cxn>
            </a:cxnLst>
            <a:rect l="T12" t="T13" r="T14" b="T15"/>
            <a:pathLst>
              <a:path w="705" h="579">
                <a:moveTo>
                  <a:pt x="0" y="54"/>
                </a:moveTo>
                <a:cubicBezTo>
                  <a:pt x="188" y="27"/>
                  <a:pt x="376" y="0"/>
                  <a:pt x="457" y="74"/>
                </a:cubicBezTo>
                <a:cubicBezTo>
                  <a:pt x="538" y="148"/>
                  <a:pt x="446" y="423"/>
                  <a:pt x="487" y="501"/>
                </a:cubicBezTo>
                <a:cubicBezTo>
                  <a:pt x="528" y="579"/>
                  <a:pt x="616" y="560"/>
                  <a:pt x="705" y="541"/>
                </a:cubicBezTo>
              </a:path>
            </a:pathLst>
          </a:custGeom>
          <a:noFill/>
          <a:ln w="76200">
            <a:solidFill>
              <a:schemeClr val="tx1"/>
            </a:solidFill>
            <a:round/>
            <a:headEnd/>
            <a:tailEnd type="triangle" w="med" len="med"/>
          </a:ln>
        </p:spPr>
        <p:txBody>
          <a:bodyPr>
            <a:spAutoFit/>
          </a:bodyPr>
          <a:lstStyle/>
          <a:p>
            <a:pPr algn="ctr" eaLnBrk="1" hangingPunct="1">
              <a:lnSpc>
                <a:spcPct val="70000"/>
              </a:lnSpc>
              <a:spcBef>
                <a:spcPct val="30000"/>
              </a:spcBef>
            </a:pPr>
            <a:endParaRPr lang="en-US" sz="2800" b="1"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91695"/>
                                        </p:tgtEl>
                                        <p:attrNameLst>
                                          <p:attrName>style.visibility</p:attrName>
                                        </p:attrNameLst>
                                      </p:cBhvr>
                                      <p:to>
                                        <p:strVal val="visible"/>
                                      </p:to>
                                    </p:set>
                                    <p:animEffect transition="in" filter="blinds(horizontal)">
                                      <p:cBhvr>
                                        <p:cTn id="7" dur="500"/>
                                        <p:tgtEl>
                                          <p:spTgt spid="10916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xit" presetSubtype="10" fill="hold" grpId="0" nodeType="withEffect">
                                  <p:stCondLst>
                                    <p:cond delay="0"/>
                                  </p:stCondLst>
                                  <p:childTnLst>
                                    <p:animEffect transition="out" filter="blinds(horizontal)">
                                      <p:cBhvr>
                                        <p:cTn id="14" dur="500"/>
                                        <p:tgtEl>
                                          <p:spTgt spid="1091622"/>
                                        </p:tgtEl>
                                      </p:cBhvr>
                                    </p:animEffect>
                                    <p:set>
                                      <p:cBhvr>
                                        <p:cTn id="15" dur="1" fill="hold">
                                          <p:stCondLst>
                                            <p:cond delay="499"/>
                                          </p:stCondLst>
                                        </p:cTn>
                                        <p:tgtEl>
                                          <p:spTgt spid="1091622"/>
                                        </p:tgtEl>
                                        <p:attrNameLst>
                                          <p:attrName>style.visibility</p:attrName>
                                        </p:attrNameLst>
                                      </p:cBhvr>
                                      <p:to>
                                        <p:strVal val="hidden"/>
                                      </p:to>
                                    </p:set>
                                  </p:childTnLst>
                                </p:cTn>
                              </p:par>
                              <p:par>
                                <p:cTn id="16" presetID="3" presetClass="exit" presetSubtype="10" fill="hold" grpId="0" nodeType="withEffect">
                                  <p:stCondLst>
                                    <p:cond delay="0"/>
                                  </p:stCondLst>
                                  <p:childTnLst>
                                    <p:animEffect transition="out" filter="blinds(horizontal)">
                                      <p:cBhvr>
                                        <p:cTn id="17" dur="500"/>
                                        <p:tgtEl>
                                          <p:spTgt spid="1091628"/>
                                        </p:tgtEl>
                                      </p:cBhvr>
                                    </p:animEffect>
                                    <p:set>
                                      <p:cBhvr>
                                        <p:cTn id="18" dur="1" fill="hold">
                                          <p:stCondLst>
                                            <p:cond delay="499"/>
                                          </p:stCondLst>
                                        </p:cTn>
                                        <p:tgtEl>
                                          <p:spTgt spid="1091628"/>
                                        </p:tgtEl>
                                        <p:attrNameLst>
                                          <p:attrName>style.visibility</p:attrName>
                                        </p:attrNameLst>
                                      </p:cBhvr>
                                      <p:to>
                                        <p:strVal val="hidden"/>
                                      </p:to>
                                    </p:set>
                                  </p:childTnLst>
                                </p:cTn>
                              </p:par>
                              <p:par>
                                <p:cTn id="19" presetID="3" presetClass="exit" presetSubtype="10" fill="hold" grpId="0" nodeType="withEffect">
                                  <p:stCondLst>
                                    <p:cond delay="0"/>
                                  </p:stCondLst>
                                  <p:childTnLst>
                                    <p:animEffect transition="out" filter="blinds(horizontal)">
                                      <p:cBhvr>
                                        <p:cTn id="20" dur="500"/>
                                        <p:tgtEl>
                                          <p:spTgt spid="1091702"/>
                                        </p:tgtEl>
                                      </p:cBhvr>
                                    </p:animEffect>
                                    <p:set>
                                      <p:cBhvr>
                                        <p:cTn id="21" dur="1" fill="hold">
                                          <p:stCondLst>
                                            <p:cond delay="499"/>
                                          </p:stCondLst>
                                        </p:cTn>
                                        <p:tgtEl>
                                          <p:spTgt spid="1091702"/>
                                        </p:tgtEl>
                                        <p:attrNameLst>
                                          <p:attrName>style.visibility</p:attrName>
                                        </p:attrNameLst>
                                      </p:cBhvr>
                                      <p:to>
                                        <p:strVal val="hidden"/>
                                      </p:to>
                                    </p:set>
                                  </p:childTnLst>
                                </p:cTn>
                              </p:par>
                              <p:par>
                                <p:cTn id="22" presetID="3" presetClass="exit" presetSubtype="10" fill="hold" grpId="0" nodeType="withEffect">
                                  <p:stCondLst>
                                    <p:cond delay="0"/>
                                  </p:stCondLst>
                                  <p:childTnLst>
                                    <p:animEffect transition="out" filter="blinds(horizontal)">
                                      <p:cBhvr>
                                        <p:cTn id="23" dur="500"/>
                                        <p:tgtEl>
                                          <p:spTgt spid="1091703"/>
                                        </p:tgtEl>
                                      </p:cBhvr>
                                    </p:animEffect>
                                    <p:set>
                                      <p:cBhvr>
                                        <p:cTn id="24" dur="1" fill="hold">
                                          <p:stCondLst>
                                            <p:cond delay="499"/>
                                          </p:stCondLst>
                                        </p:cTn>
                                        <p:tgtEl>
                                          <p:spTgt spid="109170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91697"/>
                                        </p:tgtEl>
                                        <p:attrNameLst>
                                          <p:attrName>style.visibility</p:attrName>
                                        </p:attrNameLst>
                                      </p:cBhvr>
                                      <p:to>
                                        <p:strVal val="visible"/>
                                      </p:to>
                                    </p:set>
                                    <p:animEffect transition="in" filter="blinds(horizontal)">
                                      <p:cBhvr>
                                        <p:cTn id="29" dur="500"/>
                                        <p:tgtEl>
                                          <p:spTgt spid="109169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91699"/>
                                        </p:tgtEl>
                                        <p:attrNameLst>
                                          <p:attrName>style.visibility</p:attrName>
                                        </p:attrNameLst>
                                      </p:cBhvr>
                                      <p:to>
                                        <p:strVal val="visible"/>
                                      </p:to>
                                    </p:set>
                                    <p:animEffect transition="in" filter="blinds(horizontal)">
                                      <p:cBhvr>
                                        <p:cTn id="32" dur="500"/>
                                        <p:tgtEl>
                                          <p:spTgt spid="109169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91704"/>
                                        </p:tgtEl>
                                        <p:attrNameLst>
                                          <p:attrName>style.visibility</p:attrName>
                                        </p:attrNameLst>
                                      </p:cBhvr>
                                      <p:to>
                                        <p:strVal val="visible"/>
                                      </p:to>
                                    </p:set>
                                    <p:animEffect transition="in" filter="blinds(horizontal)">
                                      <p:cBhvr>
                                        <p:cTn id="35" dur="500"/>
                                        <p:tgtEl>
                                          <p:spTgt spid="109170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091705"/>
                                        </p:tgtEl>
                                        <p:attrNameLst>
                                          <p:attrName>style.visibility</p:attrName>
                                        </p:attrNameLst>
                                      </p:cBhvr>
                                      <p:to>
                                        <p:strVal val="visible"/>
                                      </p:to>
                                    </p:set>
                                    <p:animEffect transition="in" filter="blinds(horizontal)">
                                      <p:cBhvr>
                                        <p:cTn id="38" dur="500"/>
                                        <p:tgtEl>
                                          <p:spTgt spid="109170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91698"/>
                                        </p:tgtEl>
                                        <p:attrNameLst>
                                          <p:attrName>style.visibility</p:attrName>
                                        </p:attrNameLst>
                                      </p:cBhvr>
                                      <p:to>
                                        <p:strVal val="visible"/>
                                      </p:to>
                                    </p:set>
                                    <p:animEffect transition="in" filter="blinds(horizontal)">
                                      <p:cBhvr>
                                        <p:cTn id="41" dur="500"/>
                                        <p:tgtEl>
                                          <p:spTgt spid="109169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091700"/>
                                        </p:tgtEl>
                                        <p:attrNameLst>
                                          <p:attrName>style.visibility</p:attrName>
                                        </p:attrNameLst>
                                      </p:cBhvr>
                                      <p:to>
                                        <p:strVal val="visible"/>
                                      </p:to>
                                    </p:set>
                                    <p:animEffect transition="in" filter="blinds(horizontal)">
                                      <p:cBhvr>
                                        <p:cTn id="44" dur="500"/>
                                        <p:tgtEl>
                                          <p:spTgt spid="109170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091706"/>
                                        </p:tgtEl>
                                        <p:attrNameLst>
                                          <p:attrName>style.visibility</p:attrName>
                                        </p:attrNameLst>
                                      </p:cBhvr>
                                      <p:to>
                                        <p:strVal val="visible"/>
                                      </p:to>
                                    </p:set>
                                    <p:animEffect transition="in" filter="blinds(horizontal)">
                                      <p:cBhvr>
                                        <p:cTn id="47" dur="500"/>
                                        <p:tgtEl>
                                          <p:spTgt spid="109170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091707"/>
                                        </p:tgtEl>
                                        <p:attrNameLst>
                                          <p:attrName>style.visibility</p:attrName>
                                        </p:attrNameLst>
                                      </p:cBhvr>
                                      <p:to>
                                        <p:strVal val="visible"/>
                                      </p:to>
                                    </p:set>
                                    <p:animEffect transition="in" filter="blinds(horizontal)">
                                      <p:cBhvr>
                                        <p:cTn id="50" dur="500"/>
                                        <p:tgtEl>
                                          <p:spTgt spid="1091707"/>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1091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622" grpId="0" animBg="1"/>
      <p:bldP spid="1091628" grpId="0" animBg="1"/>
      <p:bldP spid="1091697" grpId="0" animBg="1"/>
      <p:bldP spid="1091698" grpId="0" animBg="1"/>
      <p:bldP spid="1091699" grpId="0" animBg="1"/>
      <p:bldP spid="1091700" grpId="0" animBg="1"/>
      <p:bldP spid="1091701" grpId="0"/>
      <p:bldP spid="1091702" grpId="0" animBg="1"/>
      <p:bldP spid="1091703" grpId="0" animBg="1"/>
      <p:bldP spid="1091704" grpId="0" animBg="1"/>
      <p:bldP spid="1091705" grpId="0" animBg="1"/>
      <p:bldP spid="1091706" grpId="0" animBg="1"/>
      <p:bldP spid="1091707" grpId="0" animBg="1"/>
      <p:bldP spid="109169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1"/>
          <p:cNvSpPr>
            <a:spLocks noGrp="1"/>
          </p:cNvSpPr>
          <p:nvPr>
            <p:ph type="ftr" sz="quarter" idx="10"/>
          </p:nvPr>
        </p:nvSpPr>
        <p:spPr>
          <a:noFill/>
        </p:spPr>
        <p:txBody>
          <a:bodyPr/>
          <a:lstStyle/>
          <a:p>
            <a:r>
              <a:rPr lang="en-US" smtClean="0"/>
              <a:t>Art of Multiprocessor Programming</a:t>
            </a:r>
          </a:p>
        </p:txBody>
      </p:sp>
      <p:sp>
        <p:nvSpPr>
          <p:cNvPr id="40963" name="Slide Number Placeholder 2"/>
          <p:cNvSpPr>
            <a:spLocks noGrp="1"/>
          </p:cNvSpPr>
          <p:nvPr>
            <p:ph type="sldNum" sz="quarter" idx="11"/>
          </p:nvPr>
        </p:nvSpPr>
        <p:spPr>
          <a:noFill/>
        </p:spPr>
        <p:txBody>
          <a:bodyPr/>
          <a:lstStyle/>
          <a:p>
            <a:fld id="{32547DC8-316A-4537-8FD3-AE331FF38CF5}" type="slidenum">
              <a:rPr lang="ar-SA" smtClean="0">
                <a:cs typeface="Arial" pitchFamily="34" charset="0"/>
              </a:rPr>
              <a:pPr/>
              <a:t>32</a:t>
            </a:fld>
            <a:endParaRPr lang="en-US" smtClean="0">
              <a:cs typeface="Arial" pitchFamily="34" charset="0"/>
            </a:endParaRPr>
          </a:p>
        </p:txBody>
      </p:sp>
      <p:sp>
        <p:nvSpPr>
          <p:cNvPr id="40964" name="Rectangle 2"/>
          <p:cNvSpPr>
            <a:spLocks noGrp="1" noChangeArrowheads="1"/>
          </p:cNvSpPr>
          <p:nvPr>
            <p:ph type="title" idx="4294967295"/>
          </p:nvPr>
        </p:nvSpPr>
        <p:spPr/>
        <p:txBody>
          <a:bodyPr/>
          <a:lstStyle/>
          <a:p>
            <a:r>
              <a:rPr lang="en-US" smtClean="0"/>
              <a:t>Observations</a:t>
            </a:r>
          </a:p>
        </p:txBody>
      </p:sp>
      <p:sp>
        <p:nvSpPr>
          <p:cNvPr id="40965" name="Rectangle 3"/>
          <p:cNvSpPr>
            <a:spLocks noGrp="1" noChangeArrowheads="1"/>
          </p:cNvSpPr>
          <p:nvPr>
            <p:ph type="body" idx="4294967295"/>
          </p:nvPr>
        </p:nvSpPr>
        <p:spPr/>
        <p:txBody>
          <a:bodyPr/>
          <a:lstStyle/>
          <a:p>
            <a:r>
              <a:rPr lang="en-US" smtClean="0"/>
              <a:t>We grow the table, but not locks</a:t>
            </a:r>
          </a:p>
          <a:p>
            <a:pPr lvl="1"/>
            <a:r>
              <a:rPr lang="en-US" smtClean="0"/>
              <a:t>Resizing lock array is tricky …</a:t>
            </a:r>
          </a:p>
          <a:p>
            <a:r>
              <a:rPr lang="en-US" smtClean="0"/>
              <a:t>We use sequential lists</a:t>
            </a:r>
          </a:p>
          <a:p>
            <a:pPr lvl="1"/>
            <a:r>
              <a:rPr lang="en-US" smtClean="0"/>
              <a:t>Not </a:t>
            </a:r>
            <a:r>
              <a:rPr lang="en-US" b="1" smtClean="0">
                <a:solidFill>
                  <a:schemeClr val="tx1"/>
                </a:solidFill>
              </a:rPr>
              <a:t>LockFreeList</a:t>
            </a:r>
            <a:r>
              <a:rPr lang="en-US" smtClean="0"/>
              <a:t> lists</a:t>
            </a:r>
          </a:p>
          <a:p>
            <a:pPr lvl="1"/>
            <a:r>
              <a:rPr lang="en-US" smtClean="0"/>
              <a:t>If we’re locking anyway, why pay?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Footer Placeholder 1"/>
          <p:cNvSpPr>
            <a:spLocks noGrp="1"/>
          </p:cNvSpPr>
          <p:nvPr>
            <p:ph type="ftr" sz="quarter" idx="10"/>
          </p:nvPr>
        </p:nvSpPr>
        <p:spPr>
          <a:noFill/>
        </p:spPr>
        <p:txBody>
          <a:bodyPr/>
          <a:lstStyle/>
          <a:p>
            <a:r>
              <a:rPr lang="en-US" smtClean="0"/>
              <a:t>Art of Multiprocessor Programming</a:t>
            </a:r>
          </a:p>
        </p:txBody>
      </p:sp>
      <p:sp>
        <p:nvSpPr>
          <p:cNvPr id="41987" name="Slide Number Placeholder 2"/>
          <p:cNvSpPr>
            <a:spLocks noGrp="1"/>
          </p:cNvSpPr>
          <p:nvPr>
            <p:ph type="sldNum" sz="quarter" idx="11"/>
          </p:nvPr>
        </p:nvSpPr>
        <p:spPr>
          <a:noFill/>
        </p:spPr>
        <p:txBody>
          <a:bodyPr/>
          <a:lstStyle/>
          <a:p>
            <a:fld id="{F80A36C3-734B-416F-AC0D-06D7E8827285}" type="slidenum">
              <a:rPr lang="ar-SA" smtClean="0">
                <a:cs typeface="Arial" pitchFamily="34" charset="0"/>
              </a:rPr>
              <a:pPr/>
              <a:t>33</a:t>
            </a:fld>
            <a:endParaRPr lang="en-US" smtClean="0">
              <a:cs typeface="Arial" pitchFamily="34" charset="0"/>
            </a:endParaRPr>
          </a:p>
        </p:txBody>
      </p:sp>
      <p:sp>
        <p:nvSpPr>
          <p:cNvPr id="41988" name="Rectangle 3"/>
          <p:cNvSpPr>
            <a:spLocks noGrp="1" noChangeArrowheads="1"/>
          </p:cNvSpPr>
          <p:nvPr>
            <p:ph type="title" idx="4294967295"/>
          </p:nvPr>
        </p:nvSpPr>
        <p:spPr/>
        <p:txBody>
          <a:bodyPr/>
          <a:lstStyle/>
          <a:p>
            <a:r>
              <a:rPr lang="en-US" smtClean="0"/>
              <a:t>Fine-Grained Hash Set</a:t>
            </a:r>
          </a:p>
        </p:txBody>
      </p:sp>
      <p:sp>
        <p:nvSpPr>
          <p:cNvPr id="41989" name="Text Box 4"/>
          <p:cNvSpPr txBox="1">
            <a:spLocks noChangeArrowheads="1"/>
          </p:cNvSpPr>
          <p:nvPr/>
        </p:nvSpPr>
        <p:spPr bwMode="auto">
          <a:xfrm>
            <a:off x="773113" y="2057400"/>
            <a:ext cx="7445375" cy="3743325"/>
          </a:xfrm>
          <a:prstGeom prst="rect">
            <a:avLst/>
          </a:prstGeom>
          <a:solidFill>
            <a:srgbClr val="FFFFCC"/>
          </a:solidFill>
          <a:ln w="9525">
            <a:noFill/>
            <a:miter lim="800000"/>
            <a:headEnd/>
            <a:tailEnd/>
          </a:ln>
        </p:spPr>
        <p:txBody>
          <a:bodyPr>
            <a:spAutoFit/>
          </a:bodyPr>
          <a:lstStyle/>
          <a:p>
            <a:pPr algn="l"/>
            <a:r>
              <a:rPr lang="en-US" b="1">
                <a:solidFill>
                  <a:schemeClr val="tx1"/>
                </a:solidFill>
                <a:latin typeface="Lucida Console" pitchFamily="49" charset="0"/>
              </a:rPr>
              <a:t>public class</a:t>
            </a:r>
            <a:r>
              <a:rPr lang="en-US" b="1">
                <a:latin typeface="Lucida Console" pitchFamily="49" charset="0"/>
              </a:rPr>
              <a:t> FGHashSet {</a:t>
            </a:r>
          </a:p>
          <a:p>
            <a:pPr algn="l"/>
            <a:r>
              <a:rPr lang="en-US" b="1">
                <a:latin typeface="Lucida Console" pitchFamily="49" charset="0"/>
              </a:rPr>
              <a:t> </a:t>
            </a:r>
            <a:r>
              <a:rPr lang="en-US" b="1">
                <a:solidFill>
                  <a:schemeClr val="tx1"/>
                </a:solidFill>
                <a:latin typeface="Lucida Console" pitchFamily="49" charset="0"/>
              </a:rPr>
              <a:t>protected</a:t>
            </a:r>
            <a:r>
              <a:rPr lang="en-US" b="1">
                <a:latin typeface="Lucida Console" pitchFamily="49" charset="0"/>
              </a:rPr>
              <a:t> RangeLock[] lock;</a:t>
            </a:r>
          </a:p>
          <a:p>
            <a:pPr algn="l"/>
            <a:r>
              <a:rPr lang="en-US" b="1">
                <a:latin typeface="Lucida Console" pitchFamily="49" charset="0"/>
              </a:rPr>
              <a:t> </a:t>
            </a:r>
            <a:r>
              <a:rPr lang="en-US" b="1">
                <a:solidFill>
                  <a:schemeClr val="tx1"/>
                </a:solidFill>
                <a:latin typeface="Lucida Console" pitchFamily="49" charset="0"/>
              </a:rPr>
              <a:t>protected</a:t>
            </a:r>
            <a:r>
              <a:rPr lang="en-US" b="1">
                <a:latin typeface="Lucida Console" pitchFamily="49" charset="0"/>
              </a:rPr>
              <a:t> List[] table;</a:t>
            </a:r>
          </a:p>
          <a:p>
            <a:pPr algn="l"/>
            <a:r>
              <a:rPr lang="en-US" b="1">
                <a:latin typeface="Lucida Console" pitchFamily="49" charset="0"/>
              </a:rPr>
              <a:t> </a:t>
            </a:r>
            <a:r>
              <a:rPr lang="en-US" b="1">
                <a:solidFill>
                  <a:schemeClr val="tx1"/>
                </a:solidFill>
                <a:latin typeface="Lucida Console" pitchFamily="49" charset="0"/>
              </a:rPr>
              <a:t>public</a:t>
            </a:r>
            <a:r>
              <a:rPr lang="en-US" b="1">
                <a:latin typeface="Lucida Console" pitchFamily="49" charset="0"/>
              </a:rPr>
              <a:t> FGHashSet(</a:t>
            </a:r>
            <a:r>
              <a:rPr lang="en-US" b="1">
                <a:solidFill>
                  <a:schemeClr val="tx1"/>
                </a:solidFill>
                <a:latin typeface="Lucida Console" pitchFamily="49" charset="0"/>
              </a:rPr>
              <a:t>int</a:t>
            </a:r>
            <a:r>
              <a:rPr lang="en-US" b="1">
                <a:latin typeface="Lucida Console" pitchFamily="49" charset="0"/>
              </a:rPr>
              <a:t> capacity) {</a:t>
            </a:r>
          </a:p>
          <a:p>
            <a:pPr algn="l"/>
            <a:r>
              <a:rPr lang="en-US" b="1">
                <a:latin typeface="Lucida Console" pitchFamily="49" charset="0"/>
              </a:rPr>
              <a:t>  table = </a:t>
            </a:r>
            <a:r>
              <a:rPr lang="en-US" b="1">
                <a:solidFill>
                  <a:schemeClr val="tx1"/>
                </a:solidFill>
                <a:latin typeface="Lucida Console" pitchFamily="49" charset="0"/>
              </a:rPr>
              <a:t>new</a:t>
            </a:r>
            <a:r>
              <a:rPr lang="en-US" b="1">
                <a:latin typeface="Lucida Console" pitchFamily="49" charset="0"/>
              </a:rPr>
              <a:t> List[capacity];</a:t>
            </a:r>
          </a:p>
          <a:p>
            <a:pPr algn="l"/>
            <a:r>
              <a:rPr lang="en-US" b="1">
                <a:latin typeface="Lucida Console" pitchFamily="49" charset="0"/>
              </a:rPr>
              <a:t>  lock = </a:t>
            </a:r>
            <a:r>
              <a:rPr lang="en-US" b="1">
                <a:solidFill>
                  <a:schemeClr val="tx1"/>
                </a:solidFill>
                <a:latin typeface="Lucida Console" pitchFamily="49" charset="0"/>
              </a:rPr>
              <a:t>new</a:t>
            </a:r>
            <a:r>
              <a:rPr lang="en-US" b="1">
                <a:latin typeface="Lucida Console" pitchFamily="49" charset="0"/>
              </a:rPr>
              <a:t> RangeLock[capacity];</a:t>
            </a:r>
          </a:p>
          <a:p>
            <a:pPr algn="l"/>
            <a:r>
              <a:rPr lang="en-US" b="1">
                <a:latin typeface="Lucida Console" pitchFamily="49" charset="0"/>
              </a:rPr>
              <a:t>  </a:t>
            </a:r>
            <a:r>
              <a:rPr lang="en-US" b="1">
                <a:solidFill>
                  <a:schemeClr val="tx1"/>
                </a:solidFill>
                <a:latin typeface="Lucida Console" pitchFamily="49" charset="0"/>
              </a:rPr>
              <a:t>for</a:t>
            </a: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i = 0; i &lt; capacity; i++) {</a:t>
            </a:r>
          </a:p>
          <a:p>
            <a:pPr algn="l"/>
            <a:r>
              <a:rPr lang="en-US" b="1">
                <a:latin typeface="Lucida Console" pitchFamily="49" charset="0"/>
              </a:rPr>
              <a:t>   lock[i] = </a:t>
            </a:r>
            <a:r>
              <a:rPr lang="en-US" b="1">
                <a:solidFill>
                  <a:schemeClr val="tx1"/>
                </a:solidFill>
                <a:latin typeface="Lucida Console" pitchFamily="49" charset="0"/>
              </a:rPr>
              <a:t>new</a:t>
            </a:r>
            <a:r>
              <a:rPr lang="en-US" b="1">
                <a:latin typeface="Lucida Console" pitchFamily="49" charset="0"/>
              </a:rPr>
              <a:t> RangeLock();</a:t>
            </a:r>
          </a:p>
          <a:p>
            <a:pPr algn="l"/>
            <a:r>
              <a:rPr lang="en-US" b="1">
                <a:latin typeface="Lucida Console" pitchFamily="49" charset="0"/>
              </a:rPr>
              <a:t>   table[i] = </a:t>
            </a:r>
            <a:r>
              <a:rPr lang="en-US" b="1">
                <a:solidFill>
                  <a:schemeClr val="tx1"/>
                </a:solidFill>
                <a:latin typeface="Lucida Console" pitchFamily="49" charset="0"/>
              </a:rPr>
              <a:t>new</a:t>
            </a:r>
            <a:r>
              <a:rPr lang="en-US" b="1">
                <a:latin typeface="Lucida Console" pitchFamily="49" charset="0"/>
              </a:rPr>
              <a:t> LinkedList();</a:t>
            </a:r>
          </a:p>
          <a:p>
            <a:pPr algn="l"/>
            <a:r>
              <a:rPr lang="en-US" b="1">
                <a:latin typeface="Lucida Console" pitchFamily="49" charset="0"/>
              </a:rPr>
              <a:t>  }}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Footer Placeholder 1"/>
          <p:cNvSpPr>
            <a:spLocks noGrp="1"/>
          </p:cNvSpPr>
          <p:nvPr>
            <p:ph type="ftr" sz="quarter" idx="10"/>
          </p:nvPr>
        </p:nvSpPr>
        <p:spPr>
          <a:noFill/>
        </p:spPr>
        <p:txBody>
          <a:bodyPr/>
          <a:lstStyle/>
          <a:p>
            <a:r>
              <a:rPr lang="en-US" smtClean="0"/>
              <a:t>Art of Multiprocessor Programming</a:t>
            </a:r>
          </a:p>
        </p:txBody>
      </p:sp>
      <p:sp>
        <p:nvSpPr>
          <p:cNvPr id="43011" name="Slide Number Placeholder 2"/>
          <p:cNvSpPr>
            <a:spLocks noGrp="1"/>
          </p:cNvSpPr>
          <p:nvPr>
            <p:ph type="sldNum" sz="quarter" idx="11"/>
          </p:nvPr>
        </p:nvSpPr>
        <p:spPr>
          <a:noFill/>
        </p:spPr>
        <p:txBody>
          <a:bodyPr/>
          <a:lstStyle/>
          <a:p>
            <a:fld id="{DBE1DDAE-1C04-447A-81C4-BDAA54080547}" type="slidenum">
              <a:rPr lang="ar-SA" smtClean="0">
                <a:cs typeface="Arial" pitchFamily="34" charset="0"/>
              </a:rPr>
              <a:pPr/>
              <a:t>34</a:t>
            </a:fld>
            <a:endParaRPr lang="en-US" smtClean="0">
              <a:cs typeface="Arial" pitchFamily="34" charset="0"/>
            </a:endParaRPr>
          </a:p>
        </p:txBody>
      </p:sp>
      <p:sp>
        <p:nvSpPr>
          <p:cNvPr id="43012" name="Rectangle 3"/>
          <p:cNvSpPr>
            <a:spLocks noGrp="1" noChangeArrowheads="1"/>
          </p:cNvSpPr>
          <p:nvPr>
            <p:ph type="title" idx="4294967295"/>
          </p:nvPr>
        </p:nvSpPr>
        <p:spPr/>
        <p:txBody>
          <a:bodyPr/>
          <a:lstStyle/>
          <a:p>
            <a:r>
              <a:rPr lang="en-US" smtClean="0"/>
              <a:t>Fine-Grained Hash Set</a:t>
            </a:r>
          </a:p>
        </p:txBody>
      </p:sp>
      <p:sp>
        <p:nvSpPr>
          <p:cNvPr id="43013" name="Text Box 4"/>
          <p:cNvSpPr txBox="1">
            <a:spLocks noChangeArrowheads="1"/>
          </p:cNvSpPr>
          <p:nvPr/>
        </p:nvSpPr>
        <p:spPr bwMode="auto">
          <a:xfrm>
            <a:off x="773113" y="2057400"/>
            <a:ext cx="7445375" cy="3743325"/>
          </a:xfrm>
          <a:prstGeom prst="rect">
            <a:avLst/>
          </a:prstGeom>
          <a:solidFill>
            <a:srgbClr val="FFFFCC"/>
          </a:solidFill>
          <a:ln w="9525">
            <a:noFill/>
            <a:miter lim="800000"/>
            <a:headEnd/>
            <a:tailEnd/>
          </a:ln>
        </p:spPr>
        <p:txBody>
          <a:bodyPr>
            <a:spAutoFit/>
          </a:bodyPr>
          <a:lstStyle/>
          <a:p>
            <a:pPr algn="l"/>
            <a:r>
              <a:rPr lang="en-US" b="1">
                <a:solidFill>
                  <a:schemeClr val="folHlink"/>
                </a:solidFill>
                <a:latin typeface="Lucida Console" pitchFamily="49" charset="0"/>
              </a:rPr>
              <a:t>public class FGHashSet {</a:t>
            </a:r>
          </a:p>
          <a:p>
            <a:pPr algn="l"/>
            <a:r>
              <a:rPr lang="en-US" b="1">
                <a:latin typeface="Lucida Console" pitchFamily="49" charset="0"/>
              </a:rPr>
              <a:t> </a:t>
            </a:r>
            <a:r>
              <a:rPr lang="en-US" b="1">
                <a:solidFill>
                  <a:schemeClr val="tx1"/>
                </a:solidFill>
                <a:latin typeface="Lucida Console" pitchFamily="49" charset="0"/>
              </a:rPr>
              <a:t>protected</a:t>
            </a:r>
            <a:r>
              <a:rPr lang="en-US" b="1">
                <a:latin typeface="Lucida Console" pitchFamily="49" charset="0"/>
              </a:rPr>
              <a:t> RangeLock[] lock;</a:t>
            </a:r>
          </a:p>
          <a:p>
            <a:pPr algn="l"/>
            <a:r>
              <a:rPr lang="en-US" b="1">
                <a:latin typeface="Lucida Console" pitchFamily="49" charset="0"/>
              </a:rPr>
              <a:t> </a:t>
            </a:r>
            <a:r>
              <a:rPr lang="en-US" b="1">
                <a:solidFill>
                  <a:schemeClr val="folHlink"/>
                </a:solidFill>
                <a:latin typeface="Lucida Console" pitchFamily="49" charset="0"/>
              </a:rPr>
              <a:t>protected List[] table;</a:t>
            </a:r>
          </a:p>
          <a:p>
            <a:pPr algn="l"/>
            <a:r>
              <a:rPr lang="en-US" b="1">
                <a:solidFill>
                  <a:schemeClr val="folHlink"/>
                </a:solidFill>
                <a:latin typeface="Lucida Console" pitchFamily="49" charset="0"/>
              </a:rPr>
              <a:t> public FGHashSet(int capacity) {</a:t>
            </a:r>
          </a:p>
          <a:p>
            <a:pPr algn="l"/>
            <a:r>
              <a:rPr lang="en-US" b="1">
                <a:solidFill>
                  <a:schemeClr val="folHlink"/>
                </a:solidFill>
                <a:latin typeface="Lucida Console" pitchFamily="49" charset="0"/>
              </a:rPr>
              <a:t>  table = new List[capacity];</a:t>
            </a:r>
          </a:p>
          <a:p>
            <a:pPr algn="l"/>
            <a:r>
              <a:rPr lang="en-US" b="1">
                <a:solidFill>
                  <a:schemeClr val="folHlink"/>
                </a:solidFill>
                <a:latin typeface="Lucida Console" pitchFamily="49" charset="0"/>
              </a:rPr>
              <a:t>  lock = new RangeLock[capacity];</a:t>
            </a:r>
          </a:p>
          <a:p>
            <a:pPr algn="l"/>
            <a:r>
              <a:rPr lang="en-US" b="1">
                <a:solidFill>
                  <a:schemeClr val="folHlink"/>
                </a:solidFill>
                <a:latin typeface="Lucida Console" pitchFamily="49" charset="0"/>
              </a:rPr>
              <a:t>  for (int i = 0; i &lt; capacity; i++) {</a:t>
            </a:r>
          </a:p>
          <a:p>
            <a:pPr algn="l"/>
            <a:r>
              <a:rPr lang="en-US" b="1">
                <a:solidFill>
                  <a:schemeClr val="folHlink"/>
                </a:solidFill>
                <a:latin typeface="Lucida Console" pitchFamily="49" charset="0"/>
              </a:rPr>
              <a:t>   lock[i] = new RangeLock();</a:t>
            </a:r>
          </a:p>
          <a:p>
            <a:pPr algn="l"/>
            <a:r>
              <a:rPr lang="en-US" b="1">
                <a:solidFill>
                  <a:schemeClr val="folHlink"/>
                </a:solidFill>
                <a:latin typeface="Lucida Console" pitchFamily="49" charset="0"/>
              </a:rPr>
              <a:t>   table[i] = new LinkedList();</a:t>
            </a:r>
          </a:p>
          <a:p>
            <a:pPr algn="l"/>
            <a:r>
              <a:rPr lang="en-US" b="1">
                <a:solidFill>
                  <a:schemeClr val="folHlink"/>
                </a:solidFill>
                <a:latin typeface="Lucida Console" pitchFamily="49" charset="0"/>
              </a:rPr>
              <a:t>  }} …</a:t>
            </a:r>
          </a:p>
        </p:txBody>
      </p:sp>
      <p:sp>
        <p:nvSpPr>
          <p:cNvPr id="43014" name="AutoShape 5"/>
          <p:cNvSpPr>
            <a:spLocks noChangeArrowheads="1"/>
          </p:cNvSpPr>
          <p:nvPr/>
        </p:nvSpPr>
        <p:spPr bwMode="auto">
          <a:xfrm>
            <a:off x="901700" y="2411413"/>
            <a:ext cx="5454650" cy="581025"/>
          </a:xfrm>
          <a:prstGeom prst="wedgeRoundRectCallout">
            <a:avLst>
              <a:gd name="adj1" fmla="val 31606"/>
              <a:gd name="adj2" fmla="val 426505"/>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43015" name="Text Box 6"/>
          <p:cNvSpPr txBox="1">
            <a:spLocks noChangeArrowheads="1"/>
          </p:cNvSpPr>
          <p:nvPr/>
        </p:nvSpPr>
        <p:spPr bwMode="auto">
          <a:xfrm>
            <a:off x="3209925" y="5313363"/>
            <a:ext cx="5186363" cy="579437"/>
          </a:xfrm>
          <a:prstGeom prst="rect">
            <a:avLst/>
          </a:prstGeom>
          <a:no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Array of locks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Footer Placeholder 1"/>
          <p:cNvSpPr>
            <a:spLocks noGrp="1"/>
          </p:cNvSpPr>
          <p:nvPr>
            <p:ph type="ftr" sz="quarter" idx="10"/>
          </p:nvPr>
        </p:nvSpPr>
        <p:spPr>
          <a:noFill/>
        </p:spPr>
        <p:txBody>
          <a:bodyPr/>
          <a:lstStyle/>
          <a:p>
            <a:r>
              <a:rPr lang="en-US" smtClean="0"/>
              <a:t>Art of Multiprocessor Programming</a:t>
            </a:r>
          </a:p>
        </p:txBody>
      </p:sp>
      <p:sp>
        <p:nvSpPr>
          <p:cNvPr id="44035" name="Slide Number Placeholder 2"/>
          <p:cNvSpPr>
            <a:spLocks noGrp="1"/>
          </p:cNvSpPr>
          <p:nvPr>
            <p:ph type="sldNum" sz="quarter" idx="11"/>
          </p:nvPr>
        </p:nvSpPr>
        <p:spPr>
          <a:noFill/>
        </p:spPr>
        <p:txBody>
          <a:bodyPr/>
          <a:lstStyle/>
          <a:p>
            <a:fld id="{D251F8E5-8441-4724-AB4A-AEBEE4AC0E29}" type="slidenum">
              <a:rPr lang="ar-SA" smtClean="0">
                <a:cs typeface="Arial" pitchFamily="34" charset="0"/>
              </a:rPr>
              <a:pPr/>
              <a:t>35</a:t>
            </a:fld>
            <a:endParaRPr lang="en-US" smtClean="0">
              <a:cs typeface="Arial" pitchFamily="34" charset="0"/>
            </a:endParaRPr>
          </a:p>
        </p:txBody>
      </p:sp>
      <p:sp>
        <p:nvSpPr>
          <p:cNvPr id="44036" name="Rectangle 3"/>
          <p:cNvSpPr>
            <a:spLocks noGrp="1" noChangeArrowheads="1"/>
          </p:cNvSpPr>
          <p:nvPr>
            <p:ph type="title" idx="4294967295"/>
          </p:nvPr>
        </p:nvSpPr>
        <p:spPr/>
        <p:txBody>
          <a:bodyPr/>
          <a:lstStyle/>
          <a:p>
            <a:r>
              <a:rPr lang="en-US" smtClean="0"/>
              <a:t>Fine-Grained Hash Set</a:t>
            </a:r>
          </a:p>
        </p:txBody>
      </p:sp>
      <p:sp>
        <p:nvSpPr>
          <p:cNvPr id="44037" name="Text Box 4"/>
          <p:cNvSpPr txBox="1">
            <a:spLocks noChangeArrowheads="1"/>
          </p:cNvSpPr>
          <p:nvPr/>
        </p:nvSpPr>
        <p:spPr bwMode="auto">
          <a:xfrm>
            <a:off x="773113" y="2057400"/>
            <a:ext cx="7445375" cy="3743325"/>
          </a:xfrm>
          <a:prstGeom prst="rect">
            <a:avLst/>
          </a:prstGeom>
          <a:solidFill>
            <a:srgbClr val="FFFFCC"/>
          </a:solidFill>
          <a:ln w="9525">
            <a:noFill/>
            <a:miter lim="800000"/>
            <a:headEnd/>
            <a:tailEnd/>
          </a:ln>
        </p:spPr>
        <p:txBody>
          <a:bodyPr>
            <a:spAutoFit/>
          </a:bodyPr>
          <a:lstStyle/>
          <a:p>
            <a:pPr algn="l"/>
            <a:r>
              <a:rPr lang="en-US" b="1">
                <a:solidFill>
                  <a:schemeClr val="folHlink"/>
                </a:solidFill>
                <a:latin typeface="Lucida Console" pitchFamily="49" charset="0"/>
              </a:rPr>
              <a:t>public class FGHashSet {</a:t>
            </a:r>
          </a:p>
          <a:p>
            <a:pPr algn="l"/>
            <a:r>
              <a:rPr lang="en-US" b="1">
                <a:solidFill>
                  <a:schemeClr val="folHlink"/>
                </a:solidFill>
                <a:latin typeface="Lucida Console" pitchFamily="49" charset="0"/>
              </a:rPr>
              <a:t> protected RangeLock[] lock;</a:t>
            </a:r>
          </a:p>
          <a:p>
            <a:pPr algn="l"/>
            <a:r>
              <a:rPr lang="en-US" b="1">
                <a:latin typeface="Lucida Console" pitchFamily="49" charset="0"/>
              </a:rPr>
              <a:t> </a:t>
            </a:r>
            <a:r>
              <a:rPr lang="en-US" b="1">
                <a:solidFill>
                  <a:schemeClr val="tx1"/>
                </a:solidFill>
                <a:latin typeface="Lucida Console" pitchFamily="49" charset="0"/>
              </a:rPr>
              <a:t>protected</a:t>
            </a:r>
            <a:r>
              <a:rPr lang="en-US" b="1">
                <a:latin typeface="Lucida Console" pitchFamily="49" charset="0"/>
              </a:rPr>
              <a:t> List[] table;</a:t>
            </a:r>
          </a:p>
          <a:p>
            <a:pPr algn="l"/>
            <a:r>
              <a:rPr lang="en-US" b="1">
                <a:latin typeface="Lucida Console" pitchFamily="49" charset="0"/>
              </a:rPr>
              <a:t> </a:t>
            </a:r>
            <a:r>
              <a:rPr lang="en-US" b="1">
                <a:solidFill>
                  <a:schemeClr val="folHlink"/>
                </a:solidFill>
                <a:latin typeface="Lucida Console" pitchFamily="49" charset="0"/>
              </a:rPr>
              <a:t>public FGHashSet(int capacity) {</a:t>
            </a:r>
          </a:p>
          <a:p>
            <a:pPr algn="l"/>
            <a:r>
              <a:rPr lang="en-US" b="1">
                <a:solidFill>
                  <a:schemeClr val="folHlink"/>
                </a:solidFill>
                <a:latin typeface="Lucida Console" pitchFamily="49" charset="0"/>
              </a:rPr>
              <a:t>  table = new List[capacity];</a:t>
            </a:r>
          </a:p>
          <a:p>
            <a:pPr algn="l"/>
            <a:r>
              <a:rPr lang="en-US" b="1">
                <a:solidFill>
                  <a:schemeClr val="folHlink"/>
                </a:solidFill>
                <a:latin typeface="Lucida Console" pitchFamily="49" charset="0"/>
              </a:rPr>
              <a:t>  lock = new RangeLock[capacity];</a:t>
            </a:r>
          </a:p>
          <a:p>
            <a:pPr algn="l"/>
            <a:r>
              <a:rPr lang="en-US" b="1">
                <a:solidFill>
                  <a:schemeClr val="folHlink"/>
                </a:solidFill>
                <a:latin typeface="Lucida Console" pitchFamily="49" charset="0"/>
              </a:rPr>
              <a:t>  for (int i = 0; i &lt; capacity; i++) {</a:t>
            </a:r>
          </a:p>
          <a:p>
            <a:pPr algn="l"/>
            <a:r>
              <a:rPr lang="en-US" b="1">
                <a:solidFill>
                  <a:schemeClr val="folHlink"/>
                </a:solidFill>
                <a:latin typeface="Lucida Console" pitchFamily="49" charset="0"/>
              </a:rPr>
              <a:t>   lock[i] = new RangeLock();</a:t>
            </a:r>
          </a:p>
          <a:p>
            <a:pPr algn="l"/>
            <a:r>
              <a:rPr lang="en-US" b="1">
                <a:solidFill>
                  <a:schemeClr val="folHlink"/>
                </a:solidFill>
                <a:latin typeface="Lucida Console" pitchFamily="49" charset="0"/>
              </a:rPr>
              <a:t>   table[i] = new LinkedList();</a:t>
            </a:r>
          </a:p>
          <a:p>
            <a:pPr algn="l"/>
            <a:r>
              <a:rPr lang="en-US" b="1">
                <a:solidFill>
                  <a:schemeClr val="folHlink"/>
                </a:solidFill>
                <a:latin typeface="Lucida Console" pitchFamily="49" charset="0"/>
              </a:rPr>
              <a:t>  }} …</a:t>
            </a:r>
          </a:p>
        </p:txBody>
      </p:sp>
      <p:sp>
        <p:nvSpPr>
          <p:cNvPr id="44038" name="AutoShape 5"/>
          <p:cNvSpPr>
            <a:spLocks noChangeArrowheads="1"/>
          </p:cNvSpPr>
          <p:nvPr/>
        </p:nvSpPr>
        <p:spPr bwMode="auto">
          <a:xfrm>
            <a:off x="901700" y="2776538"/>
            <a:ext cx="4524375" cy="581025"/>
          </a:xfrm>
          <a:prstGeom prst="wedgeRoundRectCallout">
            <a:avLst>
              <a:gd name="adj1" fmla="val 50421"/>
              <a:gd name="adj2" fmla="val 386611"/>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44039" name="Text Box 6"/>
          <p:cNvSpPr txBox="1">
            <a:spLocks noChangeArrowheads="1"/>
          </p:cNvSpPr>
          <p:nvPr/>
        </p:nvSpPr>
        <p:spPr bwMode="auto">
          <a:xfrm>
            <a:off x="3209925" y="5313363"/>
            <a:ext cx="5186363" cy="579437"/>
          </a:xfrm>
          <a:prstGeom prst="rect">
            <a:avLst/>
          </a:prstGeom>
          <a:no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Array of buckets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Footer Placeholder 1"/>
          <p:cNvSpPr>
            <a:spLocks noGrp="1"/>
          </p:cNvSpPr>
          <p:nvPr>
            <p:ph type="ftr" sz="quarter" idx="10"/>
          </p:nvPr>
        </p:nvSpPr>
        <p:spPr>
          <a:noFill/>
        </p:spPr>
        <p:txBody>
          <a:bodyPr/>
          <a:lstStyle/>
          <a:p>
            <a:r>
              <a:rPr lang="en-US" smtClean="0"/>
              <a:t>Art of Multiprocessor Programming</a:t>
            </a:r>
          </a:p>
        </p:txBody>
      </p:sp>
      <p:sp>
        <p:nvSpPr>
          <p:cNvPr id="45059" name="Slide Number Placeholder 2"/>
          <p:cNvSpPr>
            <a:spLocks noGrp="1"/>
          </p:cNvSpPr>
          <p:nvPr>
            <p:ph type="sldNum" sz="quarter" idx="11"/>
          </p:nvPr>
        </p:nvSpPr>
        <p:spPr>
          <a:noFill/>
        </p:spPr>
        <p:txBody>
          <a:bodyPr/>
          <a:lstStyle/>
          <a:p>
            <a:fld id="{E675F8CC-A6BC-483A-BC93-B979EBD82B32}" type="slidenum">
              <a:rPr lang="ar-SA" smtClean="0">
                <a:cs typeface="Arial" pitchFamily="34" charset="0"/>
              </a:rPr>
              <a:pPr/>
              <a:t>36</a:t>
            </a:fld>
            <a:endParaRPr lang="en-US" smtClean="0">
              <a:cs typeface="Arial" pitchFamily="34" charset="0"/>
            </a:endParaRPr>
          </a:p>
        </p:txBody>
      </p:sp>
      <p:sp>
        <p:nvSpPr>
          <p:cNvPr id="45060" name="Rectangle 3"/>
          <p:cNvSpPr>
            <a:spLocks noGrp="1" noChangeArrowheads="1"/>
          </p:cNvSpPr>
          <p:nvPr>
            <p:ph type="title" idx="4294967295"/>
          </p:nvPr>
        </p:nvSpPr>
        <p:spPr/>
        <p:txBody>
          <a:bodyPr/>
          <a:lstStyle/>
          <a:p>
            <a:r>
              <a:rPr lang="en-US" dirty="0" smtClean="0"/>
              <a:t>Fine-Grained Hash Set</a:t>
            </a:r>
          </a:p>
        </p:txBody>
      </p:sp>
      <p:sp>
        <p:nvSpPr>
          <p:cNvPr id="45061" name="Text Box 4"/>
          <p:cNvSpPr txBox="1">
            <a:spLocks noChangeArrowheads="1"/>
          </p:cNvSpPr>
          <p:nvPr/>
        </p:nvSpPr>
        <p:spPr bwMode="auto">
          <a:xfrm>
            <a:off x="773113" y="2057400"/>
            <a:ext cx="7445375" cy="3743325"/>
          </a:xfrm>
          <a:prstGeom prst="rect">
            <a:avLst/>
          </a:prstGeom>
          <a:solidFill>
            <a:srgbClr val="FFFFCC"/>
          </a:solidFill>
          <a:ln w="9525">
            <a:noFill/>
            <a:miter lim="800000"/>
            <a:headEnd/>
            <a:tailEnd/>
          </a:ln>
        </p:spPr>
        <p:txBody>
          <a:bodyPr>
            <a:spAutoFit/>
          </a:bodyPr>
          <a:lstStyle/>
          <a:p>
            <a:pPr algn="l"/>
            <a:r>
              <a:rPr lang="en-US" b="1">
                <a:solidFill>
                  <a:schemeClr val="folHlink"/>
                </a:solidFill>
                <a:latin typeface="Lucida Console" pitchFamily="49" charset="0"/>
              </a:rPr>
              <a:t>public class FGHashSet {</a:t>
            </a:r>
          </a:p>
          <a:p>
            <a:pPr algn="l"/>
            <a:r>
              <a:rPr lang="en-US" b="1">
                <a:solidFill>
                  <a:schemeClr val="folHlink"/>
                </a:solidFill>
                <a:latin typeface="Lucida Console" pitchFamily="49" charset="0"/>
              </a:rPr>
              <a:t> protected RangeLock[] lock;</a:t>
            </a:r>
          </a:p>
          <a:p>
            <a:pPr algn="l"/>
            <a:r>
              <a:rPr lang="en-US" b="1">
                <a:solidFill>
                  <a:schemeClr val="folHlink"/>
                </a:solidFill>
                <a:latin typeface="Lucida Console" pitchFamily="49" charset="0"/>
              </a:rPr>
              <a:t> protected List[] table;</a:t>
            </a:r>
          </a:p>
          <a:p>
            <a:pPr algn="l"/>
            <a:r>
              <a:rPr lang="en-US" b="1">
                <a:solidFill>
                  <a:schemeClr val="folHlink"/>
                </a:solidFill>
                <a:latin typeface="Lucida Console" pitchFamily="49" charset="0"/>
              </a:rPr>
              <a:t> public FGHashSet(int capacity) {</a:t>
            </a:r>
          </a:p>
          <a:p>
            <a:pPr algn="l"/>
            <a:r>
              <a:rPr lang="en-US" b="1">
                <a:solidFill>
                  <a:schemeClr val="folHlink"/>
                </a:solidFill>
                <a:latin typeface="Lucida Console" pitchFamily="49" charset="0"/>
              </a:rPr>
              <a:t>  table = new List[capacity];</a:t>
            </a:r>
          </a:p>
          <a:p>
            <a:pPr algn="l"/>
            <a:r>
              <a:rPr lang="en-US" b="1">
                <a:solidFill>
                  <a:schemeClr val="folHlink"/>
                </a:solidFill>
                <a:latin typeface="Lucida Console" pitchFamily="49" charset="0"/>
              </a:rPr>
              <a:t>  lock = new RangeLock[capacity];</a:t>
            </a:r>
          </a:p>
          <a:p>
            <a:pPr algn="l"/>
            <a:r>
              <a:rPr lang="en-US" b="1">
                <a:latin typeface="Lucida Console" pitchFamily="49" charset="0"/>
              </a:rPr>
              <a:t>  </a:t>
            </a:r>
            <a:r>
              <a:rPr lang="en-US" b="1">
                <a:solidFill>
                  <a:schemeClr val="tx1"/>
                </a:solidFill>
                <a:latin typeface="Lucida Console" pitchFamily="49" charset="0"/>
              </a:rPr>
              <a:t>for</a:t>
            </a: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i = 0; i &lt; capacity; i++) {</a:t>
            </a:r>
          </a:p>
          <a:p>
            <a:pPr algn="l"/>
            <a:r>
              <a:rPr lang="en-US" b="1">
                <a:latin typeface="Lucida Console" pitchFamily="49" charset="0"/>
              </a:rPr>
              <a:t>   lock[i] = </a:t>
            </a:r>
            <a:r>
              <a:rPr lang="en-US" b="1">
                <a:solidFill>
                  <a:schemeClr val="tx1"/>
                </a:solidFill>
                <a:latin typeface="Lucida Console" pitchFamily="49" charset="0"/>
              </a:rPr>
              <a:t>new</a:t>
            </a:r>
            <a:r>
              <a:rPr lang="en-US" b="1">
                <a:latin typeface="Lucida Console" pitchFamily="49" charset="0"/>
              </a:rPr>
              <a:t> RangeLock();</a:t>
            </a:r>
          </a:p>
          <a:p>
            <a:pPr algn="l"/>
            <a:r>
              <a:rPr lang="en-US" b="1">
                <a:latin typeface="Lucida Console" pitchFamily="49" charset="0"/>
              </a:rPr>
              <a:t>   table[i] = </a:t>
            </a:r>
            <a:r>
              <a:rPr lang="en-US" b="1">
                <a:solidFill>
                  <a:schemeClr val="tx1"/>
                </a:solidFill>
                <a:latin typeface="Lucida Console" pitchFamily="49" charset="0"/>
              </a:rPr>
              <a:t>new</a:t>
            </a:r>
            <a:r>
              <a:rPr lang="en-US" b="1">
                <a:latin typeface="Lucida Console" pitchFamily="49" charset="0"/>
              </a:rPr>
              <a:t> LinkedList();</a:t>
            </a:r>
          </a:p>
          <a:p>
            <a:pPr algn="l"/>
            <a:r>
              <a:rPr lang="en-US" b="1">
                <a:latin typeface="Lucida Console" pitchFamily="49" charset="0"/>
              </a:rPr>
              <a:t>  </a:t>
            </a:r>
            <a:r>
              <a:rPr lang="en-US" b="1">
                <a:solidFill>
                  <a:schemeClr val="folHlink"/>
                </a:solidFill>
                <a:latin typeface="Lucida Console" pitchFamily="49" charset="0"/>
              </a:rPr>
              <a:t>}} …</a:t>
            </a:r>
          </a:p>
        </p:txBody>
      </p:sp>
      <p:sp>
        <p:nvSpPr>
          <p:cNvPr id="45062" name="AutoShape 5"/>
          <p:cNvSpPr>
            <a:spLocks noChangeArrowheads="1"/>
          </p:cNvSpPr>
          <p:nvPr/>
        </p:nvSpPr>
        <p:spPr bwMode="auto">
          <a:xfrm>
            <a:off x="1076325" y="4211638"/>
            <a:ext cx="7092950" cy="1306512"/>
          </a:xfrm>
          <a:prstGeom prst="wedgeRoundRectCallout">
            <a:avLst>
              <a:gd name="adj1" fmla="val 12264"/>
              <a:gd name="adj2" fmla="val -129829"/>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45063" name="Text Box 6"/>
          <p:cNvSpPr txBox="1">
            <a:spLocks noChangeArrowheads="1"/>
          </p:cNvSpPr>
          <p:nvPr/>
        </p:nvSpPr>
        <p:spPr bwMode="auto">
          <a:xfrm>
            <a:off x="2994025" y="2049463"/>
            <a:ext cx="5186363" cy="1066800"/>
          </a:xfrm>
          <a:prstGeom prst="rect">
            <a:avLst/>
          </a:prstGeom>
          <a:solidFill>
            <a:srgbClr val="FFFFCC">
              <a:alpha val="79999"/>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Initially </a:t>
            </a:r>
            <a:r>
              <a:rPr lang="en-US" sz="3200" b="1" i="1" dirty="0">
                <a:solidFill>
                  <a:srgbClr val="CC0000"/>
                </a:solidFill>
                <a:latin typeface="Arial" pitchFamily="34" charset="0"/>
                <a:cs typeface="Arial" pitchFamily="34" charset="0"/>
              </a:rPr>
              <a:t>same</a:t>
            </a:r>
            <a:r>
              <a:rPr lang="en-US" sz="3200" b="1" dirty="0">
                <a:solidFill>
                  <a:srgbClr val="FF0000"/>
                </a:solidFill>
                <a:latin typeface="Arial" pitchFamily="34" charset="0"/>
                <a:cs typeface="Arial" pitchFamily="34" charset="0"/>
              </a:rPr>
              <a:t> number of locks and buckets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Footer Placeholder 1"/>
          <p:cNvSpPr>
            <a:spLocks noGrp="1"/>
          </p:cNvSpPr>
          <p:nvPr>
            <p:ph type="ftr" sz="quarter" idx="10"/>
          </p:nvPr>
        </p:nvSpPr>
        <p:spPr>
          <a:noFill/>
        </p:spPr>
        <p:txBody>
          <a:bodyPr/>
          <a:lstStyle/>
          <a:p>
            <a:r>
              <a:rPr lang="en-US" smtClean="0"/>
              <a:t>Art of Multiprocessor Programming</a:t>
            </a:r>
          </a:p>
        </p:txBody>
      </p:sp>
      <p:sp>
        <p:nvSpPr>
          <p:cNvPr id="46083" name="Slide Number Placeholder 2"/>
          <p:cNvSpPr>
            <a:spLocks noGrp="1"/>
          </p:cNvSpPr>
          <p:nvPr>
            <p:ph type="sldNum" sz="quarter" idx="11"/>
          </p:nvPr>
        </p:nvSpPr>
        <p:spPr>
          <a:noFill/>
        </p:spPr>
        <p:txBody>
          <a:bodyPr/>
          <a:lstStyle/>
          <a:p>
            <a:fld id="{F3E589EE-F4FE-496E-85AC-E66700C7A2EE}" type="slidenum">
              <a:rPr lang="ar-SA" smtClean="0">
                <a:cs typeface="Arial" pitchFamily="34" charset="0"/>
              </a:rPr>
              <a:pPr/>
              <a:t>37</a:t>
            </a:fld>
            <a:endParaRPr lang="en-US" smtClean="0">
              <a:cs typeface="Arial" pitchFamily="34" charset="0"/>
            </a:endParaRPr>
          </a:p>
        </p:txBody>
      </p:sp>
      <p:sp>
        <p:nvSpPr>
          <p:cNvPr id="46084" name="Rectangle 3"/>
          <p:cNvSpPr>
            <a:spLocks noGrp="1" noChangeArrowheads="1"/>
          </p:cNvSpPr>
          <p:nvPr>
            <p:ph type="title" idx="4294967295"/>
          </p:nvPr>
        </p:nvSpPr>
        <p:spPr/>
        <p:txBody>
          <a:bodyPr/>
          <a:lstStyle/>
          <a:p>
            <a:r>
              <a:rPr lang="en-US" smtClean="0"/>
              <a:t>The add() method</a:t>
            </a:r>
          </a:p>
        </p:txBody>
      </p:sp>
      <p:sp>
        <p:nvSpPr>
          <p:cNvPr id="46085" name="Text Box 4"/>
          <p:cNvSpPr txBox="1">
            <a:spLocks noChangeArrowheads="1"/>
          </p:cNvSpPr>
          <p:nvPr/>
        </p:nvSpPr>
        <p:spPr bwMode="auto">
          <a:xfrm>
            <a:off x="773113" y="2057400"/>
            <a:ext cx="7445375" cy="326866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public boolean</a:t>
            </a:r>
            <a:r>
              <a:rPr lang="en-US" b="1">
                <a:latin typeface="Lucida Console" pitchFamily="49" charset="0"/>
              </a:rPr>
              <a:t> add(Object key) {</a:t>
            </a:r>
          </a:p>
          <a:p>
            <a:pPr algn="l" eaLnBrk="1" hangingPunct="1">
              <a:lnSpc>
                <a:spcPct val="70000"/>
              </a:lnSpc>
              <a:spcBef>
                <a:spcPct val="30000"/>
              </a:spcBef>
            </a:pPr>
            <a:r>
              <a:rPr lang="en-US" b="1">
                <a:solidFill>
                  <a:schemeClr val="tx1"/>
                </a:solidFill>
                <a:latin typeface="Lucida Console" pitchFamily="49" charset="0"/>
              </a:rPr>
              <a:t>  int</a:t>
            </a:r>
            <a:r>
              <a:rPr lang="en-US" b="1">
                <a:latin typeface="Lucida Console" pitchFamily="49" charset="0"/>
              </a:rPr>
              <a:t> keyHash</a:t>
            </a:r>
          </a:p>
          <a:p>
            <a:pPr algn="l" eaLnBrk="1" hangingPunct="1">
              <a:lnSpc>
                <a:spcPct val="70000"/>
              </a:lnSpc>
              <a:spcBef>
                <a:spcPct val="30000"/>
              </a:spcBef>
            </a:pPr>
            <a:r>
              <a:rPr lang="en-US" b="1">
                <a:latin typeface="Lucida Console" pitchFamily="49" charset="0"/>
              </a:rPr>
              <a:t>   = key.hashCode() % lock.length;</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synchronized</a:t>
            </a:r>
            <a:r>
              <a:rPr lang="en-US" b="1">
                <a:latin typeface="Lucida Console" pitchFamily="49" charset="0"/>
              </a:rPr>
              <a:t> (lock[keyHash])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tabHash = key.hashCode() %</a:t>
            </a:r>
          </a:p>
          <a:p>
            <a:pPr algn="l" eaLnBrk="1" hangingPunct="1">
              <a:lnSpc>
                <a:spcPct val="70000"/>
              </a:lnSpc>
              <a:spcBef>
                <a:spcPct val="30000"/>
              </a:spcBef>
            </a:pPr>
            <a:r>
              <a:rPr lang="en-US" b="1">
                <a:latin typeface="Lucida Console" pitchFamily="49" charset="0"/>
              </a:rPr>
              <a:t>                   table.length;</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return</a:t>
            </a:r>
            <a:r>
              <a:rPr lang="en-US" b="1">
                <a:latin typeface="Lucida Console" pitchFamily="49" charset="0"/>
              </a:rPr>
              <a:t> table[tabHash].add(key);</a:t>
            </a:r>
          </a:p>
          <a:p>
            <a:pPr algn="l" eaLnBrk="1" hangingPunct="1">
              <a:lnSpc>
                <a:spcPct val="70000"/>
              </a:lnSpc>
              <a:spcBef>
                <a:spcPct val="30000"/>
              </a:spcBef>
            </a:pPr>
            <a:r>
              <a:rPr lang="en-US" b="1">
                <a:latin typeface="Lucida Console" pitchFamily="49" charset="0"/>
              </a:rPr>
              <a:t>  }</a:t>
            </a:r>
          </a:p>
          <a:p>
            <a:pPr algn="l" eaLnBrk="1" hangingPunct="1">
              <a:lnSpc>
                <a:spcPct val="70000"/>
              </a:lnSpc>
              <a:spcBef>
                <a:spcPct val="30000"/>
              </a:spcBef>
            </a:pPr>
            <a:r>
              <a:rPr lang="en-US" b="1">
                <a:latin typeface="Lucida Console" pitchFamily="49" charset="0"/>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Footer Placeholder 1"/>
          <p:cNvSpPr>
            <a:spLocks noGrp="1"/>
          </p:cNvSpPr>
          <p:nvPr>
            <p:ph type="ftr" sz="quarter" idx="10"/>
          </p:nvPr>
        </p:nvSpPr>
        <p:spPr>
          <a:noFill/>
        </p:spPr>
        <p:txBody>
          <a:bodyPr/>
          <a:lstStyle/>
          <a:p>
            <a:r>
              <a:rPr lang="en-US" smtClean="0"/>
              <a:t>Art of Multiprocessor Programming</a:t>
            </a:r>
          </a:p>
        </p:txBody>
      </p:sp>
      <p:sp>
        <p:nvSpPr>
          <p:cNvPr id="47107" name="Slide Number Placeholder 2"/>
          <p:cNvSpPr>
            <a:spLocks noGrp="1"/>
          </p:cNvSpPr>
          <p:nvPr>
            <p:ph type="sldNum" sz="quarter" idx="11"/>
          </p:nvPr>
        </p:nvSpPr>
        <p:spPr>
          <a:noFill/>
        </p:spPr>
        <p:txBody>
          <a:bodyPr/>
          <a:lstStyle/>
          <a:p>
            <a:fld id="{5AFC54D0-F88F-4ACA-9D01-7F5D8F4CACB3}" type="slidenum">
              <a:rPr lang="ar-SA" smtClean="0">
                <a:cs typeface="Arial" pitchFamily="34" charset="0"/>
              </a:rPr>
              <a:pPr/>
              <a:t>38</a:t>
            </a:fld>
            <a:endParaRPr lang="en-US" smtClean="0">
              <a:cs typeface="Arial" pitchFamily="34" charset="0"/>
            </a:endParaRPr>
          </a:p>
        </p:txBody>
      </p:sp>
      <p:sp>
        <p:nvSpPr>
          <p:cNvPr id="47108" name="Rectangle 3"/>
          <p:cNvSpPr>
            <a:spLocks noGrp="1" noChangeArrowheads="1"/>
          </p:cNvSpPr>
          <p:nvPr>
            <p:ph type="title" idx="4294967295"/>
          </p:nvPr>
        </p:nvSpPr>
        <p:spPr/>
        <p:txBody>
          <a:bodyPr/>
          <a:lstStyle/>
          <a:p>
            <a:r>
              <a:rPr lang="en-US" smtClean="0"/>
              <a:t>Fine-Grained Locking</a:t>
            </a:r>
          </a:p>
        </p:txBody>
      </p:sp>
      <p:sp>
        <p:nvSpPr>
          <p:cNvPr id="47109" name="Text Box 4"/>
          <p:cNvSpPr txBox="1">
            <a:spLocks noChangeArrowheads="1"/>
          </p:cNvSpPr>
          <p:nvPr/>
        </p:nvSpPr>
        <p:spPr bwMode="auto">
          <a:xfrm>
            <a:off x="773113" y="2057400"/>
            <a:ext cx="7445375" cy="326866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public boolean add(Object key) {</a:t>
            </a:r>
          </a:p>
          <a:p>
            <a:pPr algn="l" eaLnBrk="1" hangingPunct="1">
              <a:lnSpc>
                <a:spcPct val="70000"/>
              </a:lnSpc>
              <a:spcBef>
                <a:spcPct val="30000"/>
              </a:spcBef>
            </a:pPr>
            <a:r>
              <a:rPr lang="en-US" b="1">
                <a:solidFill>
                  <a:schemeClr val="tx1"/>
                </a:solidFill>
                <a:latin typeface="Lucida Console" pitchFamily="49" charset="0"/>
              </a:rPr>
              <a:t>  int</a:t>
            </a:r>
            <a:r>
              <a:rPr lang="en-US" b="1">
                <a:latin typeface="Lucida Console" pitchFamily="49" charset="0"/>
              </a:rPr>
              <a:t> keyHash</a:t>
            </a:r>
          </a:p>
          <a:p>
            <a:pPr algn="l" eaLnBrk="1" hangingPunct="1">
              <a:lnSpc>
                <a:spcPct val="70000"/>
              </a:lnSpc>
              <a:spcBef>
                <a:spcPct val="30000"/>
              </a:spcBef>
            </a:pPr>
            <a:r>
              <a:rPr lang="en-US" b="1">
                <a:latin typeface="Lucida Console" pitchFamily="49" charset="0"/>
              </a:rPr>
              <a:t>   = key.hashCode() % lock.length;</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synchronized (lock[keyHash]) {</a:t>
            </a:r>
          </a:p>
          <a:p>
            <a:pPr algn="l" eaLnBrk="1" hangingPunct="1">
              <a:lnSpc>
                <a:spcPct val="70000"/>
              </a:lnSpc>
              <a:spcBef>
                <a:spcPct val="30000"/>
              </a:spcBef>
            </a:pPr>
            <a:r>
              <a:rPr lang="en-US" b="1">
                <a:solidFill>
                  <a:schemeClr val="folHlink"/>
                </a:solidFill>
                <a:latin typeface="Lucida Console" pitchFamily="49" charset="0"/>
              </a:rPr>
              <a:t>   int tabHash = key.hashCode() %</a:t>
            </a:r>
          </a:p>
          <a:p>
            <a:pPr algn="l" eaLnBrk="1" hangingPunct="1">
              <a:lnSpc>
                <a:spcPct val="70000"/>
              </a:lnSpc>
              <a:spcBef>
                <a:spcPct val="30000"/>
              </a:spcBef>
            </a:pPr>
            <a:r>
              <a:rPr lang="en-US" b="1">
                <a:solidFill>
                  <a:schemeClr val="folHlink"/>
                </a:solidFill>
                <a:latin typeface="Lucida Console" pitchFamily="49" charset="0"/>
              </a:rPr>
              <a:t>                   table.length;</a:t>
            </a:r>
          </a:p>
          <a:p>
            <a:pPr algn="l" eaLnBrk="1" hangingPunct="1">
              <a:lnSpc>
                <a:spcPct val="70000"/>
              </a:lnSpc>
              <a:spcBef>
                <a:spcPct val="30000"/>
              </a:spcBef>
            </a:pPr>
            <a:r>
              <a:rPr lang="en-US" b="1">
                <a:solidFill>
                  <a:schemeClr val="folHlink"/>
                </a:solidFill>
                <a:latin typeface="Lucida Console" pitchFamily="49" charset="0"/>
              </a:rPr>
              <a:t>   return table[tabHash].add(key);</a:t>
            </a:r>
          </a:p>
          <a:p>
            <a:pPr algn="l" eaLnBrk="1" hangingPunct="1">
              <a:lnSpc>
                <a:spcPct val="70000"/>
              </a:lnSpc>
              <a:spcBef>
                <a:spcPct val="30000"/>
              </a:spcBef>
            </a:pPr>
            <a:r>
              <a:rPr lang="en-US" b="1">
                <a:solidFill>
                  <a:schemeClr val="folHlink"/>
                </a:solidFill>
                <a:latin typeface="Lucida Console" pitchFamily="49" charset="0"/>
              </a:rPr>
              <a:t>  }</a:t>
            </a:r>
          </a:p>
          <a:p>
            <a:pPr algn="l" eaLnBrk="1" hangingPunct="1">
              <a:lnSpc>
                <a:spcPct val="70000"/>
              </a:lnSpc>
              <a:spcBef>
                <a:spcPct val="30000"/>
              </a:spcBef>
            </a:pPr>
            <a:r>
              <a:rPr lang="en-US" b="1">
                <a:solidFill>
                  <a:schemeClr val="folHlink"/>
                </a:solidFill>
                <a:latin typeface="Lucida Console" pitchFamily="49" charset="0"/>
              </a:rPr>
              <a:t> }</a:t>
            </a:r>
          </a:p>
        </p:txBody>
      </p:sp>
      <p:sp>
        <p:nvSpPr>
          <p:cNvPr id="47110" name="AutoShape 5"/>
          <p:cNvSpPr>
            <a:spLocks noChangeArrowheads="1"/>
          </p:cNvSpPr>
          <p:nvPr/>
        </p:nvSpPr>
        <p:spPr bwMode="auto">
          <a:xfrm>
            <a:off x="923925" y="2335213"/>
            <a:ext cx="6383338" cy="833437"/>
          </a:xfrm>
          <a:prstGeom prst="wedgeRoundRectCallout">
            <a:avLst>
              <a:gd name="adj1" fmla="val 21000"/>
              <a:gd name="adj2" fmla="val 240477"/>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47111" name="Text Box 6"/>
          <p:cNvSpPr txBox="1">
            <a:spLocks noChangeArrowheads="1"/>
          </p:cNvSpPr>
          <p:nvPr/>
        </p:nvSpPr>
        <p:spPr bwMode="auto">
          <a:xfrm>
            <a:off x="2879725" y="4703763"/>
            <a:ext cx="5186363" cy="579437"/>
          </a:xfrm>
          <a:prstGeom prst="rect">
            <a:avLst/>
          </a:prstGeom>
          <a:solidFill>
            <a:srgbClr val="FFFFCC">
              <a:alpha val="79999"/>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Which lock?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Footer Placeholder 1"/>
          <p:cNvSpPr>
            <a:spLocks noGrp="1"/>
          </p:cNvSpPr>
          <p:nvPr>
            <p:ph type="ftr" sz="quarter" idx="10"/>
          </p:nvPr>
        </p:nvSpPr>
        <p:spPr>
          <a:noFill/>
        </p:spPr>
        <p:txBody>
          <a:bodyPr/>
          <a:lstStyle/>
          <a:p>
            <a:r>
              <a:rPr lang="en-US" smtClean="0"/>
              <a:t>Art of Multiprocessor Programming</a:t>
            </a:r>
          </a:p>
        </p:txBody>
      </p:sp>
      <p:sp>
        <p:nvSpPr>
          <p:cNvPr id="48131" name="Slide Number Placeholder 2"/>
          <p:cNvSpPr>
            <a:spLocks noGrp="1"/>
          </p:cNvSpPr>
          <p:nvPr>
            <p:ph type="sldNum" sz="quarter" idx="11"/>
          </p:nvPr>
        </p:nvSpPr>
        <p:spPr>
          <a:noFill/>
        </p:spPr>
        <p:txBody>
          <a:bodyPr/>
          <a:lstStyle/>
          <a:p>
            <a:fld id="{38AA9F45-AC1F-4F06-9FB0-2D9AA2E44745}" type="slidenum">
              <a:rPr lang="ar-SA" smtClean="0">
                <a:latin typeface="Arial" pitchFamily="34" charset="0"/>
                <a:cs typeface="Arial" pitchFamily="34" charset="0"/>
              </a:rPr>
              <a:pPr/>
              <a:t>39</a:t>
            </a:fld>
            <a:endParaRPr lang="en-US" smtClean="0">
              <a:latin typeface="Arial" pitchFamily="34" charset="0"/>
              <a:cs typeface="Arial" pitchFamily="34" charset="0"/>
            </a:endParaRPr>
          </a:p>
        </p:txBody>
      </p:sp>
      <p:sp>
        <p:nvSpPr>
          <p:cNvPr id="4813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4BEA253F-F3D8-4EE9-8BC1-728C6CD2B384}" type="slidenum">
              <a:rPr lang="ar-SA" sz="1400">
                <a:solidFill>
                  <a:schemeClr val="tx1"/>
                </a:solidFill>
                <a:latin typeface="Arial" pitchFamily="34" charset="0"/>
                <a:cs typeface="Arial" pitchFamily="34" charset="0"/>
              </a:rPr>
              <a:pPr/>
              <a:t>39</a:t>
            </a:fld>
            <a:endParaRPr lang="en-US" sz="1400">
              <a:solidFill>
                <a:schemeClr val="tx1"/>
              </a:solidFill>
              <a:latin typeface="Arial" pitchFamily="34" charset="0"/>
              <a:cs typeface="Arial" pitchFamily="34" charset="0"/>
            </a:endParaRPr>
          </a:p>
        </p:txBody>
      </p:sp>
      <p:sp>
        <p:nvSpPr>
          <p:cNvPr id="48133" name="Rectangle 3"/>
          <p:cNvSpPr>
            <a:spLocks noGrp="1" noChangeArrowheads="1"/>
          </p:cNvSpPr>
          <p:nvPr>
            <p:ph type="title" idx="4294967295"/>
          </p:nvPr>
        </p:nvSpPr>
        <p:spPr/>
        <p:txBody>
          <a:bodyPr/>
          <a:lstStyle/>
          <a:p>
            <a:r>
              <a:rPr lang="en-US" smtClean="0"/>
              <a:t>The add() method</a:t>
            </a:r>
          </a:p>
        </p:txBody>
      </p:sp>
      <p:sp>
        <p:nvSpPr>
          <p:cNvPr id="48134" name="Text Box 4"/>
          <p:cNvSpPr txBox="1">
            <a:spLocks noChangeArrowheads="1"/>
          </p:cNvSpPr>
          <p:nvPr/>
        </p:nvSpPr>
        <p:spPr bwMode="auto">
          <a:xfrm>
            <a:off x="773113" y="2057400"/>
            <a:ext cx="7445375" cy="3310906"/>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dirty="0">
                <a:latin typeface="Arial" pitchFamily="34" charset="0"/>
                <a:cs typeface="Arial" pitchFamily="34" charset="0"/>
              </a:rPr>
              <a:t> </a:t>
            </a:r>
            <a:r>
              <a:rPr lang="en-US" b="1" dirty="0">
                <a:solidFill>
                  <a:schemeClr val="folHlink"/>
                </a:solidFill>
                <a:latin typeface="Arial" pitchFamily="34" charset="0"/>
                <a:cs typeface="Arial" pitchFamily="34" charset="0"/>
              </a:rPr>
              <a:t>public </a:t>
            </a:r>
            <a:r>
              <a:rPr lang="en-US" b="1" dirty="0" err="1">
                <a:solidFill>
                  <a:schemeClr val="folHlink"/>
                </a:solidFill>
                <a:latin typeface="Arial" pitchFamily="34" charset="0"/>
                <a:cs typeface="Arial" pitchFamily="34" charset="0"/>
              </a:rPr>
              <a:t>boolean</a:t>
            </a:r>
            <a:r>
              <a:rPr lang="en-US" b="1" dirty="0">
                <a:solidFill>
                  <a:schemeClr val="folHlink"/>
                </a:solidFill>
                <a:latin typeface="Arial" pitchFamily="34" charset="0"/>
                <a:cs typeface="Arial" pitchFamily="34" charset="0"/>
              </a:rPr>
              <a:t> add(Object key) {</a:t>
            </a:r>
          </a:p>
          <a:p>
            <a:pPr algn="l" eaLnBrk="1" hangingPunct="1">
              <a:lnSpc>
                <a:spcPct val="70000"/>
              </a:lnSpc>
              <a:spcBef>
                <a:spcPct val="30000"/>
              </a:spcBef>
            </a:pPr>
            <a:r>
              <a:rPr lang="en-US" b="1" dirty="0">
                <a:solidFill>
                  <a:schemeClr val="folHlink"/>
                </a:solidFill>
                <a:latin typeface="Arial" pitchFamily="34" charset="0"/>
                <a:cs typeface="Arial" pitchFamily="34" charset="0"/>
              </a:rPr>
              <a:t>  </a:t>
            </a:r>
            <a:r>
              <a:rPr lang="en-US" b="1" dirty="0" err="1">
                <a:solidFill>
                  <a:schemeClr val="folHlink"/>
                </a:solidFill>
                <a:latin typeface="Arial" pitchFamily="34" charset="0"/>
                <a:cs typeface="Arial" pitchFamily="34" charset="0"/>
              </a:rPr>
              <a:t>int</a:t>
            </a:r>
            <a:r>
              <a:rPr lang="en-US" b="1" dirty="0">
                <a:solidFill>
                  <a:schemeClr val="folHlink"/>
                </a:solidFill>
                <a:latin typeface="Arial" pitchFamily="34" charset="0"/>
                <a:cs typeface="Arial" pitchFamily="34" charset="0"/>
              </a:rPr>
              <a:t> </a:t>
            </a:r>
            <a:r>
              <a:rPr lang="en-US" b="1" dirty="0" err="1">
                <a:solidFill>
                  <a:schemeClr val="folHlink"/>
                </a:solidFill>
                <a:latin typeface="Arial" pitchFamily="34" charset="0"/>
                <a:cs typeface="Arial" pitchFamily="34" charset="0"/>
              </a:rPr>
              <a:t>keyHash</a:t>
            </a:r>
            <a:endParaRPr lang="en-US" b="1" dirty="0">
              <a:solidFill>
                <a:schemeClr val="folHlink"/>
              </a:solidFill>
              <a:latin typeface="Arial" pitchFamily="34" charset="0"/>
              <a:cs typeface="Arial" pitchFamily="34" charset="0"/>
            </a:endParaRPr>
          </a:p>
          <a:p>
            <a:pPr algn="l" eaLnBrk="1" hangingPunct="1">
              <a:lnSpc>
                <a:spcPct val="70000"/>
              </a:lnSpc>
              <a:spcBef>
                <a:spcPct val="30000"/>
              </a:spcBef>
            </a:pPr>
            <a:r>
              <a:rPr lang="en-US" b="1" dirty="0">
                <a:solidFill>
                  <a:schemeClr val="folHlink"/>
                </a:solidFill>
                <a:latin typeface="Arial" pitchFamily="34" charset="0"/>
                <a:cs typeface="Arial" pitchFamily="34" charset="0"/>
              </a:rPr>
              <a:t>   = </a:t>
            </a:r>
            <a:r>
              <a:rPr lang="en-US" b="1" dirty="0" err="1">
                <a:solidFill>
                  <a:schemeClr val="folHlink"/>
                </a:solidFill>
                <a:latin typeface="Arial" pitchFamily="34" charset="0"/>
                <a:cs typeface="Arial" pitchFamily="34" charset="0"/>
              </a:rPr>
              <a:t>key.hashCode</a:t>
            </a:r>
            <a:r>
              <a:rPr lang="en-US" b="1" dirty="0">
                <a:solidFill>
                  <a:schemeClr val="folHlink"/>
                </a:solidFill>
                <a:latin typeface="Arial" pitchFamily="34" charset="0"/>
                <a:cs typeface="Arial" pitchFamily="34" charset="0"/>
              </a:rPr>
              <a:t>() % </a:t>
            </a:r>
            <a:r>
              <a:rPr lang="en-US" b="1" dirty="0" err="1">
                <a:solidFill>
                  <a:schemeClr val="folHlink"/>
                </a:solidFill>
                <a:latin typeface="Arial" pitchFamily="34" charset="0"/>
                <a:cs typeface="Arial" pitchFamily="34" charset="0"/>
              </a:rPr>
              <a:t>lock.length</a:t>
            </a:r>
            <a:r>
              <a:rPr lang="en-US" b="1" dirty="0">
                <a:solidFill>
                  <a:schemeClr val="folHlink"/>
                </a:solidFill>
                <a:latin typeface="Arial" pitchFamily="34" charset="0"/>
                <a:cs typeface="Arial" pitchFamily="34" charset="0"/>
              </a:rPr>
              <a:t>;</a:t>
            </a:r>
          </a:p>
          <a:p>
            <a:pPr algn="l" eaLnBrk="1" hangingPunct="1">
              <a:lnSpc>
                <a:spcPct val="70000"/>
              </a:lnSpc>
              <a:spcBef>
                <a:spcPct val="30000"/>
              </a:spcBef>
            </a:pPr>
            <a:r>
              <a:rPr lang="en-US" b="1" dirty="0">
                <a:solidFill>
                  <a:schemeClr val="folHlink"/>
                </a:solidFill>
                <a:latin typeface="Arial" pitchFamily="34" charset="0"/>
                <a:cs typeface="Arial" pitchFamily="34" charset="0"/>
              </a:rPr>
              <a:t>  </a:t>
            </a:r>
            <a:r>
              <a:rPr lang="en-US" b="1" dirty="0">
                <a:latin typeface="Arial" pitchFamily="34" charset="0"/>
                <a:cs typeface="Arial" pitchFamily="34" charset="0"/>
              </a:rPr>
              <a:t>synchronized (lock[</a:t>
            </a:r>
            <a:r>
              <a:rPr lang="en-US" b="1" dirty="0" err="1">
                <a:latin typeface="Arial" pitchFamily="34" charset="0"/>
                <a:cs typeface="Arial" pitchFamily="34" charset="0"/>
              </a:rPr>
              <a:t>keyHash</a:t>
            </a:r>
            <a:r>
              <a:rPr lang="en-US" b="1" dirty="0">
                <a:latin typeface="Arial" pitchFamily="34" charset="0"/>
                <a:cs typeface="Arial" pitchFamily="34" charset="0"/>
              </a:rPr>
              <a:t>]) {</a:t>
            </a:r>
          </a:p>
          <a:p>
            <a:pPr algn="l" eaLnBrk="1" hangingPunct="1">
              <a:lnSpc>
                <a:spcPct val="70000"/>
              </a:lnSpc>
              <a:spcBef>
                <a:spcPct val="30000"/>
              </a:spcBef>
            </a:pPr>
            <a:r>
              <a:rPr lang="en-US" b="1" dirty="0">
                <a:solidFill>
                  <a:schemeClr val="bg1">
                    <a:lumMod val="75000"/>
                  </a:schemeClr>
                </a:solidFill>
                <a:latin typeface="Arial" pitchFamily="34" charset="0"/>
                <a:cs typeface="Arial" pitchFamily="34" charset="0"/>
              </a:rPr>
              <a:t>   </a:t>
            </a:r>
            <a:r>
              <a:rPr lang="en-US" b="1" dirty="0" err="1">
                <a:solidFill>
                  <a:schemeClr val="bg1">
                    <a:lumMod val="75000"/>
                  </a:schemeClr>
                </a:solidFill>
                <a:latin typeface="Arial" pitchFamily="34" charset="0"/>
                <a:cs typeface="Arial" pitchFamily="34" charset="0"/>
              </a:rPr>
              <a:t>int</a:t>
            </a:r>
            <a:r>
              <a:rPr lang="en-US" b="1" dirty="0">
                <a:solidFill>
                  <a:schemeClr val="bg1">
                    <a:lumMod val="75000"/>
                  </a:schemeClr>
                </a:solidFill>
                <a:latin typeface="Arial" pitchFamily="34" charset="0"/>
                <a:cs typeface="Arial" pitchFamily="34" charset="0"/>
              </a:rPr>
              <a:t> </a:t>
            </a:r>
            <a:r>
              <a:rPr lang="en-US" b="1" dirty="0" err="1">
                <a:solidFill>
                  <a:schemeClr val="bg1">
                    <a:lumMod val="75000"/>
                  </a:schemeClr>
                </a:solidFill>
                <a:latin typeface="Arial" pitchFamily="34" charset="0"/>
                <a:cs typeface="Arial" pitchFamily="34" charset="0"/>
              </a:rPr>
              <a:t>tabHash</a:t>
            </a:r>
            <a:r>
              <a:rPr lang="en-US" b="1" dirty="0">
                <a:solidFill>
                  <a:schemeClr val="bg1">
                    <a:lumMod val="75000"/>
                  </a:schemeClr>
                </a:solidFill>
                <a:latin typeface="Arial" pitchFamily="34" charset="0"/>
                <a:cs typeface="Arial" pitchFamily="34" charset="0"/>
              </a:rPr>
              <a:t> = </a:t>
            </a:r>
            <a:r>
              <a:rPr lang="en-US" b="1" dirty="0" err="1">
                <a:solidFill>
                  <a:schemeClr val="bg1">
                    <a:lumMod val="75000"/>
                  </a:schemeClr>
                </a:solidFill>
                <a:latin typeface="Arial" pitchFamily="34" charset="0"/>
                <a:cs typeface="Arial" pitchFamily="34" charset="0"/>
              </a:rPr>
              <a:t>key.hashCode</a:t>
            </a:r>
            <a:r>
              <a:rPr lang="en-US" b="1" dirty="0">
                <a:solidFill>
                  <a:schemeClr val="bg1">
                    <a:lumMod val="75000"/>
                  </a:schemeClr>
                </a:solidFill>
                <a:latin typeface="Arial" pitchFamily="34" charset="0"/>
                <a:cs typeface="Arial" pitchFamily="34" charset="0"/>
              </a:rPr>
              <a:t>() %</a:t>
            </a:r>
          </a:p>
          <a:p>
            <a:pPr algn="l" eaLnBrk="1" hangingPunct="1">
              <a:lnSpc>
                <a:spcPct val="70000"/>
              </a:lnSpc>
              <a:spcBef>
                <a:spcPct val="30000"/>
              </a:spcBef>
            </a:pPr>
            <a:r>
              <a:rPr lang="en-US" b="1" dirty="0">
                <a:solidFill>
                  <a:schemeClr val="bg1">
                    <a:lumMod val="75000"/>
                  </a:schemeClr>
                </a:solidFill>
                <a:latin typeface="Arial" pitchFamily="34" charset="0"/>
                <a:cs typeface="Arial" pitchFamily="34" charset="0"/>
              </a:rPr>
              <a:t>                   </a:t>
            </a:r>
            <a:r>
              <a:rPr lang="en-US" b="1" dirty="0" err="1">
                <a:solidFill>
                  <a:schemeClr val="bg1">
                    <a:lumMod val="75000"/>
                  </a:schemeClr>
                </a:solidFill>
                <a:latin typeface="Arial" pitchFamily="34" charset="0"/>
                <a:cs typeface="Arial" pitchFamily="34" charset="0"/>
              </a:rPr>
              <a:t>table.length</a:t>
            </a:r>
            <a:r>
              <a:rPr lang="en-US" b="1" dirty="0">
                <a:solidFill>
                  <a:schemeClr val="bg1">
                    <a:lumMod val="75000"/>
                  </a:schemeClr>
                </a:solidFill>
                <a:latin typeface="Arial" pitchFamily="34" charset="0"/>
                <a:cs typeface="Arial" pitchFamily="34" charset="0"/>
              </a:rPr>
              <a:t>;</a:t>
            </a:r>
          </a:p>
          <a:p>
            <a:pPr algn="l" eaLnBrk="1" hangingPunct="1">
              <a:lnSpc>
                <a:spcPct val="70000"/>
              </a:lnSpc>
              <a:spcBef>
                <a:spcPct val="30000"/>
              </a:spcBef>
            </a:pPr>
            <a:r>
              <a:rPr lang="en-US" b="1" dirty="0">
                <a:latin typeface="Arial" pitchFamily="34" charset="0"/>
                <a:cs typeface="Arial" pitchFamily="34" charset="0"/>
              </a:rPr>
              <a:t>   </a:t>
            </a:r>
            <a:r>
              <a:rPr lang="en-US" b="1" dirty="0">
                <a:solidFill>
                  <a:schemeClr val="folHlink"/>
                </a:solidFill>
                <a:latin typeface="Arial" pitchFamily="34" charset="0"/>
                <a:cs typeface="Arial" pitchFamily="34" charset="0"/>
              </a:rPr>
              <a:t>return table[</a:t>
            </a:r>
            <a:r>
              <a:rPr lang="en-US" b="1" dirty="0" err="1">
                <a:solidFill>
                  <a:schemeClr val="folHlink"/>
                </a:solidFill>
                <a:latin typeface="Arial" pitchFamily="34" charset="0"/>
                <a:cs typeface="Arial" pitchFamily="34" charset="0"/>
              </a:rPr>
              <a:t>tabHash</a:t>
            </a:r>
            <a:r>
              <a:rPr lang="en-US" b="1" dirty="0">
                <a:solidFill>
                  <a:schemeClr val="folHlink"/>
                </a:solidFill>
                <a:latin typeface="Arial" pitchFamily="34" charset="0"/>
                <a:cs typeface="Arial" pitchFamily="34" charset="0"/>
              </a:rPr>
              <a:t>].add(key);</a:t>
            </a:r>
          </a:p>
          <a:p>
            <a:pPr algn="l" eaLnBrk="1" hangingPunct="1">
              <a:lnSpc>
                <a:spcPct val="70000"/>
              </a:lnSpc>
              <a:spcBef>
                <a:spcPct val="30000"/>
              </a:spcBef>
            </a:pPr>
            <a:r>
              <a:rPr lang="en-US" b="1" dirty="0">
                <a:solidFill>
                  <a:schemeClr val="folHlink"/>
                </a:solidFill>
                <a:latin typeface="Arial" pitchFamily="34" charset="0"/>
                <a:cs typeface="Arial" pitchFamily="34" charset="0"/>
              </a:rPr>
              <a:t>  }</a:t>
            </a:r>
          </a:p>
          <a:p>
            <a:pPr algn="l" eaLnBrk="1" hangingPunct="1">
              <a:lnSpc>
                <a:spcPct val="70000"/>
              </a:lnSpc>
              <a:spcBef>
                <a:spcPct val="30000"/>
              </a:spcBef>
            </a:pPr>
            <a:r>
              <a:rPr lang="en-US" b="1" dirty="0">
                <a:solidFill>
                  <a:schemeClr val="folHlink"/>
                </a:solidFill>
                <a:latin typeface="Arial" pitchFamily="34" charset="0"/>
                <a:cs typeface="Arial" pitchFamily="34" charset="0"/>
              </a:rPr>
              <a:t> }</a:t>
            </a:r>
          </a:p>
        </p:txBody>
      </p:sp>
      <p:sp>
        <p:nvSpPr>
          <p:cNvPr id="48135" name="AutoShape 5"/>
          <p:cNvSpPr>
            <a:spLocks noChangeArrowheads="1"/>
          </p:cNvSpPr>
          <p:nvPr/>
        </p:nvSpPr>
        <p:spPr bwMode="auto">
          <a:xfrm>
            <a:off x="933450" y="3087688"/>
            <a:ext cx="4819650" cy="449262"/>
          </a:xfrm>
          <a:prstGeom prst="wedgeRoundRectCallout">
            <a:avLst>
              <a:gd name="adj1" fmla="val 8880"/>
              <a:gd name="adj2" fmla="val 344699"/>
              <a:gd name="adj3" fmla="val 16667"/>
            </a:avLst>
          </a:prstGeom>
          <a:noFill/>
          <a:ln w="38100">
            <a:solidFill>
              <a:srgbClr val="FF0000"/>
            </a:solidFill>
            <a:miter lim="800000"/>
            <a:headEnd/>
            <a:tailEnd/>
          </a:ln>
        </p:spPr>
        <p:txBody>
          <a:bodyPr anchor="ctr"/>
          <a:lstStyle/>
          <a:p>
            <a:pPr algn="ctr"/>
            <a:endParaRPr lang="en-US" sz="4400" b="1" baseline="30000">
              <a:solidFill>
                <a:schemeClr val="tx1"/>
              </a:solidFill>
              <a:latin typeface="Arial" pitchFamily="34" charset="0"/>
              <a:cs typeface="Arial" pitchFamily="34" charset="0"/>
            </a:endParaRPr>
          </a:p>
        </p:txBody>
      </p:sp>
      <p:sp>
        <p:nvSpPr>
          <p:cNvPr id="48136" name="Text Box 6"/>
          <p:cNvSpPr txBox="1">
            <a:spLocks noChangeArrowheads="1"/>
          </p:cNvSpPr>
          <p:nvPr/>
        </p:nvSpPr>
        <p:spPr bwMode="auto">
          <a:xfrm>
            <a:off x="1753553" y="4939030"/>
            <a:ext cx="4951412" cy="579438"/>
          </a:xfrm>
          <a:prstGeom prst="rect">
            <a:avLst/>
          </a:prstGeom>
          <a:no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Acquire the lock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p:cNvSpPr>
            <a:spLocks noGrp="1"/>
          </p:cNvSpPr>
          <p:nvPr>
            <p:ph type="ftr" sz="quarter" idx="10"/>
          </p:nvPr>
        </p:nvSpPr>
        <p:spPr>
          <a:noFill/>
        </p:spPr>
        <p:txBody>
          <a:bodyPr/>
          <a:lstStyle/>
          <a:p>
            <a:r>
              <a:rPr lang="en-US" smtClean="0"/>
              <a:t>Art of Multiprocessor Programming</a:t>
            </a:r>
          </a:p>
        </p:txBody>
      </p:sp>
      <p:sp>
        <p:nvSpPr>
          <p:cNvPr id="10243" name="Slide Number Placeholder 2"/>
          <p:cNvSpPr>
            <a:spLocks noGrp="1"/>
          </p:cNvSpPr>
          <p:nvPr>
            <p:ph type="sldNum" sz="quarter" idx="11"/>
          </p:nvPr>
        </p:nvSpPr>
        <p:spPr>
          <a:noFill/>
        </p:spPr>
        <p:txBody>
          <a:bodyPr/>
          <a:lstStyle/>
          <a:p>
            <a:fld id="{2196AF8C-E498-4F82-875F-6E8BD0450D00}" type="slidenum">
              <a:rPr lang="ar-SA" smtClean="0">
                <a:cs typeface="Arial" pitchFamily="34" charset="0"/>
              </a:rPr>
              <a:pPr/>
              <a:t>4</a:t>
            </a:fld>
            <a:endParaRPr lang="en-US" smtClean="0">
              <a:cs typeface="Arial" pitchFamily="34" charset="0"/>
            </a:endParaRPr>
          </a:p>
        </p:txBody>
      </p:sp>
      <p:sp>
        <p:nvSpPr>
          <p:cNvPr id="1024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16AB3F7E-57BC-43C1-B3C9-9B1F6D4FB277}" type="slidenum">
              <a:rPr lang="ar-SA" sz="1400">
                <a:solidFill>
                  <a:schemeClr val="tx1"/>
                </a:solidFill>
                <a:latin typeface="Arial" pitchFamily="34" charset="0"/>
                <a:cs typeface="Arial" pitchFamily="34" charset="0"/>
              </a:rPr>
              <a:pPr/>
              <a:t>4</a:t>
            </a:fld>
            <a:endParaRPr lang="en-US" sz="1400" dirty="0">
              <a:solidFill>
                <a:schemeClr val="tx1"/>
              </a:solidFill>
              <a:latin typeface="Arial" pitchFamily="34" charset="0"/>
              <a:cs typeface="Arial" pitchFamily="34" charset="0"/>
            </a:endParaRPr>
          </a:p>
        </p:txBody>
      </p:sp>
      <p:sp>
        <p:nvSpPr>
          <p:cNvPr id="10245" name="Rectangle 2"/>
          <p:cNvSpPr>
            <a:spLocks noGrp="1" noChangeArrowheads="1"/>
          </p:cNvSpPr>
          <p:nvPr>
            <p:ph type="title" idx="4294967295"/>
          </p:nvPr>
        </p:nvSpPr>
        <p:spPr>
          <a:xfrm>
            <a:off x="760413" y="209550"/>
            <a:ext cx="7772400" cy="1146175"/>
          </a:xfrm>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Add Another: Collision</a:t>
            </a:r>
          </a:p>
        </p:txBody>
      </p:sp>
      <p:sp>
        <p:nvSpPr>
          <p:cNvPr id="10246"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0247"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0248"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0249"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0250" name="Line 7"/>
          <p:cNvSpPr>
            <a:spLocks noChangeShapeType="1"/>
          </p:cNvSpPr>
          <p:nvPr/>
        </p:nvSpPr>
        <p:spPr bwMode="auto">
          <a:xfrm>
            <a:off x="3306763" y="1698625"/>
            <a:ext cx="1587"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0251"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0252"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0253"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10254"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10255"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10256"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10257" name="Line 14"/>
          <p:cNvSpPr>
            <a:spLocks noChangeShapeType="1"/>
          </p:cNvSpPr>
          <p:nvPr/>
        </p:nvSpPr>
        <p:spPr bwMode="auto">
          <a:xfrm flipV="1">
            <a:off x="2068513" y="19081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0258"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0259" name="Line 16"/>
          <p:cNvSpPr>
            <a:spLocks noChangeShapeType="1"/>
          </p:cNvSpPr>
          <p:nvPr/>
        </p:nvSpPr>
        <p:spPr bwMode="auto">
          <a:xfrm flipV="1">
            <a:off x="2060575" y="3455988"/>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0260" name="AutoShape 17"/>
          <p:cNvSpPr>
            <a:spLocks noChangeArrowheads="1"/>
          </p:cNvSpPr>
          <p:nvPr/>
        </p:nvSpPr>
        <p:spPr bwMode="auto">
          <a:xfrm>
            <a:off x="2776538" y="168751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0261" name="Text Box 18"/>
          <p:cNvSpPr txBox="1">
            <a:spLocks noChangeArrowheads="1"/>
          </p:cNvSpPr>
          <p:nvPr/>
        </p:nvSpPr>
        <p:spPr bwMode="auto">
          <a:xfrm>
            <a:off x="2833688" y="166370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10262" name="AutoShape 19"/>
          <p:cNvSpPr>
            <a:spLocks noChangeArrowheads="1"/>
          </p:cNvSpPr>
          <p:nvPr/>
        </p:nvSpPr>
        <p:spPr bwMode="auto">
          <a:xfrm>
            <a:off x="4359275" y="1698625"/>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0263" name="Line 20"/>
          <p:cNvSpPr>
            <a:spLocks noChangeShapeType="1"/>
          </p:cNvSpPr>
          <p:nvPr/>
        </p:nvSpPr>
        <p:spPr bwMode="auto">
          <a:xfrm>
            <a:off x="4889500" y="1709738"/>
            <a:ext cx="0"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0264" name="Text Box 21"/>
          <p:cNvSpPr txBox="1">
            <a:spLocks noChangeArrowheads="1"/>
          </p:cNvSpPr>
          <p:nvPr/>
        </p:nvSpPr>
        <p:spPr bwMode="auto">
          <a:xfrm>
            <a:off x="4424363" y="166370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10265" name="Text Box 22"/>
          <p:cNvSpPr txBox="1">
            <a:spLocks noChangeArrowheads="1"/>
          </p:cNvSpPr>
          <p:nvPr/>
        </p:nvSpPr>
        <p:spPr bwMode="auto">
          <a:xfrm>
            <a:off x="2846388" y="22161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10266" name="AutoShape 23"/>
          <p:cNvSpPr>
            <a:spLocks noChangeArrowheads="1"/>
          </p:cNvSpPr>
          <p:nvPr/>
        </p:nvSpPr>
        <p:spPr bwMode="auto">
          <a:xfrm>
            <a:off x="2768600" y="3279775"/>
            <a:ext cx="1004888"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0267" name="Line 24"/>
          <p:cNvSpPr>
            <a:spLocks noChangeShapeType="1"/>
          </p:cNvSpPr>
          <p:nvPr/>
        </p:nvSpPr>
        <p:spPr bwMode="auto">
          <a:xfrm>
            <a:off x="3298825" y="32908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0268" name="Text Box 25"/>
          <p:cNvSpPr txBox="1">
            <a:spLocks noChangeArrowheads="1"/>
          </p:cNvSpPr>
          <p:nvPr/>
        </p:nvSpPr>
        <p:spPr bwMode="auto">
          <a:xfrm>
            <a:off x="2838450" y="32543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10269" name="Line 28"/>
          <p:cNvSpPr>
            <a:spLocks noChangeShapeType="1"/>
          </p:cNvSpPr>
          <p:nvPr/>
        </p:nvSpPr>
        <p:spPr bwMode="auto">
          <a:xfrm>
            <a:off x="3306763" y="168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0270" name="Line 29"/>
          <p:cNvSpPr>
            <a:spLocks noChangeShapeType="1"/>
          </p:cNvSpPr>
          <p:nvPr/>
        </p:nvSpPr>
        <p:spPr bwMode="auto">
          <a:xfrm flipV="1">
            <a:off x="3649663" y="1866900"/>
            <a:ext cx="712787" cy="476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041440" name="Text Box 32"/>
          <p:cNvSpPr txBox="1">
            <a:spLocks noChangeArrowheads="1"/>
          </p:cNvSpPr>
          <p:nvPr/>
        </p:nvSpPr>
        <p:spPr bwMode="auto">
          <a:xfrm>
            <a:off x="5248275" y="4673600"/>
            <a:ext cx="2475834"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lang="en-US" sz="2800">
                <a:solidFill>
                  <a:schemeClr val="tx1"/>
                </a:solidFill>
                <a:latin typeface="Arial" pitchFamily="34" charset="0"/>
                <a:cs typeface="Arial" pitchFamily="34" charset="0"/>
              </a:rPr>
              <a:t>h(k) = k mod 4</a:t>
            </a:r>
          </a:p>
        </p:txBody>
      </p:sp>
      <p:sp>
        <p:nvSpPr>
          <p:cNvPr id="1041441" name="Text Box 33"/>
          <p:cNvSpPr txBox="1">
            <a:spLocks noChangeArrowheads="1"/>
          </p:cNvSpPr>
          <p:nvPr/>
        </p:nvSpPr>
        <p:spPr bwMode="auto">
          <a:xfrm>
            <a:off x="5708650" y="3916363"/>
            <a:ext cx="1345718"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kumimoji="1" lang="en-US" sz="2800">
                <a:solidFill>
                  <a:srgbClr val="FF0000"/>
                </a:solidFill>
                <a:latin typeface="Arial" pitchFamily="34" charset="0"/>
                <a:cs typeface="Arial" pitchFamily="34" charset="0"/>
              </a:rPr>
              <a:t>4</a:t>
            </a:r>
            <a:r>
              <a:rPr kumimoji="1" lang="en-US" sz="2800">
                <a:solidFill>
                  <a:schemeClr val="tx1"/>
                </a:solidFill>
                <a:latin typeface="Arial" pitchFamily="34" charset="0"/>
                <a:cs typeface="Arial" pitchFamily="34" charset="0"/>
              </a:rPr>
              <a:t> Items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Footer Placeholder 1"/>
          <p:cNvSpPr>
            <a:spLocks noGrp="1"/>
          </p:cNvSpPr>
          <p:nvPr>
            <p:ph type="ftr" sz="quarter" idx="10"/>
          </p:nvPr>
        </p:nvSpPr>
        <p:spPr>
          <a:noFill/>
        </p:spPr>
        <p:txBody>
          <a:bodyPr/>
          <a:lstStyle/>
          <a:p>
            <a:r>
              <a:rPr lang="en-US" smtClean="0"/>
              <a:t>Art of Multiprocessor Programming</a:t>
            </a:r>
          </a:p>
        </p:txBody>
      </p:sp>
      <p:sp>
        <p:nvSpPr>
          <p:cNvPr id="49155" name="Slide Number Placeholder 2"/>
          <p:cNvSpPr>
            <a:spLocks noGrp="1"/>
          </p:cNvSpPr>
          <p:nvPr>
            <p:ph type="sldNum" sz="quarter" idx="11"/>
          </p:nvPr>
        </p:nvSpPr>
        <p:spPr>
          <a:noFill/>
        </p:spPr>
        <p:txBody>
          <a:bodyPr/>
          <a:lstStyle/>
          <a:p>
            <a:fld id="{3F4608CB-0967-4183-88F1-92A0220602FB}" type="slidenum">
              <a:rPr lang="ar-SA" smtClean="0">
                <a:cs typeface="Arial" pitchFamily="34" charset="0"/>
              </a:rPr>
              <a:pPr/>
              <a:t>40</a:t>
            </a:fld>
            <a:endParaRPr lang="en-US" smtClean="0">
              <a:cs typeface="Arial" pitchFamily="34" charset="0"/>
            </a:endParaRPr>
          </a:p>
        </p:txBody>
      </p:sp>
      <p:sp>
        <p:nvSpPr>
          <p:cNvPr id="4915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5D56F36C-2F83-49B6-9F60-BAA0E36BCA58}" type="slidenum">
              <a:rPr lang="ar-SA" sz="1400">
                <a:solidFill>
                  <a:schemeClr val="tx1"/>
                </a:solidFill>
                <a:latin typeface="Arial" pitchFamily="34" charset="0"/>
                <a:cs typeface="Arial" pitchFamily="34" charset="0"/>
              </a:rPr>
              <a:pPr/>
              <a:t>40</a:t>
            </a:fld>
            <a:endParaRPr lang="en-US" sz="1400" dirty="0">
              <a:solidFill>
                <a:schemeClr val="tx1"/>
              </a:solidFill>
              <a:latin typeface="Arial" pitchFamily="34" charset="0"/>
              <a:cs typeface="Arial" pitchFamily="34" charset="0"/>
            </a:endParaRPr>
          </a:p>
        </p:txBody>
      </p:sp>
      <p:sp>
        <p:nvSpPr>
          <p:cNvPr id="49157" name="Rectangle 3"/>
          <p:cNvSpPr>
            <a:spLocks noGrp="1" noChangeArrowheads="1"/>
          </p:cNvSpPr>
          <p:nvPr>
            <p:ph type="title" idx="4294967295"/>
          </p:nvPr>
        </p:nvSpPr>
        <p:spPr/>
        <p:txBody>
          <a:bodyPr/>
          <a:lstStyle/>
          <a:p>
            <a:r>
              <a:rPr lang="en-US" smtClean="0"/>
              <a:t>Fine-Grained Locking</a:t>
            </a:r>
          </a:p>
        </p:txBody>
      </p:sp>
      <p:sp>
        <p:nvSpPr>
          <p:cNvPr id="49158" name="Text Box 4"/>
          <p:cNvSpPr txBox="1">
            <a:spLocks noChangeArrowheads="1"/>
          </p:cNvSpPr>
          <p:nvPr/>
        </p:nvSpPr>
        <p:spPr bwMode="auto">
          <a:xfrm>
            <a:off x="773113" y="2057400"/>
            <a:ext cx="7445375" cy="326866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public boolean add(Object key) {</a:t>
            </a:r>
          </a:p>
          <a:p>
            <a:pPr algn="l" eaLnBrk="1" hangingPunct="1">
              <a:lnSpc>
                <a:spcPct val="70000"/>
              </a:lnSpc>
              <a:spcBef>
                <a:spcPct val="30000"/>
              </a:spcBef>
            </a:pPr>
            <a:r>
              <a:rPr lang="en-US" b="1">
                <a:solidFill>
                  <a:schemeClr val="folHlink"/>
                </a:solidFill>
                <a:latin typeface="Lucida Console" pitchFamily="49" charset="0"/>
              </a:rPr>
              <a:t>  int keyHash</a:t>
            </a:r>
          </a:p>
          <a:p>
            <a:pPr algn="l" eaLnBrk="1" hangingPunct="1">
              <a:lnSpc>
                <a:spcPct val="70000"/>
              </a:lnSpc>
              <a:spcBef>
                <a:spcPct val="30000"/>
              </a:spcBef>
            </a:pPr>
            <a:r>
              <a:rPr lang="en-US" b="1">
                <a:solidFill>
                  <a:schemeClr val="folHlink"/>
                </a:solidFill>
                <a:latin typeface="Lucida Console" pitchFamily="49" charset="0"/>
              </a:rPr>
              <a:t>   = key.hashCode() % lock.length;</a:t>
            </a:r>
          </a:p>
          <a:p>
            <a:pPr algn="l" eaLnBrk="1" hangingPunct="1">
              <a:lnSpc>
                <a:spcPct val="70000"/>
              </a:lnSpc>
              <a:spcBef>
                <a:spcPct val="30000"/>
              </a:spcBef>
            </a:pPr>
            <a:r>
              <a:rPr lang="en-US" b="1">
                <a:solidFill>
                  <a:schemeClr val="folHlink"/>
                </a:solidFill>
                <a:latin typeface="Lucida Console" pitchFamily="49" charset="0"/>
              </a:rPr>
              <a:t>  synchronized (lock[keyHash])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tabHash = key.hashCode() %</a:t>
            </a:r>
          </a:p>
          <a:p>
            <a:pPr algn="l" eaLnBrk="1" hangingPunct="1">
              <a:lnSpc>
                <a:spcPct val="70000"/>
              </a:lnSpc>
              <a:spcBef>
                <a:spcPct val="30000"/>
              </a:spcBef>
            </a:pPr>
            <a:r>
              <a:rPr lang="en-US" b="1">
                <a:latin typeface="Lucida Console" pitchFamily="49" charset="0"/>
              </a:rPr>
              <a:t>                   table.length;</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return table[tabHash].add(key);</a:t>
            </a:r>
          </a:p>
          <a:p>
            <a:pPr algn="l" eaLnBrk="1" hangingPunct="1">
              <a:lnSpc>
                <a:spcPct val="70000"/>
              </a:lnSpc>
              <a:spcBef>
                <a:spcPct val="30000"/>
              </a:spcBef>
            </a:pPr>
            <a:r>
              <a:rPr lang="en-US" b="1">
                <a:solidFill>
                  <a:schemeClr val="folHlink"/>
                </a:solidFill>
                <a:latin typeface="Lucida Console" pitchFamily="49" charset="0"/>
              </a:rPr>
              <a:t>  }</a:t>
            </a:r>
          </a:p>
          <a:p>
            <a:pPr algn="l" eaLnBrk="1" hangingPunct="1">
              <a:lnSpc>
                <a:spcPct val="70000"/>
              </a:lnSpc>
              <a:spcBef>
                <a:spcPct val="30000"/>
              </a:spcBef>
            </a:pPr>
            <a:r>
              <a:rPr lang="en-US" b="1">
                <a:solidFill>
                  <a:schemeClr val="folHlink"/>
                </a:solidFill>
                <a:latin typeface="Lucida Console" pitchFamily="49" charset="0"/>
              </a:rPr>
              <a:t> }</a:t>
            </a:r>
          </a:p>
        </p:txBody>
      </p:sp>
      <p:sp>
        <p:nvSpPr>
          <p:cNvPr id="49159" name="AutoShape 5"/>
          <p:cNvSpPr>
            <a:spLocks noChangeArrowheads="1"/>
          </p:cNvSpPr>
          <p:nvPr/>
        </p:nvSpPr>
        <p:spPr bwMode="auto">
          <a:xfrm>
            <a:off x="1293813" y="3335338"/>
            <a:ext cx="5846762" cy="1000125"/>
          </a:xfrm>
          <a:prstGeom prst="wedgeRoundRectCallout">
            <a:avLst>
              <a:gd name="adj1" fmla="val 18694"/>
              <a:gd name="adj2" fmla="val 178731"/>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49160" name="Text Box 6"/>
          <p:cNvSpPr txBox="1">
            <a:spLocks noChangeArrowheads="1"/>
          </p:cNvSpPr>
          <p:nvPr/>
        </p:nvSpPr>
        <p:spPr bwMode="auto">
          <a:xfrm>
            <a:off x="3136900" y="5667375"/>
            <a:ext cx="5186363" cy="579438"/>
          </a:xfrm>
          <a:prstGeom prst="rect">
            <a:avLst/>
          </a:prstGeom>
          <a:no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Which bucket?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Footer Placeholder 1"/>
          <p:cNvSpPr>
            <a:spLocks noGrp="1"/>
          </p:cNvSpPr>
          <p:nvPr>
            <p:ph type="ftr" sz="quarter" idx="10"/>
          </p:nvPr>
        </p:nvSpPr>
        <p:spPr>
          <a:noFill/>
        </p:spPr>
        <p:txBody>
          <a:bodyPr/>
          <a:lstStyle/>
          <a:p>
            <a:r>
              <a:rPr lang="en-US" smtClean="0"/>
              <a:t>Art of Multiprocessor Programming</a:t>
            </a:r>
          </a:p>
        </p:txBody>
      </p:sp>
      <p:sp>
        <p:nvSpPr>
          <p:cNvPr id="50179" name="Slide Number Placeholder 2"/>
          <p:cNvSpPr>
            <a:spLocks noGrp="1"/>
          </p:cNvSpPr>
          <p:nvPr>
            <p:ph type="sldNum" sz="quarter" idx="11"/>
          </p:nvPr>
        </p:nvSpPr>
        <p:spPr>
          <a:noFill/>
        </p:spPr>
        <p:txBody>
          <a:bodyPr/>
          <a:lstStyle/>
          <a:p>
            <a:fld id="{A7C0F289-554F-4821-8A85-F0CAF0E74615}" type="slidenum">
              <a:rPr lang="ar-SA" smtClean="0">
                <a:cs typeface="Arial" pitchFamily="34" charset="0"/>
              </a:rPr>
              <a:pPr/>
              <a:t>41</a:t>
            </a:fld>
            <a:endParaRPr lang="en-US" smtClean="0">
              <a:cs typeface="Arial" pitchFamily="34" charset="0"/>
            </a:endParaRPr>
          </a:p>
        </p:txBody>
      </p:sp>
      <p:sp>
        <p:nvSpPr>
          <p:cNvPr id="5018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A9269970-C83D-4191-9179-72232E222150}" type="slidenum">
              <a:rPr lang="ar-SA" sz="1400">
                <a:solidFill>
                  <a:schemeClr val="tx1"/>
                </a:solidFill>
                <a:latin typeface="Arial" pitchFamily="34" charset="0"/>
                <a:cs typeface="Arial" pitchFamily="34" charset="0"/>
              </a:rPr>
              <a:pPr/>
              <a:t>41</a:t>
            </a:fld>
            <a:endParaRPr lang="en-US" sz="1400" dirty="0">
              <a:solidFill>
                <a:schemeClr val="tx1"/>
              </a:solidFill>
              <a:latin typeface="Arial" pitchFamily="34" charset="0"/>
              <a:cs typeface="Arial" pitchFamily="34" charset="0"/>
            </a:endParaRPr>
          </a:p>
        </p:txBody>
      </p:sp>
      <p:sp>
        <p:nvSpPr>
          <p:cNvPr id="50181" name="Rectangle 3"/>
          <p:cNvSpPr>
            <a:spLocks noGrp="1" noChangeArrowheads="1"/>
          </p:cNvSpPr>
          <p:nvPr>
            <p:ph type="title" idx="4294967295"/>
          </p:nvPr>
        </p:nvSpPr>
        <p:spPr/>
        <p:txBody>
          <a:bodyPr/>
          <a:lstStyle/>
          <a:p>
            <a:r>
              <a:rPr lang="en-US" smtClean="0"/>
              <a:t>The add() method</a:t>
            </a:r>
          </a:p>
        </p:txBody>
      </p:sp>
      <p:sp>
        <p:nvSpPr>
          <p:cNvPr id="50182" name="Text Box 4"/>
          <p:cNvSpPr txBox="1">
            <a:spLocks noChangeArrowheads="1"/>
          </p:cNvSpPr>
          <p:nvPr/>
        </p:nvSpPr>
        <p:spPr bwMode="auto">
          <a:xfrm>
            <a:off x="773113" y="2057400"/>
            <a:ext cx="7445375" cy="326866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public boolean add(Object key) {</a:t>
            </a:r>
          </a:p>
          <a:p>
            <a:pPr algn="l" eaLnBrk="1" hangingPunct="1">
              <a:lnSpc>
                <a:spcPct val="70000"/>
              </a:lnSpc>
              <a:spcBef>
                <a:spcPct val="30000"/>
              </a:spcBef>
            </a:pPr>
            <a:r>
              <a:rPr lang="en-US" b="1">
                <a:solidFill>
                  <a:schemeClr val="folHlink"/>
                </a:solidFill>
                <a:latin typeface="Lucida Console" pitchFamily="49" charset="0"/>
              </a:rPr>
              <a:t>  int keyHash</a:t>
            </a:r>
          </a:p>
          <a:p>
            <a:pPr algn="l" eaLnBrk="1" hangingPunct="1">
              <a:lnSpc>
                <a:spcPct val="70000"/>
              </a:lnSpc>
              <a:spcBef>
                <a:spcPct val="30000"/>
              </a:spcBef>
            </a:pPr>
            <a:r>
              <a:rPr lang="en-US" b="1">
                <a:solidFill>
                  <a:schemeClr val="folHlink"/>
                </a:solidFill>
                <a:latin typeface="Lucida Console" pitchFamily="49" charset="0"/>
              </a:rPr>
              <a:t>   = key.hashCode() % lock.length;</a:t>
            </a:r>
          </a:p>
          <a:p>
            <a:pPr algn="l" eaLnBrk="1" hangingPunct="1">
              <a:lnSpc>
                <a:spcPct val="70000"/>
              </a:lnSpc>
              <a:spcBef>
                <a:spcPct val="30000"/>
              </a:spcBef>
            </a:pPr>
            <a:r>
              <a:rPr lang="en-US" b="1">
                <a:solidFill>
                  <a:schemeClr val="folHlink"/>
                </a:solidFill>
                <a:latin typeface="Lucida Console" pitchFamily="49" charset="0"/>
              </a:rPr>
              <a:t>  synchronized (lock[keyHash]) {</a:t>
            </a:r>
          </a:p>
          <a:p>
            <a:pPr algn="l" eaLnBrk="1" hangingPunct="1">
              <a:lnSpc>
                <a:spcPct val="70000"/>
              </a:lnSpc>
              <a:spcBef>
                <a:spcPct val="30000"/>
              </a:spcBef>
            </a:pPr>
            <a:r>
              <a:rPr lang="en-US" b="1">
                <a:solidFill>
                  <a:schemeClr val="folHlink"/>
                </a:solidFill>
                <a:latin typeface="Lucida Console" pitchFamily="49" charset="0"/>
              </a:rPr>
              <a:t>   int tabHash = key.hashCode() %</a:t>
            </a:r>
          </a:p>
          <a:p>
            <a:pPr algn="l" eaLnBrk="1" hangingPunct="1">
              <a:lnSpc>
                <a:spcPct val="70000"/>
              </a:lnSpc>
              <a:spcBef>
                <a:spcPct val="30000"/>
              </a:spcBef>
            </a:pPr>
            <a:r>
              <a:rPr lang="en-US" b="1">
                <a:solidFill>
                  <a:schemeClr val="folHlink"/>
                </a:solidFill>
                <a:latin typeface="Lucida Console" pitchFamily="49" charset="0"/>
              </a:rPr>
              <a:t>                   table.length;</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return</a:t>
            </a:r>
            <a:r>
              <a:rPr lang="en-US" b="1">
                <a:latin typeface="Lucida Console" pitchFamily="49" charset="0"/>
              </a:rPr>
              <a:t> table[tabHash].add(key);</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a:t>
            </a:r>
          </a:p>
          <a:p>
            <a:pPr algn="l" eaLnBrk="1" hangingPunct="1">
              <a:lnSpc>
                <a:spcPct val="70000"/>
              </a:lnSpc>
              <a:spcBef>
                <a:spcPct val="30000"/>
              </a:spcBef>
            </a:pPr>
            <a:r>
              <a:rPr lang="en-US" b="1">
                <a:solidFill>
                  <a:schemeClr val="folHlink"/>
                </a:solidFill>
                <a:latin typeface="Lucida Console" pitchFamily="49" charset="0"/>
              </a:rPr>
              <a:t> }</a:t>
            </a:r>
          </a:p>
        </p:txBody>
      </p:sp>
      <p:sp>
        <p:nvSpPr>
          <p:cNvPr id="50183" name="AutoShape 5"/>
          <p:cNvSpPr>
            <a:spLocks noChangeArrowheads="1"/>
          </p:cNvSpPr>
          <p:nvPr/>
        </p:nvSpPr>
        <p:spPr bwMode="auto">
          <a:xfrm>
            <a:off x="1279525" y="4090988"/>
            <a:ext cx="6037263" cy="528637"/>
          </a:xfrm>
          <a:prstGeom prst="wedgeRoundRectCallout">
            <a:avLst>
              <a:gd name="adj1" fmla="val 34852"/>
              <a:gd name="adj2" fmla="val -166519"/>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50184" name="Text Box 6"/>
          <p:cNvSpPr txBox="1">
            <a:spLocks noChangeArrowheads="1"/>
          </p:cNvSpPr>
          <p:nvPr/>
        </p:nvSpPr>
        <p:spPr bwMode="auto">
          <a:xfrm>
            <a:off x="4594225" y="2222500"/>
            <a:ext cx="3805238" cy="1066800"/>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Call that bucket’s add() method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Footer Placeholder 1"/>
          <p:cNvSpPr>
            <a:spLocks noGrp="1"/>
          </p:cNvSpPr>
          <p:nvPr>
            <p:ph type="ftr" sz="quarter" idx="10"/>
          </p:nvPr>
        </p:nvSpPr>
        <p:spPr>
          <a:noFill/>
        </p:spPr>
        <p:txBody>
          <a:bodyPr/>
          <a:lstStyle/>
          <a:p>
            <a:r>
              <a:rPr lang="en-US" smtClean="0"/>
              <a:t>Art of Multiprocessor Programming</a:t>
            </a:r>
          </a:p>
        </p:txBody>
      </p:sp>
      <p:sp>
        <p:nvSpPr>
          <p:cNvPr id="51203" name="Slide Number Placeholder 2"/>
          <p:cNvSpPr>
            <a:spLocks noGrp="1"/>
          </p:cNvSpPr>
          <p:nvPr>
            <p:ph type="sldNum" sz="quarter" idx="11"/>
          </p:nvPr>
        </p:nvSpPr>
        <p:spPr>
          <a:noFill/>
        </p:spPr>
        <p:txBody>
          <a:bodyPr/>
          <a:lstStyle/>
          <a:p>
            <a:fld id="{E567CB03-B6BC-45D0-967B-B96B9E268E16}" type="slidenum">
              <a:rPr lang="ar-SA" smtClean="0">
                <a:cs typeface="Arial" pitchFamily="34" charset="0"/>
              </a:rPr>
              <a:pPr/>
              <a:t>42</a:t>
            </a:fld>
            <a:endParaRPr lang="en-US" smtClean="0">
              <a:cs typeface="Arial" pitchFamily="34" charset="0"/>
            </a:endParaRPr>
          </a:p>
        </p:txBody>
      </p:sp>
      <p:sp>
        <p:nvSpPr>
          <p:cNvPr id="5120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9F478F43-3180-4A2F-BBAE-D98676B9D44A}" type="slidenum">
              <a:rPr lang="ar-SA" sz="1400">
                <a:solidFill>
                  <a:schemeClr val="tx1"/>
                </a:solidFill>
                <a:latin typeface="Arial" pitchFamily="34" charset="0"/>
                <a:cs typeface="Arial" pitchFamily="34" charset="0"/>
              </a:rPr>
              <a:pPr/>
              <a:t>42</a:t>
            </a:fld>
            <a:endParaRPr lang="en-US" sz="1400" dirty="0">
              <a:solidFill>
                <a:schemeClr val="tx1"/>
              </a:solidFill>
              <a:latin typeface="Arial" pitchFamily="34" charset="0"/>
              <a:cs typeface="Arial" pitchFamily="34" charset="0"/>
            </a:endParaRPr>
          </a:p>
        </p:txBody>
      </p:sp>
      <p:sp>
        <p:nvSpPr>
          <p:cNvPr id="51205" name="Rectangle 3"/>
          <p:cNvSpPr>
            <a:spLocks noGrp="1" noChangeArrowheads="1"/>
          </p:cNvSpPr>
          <p:nvPr>
            <p:ph type="title" idx="4294967295"/>
          </p:nvPr>
        </p:nvSpPr>
        <p:spPr/>
        <p:txBody>
          <a:bodyPr/>
          <a:lstStyle/>
          <a:p>
            <a:r>
              <a:rPr lang="en-US" smtClean="0"/>
              <a:t>Fine-Grained Locking</a:t>
            </a:r>
          </a:p>
        </p:txBody>
      </p:sp>
      <p:sp>
        <p:nvSpPr>
          <p:cNvPr id="51206" name="Text Box 4"/>
          <p:cNvSpPr txBox="1">
            <a:spLocks noChangeArrowheads="1"/>
          </p:cNvSpPr>
          <p:nvPr/>
        </p:nvSpPr>
        <p:spPr bwMode="auto">
          <a:xfrm>
            <a:off x="773113" y="2057400"/>
            <a:ext cx="7445375" cy="3633788"/>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dirty="0">
                <a:solidFill>
                  <a:schemeClr val="tx1"/>
                </a:solidFill>
                <a:latin typeface="Lucida Console" pitchFamily="49" charset="0"/>
              </a:rPr>
              <a:t>private void</a:t>
            </a:r>
            <a:r>
              <a:rPr lang="en-US" b="1" dirty="0">
                <a:latin typeface="Lucida Console" pitchFamily="49" charset="0"/>
              </a:rPr>
              <a:t> resize(</a:t>
            </a:r>
            <a:r>
              <a:rPr lang="en-US" b="1" dirty="0" err="1">
                <a:latin typeface="Lucida Console" pitchFamily="49" charset="0"/>
              </a:rPr>
              <a:t>int</a:t>
            </a:r>
            <a:r>
              <a:rPr lang="en-US" b="1" dirty="0">
                <a:latin typeface="Lucida Console" pitchFamily="49" charset="0"/>
              </a:rPr>
              <a:t> depth,</a:t>
            </a:r>
          </a:p>
          <a:p>
            <a:pPr algn="l" eaLnBrk="1" hangingPunct="1">
              <a:lnSpc>
                <a:spcPct val="70000"/>
              </a:lnSpc>
              <a:spcBef>
                <a:spcPct val="30000"/>
              </a:spcBef>
            </a:pPr>
            <a:r>
              <a:rPr lang="en-US" b="1" dirty="0">
                <a:latin typeface="Lucida Console" pitchFamily="49" charset="0"/>
              </a:rPr>
              <a:t>                    List[] </a:t>
            </a:r>
            <a:r>
              <a:rPr lang="en-US" b="1" dirty="0" err="1">
                <a:latin typeface="Lucida Console" pitchFamily="49" charset="0"/>
              </a:rPr>
              <a:t>oldTab</a:t>
            </a:r>
            <a:r>
              <a:rPr lang="en-US" b="1" dirty="0">
                <a:latin typeface="Lucida Console" pitchFamily="49" charset="0"/>
              </a:rPr>
              <a:t>) {</a:t>
            </a:r>
          </a:p>
          <a:p>
            <a:pPr algn="l" eaLnBrk="1" hangingPunct="1">
              <a:lnSpc>
                <a:spcPct val="70000"/>
              </a:lnSpc>
              <a:spcBef>
                <a:spcPct val="30000"/>
              </a:spcBef>
            </a:pPr>
            <a:r>
              <a:rPr lang="en-US" b="1" dirty="0">
                <a:latin typeface="Lucida Console" pitchFamily="49" charset="0"/>
              </a:rPr>
              <a:t> </a:t>
            </a:r>
            <a:r>
              <a:rPr lang="en-US" b="1" dirty="0">
                <a:solidFill>
                  <a:schemeClr val="folHlink"/>
                </a:solidFill>
                <a:latin typeface="Lucida Console" pitchFamily="49" charset="0"/>
              </a:rPr>
              <a:t>synchronized (lock[depth]) {</a:t>
            </a:r>
          </a:p>
          <a:p>
            <a:pPr algn="l" eaLnBrk="1" hangingPunct="1">
              <a:lnSpc>
                <a:spcPct val="70000"/>
              </a:lnSpc>
              <a:spcBef>
                <a:spcPct val="30000"/>
              </a:spcBef>
            </a:pPr>
            <a:r>
              <a:rPr lang="en-US" b="1" dirty="0">
                <a:solidFill>
                  <a:schemeClr val="folHlink"/>
                </a:solidFill>
                <a:latin typeface="Lucida Console" pitchFamily="49" charset="0"/>
              </a:rPr>
              <a:t>  if (</a:t>
            </a:r>
            <a:r>
              <a:rPr lang="en-US" b="1" dirty="0" err="1">
                <a:solidFill>
                  <a:schemeClr val="folHlink"/>
                </a:solidFill>
                <a:latin typeface="Lucida Console" pitchFamily="49" charset="0"/>
              </a:rPr>
              <a:t>oldTab</a:t>
            </a:r>
            <a:r>
              <a:rPr lang="en-US" b="1" dirty="0">
                <a:solidFill>
                  <a:schemeClr val="folHlink"/>
                </a:solidFill>
                <a:latin typeface="Lucida Console" pitchFamily="49" charset="0"/>
              </a:rPr>
              <a:t> == </a:t>
            </a:r>
            <a:r>
              <a:rPr lang="en-US" b="1" dirty="0" err="1">
                <a:solidFill>
                  <a:schemeClr val="folHlink"/>
                </a:solidFill>
                <a:latin typeface="Lucida Console" pitchFamily="49" charset="0"/>
              </a:rPr>
              <a:t>this.table</a:t>
            </a:r>
            <a:r>
              <a:rPr lang="en-US" b="1" dirty="0">
                <a:solidFill>
                  <a:schemeClr val="folHlink"/>
                </a:solidFill>
                <a:latin typeface="Lucida Console" pitchFamily="49" charset="0"/>
              </a:rPr>
              <a:t>){</a:t>
            </a:r>
          </a:p>
          <a:p>
            <a:pPr algn="l" eaLnBrk="1" hangingPunct="1">
              <a:lnSpc>
                <a:spcPct val="70000"/>
              </a:lnSpc>
              <a:spcBef>
                <a:spcPct val="30000"/>
              </a:spcBef>
            </a:pPr>
            <a:r>
              <a:rPr lang="en-US" b="1" dirty="0">
                <a:solidFill>
                  <a:schemeClr val="folHlink"/>
                </a:solidFill>
                <a:latin typeface="Lucida Console" pitchFamily="49" charset="0"/>
              </a:rPr>
              <a:t>   </a:t>
            </a:r>
            <a:r>
              <a:rPr lang="en-US" b="1" dirty="0" err="1">
                <a:solidFill>
                  <a:schemeClr val="folHlink"/>
                </a:solidFill>
                <a:latin typeface="Lucida Console" pitchFamily="49" charset="0"/>
              </a:rPr>
              <a:t>int</a:t>
            </a:r>
            <a:r>
              <a:rPr lang="en-US" b="1" dirty="0">
                <a:solidFill>
                  <a:schemeClr val="folHlink"/>
                </a:solidFill>
                <a:latin typeface="Lucida Console" pitchFamily="49" charset="0"/>
              </a:rPr>
              <a:t> next = depth + 1;</a:t>
            </a:r>
          </a:p>
          <a:p>
            <a:pPr algn="l" eaLnBrk="1" hangingPunct="1">
              <a:lnSpc>
                <a:spcPct val="70000"/>
              </a:lnSpc>
              <a:spcBef>
                <a:spcPct val="30000"/>
              </a:spcBef>
            </a:pPr>
            <a:r>
              <a:rPr lang="en-US" b="1" dirty="0">
                <a:solidFill>
                  <a:schemeClr val="folHlink"/>
                </a:solidFill>
                <a:latin typeface="Lucida Console" pitchFamily="49" charset="0"/>
              </a:rPr>
              <a:t>   if (next &lt; </a:t>
            </a:r>
            <a:r>
              <a:rPr lang="en-US" b="1" dirty="0" err="1">
                <a:solidFill>
                  <a:schemeClr val="folHlink"/>
                </a:solidFill>
                <a:latin typeface="Lucida Console" pitchFamily="49" charset="0"/>
              </a:rPr>
              <a:t>lock.length</a:t>
            </a:r>
            <a:r>
              <a:rPr lang="en-US" b="1" dirty="0">
                <a:solidFill>
                  <a:schemeClr val="folHlink"/>
                </a:solidFill>
                <a:latin typeface="Lucida Console" pitchFamily="49" charset="0"/>
              </a:rPr>
              <a:t>)</a:t>
            </a:r>
          </a:p>
          <a:p>
            <a:pPr algn="l" eaLnBrk="1" hangingPunct="1">
              <a:lnSpc>
                <a:spcPct val="70000"/>
              </a:lnSpc>
              <a:spcBef>
                <a:spcPct val="30000"/>
              </a:spcBef>
            </a:pPr>
            <a:r>
              <a:rPr lang="en-US" b="1" dirty="0">
                <a:solidFill>
                  <a:schemeClr val="folHlink"/>
                </a:solidFill>
                <a:latin typeface="Lucida Console" pitchFamily="49" charset="0"/>
              </a:rPr>
              <a:t>    resize (next, </a:t>
            </a:r>
            <a:r>
              <a:rPr lang="en-US" b="1" dirty="0" err="1">
                <a:solidFill>
                  <a:schemeClr val="folHlink"/>
                </a:solidFill>
                <a:latin typeface="Lucida Console" pitchFamily="49" charset="0"/>
              </a:rPr>
              <a:t>oldTab</a:t>
            </a:r>
            <a:r>
              <a:rPr lang="en-US" b="1" dirty="0">
                <a:solidFill>
                  <a:schemeClr val="folHlink"/>
                </a:solidFill>
                <a:latin typeface="Lucida Console" pitchFamily="49" charset="0"/>
              </a:rPr>
              <a:t>);</a:t>
            </a:r>
          </a:p>
          <a:p>
            <a:pPr algn="l" eaLnBrk="1" hangingPunct="1">
              <a:lnSpc>
                <a:spcPct val="70000"/>
              </a:lnSpc>
              <a:spcBef>
                <a:spcPct val="30000"/>
              </a:spcBef>
            </a:pPr>
            <a:r>
              <a:rPr lang="en-US" b="1" dirty="0">
                <a:solidFill>
                  <a:schemeClr val="folHlink"/>
                </a:solidFill>
                <a:latin typeface="Lucida Console" pitchFamily="49" charset="0"/>
              </a:rPr>
              <a:t>   else</a:t>
            </a:r>
          </a:p>
          <a:p>
            <a:pPr algn="l" eaLnBrk="1" hangingPunct="1">
              <a:lnSpc>
                <a:spcPct val="70000"/>
              </a:lnSpc>
              <a:spcBef>
                <a:spcPct val="30000"/>
              </a:spcBef>
            </a:pPr>
            <a:r>
              <a:rPr lang="en-US" b="1" dirty="0">
                <a:solidFill>
                  <a:schemeClr val="folHlink"/>
                </a:solidFill>
                <a:latin typeface="Lucida Console" pitchFamily="49" charset="0"/>
              </a:rPr>
              <a:t>    </a:t>
            </a:r>
            <a:r>
              <a:rPr lang="en-US" b="1" dirty="0" err="1">
                <a:solidFill>
                  <a:schemeClr val="folHlink"/>
                </a:solidFill>
                <a:latin typeface="Lucida Console" pitchFamily="49" charset="0"/>
              </a:rPr>
              <a:t>sequentialResize</a:t>
            </a:r>
            <a:r>
              <a:rPr lang="en-US" b="1" dirty="0">
                <a:solidFill>
                  <a:schemeClr val="folHlink"/>
                </a:solidFill>
                <a:latin typeface="Lucida Console" pitchFamily="49" charset="0"/>
              </a:rPr>
              <a:t>();</a:t>
            </a:r>
          </a:p>
          <a:p>
            <a:pPr algn="l" eaLnBrk="1" hangingPunct="1">
              <a:lnSpc>
                <a:spcPct val="70000"/>
              </a:lnSpc>
              <a:spcBef>
                <a:spcPct val="30000"/>
              </a:spcBef>
            </a:pPr>
            <a:r>
              <a:rPr lang="en-US" b="1" dirty="0">
                <a:solidFill>
                  <a:schemeClr val="folHlink"/>
                </a:solidFill>
                <a:latin typeface="Lucida Console" pitchFamily="49" charset="0"/>
              </a:rPr>
              <a:t> }}}</a:t>
            </a:r>
          </a:p>
        </p:txBody>
      </p:sp>
      <p:sp>
        <p:nvSpPr>
          <p:cNvPr id="51207" name="AutoShape 5"/>
          <p:cNvSpPr>
            <a:spLocks noChangeArrowheads="1"/>
          </p:cNvSpPr>
          <p:nvPr/>
        </p:nvSpPr>
        <p:spPr bwMode="auto">
          <a:xfrm>
            <a:off x="790575" y="2066925"/>
            <a:ext cx="7202488" cy="692150"/>
          </a:xfrm>
          <a:prstGeom prst="wedgeRoundRectCallout">
            <a:avLst>
              <a:gd name="adj1" fmla="val 15880"/>
              <a:gd name="adj2" fmla="val 325231"/>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51208" name="Text Box 6"/>
          <p:cNvSpPr txBox="1">
            <a:spLocks noChangeArrowheads="1"/>
          </p:cNvSpPr>
          <p:nvPr/>
        </p:nvSpPr>
        <p:spPr bwMode="auto">
          <a:xfrm>
            <a:off x="2255838" y="4564063"/>
            <a:ext cx="5910262" cy="1066800"/>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resize() calls resize(0,this.table)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Footer Placeholder 1"/>
          <p:cNvSpPr>
            <a:spLocks noGrp="1"/>
          </p:cNvSpPr>
          <p:nvPr>
            <p:ph type="ftr" sz="quarter" idx="10"/>
          </p:nvPr>
        </p:nvSpPr>
        <p:spPr>
          <a:noFill/>
        </p:spPr>
        <p:txBody>
          <a:bodyPr/>
          <a:lstStyle/>
          <a:p>
            <a:r>
              <a:rPr lang="en-US" smtClean="0"/>
              <a:t>Art of Multiprocessor Programming</a:t>
            </a:r>
          </a:p>
        </p:txBody>
      </p:sp>
      <p:sp>
        <p:nvSpPr>
          <p:cNvPr id="51203" name="Slide Number Placeholder 2"/>
          <p:cNvSpPr>
            <a:spLocks noGrp="1"/>
          </p:cNvSpPr>
          <p:nvPr>
            <p:ph type="sldNum" sz="quarter" idx="11"/>
          </p:nvPr>
        </p:nvSpPr>
        <p:spPr>
          <a:noFill/>
        </p:spPr>
        <p:txBody>
          <a:bodyPr/>
          <a:lstStyle/>
          <a:p>
            <a:fld id="{E567CB03-B6BC-45D0-967B-B96B9E268E16}" type="slidenum">
              <a:rPr lang="ar-SA" smtClean="0">
                <a:cs typeface="Arial" pitchFamily="34" charset="0"/>
              </a:rPr>
              <a:pPr/>
              <a:t>43</a:t>
            </a:fld>
            <a:endParaRPr lang="en-US" smtClean="0">
              <a:cs typeface="Arial" pitchFamily="34" charset="0"/>
            </a:endParaRPr>
          </a:p>
        </p:txBody>
      </p:sp>
      <p:sp>
        <p:nvSpPr>
          <p:cNvPr id="5120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9F478F43-3180-4A2F-BBAE-D98676B9D44A}" type="slidenum">
              <a:rPr lang="ar-SA" sz="1400">
                <a:solidFill>
                  <a:schemeClr val="tx1"/>
                </a:solidFill>
                <a:latin typeface="Arial" pitchFamily="34" charset="0"/>
                <a:cs typeface="Arial" pitchFamily="34" charset="0"/>
              </a:rPr>
              <a:pPr/>
              <a:t>43</a:t>
            </a:fld>
            <a:endParaRPr lang="en-US" sz="1400" dirty="0">
              <a:solidFill>
                <a:schemeClr val="tx1"/>
              </a:solidFill>
              <a:latin typeface="Arial" pitchFamily="34" charset="0"/>
              <a:cs typeface="Arial" pitchFamily="34" charset="0"/>
            </a:endParaRPr>
          </a:p>
        </p:txBody>
      </p:sp>
      <p:sp>
        <p:nvSpPr>
          <p:cNvPr id="51205" name="Rectangle 3"/>
          <p:cNvSpPr>
            <a:spLocks noGrp="1" noChangeArrowheads="1"/>
          </p:cNvSpPr>
          <p:nvPr>
            <p:ph type="title" idx="4294967295"/>
          </p:nvPr>
        </p:nvSpPr>
        <p:spPr/>
        <p:txBody>
          <a:bodyPr/>
          <a:lstStyle/>
          <a:p>
            <a:r>
              <a:rPr lang="en-US" dirty="0" smtClean="0"/>
              <a:t>Resizing</a:t>
            </a:r>
          </a:p>
        </p:txBody>
      </p:sp>
      <p:sp>
        <p:nvSpPr>
          <p:cNvPr id="51206" name="Text Box 4"/>
          <p:cNvSpPr txBox="1">
            <a:spLocks noChangeArrowheads="1"/>
          </p:cNvSpPr>
          <p:nvPr/>
        </p:nvSpPr>
        <p:spPr bwMode="auto">
          <a:xfrm>
            <a:off x="773113" y="2057400"/>
            <a:ext cx="7445375" cy="3674852"/>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dirty="0">
                <a:solidFill>
                  <a:schemeClr val="tx1"/>
                </a:solidFill>
                <a:latin typeface="Lucida Console" pitchFamily="49" charset="0"/>
              </a:rPr>
              <a:t>private void</a:t>
            </a:r>
            <a:r>
              <a:rPr lang="en-US" b="1" dirty="0">
                <a:latin typeface="Lucida Console" pitchFamily="49" charset="0"/>
              </a:rPr>
              <a:t> resize(</a:t>
            </a:r>
            <a:r>
              <a:rPr lang="en-US" b="1" dirty="0" err="1">
                <a:solidFill>
                  <a:schemeClr val="tx1"/>
                </a:solidFill>
                <a:latin typeface="Lucida Console" pitchFamily="49" charset="0"/>
              </a:rPr>
              <a:t>int</a:t>
            </a:r>
            <a:r>
              <a:rPr lang="en-US" b="1" dirty="0">
                <a:latin typeface="Lucida Console" pitchFamily="49" charset="0"/>
              </a:rPr>
              <a:t> depth,</a:t>
            </a:r>
          </a:p>
          <a:p>
            <a:pPr algn="l" eaLnBrk="1" hangingPunct="1">
              <a:lnSpc>
                <a:spcPct val="70000"/>
              </a:lnSpc>
              <a:spcBef>
                <a:spcPct val="30000"/>
              </a:spcBef>
            </a:pPr>
            <a:r>
              <a:rPr lang="en-US" b="1" dirty="0">
                <a:latin typeface="Lucida Console" pitchFamily="49" charset="0"/>
              </a:rPr>
              <a:t>                    List[] </a:t>
            </a:r>
            <a:r>
              <a:rPr lang="en-US" b="1" dirty="0" err="1">
                <a:latin typeface="Lucida Console" pitchFamily="49" charset="0"/>
              </a:rPr>
              <a:t>oldTab</a:t>
            </a:r>
            <a:r>
              <a:rPr lang="en-US" b="1" dirty="0">
                <a:latin typeface="Lucida Console" pitchFamily="49" charset="0"/>
              </a:rPr>
              <a:t>) {</a:t>
            </a:r>
          </a:p>
          <a:p>
            <a:pPr algn="l" eaLnBrk="1" hangingPunct="1">
              <a:lnSpc>
                <a:spcPct val="70000"/>
              </a:lnSpc>
              <a:spcBef>
                <a:spcPct val="30000"/>
              </a:spcBef>
            </a:pPr>
            <a:r>
              <a:rPr lang="en-US" b="1" dirty="0">
                <a:latin typeface="Lucida Console" pitchFamily="49" charset="0"/>
              </a:rPr>
              <a:t> </a:t>
            </a:r>
            <a:r>
              <a:rPr lang="en-US" b="1" dirty="0">
                <a:solidFill>
                  <a:schemeClr val="tx1"/>
                </a:solidFill>
                <a:latin typeface="Lucida Console" pitchFamily="49" charset="0"/>
              </a:rPr>
              <a:t>synchronized</a:t>
            </a:r>
            <a:r>
              <a:rPr lang="en-US" b="1" dirty="0">
                <a:latin typeface="Lucida Console" pitchFamily="49" charset="0"/>
              </a:rPr>
              <a:t> (lock[depth]) {</a:t>
            </a:r>
          </a:p>
          <a:p>
            <a:pPr algn="l" eaLnBrk="1" hangingPunct="1">
              <a:lnSpc>
                <a:spcPct val="70000"/>
              </a:lnSpc>
              <a:spcBef>
                <a:spcPct val="30000"/>
              </a:spcBef>
            </a:pPr>
            <a:r>
              <a:rPr lang="en-US" b="1" dirty="0">
                <a:latin typeface="Lucida Console" pitchFamily="49" charset="0"/>
              </a:rPr>
              <a:t>  </a:t>
            </a:r>
            <a:r>
              <a:rPr lang="en-US" b="1" dirty="0">
                <a:solidFill>
                  <a:schemeClr val="tx1"/>
                </a:solidFill>
                <a:latin typeface="Lucida Console" pitchFamily="49" charset="0"/>
              </a:rPr>
              <a:t>if</a:t>
            </a:r>
            <a:r>
              <a:rPr lang="en-US" b="1" dirty="0">
                <a:latin typeface="Lucida Console" pitchFamily="49" charset="0"/>
              </a:rPr>
              <a:t> (</a:t>
            </a:r>
            <a:r>
              <a:rPr lang="en-US" b="1" dirty="0" err="1">
                <a:latin typeface="Lucida Console" pitchFamily="49" charset="0"/>
              </a:rPr>
              <a:t>oldTab</a:t>
            </a:r>
            <a:r>
              <a:rPr lang="en-US" b="1" dirty="0">
                <a:latin typeface="Lucida Console" pitchFamily="49" charset="0"/>
              </a:rPr>
              <a:t> == </a:t>
            </a:r>
            <a:r>
              <a:rPr lang="en-US" b="1" dirty="0" err="1">
                <a:latin typeface="Lucida Console" pitchFamily="49" charset="0"/>
              </a:rPr>
              <a:t>this.table</a:t>
            </a:r>
            <a:r>
              <a:rPr lang="en-US" b="1" dirty="0">
                <a:latin typeface="Lucida Console" pitchFamily="49" charset="0"/>
              </a:rPr>
              <a:t>){</a:t>
            </a:r>
          </a:p>
          <a:p>
            <a:pPr algn="l" eaLnBrk="1" hangingPunct="1">
              <a:lnSpc>
                <a:spcPct val="70000"/>
              </a:lnSpc>
              <a:spcBef>
                <a:spcPct val="30000"/>
              </a:spcBef>
            </a:pPr>
            <a:r>
              <a:rPr lang="en-US" b="1" dirty="0">
                <a:latin typeface="Lucida Console" pitchFamily="49" charset="0"/>
              </a:rPr>
              <a:t>   </a:t>
            </a:r>
            <a:r>
              <a:rPr lang="en-US" b="1" dirty="0" err="1">
                <a:solidFill>
                  <a:schemeClr val="tx1"/>
                </a:solidFill>
                <a:latin typeface="Lucida Console" pitchFamily="49" charset="0"/>
              </a:rPr>
              <a:t>int</a:t>
            </a:r>
            <a:r>
              <a:rPr lang="en-US" b="1" dirty="0">
                <a:solidFill>
                  <a:schemeClr val="tx1"/>
                </a:solidFill>
                <a:latin typeface="Lucida Console" pitchFamily="49" charset="0"/>
              </a:rPr>
              <a:t> </a:t>
            </a:r>
            <a:r>
              <a:rPr lang="en-US" b="1" dirty="0">
                <a:latin typeface="Lucida Console" pitchFamily="49" charset="0"/>
              </a:rPr>
              <a:t>next = depth + 1;</a:t>
            </a:r>
          </a:p>
          <a:p>
            <a:pPr algn="l" eaLnBrk="1" hangingPunct="1">
              <a:lnSpc>
                <a:spcPct val="70000"/>
              </a:lnSpc>
              <a:spcBef>
                <a:spcPct val="30000"/>
              </a:spcBef>
            </a:pPr>
            <a:r>
              <a:rPr lang="en-US" b="1" dirty="0">
                <a:latin typeface="Lucida Console" pitchFamily="49" charset="0"/>
              </a:rPr>
              <a:t>   </a:t>
            </a:r>
            <a:r>
              <a:rPr lang="en-US" b="1" dirty="0">
                <a:solidFill>
                  <a:schemeClr val="tx1"/>
                </a:solidFill>
                <a:latin typeface="Lucida Console" pitchFamily="49" charset="0"/>
              </a:rPr>
              <a:t>if</a:t>
            </a:r>
            <a:r>
              <a:rPr lang="en-US" b="1" dirty="0">
                <a:latin typeface="Lucida Console" pitchFamily="49" charset="0"/>
              </a:rPr>
              <a:t> (next &lt; </a:t>
            </a:r>
            <a:r>
              <a:rPr lang="en-US" b="1" dirty="0" err="1">
                <a:latin typeface="Lucida Console" pitchFamily="49" charset="0"/>
              </a:rPr>
              <a:t>lock.length</a:t>
            </a:r>
            <a:r>
              <a:rPr lang="en-US" b="1" dirty="0">
                <a:latin typeface="Lucida Console" pitchFamily="49" charset="0"/>
              </a:rPr>
              <a:t>)</a:t>
            </a:r>
          </a:p>
          <a:p>
            <a:pPr algn="l" eaLnBrk="1" hangingPunct="1">
              <a:lnSpc>
                <a:spcPct val="70000"/>
              </a:lnSpc>
              <a:spcBef>
                <a:spcPct val="30000"/>
              </a:spcBef>
            </a:pPr>
            <a:r>
              <a:rPr lang="en-US" b="1" dirty="0">
                <a:latin typeface="Lucida Console" pitchFamily="49" charset="0"/>
              </a:rPr>
              <a:t>    resize (next, </a:t>
            </a:r>
            <a:r>
              <a:rPr lang="en-US" b="1" dirty="0" err="1">
                <a:latin typeface="Lucida Console" pitchFamily="49" charset="0"/>
              </a:rPr>
              <a:t>oldTab</a:t>
            </a:r>
            <a:r>
              <a:rPr lang="en-US" b="1" dirty="0">
                <a:latin typeface="Lucida Console" pitchFamily="49" charset="0"/>
              </a:rPr>
              <a:t>);</a:t>
            </a:r>
          </a:p>
          <a:p>
            <a:pPr algn="l" eaLnBrk="1" hangingPunct="1">
              <a:lnSpc>
                <a:spcPct val="70000"/>
              </a:lnSpc>
              <a:spcBef>
                <a:spcPct val="30000"/>
              </a:spcBef>
            </a:pPr>
            <a:r>
              <a:rPr lang="en-US" b="1" dirty="0">
                <a:latin typeface="Lucida Console" pitchFamily="49" charset="0"/>
              </a:rPr>
              <a:t>   </a:t>
            </a:r>
            <a:r>
              <a:rPr lang="en-US" b="1" dirty="0">
                <a:solidFill>
                  <a:schemeClr val="tx1"/>
                </a:solidFill>
                <a:latin typeface="Lucida Console" pitchFamily="49" charset="0"/>
              </a:rPr>
              <a:t>else</a:t>
            </a:r>
          </a:p>
          <a:p>
            <a:pPr algn="l" eaLnBrk="1" hangingPunct="1">
              <a:lnSpc>
                <a:spcPct val="70000"/>
              </a:lnSpc>
              <a:spcBef>
                <a:spcPct val="30000"/>
              </a:spcBef>
            </a:pPr>
            <a:r>
              <a:rPr lang="en-US" b="1" dirty="0">
                <a:latin typeface="Lucida Console" pitchFamily="49" charset="0"/>
              </a:rPr>
              <a:t>    </a:t>
            </a:r>
            <a:r>
              <a:rPr lang="en-US" b="1" dirty="0" err="1">
                <a:latin typeface="Lucida Console" pitchFamily="49" charset="0"/>
              </a:rPr>
              <a:t>sequentialResize</a:t>
            </a:r>
            <a:r>
              <a:rPr lang="en-US" b="1" dirty="0">
                <a:latin typeface="Lucida Console" pitchFamily="49" charset="0"/>
              </a:rPr>
              <a:t>();</a:t>
            </a:r>
          </a:p>
          <a:p>
            <a:pPr algn="l" eaLnBrk="1" hangingPunct="1">
              <a:lnSpc>
                <a:spcPct val="70000"/>
              </a:lnSpc>
              <a:spcBef>
                <a:spcPct val="30000"/>
              </a:spcBef>
            </a:pPr>
            <a:r>
              <a:rPr lang="en-US" b="1" dirty="0">
                <a:latin typeface="Lucida Console" pitchFamily="49" charset="0"/>
              </a:rPr>
              <a:t> }}}</a:t>
            </a:r>
          </a:p>
        </p:txBody>
      </p:sp>
    </p:spTree>
    <p:extLst>
      <p:ext uri="{BB962C8B-B14F-4D97-AF65-F5344CB8AC3E}">
        <p14:creationId xmlns:p14="http://schemas.microsoft.com/office/powerpoint/2010/main" val="2267689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Footer Placeholder 1"/>
          <p:cNvSpPr>
            <a:spLocks noGrp="1"/>
          </p:cNvSpPr>
          <p:nvPr>
            <p:ph type="ftr" sz="quarter" idx="10"/>
          </p:nvPr>
        </p:nvSpPr>
        <p:spPr>
          <a:noFill/>
        </p:spPr>
        <p:txBody>
          <a:bodyPr/>
          <a:lstStyle/>
          <a:p>
            <a:r>
              <a:rPr lang="en-US" smtClean="0"/>
              <a:t>Art of Multiprocessor Programming</a:t>
            </a:r>
          </a:p>
        </p:txBody>
      </p:sp>
      <p:sp>
        <p:nvSpPr>
          <p:cNvPr id="52227" name="Slide Number Placeholder 2"/>
          <p:cNvSpPr>
            <a:spLocks noGrp="1"/>
          </p:cNvSpPr>
          <p:nvPr>
            <p:ph type="sldNum" sz="quarter" idx="11"/>
          </p:nvPr>
        </p:nvSpPr>
        <p:spPr>
          <a:noFill/>
        </p:spPr>
        <p:txBody>
          <a:bodyPr/>
          <a:lstStyle/>
          <a:p>
            <a:fld id="{B321A0C5-9A42-4D4D-B66F-5DA1398DA00D}" type="slidenum">
              <a:rPr lang="ar-SA" smtClean="0">
                <a:cs typeface="Arial" pitchFamily="34" charset="0"/>
              </a:rPr>
              <a:pPr/>
              <a:t>44</a:t>
            </a:fld>
            <a:endParaRPr lang="en-US" smtClean="0">
              <a:cs typeface="Arial" pitchFamily="34" charset="0"/>
            </a:endParaRPr>
          </a:p>
        </p:txBody>
      </p:sp>
      <p:sp>
        <p:nvSpPr>
          <p:cNvPr id="5222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C7367735-7CAE-43CD-BF9B-709EF69046F3}" type="slidenum">
              <a:rPr lang="ar-SA" sz="1400">
                <a:solidFill>
                  <a:schemeClr val="tx1"/>
                </a:solidFill>
                <a:latin typeface="Arial" pitchFamily="34" charset="0"/>
                <a:cs typeface="Arial" pitchFamily="34" charset="0"/>
              </a:rPr>
              <a:pPr/>
              <a:t>44</a:t>
            </a:fld>
            <a:endParaRPr lang="en-US" sz="1400" dirty="0">
              <a:solidFill>
                <a:schemeClr val="tx1"/>
              </a:solidFill>
              <a:latin typeface="Arial" pitchFamily="34" charset="0"/>
              <a:cs typeface="Arial" pitchFamily="34" charset="0"/>
            </a:endParaRPr>
          </a:p>
        </p:txBody>
      </p:sp>
      <p:sp>
        <p:nvSpPr>
          <p:cNvPr id="52229" name="Rectangle 3"/>
          <p:cNvSpPr>
            <a:spLocks noGrp="1" noChangeArrowheads="1"/>
          </p:cNvSpPr>
          <p:nvPr>
            <p:ph type="title" idx="4294967295"/>
          </p:nvPr>
        </p:nvSpPr>
        <p:spPr/>
        <p:txBody>
          <a:bodyPr/>
          <a:lstStyle/>
          <a:p>
            <a:r>
              <a:rPr lang="en-US" dirty="0"/>
              <a:t>Resizing</a:t>
            </a:r>
            <a:endParaRPr lang="en-US" dirty="0" smtClean="0"/>
          </a:p>
        </p:txBody>
      </p:sp>
      <p:sp>
        <p:nvSpPr>
          <p:cNvPr id="52230" name="Text Box 4"/>
          <p:cNvSpPr txBox="1">
            <a:spLocks noChangeArrowheads="1"/>
          </p:cNvSpPr>
          <p:nvPr/>
        </p:nvSpPr>
        <p:spPr bwMode="auto">
          <a:xfrm>
            <a:off x="773113" y="2057400"/>
            <a:ext cx="7445375" cy="3633788"/>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private void resize(int depth,</a:t>
            </a:r>
          </a:p>
          <a:p>
            <a:pPr algn="l" eaLnBrk="1" hangingPunct="1">
              <a:lnSpc>
                <a:spcPct val="70000"/>
              </a:lnSpc>
              <a:spcBef>
                <a:spcPct val="30000"/>
              </a:spcBef>
            </a:pPr>
            <a:r>
              <a:rPr lang="en-US" b="1">
                <a:solidFill>
                  <a:schemeClr val="folHlink"/>
                </a:solidFill>
                <a:latin typeface="Lucida Console" pitchFamily="49" charset="0"/>
              </a:rPr>
              <a:t>                    List[] oldTab)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synchronized</a:t>
            </a:r>
            <a:r>
              <a:rPr lang="en-US" b="1">
                <a:latin typeface="Lucida Console" pitchFamily="49" charset="0"/>
              </a:rPr>
              <a:t> (lock[depth]) {</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if (oldTab == this.table){</a:t>
            </a:r>
          </a:p>
          <a:p>
            <a:pPr algn="l" eaLnBrk="1" hangingPunct="1">
              <a:lnSpc>
                <a:spcPct val="70000"/>
              </a:lnSpc>
              <a:spcBef>
                <a:spcPct val="30000"/>
              </a:spcBef>
            </a:pPr>
            <a:r>
              <a:rPr lang="en-US" b="1">
                <a:solidFill>
                  <a:schemeClr val="folHlink"/>
                </a:solidFill>
                <a:latin typeface="Lucida Console" pitchFamily="49" charset="0"/>
              </a:rPr>
              <a:t>   int next = depth + 1;</a:t>
            </a:r>
          </a:p>
          <a:p>
            <a:pPr algn="l" eaLnBrk="1" hangingPunct="1">
              <a:lnSpc>
                <a:spcPct val="70000"/>
              </a:lnSpc>
              <a:spcBef>
                <a:spcPct val="30000"/>
              </a:spcBef>
            </a:pPr>
            <a:r>
              <a:rPr lang="en-US" b="1">
                <a:solidFill>
                  <a:schemeClr val="folHlink"/>
                </a:solidFill>
                <a:latin typeface="Lucida Console" pitchFamily="49" charset="0"/>
              </a:rPr>
              <a:t>   if (next &lt; lock.length)</a:t>
            </a:r>
          </a:p>
          <a:p>
            <a:pPr algn="l" eaLnBrk="1" hangingPunct="1">
              <a:lnSpc>
                <a:spcPct val="70000"/>
              </a:lnSpc>
              <a:spcBef>
                <a:spcPct val="30000"/>
              </a:spcBef>
            </a:pPr>
            <a:r>
              <a:rPr lang="en-US" b="1">
                <a:solidFill>
                  <a:schemeClr val="folHlink"/>
                </a:solidFill>
                <a:latin typeface="Lucida Console" pitchFamily="49" charset="0"/>
              </a:rPr>
              <a:t>    resize (next, oldTab);</a:t>
            </a:r>
          </a:p>
          <a:p>
            <a:pPr algn="l" eaLnBrk="1" hangingPunct="1">
              <a:lnSpc>
                <a:spcPct val="70000"/>
              </a:lnSpc>
              <a:spcBef>
                <a:spcPct val="30000"/>
              </a:spcBef>
            </a:pPr>
            <a:r>
              <a:rPr lang="en-US" b="1">
                <a:solidFill>
                  <a:schemeClr val="folHlink"/>
                </a:solidFill>
                <a:latin typeface="Lucida Console" pitchFamily="49" charset="0"/>
              </a:rPr>
              <a:t>   else</a:t>
            </a:r>
          </a:p>
          <a:p>
            <a:pPr algn="l" eaLnBrk="1" hangingPunct="1">
              <a:lnSpc>
                <a:spcPct val="70000"/>
              </a:lnSpc>
              <a:spcBef>
                <a:spcPct val="30000"/>
              </a:spcBef>
            </a:pPr>
            <a:r>
              <a:rPr lang="en-US" b="1">
                <a:solidFill>
                  <a:schemeClr val="folHlink"/>
                </a:solidFill>
                <a:latin typeface="Lucida Console" pitchFamily="49" charset="0"/>
              </a:rPr>
              <a:t>    sequentialResize();</a:t>
            </a:r>
          </a:p>
          <a:p>
            <a:pPr algn="l" eaLnBrk="1" hangingPunct="1">
              <a:lnSpc>
                <a:spcPct val="70000"/>
              </a:lnSpc>
              <a:spcBef>
                <a:spcPct val="30000"/>
              </a:spcBef>
            </a:pPr>
            <a:r>
              <a:rPr lang="en-US" b="1">
                <a:solidFill>
                  <a:schemeClr val="folHlink"/>
                </a:solidFill>
                <a:latin typeface="Lucida Console" pitchFamily="49" charset="0"/>
              </a:rPr>
              <a:t> }}}</a:t>
            </a:r>
          </a:p>
        </p:txBody>
      </p:sp>
      <p:sp>
        <p:nvSpPr>
          <p:cNvPr id="52231" name="AutoShape 5"/>
          <p:cNvSpPr>
            <a:spLocks noChangeArrowheads="1"/>
          </p:cNvSpPr>
          <p:nvPr/>
        </p:nvSpPr>
        <p:spPr bwMode="auto">
          <a:xfrm>
            <a:off x="885825" y="2700338"/>
            <a:ext cx="5514975" cy="573087"/>
          </a:xfrm>
          <a:prstGeom prst="wedgeRoundRectCallout">
            <a:avLst>
              <a:gd name="adj1" fmla="val 32875"/>
              <a:gd name="adj2" fmla="val 262190"/>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52232" name="Text Box 6"/>
          <p:cNvSpPr txBox="1">
            <a:spLocks noChangeArrowheads="1"/>
          </p:cNvSpPr>
          <p:nvPr/>
        </p:nvSpPr>
        <p:spPr bwMode="auto">
          <a:xfrm>
            <a:off x="2255838" y="4564063"/>
            <a:ext cx="5910262" cy="579437"/>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Acquire next lock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Footer Placeholder 1"/>
          <p:cNvSpPr>
            <a:spLocks noGrp="1"/>
          </p:cNvSpPr>
          <p:nvPr>
            <p:ph type="ftr" sz="quarter" idx="10"/>
          </p:nvPr>
        </p:nvSpPr>
        <p:spPr>
          <a:noFill/>
        </p:spPr>
        <p:txBody>
          <a:bodyPr/>
          <a:lstStyle/>
          <a:p>
            <a:r>
              <a:rPr lang="en-US" smtClean="0"/>
              <a:t>Art of Multiprocessor Programming</a:t>
            </a:r>
          </a:p>
        </p:txBody>
      </p:sp>
      <p:sp>
        <p:nvSpPr>
          <p:cNvPr id="53251" name="Slide Number Placeholder 2"/>
          <p:cNvSpPr>
            <a:spLocks noGrp="1"/>
          </p:cNvSpPr>
          <p:nvPr>
            <p:ph type="sldNum" sz="quarter" idx="11"/>
          </p:nvPr>
        </p:nvSpPr>
        <p:spPr>
          <a:noFill/>
        </p:spPr>
        <p:txBody>
          <a:bodyPr/>
          <a:lstStyle/>
          <a:p>
            <a:fld id="{218B3A71-9B33-4CAB-A72E-6AE35D17B894}" type="slidenum">
              <a:rPr lang="ar-SA" smtClean="0">
                <a:cs typeface="Arial" pitchFamily="34" charset="0"/>
              </a:rPr>
              <a:pPr/>
              <a:t>45</a:t>
            </a:fld>
            <a:endParaRPr lang="en-US" smtClean="0">
              <a:cs typeface="Arial" pitchFamily="34" charset="0"/>
            </a:endParaRPr>
          </a:p>
        </p:txBody>
      </p:sp>
      <p:sp>
        <p:nvSpPr>
          <p:cNvPr id="5325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4379C082-E3C2-4BE1-87D4-8B60D9E48777}" type="slidenum">
              <a:rPr lang="ar-SA" sz="1400">
                <a:solidFill>
                  <a:schemeClr val="tx1"/>
                </a:solidFill>
                <a:latin typeface="Arial" pitchFamily="34" charset="0"/>
                <a:cs typeface="Arial" pitchFamily="34" charset="0"/>
              </a:rPr>
              <a:pPr/>
              <a:t>45</a:t>
            </a:fld>
            <a:endParaRPr lang="en-US" sz="1400" dirty="0">
              <a:solidFill>
                <a:schemeClr val="tx1"/>
              </a:solidFill>
              <a:latin typeface="Arial" pitchFamily="34" charset="0"/>
              <a:cs typeface="Arial" pitchFamily="34" charset="0"/>
            </a:endParaRPr>
          </a:p>
        </p:txBody>
      </p:sp>
      <p:sp>
        <p:nvSpPr>
          <p:cNvPr id="53253" name="Rectangle 3"/>
          <p:cNvSpPr>
            <a:spLocks noGrp="1" noChangeArrowheads="1"/>
          </p:cNvSpPr>
          <p:nvPr>
            <p:ph type="title" idx="4294967295"/>
          </p:nvPr>
        </p:nvSpPr>
        <p:spPr/>
        <p:txBody>
          <a:bodyPr/>
          <a:lstStyle/>
          <a:p>
            <a:r>
              <a:rPr lang="en-US" dirty="0"/>
              <a:t>Resizing</a:t>
            </a:r>
            <a:endParaRPr lang="en-US" dirty="0" smtClean="0"/>
          </a:p>
        </p:txBody>
      </p:sp>
      <p:sp>
        <p:nvSpPr>
          <p:cNvPr id="53254" name="Text Box 4"/>
          <p:cNvSpPr txBox="1">
            <a:spLocks noChangeArrowheads="1"/>
          </p:cNvSpPr>
          <p:nvPr/>
        </p:nvSpPr>
        <p:spPr bwMode="auto">
          <a:xfrm>
            <a:off x="773113" y="2057400"/>
            <a:ext cx="7445375" cy="3633788"/>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private void resize(int depth,</a:t>
            </a:r>
          </a:p>
          <a:p>
            <a:pPr algn="l" eaLnBrk="1" hangingPunct="1">
              <a:lnSpc>
                <a:spcPct val="70000"/>
              </a:lnSpc>
              <a:spcBef>
                <a:spcPct val="30000"/>
              </a:spcBef>
            </a:pPr>
            <a:r>
              <a:rPr lang="en-US" b="1">
                <a:solidFill>
                  <a:schemeClr val="folHlink"/>
                </a:solidFill>
                <a:latin typeface="Lucida Console" pitchFamily="49" charset="0"/>
              </a:rPr>
              <a:t>                    List[] oldTab) {</a:t>
            </a:r>
          </a:p>
          <a:p>
            <a:pPr algn="l" eaLnBrk="1" hangingPunct="1">
              <a:lnSpc>
                <a:spcPct val="70000"/>
              </a:lnSpc>
              <a:spcBef>
                <a:spcPct val="30000"/>
              </a:spcBef>
            </a:pPr>
            <a:r>
              <a:rPr lang="en-US" b="1">
                <a:solidFill>
                  <a:schemeClr val="folHlink"/>
                </a:solidFill>
                <a:latin typeface="Lucida Console" pitchFamily="49" charset="0"/>
              </a:rPr>
              <a:t> synchronized (lock[depth])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if</a:t>
            </a:r>
            <a:r>
              <a:rPr lang="en-US" b="1">
                <a:latin typeface="Lucida Console" pitchFamily="49" charset="0"/>
              </a:rPr>
              <a:t> (oldTab == this.table) {</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int next = depth + 1;</a:t>
            </a:r>
          </a:p>
          <a:p>
            <a:pPr algn="l" eaLnBrk="1" hangingPunct="1">
              <a:lnSpc>
                <a:spcPct val="70000"/>
              </a:lnSpc>
              <a:spcBef>
                <a:spcPct val="30000"/>
              </a:spcBef>
            </a:pPr>
            <a:r>
              <a:rPr lang="en-US" b="1">
                <a:solidFill>
                  <a:schemeClr val="folHlink"/>
                </a:solidFill>
                <a:latin typeface="Lucida Console" pitchFamily="49" charset="0"/>
              </a:rPr>
              <a:t>   if (next &lt; lock.length)</a:t>
            </a:r>
          </a:p>
          <a:p>
            <a:pPr algn="l" eaLnBrk="1" hangingPunct="1">
              <a:lnSpc>
                <a:spcPct val="70000"/>
              </a:lnSpc>
              <a:spcBef>
                <a:spcPct val="30000"/>
              </a:spcBef>
            </a:pPr>
            <a:r>
              <a:rPr lang="en-US" b="1">
                <a:solidFill>
                  <a:schemeClr val="folHlink"/>
                </a:solidFill>
                <a:latin typeface="Lucida Console" pitchFamily="49" charset="0"/>
              </a:rPr>
              <a:t>    resize (next, oldTab);</a:t>
            </a:r>
          </a:p>
          <a:p>
            <a:pPr algn="l" eaLnBrk="1" hangingPunct="1">
              <a:lnSpc>
                <a:spcPct val="70000"/>
              </a:lnSpc>
              <a:spcBef>
                <a:spcPct val="30000"/>
              </a:spcBef>
            </a:pPr>
            <a:r>
              <a:rPr lang="en-US" b="1">
                <a:solidFill>
                  <a:schemeClr val="folHlink"/>
                </a:solidFill>
                <a:latin typeface="Lucida Console" pitchFamily="49" charset="0"/>
              </a:rPr>
              <a:t>   else</a:t>
            </a:r>
          </a:p>
          <a:p>
            <a:pPr algn="l" eaLnBrk="1" hangingPunct="1">
              <a:lnSpc>
                <a:spcPct val="70000"/>
              </a:lnSpc>
              <a:spcBef>
                <a:spcPct val="30000"/>
              </a:spcBef>
            </a:pPr>
            <a:r>
              <a:rPr lang="en-US" b="1">
                <a:solidFill>
                  <a:schemeClr val="folHlink"/>
                </a:solidFill>
                <a:latin typeface="Lucida Console" pitchFamily="49" charset="0"/>
              </a:rPr>
              <a:t>    sequentialResize();</a:t>
            </a:r>
          </a:p>
          <a:p>
            <a:pPr algn="l" eaLnBrk="1" hangingPunct="1">
              <a:lnSpc>
                <a:spcPct val="70000"/>
              </a:lnSpc>
              <a:spcBef>
                <a:spcPct val="30000"/>
              </a:spcBef>
            </a:pPr>
            <a:r>
              <a:rPr lang="en-US" b="1">
                <a:solidFill>
                  <a:schemeClr val="folHlink"/>
                </a:solidFill>
                <a:latin typeface="Lucida Console" pitchFamily="49" charset="0"/>
              </a:rPr>
              <a:t> }}}</a:t>
            </a:r>
          </a:p>
        </p:txBody>
      </p:sp>
      <p:sp>
        <p:nvSpPr>
          <p:cNvPr id="53255" name="AutoShape 5"/>
          <p:cNvSpPr>
            <a:spLocks noChangeArrowheads="1"/>
          </p:cNvSpPr>
          <p:nvPr/>
        </p:nvSpPr>
        <p:spPr bwMode="auto">
          <a:xfrm>
            <a:off x="1058863" y="3032125"/>
            <a:ext cx="5268912" cy="588963"/>
          </a:xfrm>
          <a:prstGeom prst="wedgeRoundRectCallout">
            <a:avLst>
              <a:gd name="adj1" fmla="val 32556"/>
              <a:gd name="adj2" fmla="val 231940"/>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53256" name="Text Box 6"/>
          <p:cNvSpPr txBox="1">
            <a:spLocks noChangeArrowheads="1"/>
          </p:cNvSpPr>
          <p:nvPr/>
        </p:nvSpPr>
        <p:spPr bwMode="auto">
          <a:xfrm>
            <a:off x="979488" y="4859338"/>
            <a:ext cx="7218362" cy="579437"/>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Check that no one else has resized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Footer Placeholder 1"/>
          <p:cNvSpPr>
            <a:spLocks noGrp="1"/>
          </p:cNvSpPr>
          <p:nvPr>
            <p:ph type="ftr" sz="quarter" idx="10"/>
          </p:nvPr>
        </p:nvSpPr>
        <p:spPr>
          <a:noFill/>
        </p:spPr>
        <p:txBody>
          <a:bodyPr/>
          <a:lstStyle/>
          <a:p>
            <a:r>
              <a:rPr lang="en-US" smtClean="0"/>
              <a:t>Art of Multiprocessor Programming</a:t>
            </a:r>
          </a:p>
        </p:txBody>
      </p:sp>
      <p:sp>
        <p:nvSpPr>
          <p:cNvPr id="54275" name="Slide Number Placeholder 2"/>
          <p:cNvSpPr>
            <a:spLocks noGrp="1"/>
          </p:cNvSpPr>
          <p:nvPr>
            <p:ph type="sldNum" sz="quarter" idx="11"/>
          </p:nvPr>
        </p:nvSpPr>
        <p:spPr>
          <a:noFill/>
        </p:spPr>
        <p:txBody>
          <a:bodyPr/>
          <a:lstStyle/>
          <a:p>
            <a:fld id="{32BC4AAC-155F-4754-8C23-F63595EBBB30}" type="slidenum">
              <a:rPr lang="ar-SA" smtClean="0">
                <a:cs typeface="Arial" pitchFamily="34" charset="0"/>
              </a:rPr>
              <a:pPr/>
              <a:t>46</a:t>
            </a:fld>
            <a:endParaRPr lang="en-US" smtClean="0">
              <a:cs typeface="Arial" pitchFamily="34" charset="0"/>
            </a:endParaRPr>
          </a:p>
        </p:txBody>
      </p:sp>
      <p:sp>
        <p:nvSpPr>
          <p:cNvPr id="5427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77FEE0BA-F707-4D73-9B6B-2AA080BFFD4A}" type="slidenum">
              <a:rPr lang="ar-SA" sz="1400">
                <a:solidFill>
                  <a:schemeClr val="tx1"/>
                </a:solidFill>
                <a:latin typeface="Arial" pitchFamily="34" charset="0"/>
                <a:cs typeface="Arial" pitchFamily="34" charset="0"/>
              </a:rPr>
              <a:pPr/>
              <a:t>46</a:t>
            </a:fld>
            <a:endParaRPr lang="en-US" sz="1400" dirty="0">
              <a:solidFill>
                <a:schemeClr val="tx1"/>
              </a:solidFill>
              <a:latin typeface="Arial" pitchFamily="34" charset="0"/>
              <a:cs typeface="Arial" pitchFamily="34" charset="0"/>
            </a:endParaRPr>
          </a:p>
        </p:txBody>
      </p:sp>
      <p:sp>
        <p:nvSpPr>
          <p:cNvPr id="54277" name="Rectangle 3"/>
          <p:cNvSpPr>
            <a:spLocks noGrp="1" noChangeArrowheads="1"/>
          </p:cNvSpPr>
          <p:nvPr>
            <p:ph type="title" idx="4294967295"/>
          </p:nvPr>
        </p:nvSpPr>
        <p:spPr/>
        <p:txBody>
          <a:bodyPr/>
          <a:lstStyle/>
          <a:p>
            <a:r>
              <a:rPr lang="en-US" dirty="0"/>
              <a:t>Resizing</a:t>
            </a:r>
            <a:endParaRPr lang="en-US" dirty="0" smtClean="0"/>
          </a:p>
        </p:txBody>
      </p:sp>
      <p:sp>
        <p:nvSpPr>
          <p:cNvPr id="54278" name="Text Box 4"/>
          <p:cNvSpPr txBox="1">
            <a:spLocks noChangeArrowheads="1"/>
          </p:cNvSpPr>
          <p:nvPr/>
        </p:nvSpPr>
        <p:spPr bwMode="auto">
          <a:xfrm>
            <a:off x="773113" y="2057400"/>
            <a:ext cx="7445375" cy="3633788"/>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private void resize(int depth,</a:t>
            </a:r>
          </a:p>
          <a:p>
            <a:pPr algn="l" eaLnBrk="1" hangingPunct="1">
              <a:lnSpc>
                <a:spcPct val="70000"/>
              </a:lnSpc>
              <a:spcBef>
                <a:spcPct val="30000"/>
              </a:spcBef>
            </a:pPr>
            <a:r>
              <a:rPr lang="en-US" b="1">
                <a:solidFill>
                  <a:schemeClr val="folHlink"/>
                </a:solidFill>
                <a:latin typeface="Lucida Console" pitchFamily="49" charset="0"/>
              </a:rPr>
              <a:t>                    List[] oldTab) {</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synchronized (lock[depth]) {</a:t>
            </a:r>
          </a:p>
          <a:p>
            <a:pPr algn="l" eaLnBrk="1" hangingPunct="1">
              <a:lnSpc>
                <a:spcPct val="70000"/>
              </a:lnSpc>
              <a:spcBef>
                <a:spcPct val="30000"/>
              </a:spcBef>
            </a:pPr>
            <a:r>
              <a:rPr lang="en-US" b="1">
                <a:solidFill>
                  <a:schemeClr val="folHlink"/>
                </a:solidFill>
                <a:latin typeface="Lucida Console" pitchFamily="49" charset="0"/>
              </a:rPr>
              <a:t>  if (oldTab == this.table){</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next = depth + 1;</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if</a:t>
            </a:r>
            <a:r>
              <a:rPr lang="en-US" b="1">
                <a:latin typeface="Lucida Console" pitchFamily="49" charset="0"/>
              </a:rPr>
              <a:t> (next &lt; lock.length)</a:t>
            </a:r>
          </a:p>
          <a:p>
            <a:pPr algn="l" eaLnBrk="1" hangingPunct="1">
              <a:lnSpc>
                <a:spcPct val="70000"/>
              </a:lnSpc>
              <a:spcBef>
                <a:spcPct val="30000"/>
              </a:spcBef>
            </a:pPr>
            <a:r>
              <a:rPr lang="en-US" b="1">
                <a:latin typeface="Lucida Console" pitchFamily="49" charset="0"/>
              </a:rPr>
              <a:t>    resize (next, oldTab);</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else</a:t>
            </a:r>
          </a:p>
          <a:p>
            <a:pPr algn="l" eaLnBrk="1" hangingPunct="1">
              <a:lnSpc>
                <a:spcPct val="70000"/>
              </a:lnSpc>
              <a:spcBef>
                <a:spcPct val="30000"/>
              </a:spcBef>
            </a:pPr>
            <a:r>
              <a:rPr lang="en-US" b="1">
                <a:solidFill>
                  <a:schemeClr val="folHlink"/>
                </a:solidFill>
                <a:latin typeface="Lucida Console" pitchFamily="49" charset="0"/>
              </a:rPr>
              <a:t>    sequentialResize();</a:t>
            </a:r>
          </a:p>
          <a:p>
            <a:pPr algn="l" eaLnBrk="1" hangingPunct="1">
              <a:lnSpc>
                <a:spcPct val="70000"/>
              </a:lnSpc>
              <a:spcBef>
                <a:spcPct val="30000"/>
              </a:spcBef>
            </a:pPr>
            <a:r>
              <a:rPr lang="en-US" b="1">
                <a:solidFill>
                  <a:schemeClr val="folHlink"/>
                </a:solidFill>
                <a:latin typeface="Lucida Console" pitchFamily="49" charset="0"/>
              </a:rPr>
              <a:t> }}}</a:t>
            </a:r>
          </a:p>
        </p:txBody>
      </p:sp>
      <p:sp>
        <p:nvSpPr>
          <p:cNvPr id="54279" name="AutoShape 5"/>
          <p:cNvSpPr>
            <a:spLocks noChangeArrowheads="1"/>
          </p:cNvSpPr>
          <p:nvPr/>
        </p:nvSpPr>
        <p:spPr bwMode="auto">
          <a:xfrm>
            <a:off x="1216025" y="3427413"/>
            <a:ext cx="4767263" cy="1206500"/>
          </a:xfrm>
          <a:prstGeom prst="wedgeRoundRectCallout">
            <a:avLst>
              <a:gd name="adj1" fmla="val 4181"/>
              <a:gd name="adj2" fmla="val -116315"/>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54280" name="Text Box 6"/>
          <p:cNvSpPr txBox="1">
            <a:spLocks noChangeArrowheads="1"/>
          </p:cNvSpPr>
          <p:nvPr/>
        </p:nvSpPr>
        <p:spPr bwMode="auto">
          <a:xfrm>
            <a:off x="790575" y="2147888"/>
            <a:ext cx="7218363" cy="579437"/>
          </a:xfrm>
          <a:prstGeom prst="rect">
            <a:avLst/>
          </a:prstGeom>
          <a:solidFill>
            <a:srgbClr val="FFFFCC">
              <a:alpha val="89803"/>
            </a:srgbClr>
          </a:solidFill>
          <a:ln w="9525">
            <a:noFill/>
            <a:miter lim="800000"/>
            <a:headEnd/>
            <a:tailEnd/>
          </a:ln>
        </p:spPr>
        <p:txBody>
          <a:bodyPr>
            <a:spAutoFit/>
          </a:bodyPr>
          <a:lstStyle/>
          <a:p>
            <a:pPr algn="ctr"/>
            <a:r>
              <a:rPr lang="en-US" sz="3200" b="1">
                <a:solidFill>
                  <a:srgbClr val="FF0000"/>
                </a:solidFill>
                <a:latin typeface="Arial" pitchFamily="34" charset="0"/>
                <a:cs typeface="Arial" pitchFamily="34" charset="0"/>
              </a:rPr>
              <a:t>Recursively acquire next lock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Footer Placeholder 1"/>
          <p:cNvSpPr>
            <a:spLocks noGrp="1"/>
          </p:cNvSpPr>
          <p:nvPr>
            <p:ph type="ftr" sz="quarter" idx="10"/>
          </p:nvPr>
        </p:nvSpPr>
        <p:spPr>
          <a:noFill/>
        </p:spPr>
        <p:txBody>
          <a:bodyPr/>
          <a:lstStyle/>
          <a:p>
            <a:r>
              <a:rPr lang="en-US" smtClean="0"/>
              <a:t>Art of Multiprocessor Programming</a:t>
            </a:r>
          </a:p>
        </p:txBody>
      </p:sp>
      <p:sp>
        <p:nvSpPr>
          <p:cNvPr id="55299" name="Slide Number Placeholder 2"/>
          <p:cNvSpPr>
            <a:spLocks noGrp="1"/>
          </p:cNvSpPr>
          <p:nvPr>
            <p:ph type="sldNum" sz="quarter" idx="11"/>
          </p:nvPr>
        </p:nvSpPr>
        <p:spPr>
          <a:noFill/>
        </p:spPr>
        <p:txBody>
          <a:bodyPr/>
          <a:lstStyle/>
          <a:p>
            <a:fld id="{2FC87CA9-EF09-4E26-A7A7-B5B111AE4729}" type="slidenum">
              <a:rPr lang="ar-SA" smtClean="0">
                <a:cs typeface="Arial" pitchFamily="34" charset="0"/>
              </a:rPr>
              <a:pPr/>
              <a:t>47</a:t>
            </a:fld>
            <a:endParaRPr lang="en-US" smtClean="0">
              <a:cs typeface="Arial" pitchFamily="34" charset="0"/>
            </a:endParaRPr>
          </a:p>
        </p:txBody>
      </p:sp>
      <p:sp>
        <p:nvSpPr>
          <p:cNvPr id="5530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BAACAA65-D211-4125-99E3-51B85478AAB4}" type="slidenum">
              <a:rPr lang="ar-SA" sz="1400">
                <a:solidFill>
                  <a:schemeClr val="tx1"/>
                </a:solidFill>
                <a:latin typeface="Arial" pitchFamily="34" charset="0"/>
                <a:cs typeface="Arial" pitchFamily="34" charset="0"/>
              </a:rPr>
              <a:pPr/>
              <a:t>47</a:t>
            </a:fld>
            <a:endParaRPr lang="en-US" sz="1400" dirty="0">
              <a:solidFill>
                <a:schemeClr val="tx1"/>
              </a:solidFill>
              <a:latin typeface="Arial" pitchFamily="34" charset="0"/>
              <a:cs typeface="Arial" pitchFamily="34" charset="0"/>
            </a:endParaRPr>
          </a:p>
        </p:txBody>
      </p:sp>
      <p:sp>
        <p:nvSpPr>
          <p:cNvPr id="55301" name="Rectangle 3"/>
          <p:cNvSpPr>
            <a:spLocks noGrp="1" noChangeArrowheads="1"/>
          </p:cNvSpPr>
          <p:nvPr>
            <p:ph type="title" idx="4294967295"/>
          </p:nvPr>
        </p:nvSpPr>
        <p:spPr/>
        <p:txBody>
          <a:bodyPr/>
          <a:lstStyle/>
          <a:p>
            <a:r>
              <a:rPr lang="en-US" dirty="0"/>
              <a:t>Resizing</a:t>
            </a:r>
            <a:endParaRPr lang="en-US" dirty="0" smtClean="0"/>
          </a:p>
        </p:txBody>
      </p:sp>
      <p:sp>
        <p:nvSpPr>
          <p:cNvPr id="55302" name="Text Box 4"/>
          <p:cNvSpPr txBox="1">
            <a:spLocks noChangeArrowheads="1"/>
          </p:cNvSpPr>
          <p:nvPr/>
        </p:nvSpPr>
        <p:spPr bwMode="auto">
          <a:xfrm>
            <a:off x="773113" y="2057400"/>
            <a:ext cx="7445375" cy="3633788"/>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private void resize(int depth,</a:t>
            </a:r>
          </a:p>
          <a:p>
            <a:pPr algn="l" eaLnBrk="1" hangingPunct="1">
              <a:lnSpc>
                <a:spcPct val="70000"/>
              </a:lnSpc>
              <a:spcBef>
                <a:spcPct val="30000"/>
              </a:spcBef>
            </a:pPr>
            <a:r>
              <a:rPr lang="en-US" b="1">
                <a:solidFill>
                  <a:schemeClr val="folHlink"/>
                </a:solidFill>
                <a:latin typeface="Lucida Console" pitchFamily="49" charset="0"/>
              </a:rPr>
              <a:t>                    List[] oldTab) {</a:t>
            </a:r>
          </a:p>
          <a:p>
            <a:pPr algn="l" eaLnBrk="1" hangingPunct="1">
              <a:lnSpc>
                <a:spcPct val="70000"/>
              </a:lnSpc>
              <a:spcBef>
                <a:spcPct val="30000"/>
              </a:spcBef>
            </a:pPr>
            <a:r>
              <a:rPr lang="en-US" b="1">
                <a:solidFill>
                  <a:schemeClr val="folHlink"/>
                </a:solidFill>
                <a:latin typeface="Lucida Console" pitchFamily="49" charset="0"/>
              </a:rPr>
              <a:t> synchronized (lock[depth]) {</a:t>
            </a:r>
          </a:p>
          <a:p>
            <a:pPr algn="l" eaLnBrk="1" hangingPunct="1">
              <a:lnSpc>
                <a:spcPct val="70000"/>
              </a:lnSpc>
              <a:spcBef>
                <a:spcPct val="30000"/>
              </a:spcBef>
            </a:pPr>
            <a:r>
              <a:rPr lang="en-US" b="1">
                <a:solidFill>
                  <a:schemeClr val="folHlink"/>
                </a:solidFill>
                <a:latin typeface="Lucida Console" pitchFamily="49" charset="0"/>
              </a:rPr>
              <a:t>  if (oldTab == this.table){</a:t>
            </a:r>
          </a:p>
          <a:p>
            <a:pPr algn="l" eaLnBrk="1" hangingPunct="1">
              <a:lnSpc>
                <a:spcPct val="70000"/>
              </a:lnSpc>
              <a:spcBef>
                <a:spcPct val="30000"/>
              </a:spcBef>
            </a:pPr>
            <a:r>
              <a:rPr lang="en-US" b="1">
                <a:solidFill>
                  <a:schemeClr val="folHlink"/>
                </a:solidFill>
                <a:latin typeface="Lucida Console" pitchFamily="49" charset="0"/>
              </a:rPr>
              <a:t>   int next = depth + 1;</a:t>
            </a:r>
          </a:p>
          <a:p>
            <a:pPr algn="l" eaLnBrk="1" hangingPunct="1">
              <a:lnSpc>
                <a:spcPct val="70000"/>
              </a:lnSpc>
              <a:spcBef>
                <a:spcPct val="30000"/>
              </a:spcBef>
            </a:pPr>
            <a:r>
              <a:rPr lang="en-US" b="1">
                <a:solidFill>
                  <a:schemeClr val="folHlink"/>
                </a:solidFill>
                <a:latin typeface="Lucida Console" pitchFamily="49" charset="0"/>
              </a:rPr>
              <a:t>   if (next &lt; lock.length)</a:t>
            </a:r>
          </a:p>
          <a:p>
            <a:pPr algn="l" eaLnBrk="1" hangingPunct="1">
              <a:lnSpc>
                <a:spcPct val="70000"/>
              </a:lnSpc>
              <a:spcBef>
                <a:spcPct val="30000"/>
              </a:spcBef>
            </a:pPr>
            <a:r>
              <a:rPr lang="en-US" b="1">
                <a:solidFill>
                  <a:schemeClr val="folHlink"/>
                </a:solidFill>
                <a:latin typeface="Lucida Console" pitchFamily="49" charset="0"/>
              </a:rPr>
              <a:t>    resize (next, oldTab);</a:t>
            </a:r>
          </a:p>
          <a:p>
            <a:pPr algn="l" eaLnBrk="1" hangingPunct="1">
              <a:lnSpc>
                <a:spcPct val="70000"/>
              </a:lnSpc>
              <a:spcBef>
                <a:spcPct val="30000"/>
              </a:spcBef>
            </a:pPr>
            <a:r>
              <a:rPr lang="en-US" b="1">
                <a:solidFill>
                  <a:schemeClr val="folHlink"/>
                </a:solidFill>
                <a:latin typeface="Lucida Console" pitchFamily="49" charset="0"/>
              </a:rPr>
              <a:t>   else</a:t>
            </a:r>
          </a:p>
          <a:p>
            <a:pPr algn="l" eaLnBrk="1" hangingPunct="1">
              <a:lnSpc>
                <a:spcPct val="70000"/>
              </a:lnSpc>
              <a:spcBef>
                <a:spcPct val="30000"/>
              </a:spcBef>
            </a:pPr>
            <a:r>
              <a:rPr lang="en-US" b="1">
                <a:latin typeface="Lucida Console" pitchFamily="49" charset="0"/>
              </a:rPr>
              <a:t>    sequentialResize();</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a:t>
            </a:r>
          </a:p>
        </p:txBody>
      </p:sp>
      <p:sp>
        <p:nvSpPr>
          <p:cNvPr id="55303" name="AutoShape 5"/>
          <p:cNvSpPr>
            <a:spLocks noChangeArrowheads="1"/>
          </p:cNvSpPr>
          <p:nvPr/>
        </p:nvSpPr>
        <p:spPr bwMode="auto">
          <a:xfrm>
            <a:off x="1155700" y="4875213"/>
            <a:ext cx="3844925" cy="531812"/>
          </a:xfrm>
          <a:prstGeom prst="wedgeRoundRectCallout">
            <a:avLst>
              <a:gd name="adj1" fmla="val 27829"/>
              <a:gd name="adj2" fmla="val -448806"/>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55304" name="Text Box 6"/>
          <p:cNvSpPr txBox="1">
            <a:spLocks noChangeArrowheads="1"/>
          </p:cNvSpPr>
          <p:nvPr/>
        </p:nvSpPr>
        <p:spPr bwMode="auto">
          <a:xfrm>
            <a:off x="790575" y="2147888"/>
            <a:ext cx="7218363" cy="579437"/>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Locks acquired, do the work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p:cNvSpPr>
            <a:spLocks noGrp="1"/>
          </p:cNvSpPr>
          <p:nvPr>
            <p:ph type="ftr" sz="quarter" idx="10"/>
          </p:nvPr>
        </p:nvSpPr>
        <p:spPr>
          <a:noFill/>
        </p:spPr>
        <p:txBody>
          <a:bodyPr/>
          <a:lstStyle/>
          <a:p>
            <a:r>
              <a:rPr lang="en-US" smtClean="0"/>
              <a:t>Art of Multiprocessor Programming</a:t>
            </a:r>
          </a:p>
        </p:txBody>
      </p:sp>
      <p:sp>
        <p:nvSpPr>
          <p:cNvPr id="59395" name="Slide Number Placeholder 2"/>
          <p:cNvSpPr>
            <a:spLocks noGrp="1"/>
          </p:cNvSpPr>
          <p:nvPr>
            <p:ph type="sldNum" sz="quarter" idx="11"/>
          </p:nvPr>
        </p:nvSpPr>
        <p:spPr>
          <a:noFill/>
        </p:spPr>
        <p:txBody>
          <a:bodyPr/>
          <a:lstStyle/>
          <a:p>
            <a:fld id="{37DA038E-880F-44BB-9279-10E378B4AB48}" type="slidenum">
              <a:rPr lang="ar-SA" smtClean="0">
                <a:cs typeface="Arial" pitchFamily="34" charset="0"/>
              </a:rPr>
              <a:pPr/>
              <a:t>48</a:t>
            </a:fld>
            <a:endParaRPr lang="en-US" smtClean="0">
              <a:cs typeface="Arial" pitchFamily="34" charset="0"/>
            </a:endParaRPr>
          </a:p>
        </p:txBody>
      </p:sp>
      <p:sp>
        <p:nvSpPr>
          <p:cNvPr id="59396" name="Rectangle 3"/>
          <p:cNvSpPr>
            <a:spLocks noGrp="1" noChangeArrowheads="1"/>
          </p:cNvSpPr>
          <p:nvPr>
            <p:ph type="title" idx="4294967295"/>
          </p:nvPr>
        </p:nvSpPr>
        <p:spPr/>
        <p:txBody>
          <a:bodyPr/>
          <a:lstStyle/>
          <a:p>
            <a:r>
              <a:rPr lang="en-US" smtClean="0"/>
              <a:t>Read/Write Locks</a:t>
            </a:r>
          </a:p>
        </p:txBody>
      </p:sp>
      <p:sp>
        <p:nvSpPr>
          <p:cNvPr id="59397" name="Text Box 4"/>
          <p:cNvSpPr txBox="1">
            <a:spLocks noChangeArrowheads="1"/>
          </p:cNvSpPr>
          <p:nvPr/>
        </p:nvSpPr>
        <p:spPr bwMode="auto">
          <a:xfrm>
            <a:off x="773113" y="2057400"/>
            <a:ext cx="7445375" cy="1472134"/>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dirty="0">
                <a:solidFill>
                  <a:schemeClr val="tx2"/>
                </a:solidFill>
                <a:latin typeface="Lucida Console" pitchFamily="49" charset="0"/>
              </a:rPr>
              <a:t>public</a:t>
            </a:r>
            <a:r>
              <a:rPr lang="en-US" b="1" dirty="0">
                <a:latin typeface="Lucida Console" pitchFamily="49" charset="0"/>
              </a:rPr>
              <a:t> </a:t>
            </a:r>
            <a:r>
              <a:rPr lang="en-US" b="1" dirty="0">
                <a:solidFill>
                  <a:schemeClr val="tx2"/>
                </a:solidFill>
                <a:latin typeface="Lucida Console" pitchFamily="49" charset="0"/>
              </a:rPr>
              <a:t>interface</a:t>
            </a:r>
            <a:r>
              <a:rPr lang="en-US" b="1" dirty="0">
                <a:latin typeface="Lucida Console" pitchFamily="49" charset="0"/>
              </a:rPr>
              <a:t> </a:t>
            </a:r>
            <a:r>
              <a:rPr lang="en-US" b="1" dirty="0" err="1">
                <a:latin typeface="Lucida Console" pitchFamily="49" charset="0"/>
              </a:rPr>
              <a:t>ReadWriteLock</a:t>
            </a:r>
            <a:r>
              <a:rPr lang="en-US" b="1" dirty="0">
                <a:latin typeface="Lucida Console" pitchFamily="49" charset="0"/>
              </a:rPr>
              <a:t> {</a:t>
            </a:r>
          </a:p>
          <a:p>
            <a:pPr algn="l" eaLnBrk="1" hangingPunct="1">
              <a:lnSpc>
                <a:spcPct val="70000"/>
              </a:lnSpc>
              <a:spcBef>
                <a:spcPct val="30000"/>
              </a:spcBef>
            </a:pPr>
            <a:r>
              <a:rPr lang="en-US" b="1" dirty="0">
                <a:latin typeface="Lucida Console" pitchFamily="49" charset="0"/>
              </a:rPr>
              <a:t>  Lock </a:t>
            </a:r>
            <a:r>
              <a:rPr lang="en-US" b="1" dirty="0" err="1">
                <a:latin typeface="Lucida Console" pitchFamily="49" charset="0"/>
              </a:rPr>
              <a:t>readLock</a:t>
            </a:r>
            <a:r>
              <a:rPr lang="en-US" b="1" dirty="0">
                <a:latin typeface="Lucida Console" pitchFamily="49" charset="0"/>
              </a:rPr>
              <a:t>();</a:t>
            </a:r>
          </a:p>
          <a:p>
            <a:pPr algn="l" eaLnBrk="1" hangingPunct="1">
              <a:lnSpc>
                <a:spcPct val="70000"/>
              </a:lnSpc>
              <a:spcBef>
                <a:spcPct val="30000"/>
              </a:spcBef>
            </a:pPr>
            <a:r>
              <a:rPr lang="en-US" b="1" dirty="0">
                <a:latin typeface="Lucida Console" pitchFamily="49" charset="0"/>
              </a:rPr>
              <a:t>  Lock </a:t>
            </a:r>
            <a:r>
              <a:rPr lang="en-US" b="1" dirty="0" err="1">
                <a:latin typeface="Lucida Console" pitchFamily="49" charset="0"/>
              </a:rPr>
              <a:t>writeLock</a:t>
            </a:r>
            <a:r>
              <a:rPr lang="en-US" b="1" dirty="0">
                <a:latin typeface="Lucida Console" pitchFamily="49" charset="0"/>
              </a:rPr>
              <a:t>();</a:t>
            </a:r>
          </a:p>
          <a:p>
            <a:pPr algn="l" eaLnBrk="1" hangingPunct="1">
              <a:lnSpc>
                <a:spcPct val="70000"/>
              </a:lnSpc>
              <a:spcBef>
                <a:spcPct val="30000"/>
              </a:spcBef>
            </a:pPr>
            <a:r>
              <a:rPr lang="en-US" b="1" dirty="0">
                <a:latin typeface="Lucida Console"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p:cNvSpPr>
            <a:spLocks noGrp="1"/>
          </p:cNvSpPr>
          <p:nvPr>
            <p:ph type="ftr" sz="quarter" idx="10"/>
          </p:nvPr>
        </p:nvSpPr>
        <p:spPr>
          <a:noFill/>
        </p:spPr>
        <p:txBody>
          <a:bodyPr/>
          <a:lstStyle/>
          <a:p>
            <a:r>
              <a:rPr lang="en-US" smtClean="0"/>
              <a:t>Art of Multiprocessor Programming</a:t>
            </a:r>
          </a:p>
        </p:txBody>
      </p:sp>
      <p:sp>
        <p:nvSpPr>
          <p:cNvPr id="59395" name="Slide Number Placeholder 2"/>
          <p:cNvSpPr>
            <a:spLocks noGrp="1"/>
          </p:cNvSpPr>
          <p:nvPr>
            <p:ph type="sldNum" sz="quarter" idx="11"/>
          </p:nvPr>
        </p:nvSpPr>
        <p:spPr>
          <a:noFill/>
        </p:spPr>
        <p:txBody>
          <a:bodyPr/>
          <a:lstStyle/>
          <a:p>
            <a:fld id="{37DA038E-880F-44BB-9279-10E378B4AB48}" type="slidenum">
              <a:rPr lang="ar-SA" smtClean="0">
                <a:cs typeface="Arial" pitchFamily="34" charset="0"/>
              </a:rPr>
              <a:pPr/>
              <a:t>49</a:t>
            </a:fld>
            <a:endParaRPr lang="en-US" smtClean="0">
              <a:cs typeface="Arial" pitchFamily="34" charset="0"/>
            </a:endParaRPr>
          </a:p>
        </p:txBody>
      </p:sp>
      <p:sp>
        <p:nvSpPr>
          <p:cNvPr id="59396" name="Rectangle 3"/>
          <p:cNvSpPr>
            <a:spLocks noGrp="1" noChangeArrowheads="1"/>
          </p:cNvSpPr>
          <p:nvPr>
            <p:ph type="title" idx="4294967295"/>
          </p:nvPr>
        </p:nvSpPr>
        <p:spPr/>
        <p:txBody>
          <a:bodyPr/>
          <a:lstStyle/>
          <a:p>
            <a:r>
              <a:rPr lang="en-US" smtClean="0"/>
              <a:t>Read/Write Locks</a:t>
            </a:r>
          </a:p>
        </p:txBody>
      </p:sp>
      <p:sp>
        <p:nvSpPr>
          <p:cNvPr id="59397" name="Text Box 4"/>
          <p:cNvSpPr txBox="1">
            <a:spLocks noChangeArrowheads="1"/>
          </p:cNvSpPr>
          <p:nvPr/>
        </p:nvSpPr>
        <p:spPr bwMode="auto">
          <a:xfrm>
            <a:off x="773113" y="2057400"/>
            <a:ext cx="7445375" cy="1443038"/>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interface ReadWriteLock {</a:t>
            </a:r>
          </a:p>
          <a:p>
            <a:pPr algn="l" eaLnBrk="1" hangingPunct="1">
              <a:lnSpc>
                <a:spcPct val="70000"/>
              </a:lnSpc>
              <a:spcBef>
                <a:spcPct val="30000"/>
              </a:spcBef>
            </a:pPr>
            <a:r>
              <a:rPr lang="en-US" b="1">
                <a:latin typeface="Lucida Console" pitchFamily="49" charset="0"/>
              </a:rPr>
              <a:t>  Lock readLock();</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Lock writeLock();</a:t>
            </a:r>
          </a:p>
          <a:p>
            <a:pPr algn="l" eaLnBrk="1" hangingPunct="1">
              <a:lnSpc>
                <a:spcPct val="70000"/>
              </a:lnSpc>
              <a:spcBef>
                <a:spcPct val="30000"/>
              </a:spcBef>
            </a:pPr>
            <a:r>
              <a:rPr lang="en-US" b="1">
                <a:solidFill>
                  <a:schemeClr val="folHlink"/>
                </a:solidFill>
                <a:latin typeface="Lucida Console" pitchFamily="49" charset="0"/>
              </a:rPr>
              <a:t>}</a:t>
            </a:r>
          </a:p>
        </p:txBody>
      </p:sp>
      <p:sp>
        <p:nvSpPr>
          <p:cNvPr id="8" name="AutoShape 5"/>
          <p:cNvSpPr>
            <a:spLocks noChangeArrowheads="1"/>
          </p:cNvSpPr>
          <p:nvPr/>
        </p:nvSpPr>
        <p:spPr bwMode="auto">
          <a:xfrm>
            <a:off x="1122363" y="2370138"/>
            <a:ext cx="3182937" cy="427037"/>
          </a:xfrm>
          <a:prstGeom prst="wedgeRoundRectCallout">
            <a:avLst>
              <a:gd name="adj1" fmla="val 52006"/>
              <a:gd name="adj2" fmla="val -120334"/>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9" name="Text Box 6"/>
          <p:cNvSpPr txBox="1">
            <a:spLocks noChangeArrowheads="1"/>
          </p:cNvSpPr>
          <p:nvPr/>
        </p:nvSpPr>
        <p:spPr bwMode="auto">
          <a:xfrm>
            <a:off x="4461510" y="1572895"/>
            <a:ext cx="3986213" cy="1066800"/>
          </a:xfrm>
          <a:prstGeom prst="rect">
            <a:avLst/>
          </a:prstGeom>
          <a:solidFill>
            <a:schemeClr val="bg1">
              <a:alpha val="90000"/>
            </a:scheme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Returns associated read lock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1"/>
          <p:cNvSpPr>
            <a:spLocks noGrp="1"/>
          </p:cNvSpPr>
          <p:nvPr>
            <p:ph type="ftr" sz="quarter" idx="10"/>
          </p:nvPr>
        </p:nvSpPr>
        <p:spPr>
          <a:noFill/>
        </p:spPr>
        <p:txBody>
          <a:bodyPr/>
          <a:lstStyle/>
          <a:p>
            <a:r>
              <a:rPr lang="en-US" smtClean="0"/>
              <a:t>Art of Multiprocessor Programming</a:t>
            </a:r>
          </a:p>
        </p:txBody>
      </p:sp>
      <p:sp>
        <p:nvSpPr>
          <p:cNvPr id="11267" name="Slide Number Placeholder 2"/>
          <p:cNvSpPr>
            <a:spLocks noGrp="1"/>
          </p:cNvSpPr>
          <p:nvPr>
            <p:ph type="sldNum" sz="quarter" idx="11"/>
          </p:nvPr>
        </p:nvSpPr>
        <p:spPr>
          <a:noFill/>
        </p:spPr>
        <p:txBody>
          <a:bodyPr/>
          <a:lstStyle/>
          <a:p>
            <a:fld id="{13596497-D67D-4BE8-845E-AB372529B1C5}" type="slidenum">
              <a:rPr lang="ar-SA" smtClean="0">
                <a:cs typeface="Arial" pitchFamily="34" charset="0"/>
              </a:rPr>
              <a:pPr/>
              <a:t>5</a:t>
            </a:fld>
            <a:endParaRPr lang="en-US" smtClean="0">
              <a:cs typeface="Arial" pitchFamily="34" charset="0"/>
            </a:endParaRPr>
          </a:p>
        </p:txBody>
      </p:sp>
      <p:sp>
        <p:nvSpPr>
          <p:cNvPr id="11268"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2C1BFB0A-726D-4BE4-904A-DB580DF50477}" type="slidenum">
              <a:rPr lang="ar-SA" sz="1400">
                <a:solidFill>
                  <a:schemeClr val="tx1"/>
                </a:solidFill>
                <a:latin typeface="Arial" pitchFamily="34" charset="0"/>
                <a:cs typeface="Arial" pitchFamily="34" charset="0"/>
              </a:rPr>
              <a:pPr/>
              <a:t>5</a:t>
            </a:fld>
            <a:endParaRPr lang="en-US" sz="1400" dirty="0">
              <a:solidFill>
                <a:schemeClr val="tx1"/>
              </a:solidFill>
              <a:latin typeface="Arial" pitchFamily="34" charset="0"/>
              <a:cs typeface="Arial" pitchFamily="34" charset="0"/>
            </a:endParaRPr>
          </a:p>
        </p:txBody>
      </p:sp>
      <p:sp>
        <p:nvSpPr>
          <p:cNvPr id="11269" name="Rectangle 2"/>
          <p:cNvSpPr>
            <a:spLocks noGrp="1" noChangeArrowheads="1"/>
          </p:cNvSpPr>
          <p:nvPr>
            <p:ph type="title" idx="4294967295"/>
          </p:nvPr>
        </p:nvSpPr>
        <p:spPr>
          <a:xfrm>
            <a:off x="760413" y="209550"/>
            <a:ext cx="7772400" cy="1146175"/>
          </a:xfrm>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More Collisions</a:t>
            </a:r>
          </a:p>
        </p:txBody>
      </p:sp>
      <p:sp>
        <p:nvSpPr>
          <p:cNvPr id="11270"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1271"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1272"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1273"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1274" name="Line 7"/>
          <p:cNvSpPr>
            <a:spLocks noChangeShapeType="1"/>
          </p:cNvSpPr>
          <p:nvPr/>
        </p:nvSpPr>
        <p:spPr bwMode="auto">
          <a:xfrm>
            <a:off x="3306763" y="1698625"/>
            <a:ext cx="1587"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1275"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1276"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1277"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11278"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11279"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11280"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11281" name="Line 14"/>
          <p:cNvSpPr>
            <a:spLocks noChangeShapeType="1"/>
          </p:cNvSpPr>
          <p:nvPr/>
        </p:nvSpPr>
        <p:spPr bwMode="auto">
          <a:xfrm flipV="1">
            <a:off x="2068513" y="19081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1282"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1283" name="Line 16"/>
          <p:cNvSpPr>
            <a:spLocks noChangeShapeType="1"/>
          </p:cNvSpPr>
          <p:nvPr/>
        </p:nvSpPr>
        <p:spPr bwMode="auto">
          <a:xfrm flipV="1">
            <a:off x="2060575" y="3455988"/>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1284" name="AutoShape 17"/>
          <p:cNvSpPr>
            <a:spLocks noChangeArrowheads="1"/>
          </p:cNvSpPr>
          <p:nvPr/>
        </p:nvSpPr>
        <p:spPr bwMode="auto">
          <a:xfrm>
            <a:off x="2776538" y="168751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1285" name="Text Box 18"/>
          <p:cNvSpPr txBox="1">
            <a:spLocks noChangeArrowheads="1"/>
          </p:cNvSpPr>
          <p:nvPr/>
        </p:nvSpPr>
        <p:spPr bwMode="auto">
          <a:xfrm>
            <a:off x="2833688" y="166370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11286" name="AutoShape 19"/>
          <p:cNvSpPr>
            <a:spLocks noChangeArrowheads="1"/>
          </p:cNvSpPr>
          <p:nvPr/>
        </p:nvSpPr>
        <p:spPr bwMode="auto">
          <a:xfrm>
            <a:off x="4359275" y="1698625"/>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1287" name="Line 20"/>
          <p:cNvSpPr>
            <a:spLocks noChangeShapeType="1"/>
          </p:cNvSpPr>
          <p:nvPr/>
        </p:nvSpPr>
        <p:spPr bwMode="auto">
          <a:xfrm>
            <a:off x="4889500" y="1709738"/>
            <a:ext cx="0"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1288" name="Text Box 21"/>
          <p:cNvSpPr txBox="1">
            <a:spLocks noChangeArrowheads="1"/>
          </p:cNvSpPr>
          <p:nvPr/>
        </p:nvSpPr>
        <p:spPr bwMode="auto">
          <a:xfrm>
            <a:off x="4424363" y="166370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11289" name="Text Box 22"/>
          <p:cNvSpPr txBox="1">
            <a:spLocks noChangeArrowheads="1"/>
          </p:cNvSpPr>
          <p:nvPr/>
        </p:nvSpPr>
        <p:spPr bwMode="auto">
          <a:xfrm>
            <a:off x="2846388" y="22161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11290" name="AutoShape 23"/>
          <p:cNvSpPr>
            <a:spLocks noChangeArrowheads="1"/>
          </p:cNvSpPr>
          <p:nvPr/>
        </p:nvSpPr>
        <p:spPr bwMode="auto">
          <a:xfrm>
            <a:off x="2768600" y="3279775"/>
            <a:ext cx="1004888"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1291" name="Line 24"/>
          <p:cNvSpPr>
            <a:spLocks noChangeShapeType="1"/>
          </p:cNvSpPr>
          <p:nvPr/>
        </p:nvSpPr>
        <p:spPr bwMode="auto">
          <a:xfrm>
            <a:off x="3298825" y="32908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1292" name="AutoShape 25"/>
          <p:cNvSpPr>
            <a:spLocks noChangeArrowheads="1"/>
          </p:cNvSpPr>
          <p:nvPr/>
        </p:nvSpPr>
        <p:spPr bwMode="auto">
          <a:xfrm>
            <a:off x="4351338" y="328930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1293" name="Line 26"/>
          <p:cNvSpPr>
            <a:spLocks noChangeShapeType="1"/>
          </p:cNvSpPr>
          <p:nvPr/>
        </p:nvSpPr>
        <p:spPr bwMode="auto">
          <a:xfrm>
            <a:off x="4881563" y="33004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1294" name="Text Box 27"/>
          <p:cNvSpPr txBox="1">
            <a:spLocks noChangeArrowheads="1"/>
          </p:cNvSpPr>
          <p:nvPr/>
        </p:nvSpPr>
        <p:spPr bwMode="auto">
          <a:xfrm>
            <a:off x="2838450" y="32543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11295" name="Text Box 28"/>
          <p:cNvSpPr txBox="1">
            <a:spLocks noChangeArrowheads="1"/>
          </p:cNvSpPr>
          <p:nvPr/>
        </p:nvSpPr>
        <p:spPr bwMode="auto">
          <a:xfrm>
            <a:off x="4424363" y="3254375"/>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11296" name="Line 31"/>
          <p:cNvSpPr>
            <a:spLocks noChangeShapeType="1"/>
          </p:cNvSpPr>
          <p:nvPr/>
        </p:nvSpPr>
        <p:spPr bwMode="auto">
          <a:xfrm>
            <a:off x="3306763" y="168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1297" name="Line 32"/>
          <p:cNvSpPr>
            <a:spLocks noChangeShapeType="1"/>
          </p:cNvSpPr>
          <p:nvPr/>
        </p:nvSpPr>
        <p:spPr bwMode="auto">
          <a:xfrm flipV="1">
            <a:off x="3649663" y="1866900"/>
            <a:ext cx="712787" cy="476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1298" name="Line 33"/>
          <p:cNvSpPr>
            <a:spLocks noChangeShapeType="1"/>
          </p:cNvSpPr>
          <p:nvPr/>
        </p:nvSpPr>
        <p:spPr bwMode="auto">
          <a:xfrm flipV="1">
            <a:off x="3643313" y="34575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043492" name="Text Box 36"/>
          <p:cNvSpPr txBox="1">
            <a:spLocks noChangeArrowheads="1"/>
          </p:cNvSpPr>
          <p:nvPr/>
        </p:nvSpPr>
        <p:spPr bwMode="auto">
          <a:xfrm>
            <a:off x="5248275" y="4673600"/>
            <a:ext cx="2475834"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lang="en-US" sz="2800">
                <a:solidFill>
                  <a:schemeClr val="tx1"/>
                </a:solidFill>
                <a:latin typeface="Arial" pitchFamily="34" charset="0"/>
                <a:cs typeface="Arial" pitchFamily="34" charset="0"/>
              </a:rPr>
              <a:t>h(k) = k mod 4</a:t>
            </a:r>
          </a:p>
        </p:txBody>
      </p:sp>
      <p:sp>
        <p:nvSpPr>
          <p:cNvPr id="1043493" name="Text Box 37"/>
          <p:cNvSpPr txBox="1">
            <a:spLocks noChangeArrowheads="1"/>
          </p:cNvSpPr>
          <p:nvPr/>
        </p:nvSpPr>
        <p:spPr bwMode="auto">
          <a:xfrm>
            <a:off x="5708650" y="3916363"/>
            <a:ext cx="1345718"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kumimoji="1" lang="en-US" sz="2800">
                <a:solidFill>
                  <a:srgbClr val="FF0000"/>
                </a:solidFill>
                <a:latin typeface="Arial" pitchFamily="34" charset="0"/>
                <a:cs typeface="Arial" pitchFamily="34" charset="0"/>
              </a:rPr>
              <a:t>5</a:t>
            </a:r>
            <a:r>
              <a:rPr kumimoji="1" lang="en-US" sz="2800">
                <a:solidFill>
                  <a:schemeClr val="tx1"/>
                </a:solidFill>
                <a:latin typeface="Arial" pitchFamily="34" charset="0"/>
                <a:cs typeface="Arial" pitchFamily="34" charset="0"/>
              </a:rPr>
              <a:t> Items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1"/>
          <p:cNvSpPr>
            <a:spLocks noGrp="1"/>
          </p:cNvSpPr>
          <p:nvPr>
            <p:ph type="ftr" sz="quarter" idx="10"/>
          </p:nvPr>
        </p:nvSpPr>
        <p:spPr>
          <a:noFill/>
        </p:spPr>
        <p:txBody>
          <a:bodyPr/>
          <a:lstStyle/>
          <a:p>
            <a:r>
              <a:rPr lang="en-US" smtClean="0"/>
              <a:t>Art of Multiprocessor Programming</a:t>
            </a:r>
          </a:p>
        </p:txBody>
      </p:sp>
      <p:sp>
        <p:nvSpPr>
          <p:cNvPr id="60419" name="Slide Number Placeholder 2"/>
          <p:cNvSpPr>
            <a:spLocks noGrp="1"/>
          </p:cNvSpPr>
          <p:nvPr>
            <p:ph type="sldNum" sz="quarter" idx="11"/>
          </p:nvPr>
        </p:nvSpPr>
        <p:spPr>
          <a:noFill/>
        </p:spPr>
        <p:txBody>
          <a:bodyPr/>
          <a:lstStyle/>
          <a:p>
            <a:fld id="{0ABB7852-4C2C-491B-BA9D-08F631B9D77D}" type="slidenum">
              <a:rPr lang="ar-SA" smtClean="0">
                <a:cs typeface="Arial" pitchFamily="34" charset="0"/>
              </a:rPr>
              <a:pPr/>
              <a:t>50</a:t>
            </a:fld>
            <a:endParaRPr lang="en-US" smtClean="0">
              <a:cs typeface="Arial" pitchFamily="34" charset="0"/>
            </a:endParaRPr>
          </a:p>
        </p:txBody>
      </p:sp>
      <p:sp>
        <p:nvSpPr>
          <p:cNvPr id="60420" name="Rectangle 3"/>
          <p:cNvSpPr>
            <a:spLocks noGrp="1" noChangeArrowheads="1"/>
          </p:cNvSpPr>
          <p:nvPr>
            <p:ph type="title" idx="4294967295"/>
          </p:nvPr>
        </p:nvSpPr>
        <p:spPr/>
        <p:txBody>
          <a:bodyPr/>
          <a:lstStyle/>
          <a:p>
            <a:r>
              <a:rPr lang="en-US" smtClean="0"/>
              <a:t>Read/Write Locks</a:t>
            </a:r>
          </a:p>
        </p:txBody>
      </p:sp>
      <p:sp>
        <p:nvSpPr>
          <p:cNvPr id="60421" name="Text Box 4"/>
          <p:cNvSpPr txBox="1">
            <a:spLocks noChangeArrowheads="1"/>
          </p:cNvSpPr>
          <p:nvPr/>
        </p:nvSpPr>
        <p:spPr bwMode="auto">
          <a:xfrm>
            <a:off x="773113" y="2057400"/>
            <a:ext cx="7445375" cy="1443038"/>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interface ReadWriteLock {</a:t>
            </a:r>
          </a:p>
          <a:p>
            <a:pPr algn="l" eaLnBrk="1" hangingPunct="1">
              <a:lnSpc>
                <a:spcPct val="70000"/>
              </a:lnSpc>
              <a:spcBef>
                <a:spcPct val="30000"/>
              </a:spcBef>
            </a:pPr>
            <a:r>
              <a:rPr lang="en-US" b="1">
                <a:latin typeface="Lucida Console" pitchFamily="49" charset="0"/>
              </a:rPr>
              <a:t>  Lock readLock();</a:t>
            </a:r>
          </a:p>
          <a:p>
            <a:pPr algn="l" eaLnBrk="1" hangingPunct="1">
              <a:lnSpc>
                <a:spcPct val="70000"/>
              </a:lnSpc>
              <a:spcBef>
                <a:spcPct val="30000"/>
              </a:spcBef>
            </a:pPr>
            <a:r>
              <a:rPr lang="en-US" b="1">
                <a:latin typeface="Lucida Console" pitchFamily="49" charset="0"/>
              </a:rPr>
              <a:t>  Lock writeLock();</a:t>
            </a:r>
          </a:p>
          <a:p>
            <a:pPr algn="l" eaLnBrk="1" hangingPunct="1">
              <a:lnSpc>
                <a:spcPct val="70000"/>
              </a:lnSpc>
              <a:spcBef>
                <a:spcPct val="30000"/>
              </a:spcBef>
            </a:pPr>
            <a:r>
              <a:rPr lang="en-US" b="1">
                <a:solidFill>
                  <a:schemeClr val="folHlink"/>
                </a:solidFill>
                <a:latin typeface="Lucida Console" pitchFamily="49" charset="0"/>
              </a:rPr>
              <a:t>}</a:t>
            </a:r>
          </a:p>
        </p:txBody>
      </p:sp>
      <p:sp>
        <p:nvSpPr>
          <p:cNvPr id="60422" name="AutoShape 5"/>
          <p:cNvSpPr>
            <a:spLocks noChangeArrowheads="1"/>
          </p:cNvSpPr>
          <p:nvPr/>
        </p:nvSpPr>
        <p:spPr bwMode="auto">
          <a:xfrm>
            <a:off x="1122363" y="2370138"/>
            <a:ext cx="3182937" cy="427037"/>
          </a:xfrm>
          <a:prstGeom prst="wedgeRoundRectCallout">
            <a:avLst>
              <a:gd name="adj1" fmla="val 52006"/>
              <a:gd name="adj2" fmla="val -120334"/>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
        <p:nvSpPr>
          <p:cNvPr id="60423" name="Text Box 6"/>
          <p:cNvSpPr txBox="1">
            <a:spLocks noChangeArrowheads="1"/>
          </p:cNvSpPr>
          <p:nvPr/>
        </p:nvSpPr>
        <p:spPr bwMode="auto">
          <a:xfrm>
            <a:off x="4461510" y="1572895"/>
            <a:ext cx="3986213" cy="1066800"/>
          </a:xfrm>
          <a:prstGeom prst="rect">
            <a:avLst/>
          </a:prstGeom>
          <a:solidFill>
            <a:schemeClr val="bg1">
              <a:alpha val="90000"/>
            </a:scheme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Returns associated read lock</a:t>
            </a:r>
          </a:p>
        </p:txBody>
      </p:sp>
      <p:sp>
        <p:nvSpPr>
          <p:cNvPr id="60424" name="Text Box 7"/>
          <p:cNvSpPr txBox="1">
            <a:spLocks noChangeArrowheads="1"/>
          </p:cNvSpPr>
          <p:nvPr/>
        </p:nvSpPr>
        <p:spPr bwMode="auto">
          <a:xfrm>
            <a:off x="3768725" y="3749675"/>
            <a:ext cx="4346575" cy="1066800"/>
          </a:xfrm>
          <a:prstGeom prst="rect">
            <a:avLst/>
          </a:prstGeom>
          <a:no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Returns associated write lock</a:t>
            </a:r>
          </a:p>
        </p:txBody>
      </p:sp>
      <p:sp>
        <p:nvSpPr>
          <p:cNvPr id="60425" name="AutoShape 8"/>
          <p:cNvSpPr>
            <a:spLocks noChangeArrowheads="1"/>
          </p:cNvSpPr>
          <p:nvPr/>
        </p:nvSpPr>
        <p:spPr bwMode="auto">
          <a:xfrm>
            <a:off x="1146175" y="2759075"/>
            <a:ext cx="3182938" cy="427038"/>
          </a:xfrm>
          <a:prstGeom prst="wedgeRoundRectCallout">
            <a:avLst>
              <a:gd name="adj1" fmla="val 80222"/>
              <a:gd name="adj2" fmla="val 195352"/>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1"/>
          <p:cNvSpPr>
            <a:spLocks noGrp="1"/>
          </p:cNvSpPr>
          <p:nvPr>
            <p:ph type="ftr" sz="quarter" idx="10"/>
          </p:nvPr>
        </p:nvSpPr>
        <p:spPr>
          <a:noFill/>
        </p:spPr>
        <p:txBody>
          <a:bodyPr/>
          <a:lstStyle/>
          <a:p>
            <a:r>
              <a:rPr lang="en-US" smtClean="0"/>
              <a:t>Art of Multiprocessor Programming</a:t>
            </a:r>
          </a:p>
        </p:txBody>
      </p:sp>
      <p:sp>
        <p:nvSpPr>
          <p:cNvPr id="61443" name="Slide Number Placeholder 2"/>
          <p:cNvSpPr>
            <a:spLocks noGrp="1"/>
          </p:cNvSpPr>
          <p:nvPr>
            <p:ph type="sldNum" sz="quarter" idx="11"/>
          </p:nvPr>
        </p:nvSpPr>
        <p:spPr>
          <a:noFill/>
        </p:spPr>
        <p:txBody>
          <a:bodyPr/>
          <a:lstStyle/>
          <a:p>
            <a:fld id="{8326C66B-6E27-452F-A66D-C6D1A9669AB5}" type="slidenum">
              <a:rPr lang="ar-SA" smtClean="0">
                <a:cs typeface="Arial" pitchFamily="34" charset="0"/>
              </a:rPr>
              <a:pPr/>
              <a:t>51</a:t>
            </a:fld>
            <a:endParaRPr lang="en-US" smtClean="0">
              <a:cs typeface="Arial" pitchFamily="34" charset="0"/>
            </a:endParaRPr>
          </a:p>
        </p:txBody>
      </p:sp>
      <p:sp>
        <p:nvSpPr>
          <p:cNvPr id="61444" name="Rectangle 2"/>
          <p:cNvSpPr>
            <a:spLocks noGrp="1" noChangeArrowheads="1"/>
          </p:cNvSpPr>
          <p:nvPr>
            <p:ph type="title" idx="4294967295"/>
          </p:nvPr>
        </p:nvSpPr>
        <p:spPr/>
        <p:txBody>
          <a:bodyPr/>
          <a:lstStyle/>
          <a:p>
            <a:r>
              <a:rPr lang="en-US" smtClean="0"/>
              <a:t>Lock Safety Properties</a:t>
            </a:r>
          </a:p>
        </p:txBody>
      </p:sp>
      <p:sp>
        <p:nvSpPr>
          <p:cNvPr id="61445" name="Rectangle 3"/>
          <p:cNvSpPr>
            <a:spLocks noGrp="1" noChangeArrowheads="1"/>
          </p:cNvSpPr>
          <p:nvPr>
            <p:ph type="body" idx="4294967295"/>
          </p:nvPr>
        </p:nvSpPr>
        <p:spPr/>
        <p:txBody>
          <a:bodyPr/>
          <a:lstStyle/>
          <a:p>
            <a:r>
              <a:rPr lang="en-US" dirty="0" smtClean="0"/>
              <a:t>Read lock:</a:t>
            </a:r>
          </a:p>
          <a:p>
            <a:pPr lvl="1"/>
            <a:r>
              <a:rPr lang="en-US" dirty="0" smtClean="0"/>
              <a:t>Locks out writers</a:t>
            </a:r>
          </a:p>
          <a:p>
            <a:pPr lvl="1"/>
            <a:r>
              <a:rPr lang="en-US" dirty="0" smtClean="0"/>
              <a:t>Allows concurrent readers</a:t>
            </a:r>
          </a:p>
          <a:p>
            <a:r>
              <a:rPr lang="en-US" dirty="0" smtClean="0"/>
              <a:t>Write lock</a:t>
            </a:r>
          </a:p>
          <a:p>
            <a:pPr lvl="1"/>
            <a:r>
              <a:rPr lang="en-US" dirty="0" smtClean="0"/>
              <a:t>Locks out writers</a:t>
            </a:r>
          </a:p>
          <a:p>
            <a:pPr lvl="1"/>
            <a:r>
              <a:rPr lang="en-US" dirty="0" smtClean="0"/>
              <a:t>Locks out readers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1"/>
          <p:cNvSpPr>
            <a:spLocks noGrp="1"/>
          </p:cNvSpPr>
          <p:nvPr>
            <p:ph type="ftr" sz="quarter" idx="10"/>
          </p:nvPr>
        </p:nvSpPr>
        <p:spPr>
          <a:noFill/>
        </p:spPr>
        <p:txBody>
          <a:bodyPr/>
          <a:lstStyle/>
          <a:p>
            <a:r>
              <a:rPr lang="en-US" smtClean="0"/>
              <a:t>Art of Multiprocessor Programming</a:t>
            </a:r>
          </a:p>
        </p:txBody>
      </p:sp>
      <p:sp>
        <p:nvSpPr>
          <p:cNvPr id="62467" name="Slide Number Placeholder 2"/>
          <p:cNvSpPr>
            <a:spLocks noGrp="1"/>
          </p:cNvSpPr>
          <p:nvPr>
            <p:ph type="sldNum" sz="quarter" idx="11"/>
          </p:nvPr>
        </p:nvSpPr>
        <p:spPr>
          <a:noFill/>
        </p:spPr>
        <p:txBody>
          <a:bodyPr/>
          <a:lstStyle/>
          <a:p>
            <a:fld id="{4F93AC0C-44AC-4799-8CAE-5E4B06E4CB94}" type="slidenum">
              <a:rPr lang="ar-SA" smtClean="0">
                <a:cs typeface="Arial" pitchFamily="34" charset="0"/>
              </a:rPr>
              <a:pPr/>
              <a:t>52</a:t>
            </a:fld>
            <a:endParaRPr lang="en-US" smtClean="0">
              <a:cs typeface="Arial" pitchFamily="34" charset="0"/>
            </a:endParaRPr>
          </a:p>
        </p:txBody>
      </p:sp>
      <p:sp>
        <p:nvSpPr>
          <p:cNvPr id="62468" name="Rectangle 2"/>
          <p:cNvSpPr>
            <a:spLocks noGrp="1" noChangeArrowheads="1"/>
          </p:cNvSpPr>
          <p:nvPr>
            <p:ph type="title" idx="4294967295"/>
          </p:nvPr>
        </p:nvSpPr>
        <p:spPr/>
        <p:txBody>
          <a:bodyPr/>
          <a:lstStyle/>
          <a:p>
            <a:r>
              <a:rPr lang="en-US" smtClean="0"/>
              <a:t>Read/Write Lock</a:t>
            </a:r>
          </a:p>
        </p:txBody>
      </p:sp>
      <p:sp>
        <p:nvSpPr>
          <p:cNvPr id="62469" name="Rectangle 3"/>
          <p:cNvSpPr>
            <a:spLocks noGrp="1" noChangeArrowheads="1"/>
          </p:cNvSpPr>
          <p:nvPr>
            <p:ph type="body" idx="4294967295"/>
          </p:nvPr>
        </p:nvSpPr>
        <p:spPr/>
        <p:txBody>
          <a:bodyPr/>
          <a:lstStyle/>
          <a:p>
            <a:r>
              <a:rPr lang="en-US" dirty="0" smtClean="0"/>
              <a:t>Safety</a:t>
            </a:r>
          </a:p>
          <a:p>
            <a:pPr lvl="1"/>
            <a:r>
              <a:rPr lang="en-US" dirty="0" smtClean="0"/>
              <a:t>If </a:t>
            </a:r>
            <a:r>
              <a:rPr lang="en-US" b="1" dirty="0" smtClean="0">
                <a:solidFill>
                  <a:schemeClr val="tx1"/>
                </a:solidFill>
              </a:rPr>
              <a:t>readers &gt; 0</a:t>
            </a:r>
            <a:r>
              <a:rPr lang="en-US" dirty="0" smtClean="0"/>
              <a:t> then </a:t>
            </a:r>
            <a:r>
              <a:rPr lang="en-US" b="1" dirty="0" smtClean="0">
                <a:solidFill>
                  <a:schemeClr val="tx1"/>
                </a:solidFill>
              </a:rPr>
              <a:t>writer == false</a:t>
            </a:r>
          </a:p>
          <a:p>
            <a:pPr lvl="1"/>
            <a:r>
              <a:rPr lang="en-US" dirty="0" smtClean="0"/>
              <a:t>If </a:t>
            </a:r>
            <a:r>
              <a:rPr lang="en-US" b="1" dirty="0" smtClean="0">
                <a:solidFill>
                  <a:schemeClr val="tx1"/>
                </a:solidFill>
              </a:rPr>
              <a:t>writer == true</a:t>
            </a:r>
            <a:r>
              <a:rPr lang="en-US" dirty="0" smtClean="0"/>
              <a:t> then </a:t>
            </a:r>
            <a:r>
              <a:rPr lang="en-US" b="1" dirty="0" smtClean="0">
                <a:solidFill>
                  <a:schemeClr val="tx1"/>
                </a:solidFill>
              </a:rPr>
              <a:t>readers == 0</a:t>
            </a:r>
          </a:p>
          <a:p>
            <a:r>
              <a:rPr lang="en-US" dirty="0" err="1" smtClean="0"/>
              <a:t>Liveness</a:t>
            </a:r>
            <a:r>
              <a:rPr lang="en-US" dirty="0" smtClean="0"/>
              <a:t>?</a:t>
            </a:r>
          </a:p>
          <a:p>
            <a:pPr lvl="1"/>
            <a:r>
              <a:rPr lang="en-US" dirty="0" smtClean="0"/>
              <a:t>Will a continual stream of readers …</a:t>
            </a:r>
          </a:p>
          <a:p>
            <a:pPr lvl="1"/>
            <a:r>
              <a:rPr lang="en-US" dirty="0" smtClean="0"/>
              <a:t>Lock out writers?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1"/>
          <p:cNvSpPr>
            <a:spLocks noGrp="1"/>
          </p:cNvSpPr>
          <p:nvPr>
            <p:ph type="ftr" sz="quarter" idx="10"/>
          </p:nvPr>
        </p:nvSpPr>
        <p:spPr>
          <a:noFill/>
        </p:spPr>
        <p:txBody>
          <a:bodyPr/>
          <a:lstStyle/>
          <a:p>
            <a:r>
              <a:rPr lang="en-US" smtClean="0"/>
              <a:t>Art of Multiprocessor Programming</a:t>
            </a:r>
          </a:p>
        </p:txBody>
      </p:sp>
      <p:sp>
        <p:nvSpPr>
          <p:cNvPr id="63491" name="Slide Number Placeholder 2"/>
          <p:cNvSpPr>
            <a:spLocks noGrp="1"/>
          </p:cNvSpPr>
          <p:nvPr>
            <p:ph type="sldNum" sz="quarter" idx="11"/>
          </p:nvPr>
        </p:nvSpPr>
        <p:spPr>
          <a:noFill/>
        </p:spPr>
        <p:txBody>
          <a:bodyPr/>
          <a:lstStyle/>
          <a:p>
            <a:fld id="{C9372EE6-1903-488F-8542-E2A6F19CCC31}" type="slidenum">
              <a:rPr lang="ar-SA" smtClean="0">
                <a:cs typeface="Arial" pitchFamily="34" charset="0"/>
              </a:rPr>
              <a:pPr/>
              <a:t>53</a:t>
            </a:fld>
            <a:endParaRPr lang="en-US" smtClean="0">
              <a:cs typeface="Arial" pitchFamily="34" charset="0"/>
            </a:endParaRPr>
          </a:p>
        </p:txBody>
      </p:sp>
      <p:sp>
        <p:nvSpPr>
          <p:cNvPr id="63492" name="Rectangle 2"/>
          <p:cNvSpPr>
            <a:spLocks noGrp="1" noChangeArrowheads="1"/>
          </p:cNvSpPr>
          <p:nvPr>
            <p:ph type="title" idx="4294967295"/>
          </p:nvPr>
        </p:nvSpPr>
        <p:spPr/>
        <p:txBody>
          <a:bodyPr/>
          <a:lstStyle/>
          <a:p>
            <a:r>
              <a:rPr lang="en-US" smtClean="0"/>
              <a:t>FIFO R/W Lock</a:t>
            </a:r>
          </a:p>
        </p:txBody>
      </p:sp>
      <p:sp>
        <p:nvSpPr>
          <p:cNvPr id="63493" name="Rectangle 3"/>
          <p:cNvSpPr>
            <a:spLocks noGrp="1" noChangeArrowheads="1"/>
          </p:cNvSpPr>
          <p:nvPr>
            <p:ph type="body" idx="4294967295"/>
          </p:nvPr>
        </p:nvSpPr>
        <p:spPr/>
        <p:txBody>
          <a:bodyPr/>
          <a:lstStyle/>
          <a:p>
            <a:r>
              <a:rPr lang="en-US" smtClean="0"/>
              <a:t>As soon as a writer requests a lock</a:t>
            </a:r>
          </a:p>
          <a:p>
            <a:r>
              <a:rPr lang="en-US" smtClean="0"/>
              <a:t>No more readers accepted</a:t>
            </a:r>
          </a:p>
          <a:p>
            <a:r>
              <a:rPr lang="en-US" smtClean="0"/>
              <a:t>Current readers “drain” from lock</a:t>
            </a:r>
          </a:p>
          <a:p>
            <a:r>
              <a:rPr lang="en-US" smtClean="0"/>
              <a:t>Writer gets in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1"/>
          <p:cNvSpPr>
            <a:spLocks noGrp="1"/>
          </p:cNvSpPr>
          <p:nvPr>
            <p:ph type="ftr" sz="quarter" idx="10"/>
          </p:nvPr>
        </p:nvSpPr>
        <p:spPr>
          <a:noFill/>
        </p:spPr>
        <p:txBody>
          <a:bodyPr/>
          <a:lstStyle/>
          <a:p>
            <a:r>
              <a:rPr lang="en-US" smtClean="0"/>
              <a:t>Art of Multiprocessor Programming</a:t>
            </a:r>
          </a:p>
        </p:txBody>
      </p:sp>
      <p:sp>
        <p:nvSpPr>
          <p:cNvPr id="64515" name="Slide Number Placeholder 2"/>
          <p:cNvSpPr>
            <a:spLocks noGrp="1"/>
          </p:cNvSpPr>
          <p:nvPr>
            <p:ph type="sldNum" sz="quarter" idx="11"/>
          </p:nvPr>
        </p:nvSpPr>
        <p:spPr>
          <a:noFill/>
        </p:spPr>
        <p:txBody>
          <a:bodyPr/>
          <a:lstStyle/>
          <a:p>
            <a:fld id="{2EA04681-1AFB-478A-BE91-8A31C8C8BBB3}" type="slidenum">
              <a:rPr lang="ar-SA" smtClean="0">
                <a:cs typeface="Arial" pitchFamily="34" charset="0"/>
              </a:rPr>
              <a:pPr/>
              <a:t>54</a:t>
            </a:fld>
            <a:endParaRPr lang="en-US" smtClean="0">
              <a:cs typeface="Arial" pitchFamily="34" charset="0"/>
            </a:endParaRPr>
          </a:p>
        </p:txBody>
      </p:sp>
      <p:sp>
        <p:nvSpPr>
          <p:cNvPr id="64516" name="Rectangle 2"/>
          <p:cNvSpPr>
            <a:spLocks noGrp="1" noChangeArrowheads="1"/>
          </p:cNvSpPr>
          <p:nvPr>
            <p:ph type="title" idx="4294967295"/>
          </p:nvPr>
        </p:nvSpPr>
        <p:spPr/>
        <p:txBody>
          <a:bodyPr/>
          <a:lstStyle/>
          <a:p>
            <a:r>
              <a:rPr lang="en-US" smtClean="0"/>
              <a:t>The Story So Far</a:t>
            </a:r>
          </a:p>
        </p:txBody>
      </p:sp>
      <p:sp>
        <p:nvSpPr>
          <p:cNvPr id="64517" name="Rectangle 3"/>
          <p:cNvSpPr>
            <a:spLocks noGrp="1" noChangeArrowheads="1"/>
          </p:cNvSpPr>
          <p:nvPr>
            <p:ph type="body" idx="4294967295"/>
          </p:nvPr>
        </p:nvSpPr>
        <p:spPr/>
        <p:txBody>
          <a:bodyPr/>
          <a:lstStyle/>
          <a:p>
            <a:r>
              <a:rPr lang="en-US" smtClean="0"/>
              <a:t>Resizing is the hard part</a:t>
            </a:r>
          </a:p>
          <a:p>
            <a:r>
              <a:rPr lang="en-US" smtClean="0"/>
              <a:t>Fine-grained locks</a:t>
            </a:r>
          </a:p>
          <a:p>
            <a:pPr lvl="1"/>
            <a:r>
              <a:rPr lang="en-US" smtClean="0"/>
              <a:t>Striped locks cover a range (not resized)</a:t>
            </a:r>
          </a:p>
          <a:p>
            <a:r>
              <a:rPr lang="en-US" smtClean="0"/>
              <a:t>Read/Write locks</a:t>
            </a:r>
          </a:p>
          <a:p>
            <a:pPr lvl="1"/>
            <a:r>
              <a:rPr lang="en-US" smtClean="0"/>
              <a:t>FIFO property tricky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p:cNvSpPr>
            <a:spLocks noGrp="1"/>
          </p:cNvSpPr>
          <p:nvPr>
            <p:ph type="ftr" sz="quarter" idx="10"/>
          </p:nvPr>
        </p:nvSpPr>
        <p:spPr>
          <a:noFill/>
        </p:spPr>
        <p:txBody>
          <a:bodyPr/>
          <a:lstStyle/>
          <a:p>
            <a:r>
              <a:rPr lang="en-US" smtClean="0"/>
              <a:t>Art of Multiprocessor Programming</a:t>
            </a:r>
          </a:p>
        </p:txBody>
      </p:sp>
      <p:sp>
        <p:nvSpPr>
          <p:cNvPr id="65539" name="Slide Number Placeholder 2"/>
          <p:cNvSpPr>
            <a:spLocks noGrp="1"/>
          </p:cNvSpPr>
          <p:nvPr>
            <p:ph type="sldNum" sz="quarter" idx="11"/>
          </p:nvPr>
        </p:nvSpPr>
        <p:spPr>
          <a:noFill/>
        </p:spPr>
        <p:txBody>
          <a:bodyPr/>
          <a:lstStyle/>
          <a:p>
            <a:fld id="{918DE862-4011-42CF-AE54-6C47AA320B01}" type="slidenum">
              <a:rPr lang="ar-SA" smtClean="0">
                <a:cs typeface="Arial" pitchFamily="34" charset="0"/>
              </a:rPr>
              <a:pPr/>
              <a:t>55</a:t>
            </a:fld>
            <a:endParaRPr lang="en-US" smtClean="0">
              <a:cs typeface="Arial" pitchFamily="34" charset="0"/>
            </a:endParaRPr>
          </a:p>
        </p:txBody>
      </p:sp>
      <p:sp>
        <p:nvSpPr>
          <p:cNvPr id="65540" name="Rectangle 2"/>
          <p:cNvSpPr>
            <a:spLocks noGrp="1" noChangeArrowheads="1"/>
          </p:cNvSpPr>
          <p:nvPr>
            <p:ph type="title" idx="4294967295"/>
          </p:nvPr>
        </p:nvSpPr>
        <p:spPr/>
        <p:txBody>
          <a:bodyPr/>
          <a:lstStyle/>
          <a:p>
            <a:r>
              <a:rPr lang="en-US" smtClean="0"/>
              <a:t>Optimistic Synchronization</a:t>
            </a:r>
          </a:p>
        </p:txBody>
      </p:sp>
      <p:sp>
        <p:nvSpPr>
          <p:cNvPr id="65541" name="Rectangle 3"/>
          <p:cNvSpPr>
            <a:spLocks noGrp="1" noChangeArrowheads="1"/>
          </p:cNvSpPr>
          <p:nvPr>
            <p:ph type="body" idx="4294967295"/>
          </p:nvPr>
        </p:nvSpPr>
        <p:spPr/>
        <p:txBody>
          <a:bodyPr/>
          <a:lstStyle/>
          <a:p>
            <a:r>
              <a:rPr lang="en-US" smtClean="0"/>
              <a:t>Let the </a:t>
            </a:r>
            <a:r>
              <a:rPr lang="en-US" smtClean="0">
                <a:solidFill>
                  <a:schemeClr val="tx1"/>
                </a:solidFill>
              </a:rPr>
              <a:t>contains()</a:t>
            </a:r>
            <a:r>
              <a:rPr lang="en-US" smtClean="0"/>
              <a:t> method</a:t>
            </a:r>
          </a:p>
          <a:p>
            <a:pPr lvl="1"/>
            <a:r>
              <a:rPr lang="en-US" smtClean="0"/>
              <a:t>Scan without locking</a:t>
            </a:r>
          </a:p>
          <a:p>
            <a:r>
              <a:rPr lang="en-US" smtClean="0"/>
              <a:t>If it finds the key</a:t>
            </a:r>
          </a:p>
          <a:p>
            <a:pPr lvl="1"/>
            <a:r>
              <a:rPr lang="en-US" smtClean="0"/>
              <a:t>OK to return true</a:t>
            </a:r>
          </a:p>
          <a:p>
            <a:pPr lvl="1"/>
            <a:r>
              <a:rPr lang="en-US" smtClean="0"/>
              <a:t>Actually requires a proof ….</a:t>
            </a:r>
          </a:p>
          <a:p>
            <a:r>
              <a:rPr lang="en-US" smtClean="0"/>
              <a:t>What if it doesn’t find the key?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1"/>
          <p:cNvSpPr>
            <a:spLocks noGrp="1"/>
          </p:cNvSpPr>
          <p:nvPr>
            <p:ph type="ftr" sz="quarter" idx="10"/>
          </p:nvPr>
        </p:nvSpPr>
        <p:spPr>
          <a:noFill/>
        </p:spPr>
        <p:txBody>
          <a:bodyPr/>
          <a:lstStyle/>
          <a:p>
            <a:r>
              <a:rPr lang="en-US" smtClean="0"/>
              <a:t>Art of Multiprocessor Programming</a:t>
            </a:r>
          </a:p>
        </p:txBody>
      </p:sp>
      <p:sp>
        <p:nvSpPr>
          <p:cNvPr id="66563" name="Slide Number Placeholder 2"/>
          <p:cNvSpPr>
            <a:spLocks noGrp="1"/>
          </p:cNvSpPr>
          <p:nvPr>
            <p:ph type="sldNum" sz="quarter" idx="11"/>
          </p:nvPr>
        </p:nvSpPr>
        <p:spPr>
          <a:noFill/>
        </p:spPr>
        <p:txBody>
          <a:bodyPr/>
          <a:lstStyle/>
          <a:p>
            <a:fld id="{32A994AD-5FD3-47BD-84A8-FAF6640ED270}" type="slidenum">
              <a:rPr lang="ar-SA" smtClean="0">
                <a:cs typeface="Arial" pitchFamily="34" charset="0"/>
              </a:rPr>
              <a:pPr/>
              <a:t>56</a:t>
            </a:fld>
            <a:endParaRPr lang="en-US" smtClean="0">
              <a:cs typeface="Arial" pitchFamily="34" charset="0"/>
            </a:endParaRPr>
          </a:p>
        </p:txBody>
      </p:sp>
      <p:sp>
        <p:nvSpPr>
          <p:cNvPr id="66564" name="Rectangle 2"/>
          <p:cNvSpPr>
            <a:spLocks noGrp="1" noChangeArrowheads="1"/>
          </p:cNvSpPr>
          <p:nvPr>
            <p:ph type="title" idx="4294967295"/>
          </p:nvPr>
        </p:nvSpPr>
        <p:spPr/>
        <p:txBody>
          <a:bodyPr/>
          <a:lstStyle/>
          <a:p>
            <a:r>
              <a:rPr lang="en-US" smtClean="0"/>
              <a:t>Optimistic Synchronization</a:t>
            </a:r>
          </a:p>
        </p:txBody>
      </p:sp>
      <p:sp>
        <p:nvSpPr>
          <p:cNvPr id="66565" name="Rectangle 3"/>
          <p:cNvSpPr>
            <a:spLocks noGrp="1" noChangeArrowheads="1"/>
          </p:cNvSpPr>
          <p:nvPr>
            <p:ph type="body" idx="4294967295"/>
          </p:nvPr>
        </p:nvSpPr>
        <p:spPr/>
        <p:txBody>
          <a:bodyPr/>
          <a:lstStyle/>
          <a:p>
            <a:r>
              <a:rPr lang="en-US" smtClean="0"/>
              <a:t>If it doesn’t find the key</a:t>
            </a:r>
          </a:p>
          <a:p>
            <a:pPr lvl="1"/>
            <a:r>
              <a:rPr lang="en-US" smtClean="0"/>
              <a:t>May be victim of resizing</a:t>
            </a:r>
          </a:p>
          <a:p>
            <a:r>
              <a:rPr lang="en-US" smtClean="0"/>
              <a:t>Must try again</a:t>
            </a:r>
          </a:p>
          <a:p>
            <a:pPr lvl="1"/>
            <a:r>
              <a:rPr lang="en-US" smtClean="0"/>
              <a:t>Getting a read lock this time</a:t>
            </a:r>
          </a:p>
          <a:p>
            <a:r>
              <a:rPr lang="en-US" smtClean="0"/>
              <a:t>Makes sense if</a:t>
            </a:r>
          </a:p>
          <a:p>
            <a:pPr lvl="1"/>
            <a:r>
              <a:rPr lang="en-US" smtClean="0"/>
              <a:t>Keys are present</a:t>
            </a:r>
          </a:p>
          <a:p>
            <a:pPr lvl="1"/>
            <a:r>
              <a:rPr lang="en-US" smtClean="0"/>
              <a:t>Resizes are rare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1"/>
          <p:cNvSpPr>
            <a:spLocks noGrp="1"/>
          </p:cNvSpPr>
          <p:nvPr>
            <p:ph type="ftr" sz="quarter" idx="10"/>
          </p:nvPr>
        </p:nvSpPr>
        <p:spPr>
          <a:noFill/>
        </p:spPr>
        <p:txBody>
          <a:bodyPr/>
          <a:lstStyle/>
          <a:p>
            <a:r>
              <a:rPr lang="en-US" smtClean="0"/>
              <a:t>Art of Multiprocessor Programming</a:t>
            </a:r>
          </a:p>
        </p:txBody>
      </p:sp>
      <p:sp>
        <p:nvSpPr>
          <p:cNvPr id="67587" name="Slide Number Placeholder 2"/>
          <p:cNvSpPr>
            <a:spLocks noGrp="1"/>
          </p:cNvSpPr>
          <p:nvPr>
            <p:ph type="sldNum" sz="quarter" idx="11"/>
          </p:nvPr>
        </p:nvSpPr>
        <p:spPr>
          <a:noFill/>
        </p:spPr>
        <p:txBody>
          <a:bodyPr/>
          <a:lstStyle/>
          <a:p>
            <a:fld id="{4D2A0E04-4E71-47B6-8A59-26FEF2EFDC26}" type="slidenum">
              <a:rPr lang="ar-SA" smtClean="0">
                <a:cs typeface="Arial" pitchFamily="34" charset="0"/>
              </a:rPr>
              <a:pPr/>
              <a:t>57</a:t>
            </a:fld>
            <a:endParaRPr lang="en-US" smtClean="0">
              <a:cs typeface="Arial" pitchFamily="34" charset="0"/>
            </a:endParaRPr>
          </a:p>
        </p:txBody>
      </p:sp>
      <p:sp>
        <p:nvSpPr>
          <p:cNvPr id="67588" name="Rectangle 2"/>
          <p:cNvSpPr>
            <a:spLocks noGrp="1" noChangeArrowheads="1"/>
          </p:cNvSpPr>
          <p:nvPr>
            <p:ph type="title" idx="4294967295"/>
          </p:nvPr>
        </p:nvSpPr>
        <p:spPr/>
        <p:txBody>
          <a:bodyPr/>
          <a:lstStyle/>
          <a:p>
            <a:r>
              <a:rPr lang="en-US" smtClean="0"/>
              <a:t>Stop The World Resizing</a:t>
            </a:r>
          </a:p>
        </p:txBody>
      </p:sp>
      <p:sp>
        <p:nvSpPr>
          <p:cNvPr id="67589" name="Rectangle 3"/>
          <p:cNvSpPr>
            <a:spLocks noGrp="1" noChangeArrowheads="1"/>
          </p:cNvSpPr>
          <p:nvPr>
            <p:ph type="body" idx="4294967295"/>
          </p:nvPr>
        </p:nvSpPr>
        <p:spPr/>
        <p:txBody>
          <a:bodyPr/>
          <a:lstStyle/>
          <a:p>
            <a:r>
              <a:rPr lang="en-US" smtClean="0"/>
              <a:t>Resizing stops all concurrent operations</a:t>
            </a:r>
          </a:p>
          <a:p>
            <a:r>
              <a:rPr lang="en-US" smtClean="0"/>
              <a:t>What about an incremental resize? </a:t>
            </a:r>
          </a:p>
          <a:p>
            <a:r>
              <a:rPr lang="en-US" smtClean="0"/>
              <a:t>Must avoid locking the table</a:t>
            </a:r>
          </a:p>
          <a:p>
            <a:r>
              <a:rPr lang="en-US" smtClean="0"/>
              <a:t>A lock-free table + incremental resizing?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1"/>
          <p:cNvSpPr>
            <a:spLocks noGrp="1"/>
          </p:cNvSpPr>
          <p:nvPr>
            <p:ph type="ftr" sz="quarter" idx="10"/>
          </p:nvPr>
        </p:nvSpPr>
        <p:spPr>
          <a:noFill/>
        </p:spPr>
        <p:txBody>
          <a:bodyPr/>
          <a:lstStyle/>
          <a:p>
            <a:r>
              <a:rPr lang="en-US" smtClean="0"/>
              <a:t>Art of Multiprocessor Programming</a:t>
            </a:r>
          </a:p>
        </p:txBody>
      </p:sp>
      <p:sp>
        <p:nvSpPr>
          <p:cNvPr id="68611" name="Slide Number Placeholder 2"/>
          <p:cNvSpPr>
            <a:spLocks noGrp="1"/>
          </p:cNvSpPr>
          <p:nvPr>
            <p:ph type="sldNum" sz="quarter" idx="11"/>
          </p:nvPr>
        </p:nvSpPr>
        <p:spPr>
          <a:noFill/>
        </p:spPr>
        <p:txBody>
          <a:bodyPr/>
          <a:lstStyle/>
          <a:p>
            <a:fld id="{04A1EB99-77DD-409B-85FA-104EA7EF3AE1}" type="slidenum">
              <a:rPr lang="ar-SA" smtClean="0">
                <a:cs typeface="Arial" pitchFamily="34" charset="0"/>
              </a:rPr>
              <a:pPr/>
              <a:t>58</a:t>
            </a:fld>
            <a:endParaRPr lang="en-US" smtClean="0">
              <a:cs typeface="Arial" pitchFamily="34" charset="0"/>
            </a:endParaRPr>
          </a:p>
        </p:txBody>
      </p:sp>
      <p:sp>
        <p:nvSpPr>
          <p:cNvPr id="68612" name="Rectangle 2"/>
          <p:cNvSpPr>
            <a:spLocks noGrp="1" noChangeArrowheads="1"/>
          </p:cNvSpPr>
          <p:nvPr>
            <p:ph type="title" idx="4294967295"/>
          </p:nvPr>
        </p:nvSpPr>
        <p:spPr>
          <a:xfrm>
            <a:off x="760413" y="209550"/>
            <a:ext cx="7772400" cy="1146175"/>
          </a:xfrm>
          <a:noFill/>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Lock-Free Resizing Problem</a:t>
            </a:r>
          </a:p>
        </p:txBody>
      </p:sp>
      <p:sp>
        <p:nvSpPr>
          <p:cNvPr id="68613"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68614"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68615"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68616"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68617" name="Line 7"/>
          <p:cNvSpPr>
            <a:spLocks noChangeShapeType="1"/>
          </p:cNvSpPr>
          <p:nvPr/>
        </p:nvSpPr>
        <p:spPr bwMode="auto">
          <a:xfrm>
            <a:off x="3306763" y="1698625"/>
            <a:ext cx="1587"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68618"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68619"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68620"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68621"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68622"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68623"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68624" name="Line 14"/>
          <p:cNvSpPr>
            <a:spLocks noChangeShapeType="1"/>
          </p:cNvSpPr>
          <p:nvPr/>
        </p:nvSpPr>
        <p:spPr bwMode="auto">
          <a:xfrm flipV="1">
            <a:off x="2068513" y="19081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68625"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68626" name="Line 16"/>
          <p:cNvSpPr>
            <a:spLocks noChangeShapeType="1"/>
          </p:cNvSpPr>
          <p:nvPr/>
        </p:nvSpPr>
        <p:spPr bwMode="auto">
          <a:xfrm flipV="1">
            <a:off x="2060575" y="3455988"/>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68627" name="AutoShape 17"/>
          <p:cNvSpPr>
            <a:spLocks noChangeArrowheads="1"/>
          </p:cNvSpPr>
          <p:nvPr/>
        </p:nvSpPr>
        <p:spPr bwMode="auto">
          <a:xfrm>
            <a:off x="2776538" y="168751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68628" name="Text Box 18"/>
          <p:cNvSpPr txBox="1">
            <a:spLocks noChangeArrowheads="1"/>
          </p:cNvSpPr>
          <p:nvPr/>
        </p:nvSpPr>
        <p:spPr bwMode="auto">
          <a:xfrm>
            <a:off x="2833688" y="166370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68629" name="AutoShape 19"/>
          <p:cNvSpPr>
            <a:spLocks noChangeArrowheads="1"/>
          </p:cNvSpPr>
          <p:nvPr/>
        </p:nvSpPr>
        <p:spPr bwMode="auto">
          <a:xfrm>
            <a:off x="4359275" y="1698625"/>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68630" name="Line 20"/>
          <p:cNvSpPr>
            <a:spLocks noChangeShapeType="1"/>
          </p:cNvSpPr>
          <p:nvPr/>
        </p:nvSpPr>
        <p:spPr bwMode="auto">
          <a:xfrm>
            <a:off x="4889500" y="1709738"/>
            <a:ext cx="0"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68631" name="Text Box 21"/>
          <p:cNvSpPr txBox="1">
            <a:spLocks noChangeArrowheads="1"/>
          </p:cNvSpPr>
          <p:nvPr/>
        </p:nvSpPr>
        <p:spPr bwMode="auto">
          <a:xfrm>
            <a:off x="4424363" y="166370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8</a:t>
            </a:r>
          </a:p>
        </p:txBody>
      </p:sp>
      <p:sp>
        <p:nvSpPr>
          <p:cNvPr id="68632" name="Text Box 22"/>
          <p:cNvSpPr txBox="1">
            <a:spLocks noChangeArrowheads="1"/>
          </p:cNvSpPr>
          <p:nvPr/>
        </p:nvSpPr>
        <p:spPr bwMode="auto">
          <a:xfrm>
            <a:off x="2846388" y="22161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68633" name="AutoShape 23"/>
          <p:cNvSpPr>
            <a:spLocks noChangeArrowheads="1"/>
          </p:cNvSpPr>
          <p:nvPr/>
        </p:nvSpPr>
        <p:spPr bwMode="auto">
          <a:xfrm>
            <a:off x="2768600" y="3279775"/>
            <a:ext cx="1004888"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68634" name="Line 24"/>
          <p:cNvSpPr>
            <a:spLocks noChangeShapeType="1"/>
          </p:cNvSpPr>
          <p:nvPr/>
        </p:nvSpPr>
        <p:spPr bwMode="auto">
          <a:xfrm>
            <a:off x="3298825" y="32908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68635" name="AutoShape 25"/>
          <p:cNvSpPr>
            <a:spLocks noChangeArrowheads="1"/>
          </p:cNvSpPr>
          <p:nvPr/>
        </p:nvSpPr>
        <p:spPr bwMode="auto">
          <a:xfrm>
            <a:off x="4351338" y="328930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68636" name="Line 26"/>
          <p:cNvSpPr>
            <a:spLocks noChangeShapeType="1"/>
          </p:cNvSpPr>
          <p:nvPr/>
        </p:nvSpPr>
        <p:spPr bwMode="auto">
          <a:xfrm>
            <a:off x="4881563" y="33004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68637" name="Text Box 27"/>
          <p:cNvSpPr txBox="1">
            <a:spLocks noChangeArrowheads="1"/>
          </p:cNvSpPr>
          <p:nvPr/>
        </p:nvSpPr>
        <p:spPr bwMode="auto">
          <a:xfrm>
            <a:off x="2838450" y="32543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68638" name="Text Box 28"/>
          <p:cNvSpPr txBox="1">
            <a:spLocks noChangeArrowheads="1"/>
          </p:cNvSpPr>
          <p:nvPr/>
        </p:nvSpPr>
        <p:spPr bwMode="auto">
          <a:xfrm>
            <a:off x="4424363" y="3254375"/>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68639" name="Line 29"/>
          <p:cNvSpPr>
            <a:spLocks noChangeShapeType="1"/>
          </p:cNvSpPr>
          <p:nvPr/>
        </p:nvSpPr>
        <p:spPr bwMode="auto">
          <a:xfrm>
            <a:off x="3306763" y="168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68640" name="Line 30"/>
          <p:cNvSpPr>
            <a:spLocks noChangeShapeType="1"/>
          </p:cNvSpPr>
          <p:nvPr/>
        </p:nvSpPr>
        <p:spPr bwMode="auto">
          <a:xfrm flipV="1">
            <a:off x="3649663" y="1866900"/>
            <a:ext cx="712787" cy="476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68641" name="Line 31"/>
          <p:cNvSpPr>
            <a:spLocks noChangeShapeType="1"/>
          </p:cNvSpPr>
          <p:nvPr/>
        </p:nvSpPr>
        <p:spPr bwMode="auto">
          <a:xfrm flipV="1">
            <a:off x="3643313" y="34575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1"/>
          <p:cNvSpPr>
            <a:spLocks noGrp="1"/>
          </p:cNvSpPr>
          <p:nvPr>
            <p:ph type="ftr" sz="quarter" idx="10"/>
          </p:nvPr>
        </p:nvSpPr>
        <p:spPr>
          <a:noFill/>
        </p:spPr>
        <p:txBody>
          <a:bodyPr/>
          <a:lstStyle/>
          <a:p>
            <a:r>
              <a:rPr lang="en-US" smtClean="0"/>
              <a:t>Art of Multiprocessor Programming</a:t>
            </a:r>
          </a:p>
        </p:txBody>
      </p:sp>
      <p:sp>
        <p:nvSpPr>
          <p:cNvPr id="70659" name="Slide Number Placeholder 2"/>
          <p:cNvSpPr>
            <a:spLocks noGrp="1"/>
          </p:cNvSpPr>
          <p:nvPr>
            <p:ph type="sldNum" sz="quarter" idx="11"/>
          </p:nvPr>
        </p:nvSpPr>
        <p:spPr>
          <a:noFill/>
        </p:spPr>
        <p:txBody>
          <a:bodyPr/>
          <a:lstStyle/>
          <a:p>
            <a:fld id="{0EF2C3DC-1B9A-4ED5-88C3-0725367A68A4}" type="slidenum">
              <a:rPr lang="ar-SA" smtClean="0">
                <a:cs typeface="Arial" pitchFamily="34" charset="0"/>
              </a:rPr>
              <a:pPr/>
              <a:t>59</a:t>
            </a:fld>
            <a:endParaRPr lang="en-US" smtClean="0">
              <a:cs typeface="Arial" pitchFamily="34" charset="0"/>
            </a:endParaRPr>
          </a:p>
        </p:txBody>
      </p:sp>
      <p:sp>
        <p:nvSpPr>
          <p:cNvPr id="70660" name="AutoShape 49"/>
          <p:cNvSpPr>
            <a:spLocks noChangeArrowheads="1"/>
          </p:cNvSpPr>
          <p:nvPr/>
        </p:nvSpPr>
        <p:spPr bwMode="auto">
          <a:xfrm>
            <a:off x="2824163" y="1698625"/>
            <a:ext cx="941387" cy="374650"/>
          </a:xfrm>
          <a:prstGeom prst="roundRect">
            <a:avLst>
              <a:gd name="adj" fmla="val 384"/>
            </a:avLst>
          </a:prstGeom>
          <a:solidFill>
            <a:srgbClr val="DDDDDD"/>
          </a:solidFill>
          <a:ln w="25146">
            <a:solidFill>
              <a:srgbClr val="C0C0C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661" name="Line 50"/>
          <p:cNvSpPr>
            <a:spLocks noChangeShapeType="1"/>
          </p:cNvSpPr>
          <p:nvPr/>
        </p:nvSpPr>
        <p:spPr bwMode="auto">
          <a:xfrm>
            <a:off x="3354388" y="1709738"/>
            <a:ext cx="0" cy="361950"/>
          </a:xfrm>
          <a:prstGeom prst="line">
            <a:avLst/>
          </a:prstGeom>
          <a:noFill/>
          <a:ln w="25200">
            <a:solidFill>
              <a:srgbClr val="C0C0C0"/>
            </a:solidFill>
            <a:round/>
            <a:headEnd/>
            <a:tailEnd/>
          </a:ln>
        </p:spPr>
        <p:txBody>
          <a:bodyPr/>
          <a:lstStyle/>
          <a:p>
            <a:pPr>
              <a:defRPr/>
            </a:pPr>
            <a:endParaRPr lang="en-US" dirty="0">
              <a:latin typeface="Arial" pitchFamily="34" charset="0"/>
            </a:endParaRPr>
          </a:p>
        </p:txBody>
      </p:sp>
      <p:sp>
        <p:nvSpPr>
          <p:cNvPr id="70662" name="Text Box 51"/>
          <p:cNvSpPr txBox="1">
            <a:spLocks noChangeArrowheads="1"/>
          </p:cNvSpPr>
          <p:nvPr/>
        </p:nvSpPr>
        <p:spPr bwMode="auto">
          <a:xfrm>
            <a:off x="2889250" y="1658938"/>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4</a:t>
            </a:r>
          </a:p>
        </p:txBody>
      </p:sp>
      <p:sp>
        <p:nvSpPr>
          <p:cNvPr id="70663" name="Line 52"/>
          <p:cNvSpPr>
            <a:spLocks noChangeShapeType="1"/>
          </p:cNvSpPr>
          <p:nvPr/>
        </p:nvSpPr>
        <p:spPr bwMode="auto">
          <a:xfrm flipV="1">
            <a:off x="2066925" y="1898650"/>
            <a:ext cx="712788" cy="4763"/>
          </a:xfrm>
          <a:prstGeom prst="line">
            <a:avLst/>
          </a:prstGeom>
          <a:noFill/>
          <a:ln w="25146">
            <a:solidFill>
              <a:srgbClr val="C0C0C0"/>
            </a:solidFill>
            <a:round/>
            <a:headEnd type="oval" w="med" len="med"/>
            <a:tailEnd type="triangle" w="med" len="med"/>
          </a:ln>
        </p:spPr>
        <p:txBody>
          <a:bodyPr/>
          <a:lstStyle/>
          <a:p>
            <a:pPr>
              <a:defRPr/>
            </a:pPr>
            <a:endParaRPr lang="en-US" dirty="0">
              <a:latin typeface="Arial" pitchFamily="34" charset="0"/>
            </a:endParaRPr>
          </a:p>
        </p:txBody>
      </p:sp>
      <p:sp>
        <p:nvSpPr>
          <p:cNvPr id="70664" name="AutoShape 53"/>
          <p:cNvSpPr>
            <a:spLocks noChangeArrowheads="1"/>
          </p:cNvSpPr>
          <p:nvPr/>
        </p:nvSpPr>
        <p:spPr bwMode="auto">
          <a:xfrm>
            <a:off x="5818188" y="1711325"/>
            <a:ext cx="1003300" cy="374650"/>
          </a:xfrm>
          <a:prstGeom prst="roundRect">
            <a:avLst>
              <a:gd name="adj" fmla="val 384"/>
            </a:avLst>
          </a:prstGeom>
          <a:solidFill>
            <a:srgbClr val="DDDDDD"/>
          </a:solidFill>
          <a:ln w="25146">
            <a:solidFill>
              <a:srgbClr val="C0C0C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665" name="Text Box 54"/>
          <p:cNvSpPr txBox="1">
            <a:spLocks noChangeArrowheads="1"/>
          </p:cNvSpPr>
          <p:nvPr/>
        </p:nvSpPr>
        <p:spPr bwMode="auto">
          <a:xfrm>
            <a:off x="5883275" y="1671638"/>
            <a:ext cx="481699"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12</a:t>
            </a:r>
          </a:p>
        </p:txBody>
      </p:sp>
      <p:sp>
        <p:nvSpPr>
          <p:cNvPr id="70666" name="Line 55"/>
          <p:cNvSpPr>
            <a:spLocks noChangeShapeType="1"/>
          </p:cNvSpPr>
          <p:nvPr/>
        </p:nvSpPr>
        <p:spPr bwMode="auto">
          <a:xfrm flipV="1">
            <a:off x="5110163" y="1879600"/>
            <a:ext cx="711200" cy="4763"/>
          </a:xfrm>
          <a:prstGeom prst="line">
            <a:avLst/>
          </a:prstGeom>
          <a:noFill/>
          <a:ln w="25146">
            <a:solidFill>
              <a:srgbClr val="C0C0C0"/>
            </a:solidFill>
            <a:round/>
            <a:headEnd type="oval" w="med" len="med"/>
            <a:tailEnd type="triangle" w="med" len="med"/>
          </a:ln>
        </p:spPr>
        <p:txBody>
          <a:bodyPr/>
          <a:lstStyle/>
          <a:p>
            <a:pPr>
              <a:defRPr/>
            </a:pPr>
            <a:endParaRPr lang="en-US" dirty="0">
              <a:latin typeface="Arial" pitchFamily="34" charset="0"/>
            </a:endParaRPr>
          </a:p>
        </p:txBody>
      </p:sp>
      <p:sp>
        <p:nvSpPr>
          <p:cNvPr id="70667" name="Line 56"/>
          <p:cNvSpPr>
            <a:spLocks noChangeShapeType="1"/>
          </p:cNvSpPr>
          <p:nvPr/>
        </p:nvSpPr>
        <p:spPr bwMode="auto">
          <a:xfrm>
            <a:off x="6392863" y="1711325"/>
            <a:ext cx="1587" cy="361950"/>
          </a:xfrm>
          <a:prstGeom prst="line">
            <a:avLst/>
          </a:prstGeom>
          <a:noFill/>
          <a:ln w="25200">
            <a:solidFill>
              <a:srgbClr val="C0C0C0"/>
            </a:solidFill>
            <a:round/>
            <a:headEnd/>
            <a:tailEnd/>
          </a:ln>
        </p:spPr>
        <p:txBody>
          <a:bodyPr/>
          <a:lstStyle/>
          <a:p>
            <a:pPr>
              <a:defRPr/>
            </a:pPr>
            <a:endParaRPr lang="en-US" dirty="0">
              <a:latin typeface="Arial" pitchFamily="34" charset="0"/>
            </a:endParaRPr>
          </a:p>
        </p:txBody>
      </p:sp>
      <p:sp>
        <p:nvSpPr>
          <p:cNvPr id="70668" name="Rectangle 2"/>
          <p:cNvSpPr>
            <a:spLocks noGrp="1" noChangeArrowheads="1"/>
          </p:cNvSpPr>
          <p:nvPr>
            <p:ph type="title" idx="4294967295"/>
          </p:nvPr>
        </p:nvSpPr>
        <p:spPr>
          <a:xfrm>
            <a:off x="760413" y="209550"/>
            <a:ext cx="7772400" cy="1146175"/>
          </a:xfrm>
          <a:noFill/>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Lock-Free Resizing Problem</a:t>
            </a:r>
          </a:p>
        </p:txBody>
      </p:sp>
      <p:sp>
        <p:nvSpPr>
          <p:cNvPr id="70669"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670"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671"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672"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673"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674"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0675"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0</a:t>
            </a:r>
          </a:p>
        </p:txBody>
      </p:sp>
      <p:sp>
        <p:nvSpPr>
          <p:cNvPr id="70676"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1</a:t>
            </a:r>
          </a:p>
        </p:txBody>
      </p:sp>
      <p:sp>
        <p:nvSpPr>
          <p:cNvPr id="70677"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2</a:t>
            </a:r>
          </a:p>
        </p:txBody>
      </p:sp>
      <p:sp>
        <p:nvSpPr>
          <p:cNvPr id="70678"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3</a:t>
            </a:r>
          </a:p>
        </p:txBody>
      </p:sp>
      <p:sp>
        <p:nvSpPr>
          <p:cNvPr id="70679" name="Line 14"/>
          <p:cNvSpPr>
            <a:spLocks noChangeShapeType="1"/>
          </p:cNvSpPr>
          <p:nvPr/>
        </p:nvSpPr>
        <p:spPr bwMode="auto">
          <a:xfrm flipV="1">
            <a:off x="2068513" y="1908175"/>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0680"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0681" name="Line 16"/>
          <p:cNvSpPr>
            <a:spLocks noChangeShapeType="1"/>
          </p:cNvSpPr>
          <p:nvPr/>
        </p:nvSpPr>
        <p:spPr bwMode="auto">
          <a:xfrm flipV="1">
            <a:off x="2060575" y="3455988"/>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0682" name="AutoShape 19"/>
          <p:cNvSpPr>
            <a:spLocks noChangeArrowheads="1"/>
          </p:cNvSpPr>
          <p:nvPr/>
        </p:nvSpPr>
        <p:spPr bwMode="auto">
          <a:xfrm>
            <a:off x="4359275" y="1698625"/>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683" name="Line 20"/>
          <p:cNvSpPr>
            <a:spLocks noChangeShapeType="1"/>
          </p:cNvSpPr>
          <p:nvPr/>
        </p:nvSpPr>
        <p:spPr bwMode="auto">
          <a:xfrm>
            <a:off x="4889500" y="1709738"/>
            <a:ext cx="0" cy="361950"/>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0684" name="Text Box 21"/>
          <p:cNvSpPr txBox="1">
            <a:spLocks noChangeArrowheads="1"/>
          </p:cNvSpPr>
          <p:nvPr/>
        </p:nvSpPr>
        <p:spPr bwMode="auto">
          <a:xfrm>
            <a:off x="4424363" y="1658938"/>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8</a:t>
            </a:r>
          </a:p>
        </p:txBody>
      </p:sp>
      <p:sp>
        <p:nvSpPr>
          <p:cNvPr id="70685" name="Text Box 22"/>
          <p:cNvSpPr txBox="1">
            <a:spLocks noChangeArrowheads="1"/>
          </p:cNvSpPr>
          <p:nvPr/>
        </p:nvSpPr>
        <p:spPr bwMode="auto">
          <a:xfrm>
            <a:off x="2846388" y="2211388"/>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9</a:t>
            </a:r>
          </a:p>
        </p:txBody>
      </p:sp>
      <p:sp>
        <p:nvSpPr>
          <p:cNvPr id="70686" name="AutoShape 23"/>
          <p:cNvSpPr>
            <a:spLocks noChangeArrowheads="1"/>
          </p:cNvSpPr>
          <p:nvPr/>
        </p:nvSpPr>
        <p:spPr bwMode="auto">
          <a:xfrm>
            <a:off x="2768600" y="3279775"/>
            <a:ext cx="1004888"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687" name="Line 24"/>
          <p:cNvSpPr>
            <a:spLocks noChangeShapeType="1"/>
          </p:cNvSpPr>
          <p:nvPr/>
        </p:nvSpPr>
        <p:spPr bwMode="auto">
          <a:xfrm>
            <a:off x="3298825" y="3290888"/>
            <a:ext cx="1588" cy="36353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0688" name="AutoShape 25"/>
          <p:cNvSpPr>
            <a:spLocks noChangeArrowheads="1"/>
          </p:cNvSpPr>
          <p:nvPr/>
        </p:nvSpPr>
        <p:spPr bwMode="auto">
          <a:xfrm>
            <a:off x="4351338" y="328930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689" name="Line 26"/>
          <p:cNvSpPr>
            <a:spLocks noChangeShapeType="1"/>
          </p:cNvSpPr>
          <p:nvPr/>
        </p:nvSpPr>
        <p:spPr bwMode="auto">
          <a:xfrm>
            <a:off x="4881563" y="3300413"/>
            <a:ext cx="1587" cy="36353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0690" name="Text Box 27"/>
          <p:cNvSpPr txBox="1">
            <a:spLocks noChangeArrowheads="1"/>
          </p:cNvSpPr>
          <p:nvPr/>
        </p:nvSpPr>
        <p:spPr bwMode="auto">
          <a:xfrm>
            <a:off x="2838450" y="3249613"/>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7</a:t>
            </a:r>
          </a:p>
        </p:txBody>
      </p:sp>
      <p:sp>
        <p:nvSpPr>
          <p:cNvPr id="70691" name="Text Box 28"/>
          <p:cNvSpPr txBox="1">
            <a:spLocks noChangeArrowheads="1"/>
          </p:cNvSpPr>
          <p:nvPr/>
        </p:nvSpPr>
        <p:spPr bwMode="auto">
          <a:xfrm>
            <a:off x="4424363" y="3249613"/>
            <a:ext cx="481699"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15</a:t>
            </a:r>
          </a:p>
        </p:txBody>
      </p:sp>
      <p:grpSp>
        <p:nvGrpSpPr>
          <p:cNvPr id="70692" name="Group 29"/>
          <p:cNvGrpSpPr>
            <a:grpSpLocks/>
          </p:cNvGrpSpPr>
          <p:nvPr/>
        </p:nvGrpSpPr>
        <p:grpSpPr bwMode="auto">
          <a:xfrm>
            <a:off x="1520825" y="3729038"/>
            <a:ext cx="765175" cy="2082800"/>
            <a:chOff x="1056" y="2589"/>
            <a:chExt cx="532" cy="1447"/>
          </a:xfrm>
        </p:grpSpPr>
        <p:sp>
          <p:nvSpPr>
            <p:cNvPr id="70707" name="AutoShape 30"/>
            <p:cNvSpPr>
              <a:spLocks noChangeArrowheads="1"/>
            </p:cNvSpPr>
            <p:nvPr/>
          </p:nvSpPr>
          <p:spPr bwMode="auto">
            <a:xfrm>
              <a:off x="1056" y="3313"/>
              <a:ext cx="532" cy="362"/>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708" name="AutoShape 31"/>
            <p:cNvSpPr>
              <a:spLocks noChangeArrowheads="1"/>
            </p:cNvSpPr>
            <p:nvPr/>
          </p:nvSpPr>
          <p:spPr bwMode="auto">
            <a:xfrm>
              <a:off x="1056" y="3675"/>
              <a:ext cx="532" cy="361"/>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709" name="AutoShape 32"/>
            <p:cNvSpPr>
              <a:spLocks noChangeArrowheads="1"/>
            </p:cNvSpPr>
            <p:nvPr/>
          </p:nvSpPr>
          <p:spPr bwMode="auto">
            <a:xfrm>
              <a:off x="1056" y="2589"/>
              <a:ext cx="532" cy="361"/>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710" name="AutoShape 33"/>
            <p:cNvSpPr>
              <a:spLocks noChangeArrowheads="1"/>
            </p:cNvSpPr>
            <p:nvPr/>
          </p:nvSpPr>
          <p:spPr bwMode="auto">
            <a:xfrm>
              <a:off x="1056" y="2951"/>
              <a:ext cx="532" cy="362"/>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711" name="Text Box 34"/>
            <p:cNvSpPr txBox="1">
              <a:spLocks noChangeArrowheads="1"/>
            </p:cNvSpPr>
            <p:nvPr/>
          </p:nvSpPr>
          <p:spPr bwMode="auto">
            <a:xfrm>
              <a:off x="1143" y="2672"/>
              <a:ext cx="109" cy="247"/>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4</a:t>
              </a:r>
            </a:p>
          </p:txBody>
        </p:sp>
        <p:sp>
          <p:nvSpPr>
            <p:cNvPr id="70712" name="Text Box 35"/>
            <p:cNvSpPr txBox="1">
              <a:spLocks noChangeArrowheads="1"/>
            </p:cNvSpPr>
            <p:nvPr/>
          </p:nvSpPr>
          <p:spPr bwMode="auto">
            <a:xfrm>
              <a:off x="1143" y="3035"/>
              <a:ext cx="109" cy="247"/>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5</a:t>
              </a:r>
            </a:p>
          </p:txBody>
        </p:sp>
        <p:sp>
          <p:nvSpPr>
            <p:cNvPr id="70713" name="Text Box 36"/>
            <p:cNvSpPr txBox="1">
              <a:spLocks noChangeArrowheads="1"/>
            </p:cNvSpPr>
            <p:nvPr/>
          </p:nvSpPr>
          <p:spPr bwMode="auto">
            <a:xfrm>
              <a:off x="1143" y="3399"/>
              <a:ext cx="109" cy="247"/>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6</a:t>
              </a:r>
            </a:p>
          </p:txBody>
        </p:sp>
        <p:sp>
          <p:nvSpPr>
            <p:cNvPr id="70714" name="Text Box 37"/>
            <p:cNvSpPr txBox="1">
              <a:spLocks noChangeArrowheads="1"/>
            </p:cNvSpPr>
            <p:nvPr/>
          </p:nvSpPr>
          <p:spPr bwMode="auto">
            <a:xfrm>
              <a:off x="1143" y="3761"/>
              <a:ext cx="109" cy="247"/>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7</a:t>
              </a:r>
            </a:p>
          </p:txBody>
        </p:sp>
      </p:grpSp>
      <p:grpSp>
        <p:nvGrpSpPr>
          <p:cNvPr id="3" name="Group 47"/>
          <p:cNvGrpSpPr>
            <a:grpSpLocks/>
          </p:cNvGrpSpPr>
          <p:nvPr/>
        </p:nvGrpSpPr>
        <p:grpSpPr bwMode="auto">
          <a:xfrm>
            <a:off x="2776538" y="1658938"/>
            <a:ext cx="1003300" cy="422275"/>
            <a:chOff x="1749" y="1045"/>
            <a:chExt cx="632" cy="266"/>
          </a:xfrm>
        </p:grpSpPr>
        <p:sp>
          <p:nvSpPr>
            <p:cNvPr id="70703" name="Line 7"/>
            <p:cNvSpPr>
              <a:spLocks noChangeShapeType="1"/>
            </p:cNvSpPr>
            <p:nvPr/>
          </p:nvSpPr>
          <p:spPr bwMode="auto">
            <a:xfrm>
              <a:off x="2083" y="1070"/>
              <a:ext cx="1" cy="229"/>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0704" name="AutoShape 17"/>
            <p:cNvSpPr>
              <a:spLocks noChangeArrowheads="1"/>
            </p:cNvSpPr>
            <p:nvPr/>
          </p:nvSpPr>
          <p:spPr bwMode="auto">
            <a:xfrm>
              <a:off x="1749" y="1063"/>
              <a:ext cx="632" cy="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705" name="Text Box 18"/>
            <p:cNvSpPr txBox="1">
              <a:spLocks noChangeArrowheads="1"/>
            </p:cNvSpPr>
            <p:nvPr/>
          </p:nvSpPr>
          <p:spPr bwMode="auto">
            <a:xfrm>
              <a:off x="1785" y="1045"/>
              <a:ext cx="204" cy="266"/>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4</a:t>
              </a:r>
            </a:p>
          </p:txBody>
        </p:sp>
        <p:sp>
          <p:nvSpPr>
            <p:cNvPr id="70706" name="Line 38"/>
            <p:cNvSpPr>
              <a:spLocks noChangeShapeType="1"/>
            </p:cNvSpPr>
            <p:nvPr/>
          </p:nvSpPr>
          <p:spPr bwMode="auto">
            <a:xfrm>
              <a:off x="2083" y="1063"/>
              <a:ext cx="1" cy="229"/>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grpSp>
      <p:sp>
        <p:nvSpPr>
          <p:cNvPr id="70694" name="Line 39"/>
          <p:cNvSpPr>
            <a:spLocks noChangeShapeType="1"/>
          </p:cNvSpPr>
          <p:nvPr/>
        </p:nvSpPr>
        <p:spPr bwMode="auto">
          <a:xfrm flipV="1">
            <a:off x="3649663" y="1866900"/>
            <a:ext cx="712787" cy="4763"/>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0695" name="Line 40"/>
          <p:cNvSpPr>
            <a:spLocks noChangeShapeType="1"/>
          </p:cNvSpPr>
          <p:nvPr/>
        </p:nvSpPr>
        <p:spPr bwMode="auto">
          <a:xfrm flipV="1">
            <a:off x="3643313" y="3457575"/>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0696" name="Text Box 41"/>
          <p:cNvSpPr txBox="1">
            <a:spLocks noChangeArrowheads="1"/>
          </p:cNvSpPr>
          <p:nvPr/>
        </p:nvSpPr>
        <p:spPr bwMode="auto">
          <a:xfrm>
            <a:off x="4216400" y="4530725"/>
            <a:ext cx="168275" cy="422275"/>
          </a:xfrm>
          <a:prstGeom prst="rect">
            <a:avLst/>
          </a:prstGeom>
          <a:noFill/>
          <a:ln w="9525">
            <a:noFill/>
            <a:miter lim="800000"/>
            <a:headEnd/>
            <a:tailEnd/>
          </a:ln>
        </p:spPr>
        <p:txBody>
          <a:bodyPr wrap="none" lIns="82945" tIns="41473" rIns="82945" bIns="41473">
            <a:spAutoFit/>
          </a:bodyPr>
          <a:lstStyle/>
          <a:p>
            <a:pPr defTabSz="828675" rtl="1" eaLnBrk="1" hangingPunct="1">
              <a:defRPr/>
            </a:pPr>
            <a:endParaRPr kumimoji="1" lang="en-US" sz="2200" dirty="0">
              <a:solidFill>
                <a:schemeClr val="tx1"/>
              </a:solidFill>
              <a:latin typeface="Arial" pitchFamily="34" charset="0"/>
            </a:endParaRPr>
          </a:p>
        </p:txBody>
      </p:sp>
      <p:grpSp>
        <p:nvGrpSpPr>
          <p:cNvPr id="4" name="Group 48"/>
          <p:cNvGrpSpPr>
            <a:grpSpLocks/>
          </p:cNvGrpSpPr>
          <p:nvPr/>
        </p:nvGrpSpPr>
        <p:grpSpPr bwMode="auto">
          <a:xfrm>
            <a:off x="5822950" y="1658938"/>
            <a:ext cx="1003300" cy="422275"/>
            <a:chOff x="3678" y="1045"/>
            <a:chExt cx="632" cy="266"/>
          </a:xfrm>
        </p:grpSpPr>
        <p:sp>
          <p:nvSpPr>
            <p:cNvPr id="70700" name="AutoShape 42"/>
            <p:cNvSpPr>
              <a:spLocks noChangeArrowheads="1"/>
            </p:cNvSpPr>
            <p:nvPr/>
          </p:nvSpPr>
          <p:spPr bwMode="auto">
            <a:xfrm>
              <a:off x="3678" y="1070"/>
              <a:ext cx="632" cy="236"/>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0701" name="Line 43"/>
            <p:cNvSpPr>
              <a:spLocks noChangeShapeType="1"/>
            </p:cNvSpPr>
            <p:nvPr/>
          </p:nvSpPr>
          <p:spPr bwMode="auto">
            <a:xfrm>
              <a:off x="4012" y="1077"/>
              <a:ext cx="1" cy="22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0702" name="Text Box 44"/>
            <p:cNvSpPr txBox="1">
              <a:spLocks noChangeArrowheads="1"/>
            </p:cNvSpPr>
            <p:nvPr/>
          </p:nvSpPr>
          <p:spPr bwMode="auto">
            <a:xfrm>
              <a:off x="3719" y="1045"/>
              <a:ext cx="303" cy="266"/>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12</a:t>
              </a:r>
            </a:p>
          </p:txBody>
        </p:sp>
      </p:grpSp>
      <p:sp>
        <p:nvSpPr>
          <p:cNvPr id="70698" name="Line 45"/>
          <p:cNvSpPr>
            <a:spLocks noChangeShapeType="1"/>
          </p:cNvSpPr>
          <p:nvPr/>
        </p:nvSpPr>
        <p:spPr bwMode="auto">
          <a:xfrm flipV="1">
            <a:off x="5130800" y="1866900"/>
            <a:ext cx="711200" cy="4763"/>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0699" name="Text Box 46"/>
          <p:cNvSpPr txBox="1">
            <a:spLocks noChangeArrowheads="1"/>
          </p:cNvSpPr>
          <p:nvPr/>
        </p:nvSpPr>
        <p:spPr bwMode="auto">
          <a:xfrm>
            <a:off x="4814888" y="2386013"/>
            <a:ext cx="3686102" cy="51464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800" b="1" dirty="0">
                <a:solidFill>
                  <a:srgbClr val="FF3300"/>
                </a:solidFill>
                <a:latin typeface="Arial" pitchFamily="34" charset="0"/>
                <a:cs typeface="Arial" pitchFamily="34" charset="0"/>
              </a:rPr>
              <a:t>Need to extend table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3.7037E-7 C 0.00139 0.13125 0.00278 0.2625 0.0033 0.31551 " pathEditMode="relative" ptsTypes="aA">
                                      <p:cBhvr>
                                        <p:cTn id="6" dur="2000" fill="hold"/>
                                        <p:tgtEl>
                                          <p:spTgt spid="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122 -2.22222E-6 C 0.00486 0.0882 0.00886 0.17685 -0.01788 0.22917 C -0.04444 0.28125 -0.10156 0.29699 -0.15816 0.3132 " pathEditMode="relative" rAng="0" ptsTypes="aaA">
                                      <p:cBhvr>
                                        <p:cTn id="10" dur="2000" fill="hold"/>
                                        <p:tgtEl>
                                          <p:spTgt spid="4"/>
                                        </p:tgtEl>
                                        <p:attrNameLst>
                                          <p:attrName>ppt_x</p:attrName>
                                          <p:attrName>ppt_y</p:attrName>
                                        </p:attrNameLst>
                                      </p:cBhvr>
                                      <p:rCtr x="-7600" y="15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0"/>
          </p:nvPr>
        </p:nvSpPr>
        <p:spPr>
          <a:noFill/>
        </p:spPr>
        <p:txBody>
          <a:bodyPr/>
          <a:lstStyle/>
          <a:p>
            <a:r>
              <a:rPr lang="en-US" smtClean="0"/>
              <a:t>Art of Multiprocessor Programming</a:t>
            </a:r>
          </a:p>
        </p:txBody>
      </p:sp>
      <p:sp>
        <p:nvSpPr>
          <p:cNvPr id="12291" name="Slide Number Placeholder 2"/>
          <p:cNvSpPr>
            <a:spLocks noGrp="1"/>
          </p:cNvSpPr>
          <p:nvPr>
            <p:ph type="sldNum" sz="quarter" idx="11"/>
          </p:nvPr>
        </p:nvSpPr>
        <p:spPr>
          <a:noFill/>
        </p:spPr>
        <p:txBody>
          <a:bodyPr/>
          <a:lstStyle/>
          <a:p>
            <a:fld id="{FF4A6A69-4925-4B5E-912F-51A5E58FC026}" type="slidenum">
              <a:rPr lang="ar-SA" smtClean="0">
                <a:cs typeface="Arial" pitchFamily="34" charset="0"/>
              </a:rPr>
              <a:pPr/>
              <a:t>6</a:t>
            </a:fld>
            <a:endParaRPr lang="en-US" smtClean="0">
              <a:cs typeface="Arial" pitchFamily="34" charset="0"/>
            </a:endParaRPr>
          </a:p>
        </p:txBody>
      </p:sp>
      <p:sp>
        <p:nvSpPr>
          <p:cNvPr id="1229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7F47C59D-E6FC-42B0-9E78-307502D199CC}" type="slidenum">
              <a:rPr lang="ar-SA" sz="1400">
                <a:solidFill>
                  <a:schemeClr val="tx1"/>
                </a:solidFill>
                <a:latin typeface="Arial" pitchFamily="34" charset="0"/>
                <a:cs typeface="Arial" pitchFamily="34" charset="0"/>
              </a:rPr>
              <a:pPr/>
              <a:t>6</a:t>
            </a:fld>
            <a:endParaRPr lang="en-US" sz="1400" dirty="0">
              <a:solidFill>
                <a:schemeClr val="tx1"/>
              </a:solidFill>
              <a:latin typeface="Arial" pitchFamily="34" charset="0"/>
              <a:cs typeface="Arial" pitchFamily="34" charset="0"/>
            </a:endParaRPr>
          </a:p>
        </p:txBody>
      </p:sp>
      <p:sp>
        <p:nvSpPr>
          <p:cNvPr id="12293" name="Rectangle 2"/>
          <p:cNvSpPr>
            <a:spLocks noGrp="1" noChangeArrowheads="1"/>
          </p:cNvSpPr>
          <p:nvPr>
            <p:ph type="title" idx="4294967295"/>
          </p:nvPr>
        </p:nvSpPr>
        <p:spPr>
          <a:xfrm>
            <a:off x="760413" y="209550"/>
            <a:ext cx="7772400" cy="1146175"/>
          </a:xfrm>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More Collisions</a:t>
            </a:r>
          </a:p>
        </p:txBody>
      </p:sp>
      <p:sp>
        <p:nvSpPr>
          <p:cNvPr id="12294"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95"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96"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97"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298" name="Line 7"/>
          <p:cNvSpPr>
            <a:spLocks noChangeShapeType="1"/>
          </p:cNvSpPr>
          <p:nvPr/>
        </p:nvSpPr>
        <p:spPr bwMode="auto">
          <a:xfrm>
            <a:off x="3306763" y="1698625"/>
            <a:ext cx="1587"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2299"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300"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2301"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12302"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12303"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12304"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12305" name="Line 14"/>
          <p:cNvSpPr>
            <a:spLocks noChangeShapeType="1"/>
          </p:cNvSpPr>
          <p:nvPr/>
        </p:nvSpPr>
        <p:spPr bwMode="auto">
          <a:xfrm flipV="1">
            <a:off x="2068513" y="19081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2306"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2307" name="Line 16"/>
          <p:cNvSpPr>
            <a:spLocks noChangeShapeType="1"/>
          </p:cNvSpPr>
          <p:nvPr/>
        </p:nvSpPr>
        <p:spPr bwMode="auto">
          <a:xfrm flipV="1">
            <a:off x="2060575" y="3455988"/>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2308" name="AutoShape 17"/>
          <p:cNvSpPr>
            <a:spLocks noChangeArrowheads="1"/>
          </p:cNvSpPr>
          <p:nvPr/>
        </p:nvSpPr>
        <p:spPr bwMode="auto">
          <a:xfrm>
            <a:off x="2776538" y="168751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309" name="Text Box 18"/>
          <p:cNvSpPr txBox="1">
            <a:spLocks noChangeArrowheads="1"/>
          </p:cNvSpPr>
          <p:nvPr/>
        </p:nvSpPr>
        <p:spPr bwMode="auto">
          <a:xfrm>
            <a:off x="2833688" y="166370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12310" name="AutoShape 19"/>
          <p:cNvSpPr>
            <a:spLocks noChangeArrowheads="1"/>
          </p:cNvSpPr>
          <p:nvPr/>
        </p:nvSpPr>
        <p:spPr bwMode="auto">
          <a:xfrm>
            <a:off x="4359275" y="1698625"/>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311" name="Line 20"/>
          <p:cNvSpPr>
            <a:spLocks noChangeShapeType="1"/>
          </p:cNvSpPr>
          <p:nvPr/>
        </p:nvSpPr>
        <p:spPr bwMode="auto">
          <a:xfrm>
            <a:off x="4889500" y="1709738"/>
            <a:ext cx="0"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2312" name="Text Box 21"/>
          <p:cNvSpPr txBox="1">
            <a:spLocks noChangeArrowheads="1"/>
          </p:cNvSpPr>
          <p:nvPr/>
        </p:nvSpPr>
        <p:spPr bwMode="auto">
          <a:xfrm>
            <a:off x="4424363" y="166370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12313" name="Text Box 22"/>
          <p:cNvSpPr txBox="1">
            <a:spLocks noChangeArrowheads="1"/>
          </p:cNvSpPr>
          <p:nvPr/>
        </p:nvSpPr>
        <p:spPr bwMode="auto">
          <a:xfrm>
            <a:off x="2846388" y="22161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12314" name="AutoShape 23"/>
          <p:cNvSpPr>
            <a:spLocks noChangeArrowheads="1"/>
          </p:cNvSpPr>
          <p:nvPr/>
        </p:nvSpPr>
        <p:spPr bwMode="auto">
          <a:xfrm>
            <a:off x="2768600" y="3279775"/>
            <a:ext cx="1004888"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315" name="Line 24"/>
          <p:cNvSpPr>
            <a:spLocks noChangeShapeType="1"/>
          </p:cNvSpPr>
          <p:nvPr/>
        </p:nvSpPr>
        <p:spPr bwMode="auto">
          <a:xfrm>
            <a:off x="3298825" y="32908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2316" name="AutoShape 25"/>
          <p:cNvSpPr>
            <a:spLocks noChangeArrowheads="1"/>
          </p:cNvSpPr>
          <p:nvPr/>
        </p:nvSpPr>
        <p:spPr bwMode="auto">
          <a:xfrm>
            <a:off x="4351338" y="328930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2317" name="Line 26"/>
          <p:cNvSpPr>
            <a:spLocks noChangeShapeType="1"/>
          </p:cNvSpPr>
          <p:nvPr/>
        </p:nvSpPr>
        <p:spPr bwMode="auto">
          <a:xfrm>
            <a:off x="4881563" y="33004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2318" name="Text Box 27"/>
          <p:cNvSpPr txBox="1">
            <a:spLocks noChangeArrowheads="1"/>
          </p:cNvSpPr>
          <p:nvPr/>
        </p:nvSpPr>
        <p:spPr bwMode="auto">
          <a:xfrm>
            <a:off x="2838450" y="32543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12319" name="Text Box 28"/>
          <p:cNvSpPr txBox="1">
            <a:spLocks noChangeArrowheads="1"/>
          </p:cNvSpPr>
          <p:nvPr/>
        </p:nvSpPr>
        <p:spPr bwMode="auto">
          <a:xfrm>
            <a:off x="4424363" y="3254375"/>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12320" name="Line 29"/>
          <p:cNvSpPr>
            <a:spLocks noChangeShapeType="1"/>
          </p:cNvSpPr>
          <p:nvPr/>
        </p:nvSpPr>
        <p:spPr bwMode="auto">
          <a:xfrm>
            <a:off x="3306763" y="168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2321" name="Line 30"/>
          <p:cNvSpPr>
            <a:spLocks noChangeShapeType="1"/>
          </p:cNvSpPr>
          <p:nvPr/>
        </p:nvSpPr>
        <p:spPr bwMode="auto">
          <a:xfrm flipV="1">
            <a:off x="3649663" y="1866900"/>
            <a:ext cx="712787" cy="476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2322" name="Line 31"/>
          <p:cNvSpPr>
            <a:spLocks noChangeShapeType="1"/>
          </p:cNvSpPr>
          <p:nvPr/>
        </p:nvSpPr>
        <p:spPr bwMode="auto">
          <a:xfrm flipV="1">
            <a:off x="3643313" y="34575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581088" name="Text Box 32"/>
          <p:cNvSpPr txBox="1">
            <a:spLocks noChangeArrowheads="1"/>
          </p:cNvSpPr>
          <p:nvPr/>
        </p:nvSpPr>
        <p:spPr bwMode="auto">
          <a:xfrm>
            <a:off x="5248275" y="4673600"/>
            <a:ext cx="2475834"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lang="en-US" sz="2800">
                <a:solidFill>
                  <a:schemeClr val="tx1"/>
                </a:solidFill>
                <a:latin typeface="Arial" pitchFamily="34" charset="0"/>
                <a:cs typeface="Arial" pitchFamily="34" charset="0"/>
              </a:rPr>
              <a:t>h(k) = k mod 4</a:t>
            </a:r>
          </a:p>
        </p:txBody>
      </p:sp>
      <p:sp>
        <p:nvSpPr>
          <p:cNvPr id="1581089" name="Text Box 33"/>
          <p:cNvSpPr txBox="1">
            <a:spLocks noChangeArrowheads="1"/>
          </p:cNvSpPr>
          <p:nvPr/>
        </p:nvSpPr>
        <p:spPr bwMode="auto">
          <a:xfrm>
            <a:off x="5708650" y="3916363"/>
            <a:ext cx="1345718"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kumimoji="1" lang="en-US" sz="2800">
                <a:solidFill>
                  <a:schemeClr val="tx1"/>
                </a:solidFill>
                <a:latin typeface="Arial" pitchFamily="34" charset="0"/>
                <a:cs typeface="Arial" pitchFamily="34" charset="0"/>
              </a:rPr>
              <a:t>5 Items</a:t>
            </a:r>
          </a:p>
        </p:txBody>
      </p:sp>
      <p:sp>
        <p:nvSpPr>
          <p:cNvPr id="12325" name="Text Box 34"/>
          <p:cNvSpPr txBox="1">
            <a:spLocks noChangeArrowheads="1"/>
          </p:cNvSpPr>
          <p:nvPr/>
        </p:nvSpPr>
        <p:spPr bwMode="auto">
          <a:xfrm>
            <a:off x="720725" y="4464050"/>
            <a:ext cx="3787775" cy="725583"/>
          </a:xfrm>
          <a:prstGeom prst="rect">
            <a:avLst/>
          </a:prstGeom>
          <a:noFill/>
          <a:ln w="38100" algn="ctr">
            <a:noFill/>
            <a:miter lim="800000"/>
            <a:headEnd/>
            <a:tailEnd/>
          </a:ln>
        </p:spPr>
        <p:txBody>
          <a:bodyPr>
            <a:spAutoFit/>
          </a:bodyPr>
          <a:lstStyle/>
          <a:p>
            <a:pPr algn="ctr" eaLnBrk="1" hangingPunct="1">
              <a:lnSpc>
                <a:spcPct val="70000"/>
              </a:lnSpc>
              <a:spcBef>
                <a:spcPct val="30000"/>
              </a:spcBef>
            </a:pPr>
            <a:r>
              <a:rPr lang="en-US" b="1">
                <a:solidFill>
                  <a:srgbClr val="FF0000"/>
                </a:solidFill>
                <a:latin typeface="Arial" pitchFamily="34" charset="0"/>
                <a:cs typeface="Arial" pitchFamily="34" charset="0"/>
              </a:rPr>
              <a:t>Problem:</a:t>
            </a:r>
          </a:p>
          <a:p>
            <a:pPr algn="ctr" eaLnBrk="1" hangingPunct="1">
              <a:lnSpc>
                <a:spcPct val="70000"/>
              </a:lnSpc>
              <a:spcBef>
                <a:spcPct val="30000"/>
              </a:spcBef>
            </a:pPr>
            <a:r>
              <a:rPr lang="en-US" b="1">
                <a:solidFill>
                  <a:srgbClr val="FF0000"/>
                </a:solidFill>
                <a:latin typeface="Arial" pitchFamily="34" charset="0"/>
                <a:cs typeface="Arial" pitchFamily="34" charset="0"/>
              </a:rPr>
              <a:t>buckets getting too long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1"/>
          <p:cNvSpPr>
            <a:spLocks noGrp="1"/>
          </p:cNvSpPr>
          <p:nvPr>
            <p:ph type="ftr" sz="quarter" idx="10"/>
          </p:nvPr>
        </p:nvSpPr>
        <p:spPr>
          <a:noFill/>
        </p:spPr>
        <p:txBody>
          <a:bodyPr/>
          <a:lstStyle/>
          <a:p>
            <a:r>
              <a:rPr lang="en-US" smtClean="0"/>
              <a:t>Art of Multiprocessor Programming</a:t>
            </a:r>
          </a:p>
        </p:txBody>
      </p:sp>
      <p:sp>
        <p:nvSpPr>
          <p:cNvPr id="71683" name="Slide Number Placeholder 2"/>
          <p:cNvSpPr>
            <a:spLocks noGrp="1"/>
          </p:cNvSpPr>
          <p:nvPr>
            <p:ph type="sldNum" sz="quarter" idx="11"/>
          </p:nvPr>
        </p:nvSpPr>
        <p:spPr>
          <a:noFill/>
        </p:spPr>
        <p:txBody>
          <a:bodyPr/>
          <a:lstStyle/>
          <a:p>
            <a:fld id="{4AA76451-FD86-43F9-9F76-4F8062AB4DD2}" type="slidenum">
              <a:rPr lang="ar-SA" smtClean="0">
                <a:cs typeface="Arial" pitchFamily="34" charset="0"/>
              </a:rPr>
              <a:pPr/>
              <a:t>60</a:t>
            </a:fld>
            <a:endParaRPr lang="en-US" smtClean="0">
              <a:cs typeface="Arial" pitchFamily="34" charset="0"/>
            </a:endParaRPr>
          </a:p>
        </p:txBody>
      </p:sp>
      <p:sp>
        <p:nvSpPr>
          <p:cNvPr id="71684" name="Rectangle 2"/>
          <p:cNvSpPr>
            <a:spLocks noGrp="1" noChangeArrowheads="1"/>
          </p:cNvSpPr>
          <p:nvPr>
            <p:ph type="title" idx="4294967295"/>
          </p:nvPr>
        </p:nvSpPr>
        <p:spPr>
          <a:xfrm>
            <a:off x="760413" y="209550"/>
            <a:ext cx="7772400" cy="1146175"/>
          </a:xfrm>
          <a:noFill/>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Lock-Free Resizing Problem</a:t>
            </a:r>
          </a:p>
        </p:txBody>
      </p:sp>
      <p:sp>
        <p:nvSpPr>
          <p:cNvPr id="71685"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686"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687"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688"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689" name="Line 7"/>
          <p:cNvSpPr>
            <a:spLocks noChangeShapeType="1"/>
          </p:cNvSpPr>
          <p:nvPr/>
        </p:nvSpPr>
        <p:spPr bwMode="auto">
          <a:xfrm>
            <a:off x="4794250" y="1709738"/>
            <a:ext cx="1588" cy="36353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1690"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691"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1692"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0</a:t>
            </a:r>
          </a:p>
        </p:txBody>
      </p:sp>
      <p:sp>
        <p:nvSpPr>
          <p:cNvPr id="71693"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1</a:t>
            </a:r>
          </a:p>
        </p:txBody>
      </p:sp>
      <p:sp>
        <p:nvSpPr>
          <p:cNvPr id="71694"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2</a:t>
            </a:r>
          </a:p>
        </p:txBody>
      </p:sp>
      <p:sp>
        <p:nvSpPr>
          <p:cNvPr id="71695"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3</a:t>
            </a:r>
          </a:p>
        </p:txBody>
      </p:sp>
      <p:sp>
        <p:nvSpPr>
          <p:cNvPr id="71696" name="Line 14"/>
          <p:cNvSpPr>
            <a:spLocks noChangeShapeType="1"/>
          </p:cNvSpPr>
          <p:nvPr/>
        </p:nvSpPr>
        <p:spPr bwMode="auto">
          <a:xfrm flipV="1">
            <a:off x="3530600" y="1881188"/>
            <a:ext cx="711200" cy="6350"/>
          </a:xfrm>
          <a:prstGeom prst="line">
            <a:avLst/>
          </a:prstGeom>
          <a:noFill/>
          <a:ln w="25146">
            <a:solidFill>
              <a:schemeClr val="folHlink"/>
            </a:solidFill>
            <a:round/>
            <a:headEnd type="oval" w="med" len="med"/>
            <a:tailEnd type="triangle" w="med" len="med"/>
          </a:ln>
        </p:spPr>
        <p:txBody>
          <a:bodyPr/>
          <a:lstStyle/>
          <a:p>
            <a:pPr>
              <a:defRPr/>
            </a:pPr>
            <a:endParaRPr lang="en-US" dirty="0">
              <a:latin typeface="Arial" pitchFamily="34" charset="0"/>
            </a:endParaRPr>
          </a:p>
        </p:txBody>
      </p:sp>
      <p:sp>
        <p:nvSpPr>
          <p:cNvPr id="71697"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1698" name="Line 16"/>
          <p:cNvSpPr>
            <a:spLocks noChangeShapeType="1"/>
          </p:cNvSpPr>
          <p:nvPr/>
        </p:nvSpPr>
        <p:spPr bwMode="auto">
          <a:xfrm flipV="1">
            <a:off x="2060575" y="3455988"/>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1699" name="AutoShape 17"/>
          <p:cNvSpPr>
            <a:spLocks noChangeArrowheads="1"/>
          </p:cNvSpPr>
          <p:nvPr/>
        </p:nvSpPr>
        <p:spPr bwMode="auto">
          <a:xfrm>
            <a:off x="4264025" y="1698625"/>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700" name="Text Box 18"/>
          <p:cNvSpPr txBox="1">
            <a:spLocks noChangeArrowheads="1"/>
          </p:cNvSpPr>
          <p:nvPr/>
        </p:nvSpPr>
        <p:spPr bwMode="auto">
          <a:xfrm>
            <a:off x="4321175" y="1670050"/>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8</a:t>
            </a:r>
          </a:p>
        </p:txBody>
      </p:sp>
      <p:sp>
        <p:nvSpPr>
          <p:cNvPr id="71701" name="AutoShape 19"/>
          <p:cNvSpPr>
            <a:spLocks noChangeArrowheads="1"/>
          </p:cNvSpPr>
          <p:nvPr/>
        </p:nvSpPr>
        <p:spPr bwMode="auto">
          <a:xfrm>
            <a:off x="2776538" y="1698625"/>
            <a:ext cx="1003300" cy="374650"/>
          </a:xfrm>
          <a:prstGeom prst="roundRect">
            <a:avLst>
              <a:gd name="adj" fmla="val 384"/>
            </a:avLst>
          </a:prstGeom>
          <a:solidFill>
            <a:srgbClr val="DDDDDD"/>
          </a:solidFill>
          <a:ln w="25146">
            <a:solidFill>
              <a:srgbClr val="C0C0C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702" name="Line 20"/>
          <p:cNvSpPr>
            <a:spLocks noChangeShapeType="1"/>
          </p:cNvSpPr>
          <p:nvPr/>
        </p:nvSpPr>
        <p:spPr bwMode="auto">
          <a:xfrm>
            <a:off x="3306763" y="1709738"/>
            <a:ext cx="0" cy="361950"/>
          </a:xfrm>
          <a:prstGeom prst="line">
            <a:avLst/>
          </a:prstGeom>
          <a:noFill/>
          <a:ln w="25200">
            <a:solidFill>
              <a:srgbClr val="C0C0C0"/>
            </a:solidFill>
            <a:round/>
            <a:headEnd/>
            <a:tailEnd/>
          </a:ln>
        </p:spPr>
        <p:txBody>
          <a:bodyPr/>
          <a:lstStyle/>
          <a:p>
            <a:pPr>
              <a:defRPr/>
            </a:pPr>
            <a:endParaRPr lang="en-US" dirty="0">
              <a:latin typeface="Arial" pitchFamily="34" charset="0"/>
            </a:endParaRPr>
          </a:p>
        </p:txBody>
      </p:sp>
      <p:sp>
        <p:nvSpPr>
          <p:cNvPr id="71703" name="Text Box 21"/>
          <p:cNvSpPr txBox="1">
            <a:spLocks noChangeArrowheads="1"/>
          </p:cNvSpPr>
          <p:nvPr/>
        </p:nvSpPr>
        <p:spPr bwMode="auto">
          <a:xfrm>
            <a:off x="2841625" y="1658938"/>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4</a:t>
            </a:r>
          </a:p>
        </p:txBody>
      </p:sp>
      <p:sp>
        <p:nvSpPr>
          <p:cNvPr id="71704" name="Text Box 22"/>
          <p:cNvSpPr txBox="1">
            <a:spLocks noChangeArrowheads="1"/>
          </p:cNvSpPr>
          <p:nvPr/>
        </p:nvSpPr>
        <p:spPr bwMode="auto">
          <a:xfrm>
            <a:off x="2846388" y="2211388"/>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9</a:t>
            </a:r>
          </a:p>
        </p:txBody>
      </p:sp>
      <p:sp>
        <p:nvSpPr>
          <p:cNvPr id="71705" name="AutoShape 23"/>
          <p:cNvSpPr>
            <a:spLocks noChangeArrowheads="1"/>
          </p:cNvSpPr>
          <p:nvPr/>
        </p:nvSpPr>
        <p:spPr bwMode="auto">
          <a:xfrm>
            <a:off x="2768600" y="3279775"/>
            <a:ext cx="1004888"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706" name="Line 24"/>
          <p:cNvSpPr>
            <a:spLocks noChangeShapeType="1"/>
          </p:cNvSpPr>
          <p:nvPr/>
        </p:nvSpPr>
        <p:spPr bwMode="auto">
          <a:xfrm>
            <a:off x="3298825" y="3290888"/>
            <a:ext cx="1588" cy="36353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1707" name="AutoShape 25"/>
          <p:cNvSpPr>
            <a:spLocks noChangeArrowheads="1"/>
          </p:cNvSpPr>
          <p:nvPr/>
        </p:nvSpPr>
        <p:spPr bwMode="auto">
          <a:xfrm>
            <a:off x="4351338" y="328930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708" name="Line 26"/>
          <p:cNvSpPr>
            <a:spLocks noChangeShapeType="1"/>
          </p:cNvSpPr>
          <p:nvPr/>
        </p:nvSpPr>
        <p:spPr bwMode="auto">
          <a:xfrm>
            <a:off x="4881563" y="3300413"/>
            <a:ext cx="1587" cy="36353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1709" name="Text Box 27"/>
          <p:cNvSpPr txBox="1">
            <a:spLocks noChangeArrowheads="1"/>
          </p:cNvSpPr>
          <p:nvPr/>
        </p:nvSpPr>
        <p:spPr bwMode="auto">
          <a:xfrm>
            <a:off x="2838450" y="3249613"/>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7</a:t>
            </a:r>
          </a:p>
        </p:txBody>
      </p:sp>
      <p:sp>
        <p:nvSpPr>
          <p:cNvPr id="71710" name="Text Box 28"/>
          <p:cNvSpPr txBox="1">
            <a:spLocks noChangeArrowheads="1"/>
          </p:cNvSpPr>
          <p:nvPr/>
        </p:nvSpPr>
        <p:spPr bwMode="auto">
          <a:xfrm>
            <a:off x="4424363" y="3249613"/>
            <a:ext cx="481699"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15</a:t>
            </a:r>
          </a:p>
        </p:txBody>
      </p:sp>
      <p:sp>
        <p:nvSpPr>
          <p:cNvPr id="71711" name="AutoShape 29"/>
          <p:cNvSpPr>
            <a:spLocks noChangeArrowheads="1"/>
          </p:cNvSpPr>
          <p:nvPr/>
        </p:nvSpPr>
        <p:spPr bwMode="auto">
          <a:xfrm>
            <a:off x="1520825" y="47704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712" name="AutoShape 30"/>
          <p:cNvSpPr>
            <a:spLocks noChangeArrowheads="1"/>
          </p:cNvSpPr>
          <p:nvPr/>
        </p:nvSpPr>
        <p:spPr bwMode="auto">
          <a:xfrm>
            <a:off x="1520825" y="52927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713" name="AutoShape 31"/>
          <p:cNvSpPr>
            <a:spLocks noChangeArrowheads="1"/>
          </p:cNvSpPr>
          <p:nvPr/>
        </p:nvSpPr>
        <p:spPr bwMode="auto">
          <a:xfrm>
            <a:off x="1520825" y="37290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714" name="AutoShape 32"/>
          <p:cNvSpPr>
            <a:spLocks noChangeArrowheads="1"/>
          </p:cNvSpPr>
          <p:nvPr/>
        </p:nvSpPr>
        <p:spPr bwMode="auto">
          <a:xfrm>
            <a:off x="1520825" y="42497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715" name="Text Box 33"/>
          <p:cNvSpPr txBox="1">
            <a:spLocks noChangeArrowheads="1"/>
          </p:cNvSpPr>
          <p:nvPr/>
        </p:nvSpPr>
        <p:spPr bwMode="auto">
          <a:xfrm>
            <a:off x="1646238" y="38481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4</a:t>
            </a:r>
          </a:p>
        </p:txBody>
      </p:sp>
      <p:sp>
        <p:nvSpPr>
          <p:cNvPr id="71716" name="Text Box 34"/>
          <p:cNvSpPr txBox="1">
            <a:spLocks noChangeArrowheads="1"/>
          </p:cNvSpPr>
          <p:nvPr/>
        </p:nvSpPr>
        <p:spPr bwMode="auto">
          <a:xfrm>
            <a:off x="1646238" y="4370388"/>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5</a:t>
            </a:r>
          </a:p>
        </p:txBody>
      </p:sp>
      <p:sp>
        <p:nvSpPr>
          <p:cNvPr id="71717" name="Text Box 35"/>
          <p:cNvSpPr txBox="1">
            <a:spLocks noChangeArrowheads="1"/>
          </p:cNvSpPr>
          <p:nvPr/>
        </p:nvSpPr>
        <p:spPr bwMode="auto">
          <a:xfrm>
            <a:off x="1646238" y="48942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6</a:t>
            </a:r>
          </a:p>
        </p:txBody>
      </p:sp>
      <p:sp>
        <p:nvSpPr>
          <p:cNvPr id="71718" name="Text Box 36"/>
          <p:cNvSpPr txBox="1">
            <a:spLocks noChangeArrowheads="1"/>
          </p:cNvSpPr>
          <p:nvPr/>
        </p:nvSpPr>
        <p:spPr bwMode="auto">
          <a:xfrm>
            <a:off x="1646238" y="54165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7</a:t>
            </a:r>
          </a:p>
        </p:txBody>
      </p:sp>
      <p:sp>
        <p:nvSpPr>
          <p:cNvPr id="71719" name="Line 37"/>
          <p:cNvSpPr>
            <a:spLocks noChangeShapeType="1"/>
          </p:cNvSpPr>
          <p:nvPr/>
        </p:nvSpPr>
        <p:spPr bwMode="auto">
          <a:xfrm>
            <a:off x="4794250" y="1698625"/>
            <a:ext cx="1588" cy="36353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1720" name="Line 38"/>
          <p:cNvSpPr>
            <a:spLocks noChangeShapeType="1"/>
          </p:cNvSpPr>
          <p:nvPr/>
        </p:nvSpPr>
        <p:spPr bwMode="auto">
          <a:xfrm flipV="1">
            <a:off x="2066925" y="1866900"/>
            <a:ext cx="712788" cy="4763"/>
          </a:xfrm>
          <a:prstGeom prst="line">
            <a:avLst/>
          </a:prstGeom>
          <a:noFill/>
          <a:ln w="25146">
            <a:solidFill>
              <a:srgbClr val="C0C0C0"/>
            </a:solidFill>
            <a:round/>
            <a:headEnd type="oval" w="med" len="med"/>
            <a:tailEnd type="triangle" w="med" len="med"/>
          </a:ln>
        </p:spPr>
        <p:txBody>
          <a:bodyPr/>
          <a:lstStyle/>
          <a:p>
            <a:pPr>
              <a:defRPr/>
            </a:pPr>
            <a:endParaRPr lang="en-US" dirty="0">
              <a:latin typeface="Arial" pitchFamily="34" charset="0"/>
            </a:endParaRPr>
          </a:p>
        </p:txBody>
      </p:sp>
      <p:sp>
        <p:nvSpPr>
          <p:cNvPr id="71721" name="Line 39"/>
          <p:cNvSpPr>
            <a:spLocks noChangeShapeType="1"/>
          </p:cNvSpPr>
          <p:nvPr/>
        </p:nvSpPr>
        <p:spPr bwMode="auto">
          <a:xfrm flipV="1">
            <a:off x="3643313" y="3457575"/>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1722" name="Text Box 40"/>
          <p:cNvSpPr txBox="1">
            <a:spLocks noChangeArrowheads="1"/>
          </p:cNvSpPr>
          <p:nvPr/>
        </p:nvSpPr>
        <p:spPr bwMode="auto">
          <a:xfrm>
            <a:off x="4217988" y="4530725"/>
            <a:ext cx="168275" cy="422275"/>
          </a:xfrm>
          <a:prstGeom prst="rect">
            <a:avLst/>
          </a:prstGeom>
          <a:noFill/>
          <a:ln w="9525">
            <a:noFill/>
            <a:miter lim="800000"/>
            <a:headEnd/>
            <a:tailEnd/>
          </a:ln>
        </p:spPr>
        <p:txBody>
          <a:bodyPr wrap="none" lIns="82945" tIns="41473" rIns="82945" bIns="41473">
            <a:spAutoFit/>
          </a:bodyPr>
          <a:lstStyle/>
          <a:p>
            <a:pPr defTabSz="828675" rtl="1" eaLnBrk="1" hangingPunct="1">
              <a:defRPr/>
            </a:pPr>
            <a:endParaRPr kumimoji="1" lang="en-US" sz="2200" dirty="0">
              <a:solidFill>
                <a:schemeClr val="tx1"/>
              </a:solidFill>
              <a:latin typeface="Arial" pitchFamily="34" charset="0"/>
            </a:endParaRPr>
          </a:p>
        </p:txBody>
      </p:sp>
      <p:sp>
        <p:nvSpPr>
          <p:cNvPr id="71723" name="AutoShape 41"/>
          <p:cNvSpPr>
            <a:spLocks noChangeArrowheads="1"/>
          </p:cNvSpPr>
          <p:nvPr/>
        </p:nvSpPr>
        <p:spPr bwMode="auto">
          <a:xfrm>
            <a:off x="5770563" y="1711325"/>
            <a:ext cx="1003300" cy="374650"/>
          </a:xfrm>
          <a:prstGeom prst="roundRect">
            <a:avLst>
              <a:gd name="adj" fmla="val 384"/>
            </a:avLst>
          </a:prstGeom>
          <a:solidFill>
            <a:srgbClr val="DDDDDD"/>
          </a:solidFill>
          <a:ln w="25146">
            <a:solidFill>
              <a:srgbClr val="C0C0C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724" name="Line 42"/>
          <p:cNvSpPr>
            <a:spLocks noChangeShapeType="1"/>
          </p:cNvSpPr>
          <p:nvPr/>
        </p:nvSpPr>
        <p:spPr bwMode="auto">
          <a:xfrm>
            <a:off x="6369050" y="1709738"/>
            <a:ext cx="1588" cy="361950"/>
          </a:xfrm>
          <a:prstGeom prst="line">
            <a:avLst/>
          </a:prstGeom>
          <a:noFill/>
          <a:ln w="25200">
            <a:noFill/>
            <a:round/>
            <a:headEnd/>
            <a:tailEnd/>
          </a:ln>
        </p:spPr>
        <p:txBody>
          <a:bodyPr/>
          <a:lstStyle/>
          <a:p>
            <a:pPr>
              <a:defRPr/>
            </a:pPr>
            <a:endParaRPr lang="en-US" dirty="0">
              <a:latin typeface="Arial" pitchFamily="34" charset="0"/>
            </a:endParaRPr>
          </a:p>
        </p:txBody>
      </p:sp>
      <p:sp>
        <p:nvSpPr>
          <p:cNvPr id="71725" name="Text Box 43"/>
          <p:cNvSpPr txBox="1">
            <a:spLocks noChangeArrowheads="1"/>
          </p:cNvSpPr>
          <p:nvPr/>
        </p:nvSpPr>
        <p:spPr bwMode="auto">
          <a:xfrm>
            <a:off x="5835650" y="1671638"/>
            <a:ext cx="481699"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12</a:t>
            </a:r>
          </a:p>
        </p:txBody>
      </p:sp>
      <p:sp>
        <p:nvSpPr>
          <p:cNvPr id="71726" name="Line 44"/>
          <p:cNvSpPr>
            <a:spLocks noChangeShapeType="1"/>
          </p:cNvSpPr>
          <p:nvPr/>
        </p:nvSpPr>
        <p:spPr bwMode="auto">
          <a:xfrm flipV="1">
            <a:off x="5062538" y="1879600"/>
            <a:ext cx="711200" cy="4763"/>
          </a:xfrm>
          <a:prstGeom prst="line">
            <a:avLst/>
          </a:prstGeom>
          <a:noFill/>
          <a:ln w="25146">
            <a:solidFill>
              <a:srgbClr val="C0C0C0"/>
            </a:solidFill>
            <a:round/>
            <a:headEnd type="oval" w="med" len="med"/>
            <a:tailEnd type="triangle" w="med" len="med"/>
          </a:ln>
        </p:spPr>
        <p:txBody>
          <a:bodyPr/>
          <a:lstStyle/>
          <a:p>
            <a:pPr>
              <a:defRPr/>
            </a:pPr>
            <a:endParaRPr lang="en-US" dirty="0">
              <a:latin typeface="Arial" pitchFamily="34" charset="0"/>
            </a:endParaRPr>
          </a:p>
        </p:txBody>
      </p:sp>
      <p:sp>
        <p:nvSpPr>
          <p:cNvPr id="71727" name="AutoShape 45"/>
          <p:cNvSpPr>
            <a:spLocks noChangeArrowheads="1"/>
          </p:cNvSpPr>
          <p:nvPr/>
        </p:nvSpPr>
        <p:spPr bwMode="auto">
          <a:xfrm>
            <a:off x="2768600" y="3814763"/>
            <a:ext cx="1004888"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728" name="Line 46"/>
          <p:cNvSpPr>
            <a:spLocks noChangeShapeType="1"/>
          </p:cNvSpPr>
          <p:nvPr/>
        </p:nvSpPr>
        <p:spPr bwMode="auto">
          <a:xfrm>
            <a:off x="3298825" y="3825875"/>
            <a:ext cx="1588" cy="36353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1729" name="Text Box 47"/>
          <p:cNvSpPr txBox="1">
            <a:spLocks noChangeArrowheads="1"/>
          </p:cNvSpPr>
          <p:nvPr/>
        </p:nvSpPr>
        <p:spPr bwMode="auto">
          <a:xfrm>
            <a:off x="2833688" y="3776663"/>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4</a:t>
            </a:r>
          </a:p>
        </p:txBody>
      </p:sp>
      <p:sp>
        <p:nvSpPr>
          <p:cNvPr id="71730" name="Line 48"/>
          <p:cNvSpPr>
            <a:spLocks noChangeShapeType="1"/>
          </p:cNvSpPr>
          <p:nvPr/>
        </p:nvSpPr>
        <p:spPr bwMode="auto">
          <a:xfrm flipV="1">
            <a:off x="2060575" y="3983038"/>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1731" name="AutoShape 49"/>
          <p:cNvSpPr>
            <a:spLocks noChangeArrowheads="1"/>
          </p:cNvSpPr>
          <p:nvPr/>
        </p:nvSpPr>
        <p:spPr bwMode="auto">
          <a:xfrm>
            <a:off x="4249738" y="381476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1732" name="Line 50"/>
          <p:cNvSpPr>
            <a:spLocks noChangeShapeType="1"/>
          </p:cNvSpPr>
          <p:nvPr/>
        </p:nvSpPr>
        <p:spPr bwMode="auto">
          <a:xfrm>
            <a:off x="4779963" y="3825875"/>
            <a:ext cx="1587" cy="36353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1733" name="Text Box 51"/>
          <p:cNvSpPr txBox="1">
            <a:spLocks noChangeArrowheads="1"/>
          </p:cNvSpPr>
          <p:nvPr/>
        </p:nvSpPr>
        <p:spPr bwMode="auto">
          <a:xfrm>
            <a:off x="4314825" y="3776663"/>
            <a:ext cx="481699"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12</a:t>
            </a:r>
          </a:p>
        </p:txBody>
      </p:sp>
      <p:sp>
        <p:nvSpPr>
          <p:cNvPr id="71734" name="Line 52"/>
          <p:cNvSpPr>
            <a:spLocks noChangeShapeType="1"/>
          </p:cNvSpPr>
          <p:nvPr/>
        </p:nvSpPr>
        <p:spPr bwMode="auto">
          <a:xfrm flipV="1">
            <a:off x="3541713" y="3983038"/>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1735" name="Line 53"/>
          <p:cNvSpPr>
            <a:spLocks noChangeShapeType="1"/>
          </p:cNvSpPr>
          <p:nvPr/>
        </p:nvSpPr>
        <p:spPr bwMode="auto">
          <a:xfrm>
            <a:off x="6345238" y="1711325"/>
            <a:ext cx="1587" cy="361950"/>
          </a:xfrm>
          <a:prstGeom prst="line">
            <a:avLst/>
          </a:prstGeom>
          <a:noFill/>
          <a:ln w="25200">
            <a:solidFill>
              <a:srgbClr val="C0C0C0"/>
            </a:solidFill>
            <a:round/>
            <a:headEnd/>
            <a:tailEnd/>
          </a:ln>
        </p:spPr>
        <p:txBody>
          <a:bodyPr/>
          <a:lstStyle/>
          <a:p>
            <a:pPr>
              <a:defRPr/>
            </a:pPr>
            <a:endParaRPr lang="en-US"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1"/>
          <p:cNvSpPr>
            <a:spLocks noGrp="1"/>
          </p:cNvSpPr>
          <p:nvPr>
            <p:ph type="ftr" sz="quarter" idx="10"/>
          </p:nvPr>
        </p:nvSpPr>
        <p:spPr/>
        <p:txBody>
          <a:bodyPr/>
          <a:lstStyle/>
          <a:p>
            <a:pPr>
              <a:defRPr/>
            </a:pPr>
            <a:r>
              <a:rPr lang="en-US" dirty="0" smtClean="0"/>
              <a:t>Art of Multiprocessor Programming</a:t>
            </a:r>
          </a:p>
        </p:txBody>
      </p:sp>
      <p:sp>
        <p:nvSpPr>
          <p:cNvPr id="72707" name="Slide Number Placeholder 2"/>
          <p:cNvSpPr>
            <a:spLocks noGrp="1"/>
          </p:cNvSpPr>
          <p:nvPr>
            <p:ph type="sldNum" sz="quarter" idx="11"/>
          </p:nvPr>
        </p:nvSpPr>
        <p:spPr>
          <a:noFill/>
        </p:spPr>
        <p:txBody>
          <a:bodyPr/>
          <a:lstStyle/>
          <a:p>
            <a:fld id="{3B0706AC-DF17-407E-A5D6-817369971593}" type="slidenum">
              <a:rPr lang="ar-SA" smtClean="0">
                <a:cs typeface="Arial" pitchFamily="34" charset="0"/>
              </a:rPr>
              <a:pPr/>
              <a:t>61</a:t>
            </a:fld>
            <a:endParaRPr lang="en-US" smtClean="0">
              <a:cs typeface="Arial" pitchFamily="34" charset="0"/>
            </a:endParaRPr>
          </a:p>
        </p:txBody>
      </p:sp>
      <p:sp>
        <p:nvSpPr>
          <p:cNvPr id="72708" name="AutoShape 2"/>
          <p:cNvSpPr>
            <a:spLocks noChangeArrowheads="1"/>
          </p:cNvSpPr>
          <p:nvPr/>
        </p:nvSpPr>
        <p:spPr bwMode="auto">
          <a:xfrm>
            <a:off x="2768600" y="3279775"/>
            <a:ext cx="1004888"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09" name="Line 3"/>
          <p:cNvSpPr>
            <a:spLocks noChangeShapeType="1"/>
          </p:cNvSpPr>
          <p:nvPr/>
        </p:nvSpPr>
        <p:spPr bwMode="auto">
          <a:xfrm flipV="1">
            <a:off x="3643313" y="3457575"/>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2710" name="AutoShape 4"/>
          <p:cNvSpPr>
            <a:spLocks noChangeArrowheads="1"/>
          </p:cNvSpPr>
          <p:nvPr/>
        </p:nvSpPr>
        <p:spPr bwMode="auto">
          <a:xfrm>
            <a:off x="4351338" y="328930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11" name="AutoShape 5"/>
          <p:cNvSpPr>
            <a:spLocks noChangeArrowheads="1"/>
          </p:cNvSpPr>
          <p:nvPr/>
        </p:nvSpPr>
        <p:spPr bwMode="auto">
          <a:xfrm>
            <a:off x="2768600" y="3814763"/>
            <a:ext cx="1004888"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12" name="Line 6"/>
          <p:cNvSpPr>
            <a:spLocks noChangeShapeType="1"/>
          </p:cNvSpPr>
          <p:nvPr/>
        </p:nvSpPr>
        <p:spPr bwMode="auto">
          <a:xfrm>
            <a:off x="3298825" y="3290888"/>
            <a:ext cx="1588" cy="36353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2713" name="AutoShape 7"/>
          <p:cNvSpPr>
            <a:spLocks noChangeArrowheads="1"/>
          </p:cNvSpPr>
          <p:nvPr/>
        </p:nvSpPr>
        <p:spPr bwMode="auto">
          <a:xfrm>
            <a:off x="1520825" y="37290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14" name="AutoShape 9"/>
          <p:cNvSpPr>
            <a:spLocks noChangeArrowheads="1"/>
          </p:cNvSpPr>
          <p:nvPr/>
        </p:nvSpPr>
        <p:spPr bwMode="auto">
          <a:xfrm>
            <a:off x="1866900" y="3732213"/>
            <a:ext cx="898525" cy="484187"/>
          </a:xfrm>
          <a:prstGeom prst="wedgeRoundRectCallout">
            <a:avLst>
              <a:gd name="adj1" fmla="val 378528"/>
              <a:gd name="adj2" fmla="val -238097"/>
              <a:gd name="adj3" fmla="val 16667"/>
            </a:avLst>
          </a:prstGeom>
          <a:solidFill>
            <a:srgbClr val="FFFF99"/>
          </a:solidFill>
          <a:ln w="9525">
            <a:solidFill>
              <a:srgbClr val="FF3300"/>
            </a:solidFill>
            <a:miter lim="800000"/>
            <a:headEnd/>
            <a:tailEnd/>
          </a:ln>
        </p:spPr>
        <p:txBody>
          <a:bodyPr lIns="82945" tIns="41473" rIns="82945" bIns="41473"/>
          <a:lstStyle/>
          <a:p>
            <a:pPr algn="ctr" defTabSz="828675" rtl="1" eaLnBrk="1" hangingPunct="1">
              <a:defRPr/>
            </a:pPr>
            <a:endParaRPr kumimoji="1" lang="en-US" sz="2200" dirty="0">
              <a:solidFill>
                <a:schemeClr val="tx1"/>
              </a:solidFill>
              <a:latin typeface="Arial" pitchFamily="34" charset="0"/>
            </a:endParaRPr>
          </a:p>
        </p:txBody>
      </p:sp>
      <p:sp>
        <p:nvSpPr>
          <p:cNvPr id="72715" name="Rectangle 11"/>
          <p:cNvSpPr>
            <a:spLocks noGrp="1" noChangeArrowheads="1"/>
          </p:cNvSpPr>
          <p:nvPr>
            <p:ph type="title" idx="4294967295"/>
          </p:nvPr>
        </p:nvSpPr>
        <p:spPr>
          <a:xfrm>
            <a:off x="760413" y="209550"/>
            <a:ext cx="7772400" cy="1146175"/>
          </a:xfrm>
          <a:noFill/>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Lock-Free Resizing Problem</a:t>
            </a:r>
          </a:p>
        </p:txBody>
      </p:sp>
      <p:sp>
        <p:nvSpPr>
          <p:cNvPr id="72716" name="AutoShape 12"/>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17" name="AutoShape 13"/>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18" name="AutoShape 14"/>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19" name="AutoShape 15"/>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20" name="AutoShape 17"/>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21" name="Line 18"/>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2722" name="Text Box 19"/>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0</a:t>
            </a:r>
          </a:p>
        </p:txBody>
      </p:sp>
      <p:sp>
        <p:nvSpPr>
          <p:cNvPr id="72723" name="Text Box 20"/>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1</a:t>
            </a:r>
          </a:p>
        </p:txBody>
      </p:sp>
      <p:sp>
        <p:nvSpPr>
          <p:cNvPr id="72724" name="Text Box 21"/>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2</a:t>
            </a:r>
          </a:p>
        </p:txBody>
      </p:sp>
      <p:sp>
        <p:nvSpPr>
          <p:cNvPr id="72725" name="Text Box 22"/>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3</a:t>
            </a:r>
          </a:p>
        </p:txBody>
      </p:sp>
      <p:sp>
        <p:nvSpPr>
          <p:cNvPr id="72726" name="Line 24"/>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2727" name="Line 25"/>
          <p:cNvSpPr>
            <a:spLocks noChangeShapeType="1"/>
          </p:cNvSpPr>
          <p:nvPr/>
        </p:nvSpPr>
        <p:spPr bwMode="auto">
          <a:xfrm flipV="1">
            <a:off x="2060575" y="3455988"/>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2728" name="Text Box 30"/>
          <p:cNvSpPr txBox="1">
            <a:spLocks noChangeArrowheads="1"/>
          </p:cNvSpPr>
          <p:nvPr/>
        </p:nvSpPr>
        <p:spPr bwMode="auto">
          <a:xfrm>
            <a:off x="2846388" y="2211388"/>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9</a:t>
            </a:r>
          </a:p>
        </p:txBody>
      </p:sp>
      <p:sp>
        <p:nvSpPr>
          <p:cNvPr id="72729" name="Line 31"/>
          <p:cNvSpPr>
            <a:spLocks noChangeShapeType="1"/>
          </p:cNvSpPr>
          <p:nvPr/>
        </p:nvSpPr>
        <p:spPr bwMode="auto">
          <a:xfrm>
            <a:off x="4881563" y="3300413"/>
            <a:ext cx="1587" cy="36353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2730" name="Text Box 32"/>
          <p:cNvSpPr txBox="1">
            <a:spLocks noChangeArrowheads="1"/>
          </p:cNvSpPr>
          <p:nvPr/>
        </p:nvSpPr>
        <p:spPr bwMode="auto">
          <a:xfrm>
            <a:off x="2838450" y="3249613"/>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7</a:t>
            </a:r>
          </a:p>
        </p:txBody>
      </p:sp>
      <p:sp>
        <p:nvSpPr>
          <p:cNvPr id="72731" name="Text Box 33"/>
          <p:cNvSpPr txBox="1">
            <a:spLocks noChangeArrowheads="1"/>
          </p:cNvSpPr>
          <p:nvPr/>
        </p:nvSpPr>
        <p:spPr bwMode="auto">
          <a:xfrm>
            <a:off x="4424363" y="3249613"/>
            <a:ext cx="481699"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15</a:t>
            </a:r>
          </a:p>
        </p:txBody>
      </p:sp>
      <p:sp>
        <p:nvSpPr>
          <p:cNvPr id="72732" name="AutoShape 34"/>
          <p:cNvSpPr>
            <a:spLocks noChangeArrowheads="1"/>
          </p:cNvSpPr>
          <p:nvPr/>
        </p:nvSpPr>
        <p:spPr bwMode="auto">
          <a:xfrm>
            <a:off x="1520825" y="47704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33" name="AutoShape 35"/>
          <p:cNvSpPr>
            <a:spLocks noChangeArrowheads="1"/>
          </p:cNvSpPr>
          <p:nvPr/>
        </p:nvSpPr>
        <p:spPr bwMode="auto">
          <a:xfrm>
            <a:off x="1520825" y="52927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34" name="AutoShape 36"/>
          <p:cNvSpPr>
            <a:spLocks noChangeArrowheads="1"/>
          </p:cNvSpPr>
          <p:nvPr/>
        </p:nvSpPr>
        <p:spPr bwMode="auto">
          <a:xfrm>
            <a:off x="1520825" y="42497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35" name="Text Box 37"/>
          <p:cNvSpPr txBox="1">
            <a:spLocks noChangeArrowheads="1"/>
          </p:cNvSpPr>
          <p:nvPr/>
        </p:nvSpPr>
        <p:spPr bwMode="auto">
          <a:xfrm>
            <a:off x="1646238" y="38481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4</a:t>
            </a:r>
          </a:p>
        </p:txBody>
      </p:sp>
      <p:sp>
        <p:nvSpPr>
          <p:cNvPr id="72736" name="Text Box 38"/>
          <p:cNvSpPr txBox="1">
            <a:spLocks noChangeArrowheads="1"/>
          </p:cNvSpPr>
          <p:nvPr/>
        </p:nvSpPr>
        <p:spPr bwMode="auto">
          <a:xfrm>
            <a:off x="1646238" y="4370388"/>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5</a:t>
            </a:r>
          </a:p>
        </p:txBody>
      </p:sp>
      <p:sp>
        <p:nvSpPr>
          <p:cNvPr id="72737" name="Text Box 39"/>
          <p:cNvSpPr txBox="1">
            <a:spLocks noChangeArrowheads="1"/>
          </p:cNvSpPr>
          <p:nvPr/>
        </p:nvSpPr>
        <p:spPr bwMode="auto">
          <a:xfrm>
            <a:off x="1646238" y="48942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6</a:t>
            </a:r>
          </a:p>
        </p:txBody>
      </p:sp>
      <p:sp>
        <p:nvSpPr>
          <p:cNvPr id="72738" name="Text Box 40"/>
          <p:cNvSpPr txBox="1">
            <a:spLocks noChangeArrowheads="1"/>
          </p:cNvSpPr>
          <p:nvPr/>
        </p:nvSpPr>
        <p:spPr bwMode="auto">
          <a:xfrm>
            <a:off x="1646238" y="54165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defRPr/>
            </a:pPr>
            <a:r>
              <a:rPr lang="en-GB" sz="2200" dirty="0">
                <a:solidFill>
                  <a:schemeClr val="tx1"/>
                </a:solidFill>
                <a:latin typeface="Arial" pitchFamily="34" charset="0"/>
              </a:rPr>
              <a:t>7</a:t>
            </a:r>
          </a:p>
        </p:txBody>
      </p:sp>
      <p:sp>
        <p:nvSpPr>
          <p:cNvPr id="72739" name="Text Box 43"/>
          <p:cNvSpPr txBox="1">
            <a:spLocks noChangeArrowheads="1"/>
          </p:cNvSpPr>
          <p:nvPr/>
        </p:nvSpPr>
        <p:spPr bwMode="auto">
          <a:xfrm>
            <a:off x="4216400" y="4530725"/>
            <a:ext cx="168275" cy="422275"/>
          </a:xfrm>
          <a:prstGeom prst="rect">
            <a:avLst/>
          </a:prstGeom>
          <a:noFill/>
          <a:ln w="9525">
            <a:noFill/>
            <a:miter lim="800000"/>
            <a:headEnd/>
            <a:tailEnd/>
          </a:ln>
        </p:spPr>
        <p:txBody>
          <a:bodyPr wrap="none" lIns="82945" tIns="41473" rIns="82945" bIns="41473">
            <a:spAutoFit/>
          </a:bodyPr>
          <a:lstStyle/>
          <a:p>
            <a:pPr defTabSz="828675" rtl="1" eaLnBrk="1" hangingPunct="1">
              <a:defRPr/>
            </a:pPr>
            <a:endParaRPr kumimoji="1" lang="en-US" sz="2200" dirty="0">
              <a:solidFill>
                <a:schemeClr val="tx1"/>
              </a:solidFill>
              <a:latin typeface="Arial" pitchFamily="34" charset="0"/>
            </a:endParaRPr>
          </a:p>
        </p:txBody>
      </p:sp>
      <p:sp>
        <p:nvSpPr>
          <p:cNvPr id="72740" name="Line 45"/>
          <p:cNvSpPr>
            <a:spLocks noChangeShapeType="1"/>
          </p:cNvSpPr>
          <p:nvPr/>
        </p:nvSpPr>
        <p:spPr bwMode="auto">
          <a:xfrm>
            <a:off x="6369050" y="1709738"/>
            <a:ext cx="1588" cy="361950"/>
          </a:xfrm>
          <a:prstGeom prst="line">
            <a:avLst/>
          </a:prstGeom>
          <a:noFill/>
          <a:ln w="25200">
            <a:noFill/>
            <a:round/>
            <a:headEnd/>
            <a:tailEnd/>
          </a:ln>
        </p:spPr>
        <p:txBody>
          <a:bodyPr/>
          <a:lstStyle/>
          <a:p>
            <a:pPr>
              <a:defRPr/>
            </a:pPr>
            <a:endParaRPr lang="en-US" dirty="0">
              <a:latin typeface="Arial" pitchFamily="34" charset="0"/>
            </a:endParaRPr>
          </a:p>
        </p:txBody>
      </p:sp>
      <p:sp>
        <p:nvSpPr>
          <p:cNvPr id="72741" name="Line 48"/>
          <p:cNvSpPr>
            <a:spLocks noChangeShapeType="1"/>
          </p:cNvSpPr>
          <p:nvPr/>
        </p:nvSpPr>
        <p:spPr bwMode="auto">
          <a:xfrm>
            <a:off x="3298825" y="3825875"/>
            <a:ext cx="1588" cy="36353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2742" name="Line 49"/>
          <p:cNvSpPr>
            <a:spLocks noChangeShapeType="1"/>
          </p:cNvSpPr>
          <p:nvPr/>
        </p:nvSpPr>
        <p:spPr bwMode="auto">
          <a:xfrm flipV="1">
            <a:off x="2060575" y="3983038"/>
            <a:ext cx="711200" cy="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2743" name="AutoShape 50"/>
          <p:cNvSpPr>
            <a:spLocks noChangeArrowheads="1"/>
          </p:cNvSpPr>
          <p:nvPr/>
        </p:nvSpPr>
        <p:spPr bwMode="auto">
          <a:xfrm>
            <a:off x="4249738" y="381476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44" name="Line 51"/>
          <p:cNvSpPr>
            <a:spLocks noChangeShapeType="1"/>
          </p:cNvSpPr>
          <p:nvPr/>
        </p:nvSpPr>
        <p:spPr bwMode="auto">
          <a:xfrm>
            <a:off x="4779963" y="3825875"/>
            <a:ext cx="1587" cy="36353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2745" name="Text Box 52"/>
          <p:cNvSpPr txBox="1">
            <a:spLocks noChangeArrowheads="1"/>
          </p:cNvSpPr>
          <p:nvPr/>
        </p:nvSpPr>
        <p:spPr bwMode="auto">
          <a:xfrm>
            <a:off x="4314825" y="3776663"/>
            <a:ext cx="481699"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12</a:t>
            </a:r>
          </a:p>
        </p:txBody>
      </p:sp>
      <p:sp>
        <p:nvSpPr>
          <p:cNvPr id="72746" name="Line 53"/>
          <p:cNvSpPr>
            <a:spLocks noChangeShapeType="1"/>
          </p:cNvSpPr>
          <p:nvPr/>
        </p:nvSpPr>
        <p:spPr bwMode="auto">
          <a:xfrm flipV="1">
            <a:off x="3541713" y="3983038"/>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2747" name="Text Box 55"/>
          <p:cNvSpPr txBox="1">
            <a:spLocks noChangeArrowheads="1"/>
          </p:cNvSpPr>
          <p:nvPr/>
        </p:nvSpPr>
        <p:spPr bwMode="auto">
          <a:xfrm>
            <a:off x="5737225" y="2376488"/>
            <a:ext cx="2917825" cy="2084387"/>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2600" dirty="0">
                <a:solidFill>
                  <a:srgbClr val="FF3300"/>
                </a:solidFill>
                <a:latin typeface="Arial" pitchFamily="34" charset="0"/>
                <a:cs typeface="Arial" pitchFamily="34" charset="0"/>
              </a:rPr>
              <a:t>to remove and </a:t>
            </a:r>
          </a:p>
          <a:p>
            <a:pPr algn="l" defTabSz="828675" eaLnBrk="1" hangingPunct="1"/>
            <a:r>
              <a:rPr kumimoji="1" lang="en-US" sz="2600" dirty="0">
                <a:solidFill>
                  <a:srgbClr val="FF3300"/>
                </a:solidFill>
                <a:latin typeface="Arial" pitchFamily="34" charset="0"/>
                <a:cs typeface="Arial" pitchFamily="34" charset="0"/>
              </a:rPr>
              <a:t>then add even a </a:t>
            </a:r>
          </a:p>
          <a:p>
            <a:pPr algn="l" defTabSz="828675" eaLnBrk="1" hangingPunct="1"/>
            <a:r>
              <a:rPr kumimoji="1" lang="en-US" sz="2600" dirty="0">
                <a:solidFill>
                  <a:srgbClr val="FF3300"/>
                </a:solidFill>
                <a:latin typeface="Arial" pitchFamily="34" charset="0"/>
                <a:cs typeface="Arial" pitchFamily="34" charset="0"/>
              </a:rPr>
              <a:t>single item single </a:t>
            </a:r>
          </a:p>
          <a:p>
            <a:pPr algn="l" defTabSz="828675" eaLnBrk="1" hangingPunct="1"/>
            <a:r>
              <a:rPr kumimoji="1" lang="en-US" sz="2600" dirty="0">
                <a:solidFill>
                  <a:srgbClr val="FF3300"/>
                </a:solidFill>
                <a:latin typeface="Arial" pitchFamily="34" charset="0"/>
                <a:cs typeface="Arial" pitchFamily="34" charset="0"/>
              </a:rPr>
              <a:t>location CAS </a:t>
            </a:r>
          </a:p>
          <a:p>
            <a:pPr algn="l" defTabSz="828675" eaLnBrk="1" hangingPunct="1"/>
            <a:r>
              <a:rPr kumimoji="1" lang="en-US" sz="2600" dirty="0">
                <a:solidFill>
                  <a:srgbClr val="FF3300"/>
                </a:solidFill>
                <a:latin typeface="Arial" pitchFamily="34" charset="0"/>
                <a:cs typeface="Arial" pitchFamily="34" charset="0"/>
              </a:rPr>
              <a:t>not enough</a:t>
            </a:r>
          </a:p>
        </p:txBody>
      </p:sp>
      <p:sp>
        <p:nvSpPr>
          <p:cNvPr id="72748" name="Text Box 56"/>
          <p:cNvSpPr txBox="1">
            <a:spLocks noChangeArrowheads="1"/>
          </p:cNvSpPr>
          <p:nvPr/>
        </p:nvSpPr>
        <p:spPr bwMode="auto">
          <a:xfrm>
            <a:off x="4106863" y="4803775"/>
            <a:ext cx="168275" cy="422275"/>
          </a:xfrm>
          <a:prstGeom prst="rect">
            <a:avLst/>
          </a:prstGeom>
          <a:noFill/>
          <a:ln w="9525">
            <a:noFill/>
            <a:miter lim="800000"/>
            <a:headEnd/>
            <a:tailEnd/>
          </a:ln>
        </p:spPr>
        <p:txBody>
          <a:bodyPr wrap="none" lIns="82945" tIns="41473" rIns="82945" bIns="41473">
            <a:spAutoFit/>
          </a:bodyPr>
          <a:lstStyle/>
          <a:p>
            <a:pPr algn="l" defTabSz="828675" eaLnBrk="1" hangingPunct="1">
              <a:defRPr/>
            </a:pPr>
            <a:endParaRPr kumimoji="1" lang="en-US" sz="2200" dirty="0">
              <a:solidFill>
                <a:schemeClr val="tx1"/>
              </a:solidFill>
              <a:latin typeface="Arial" pitchFamily="34" charset="0"/>
            </a:endParaRPr>
          </a:p>
        </p:txBody>
      </p:sp>
      <p:sp>
        <p:nvSpPr>
          <p:cNvPr id="72749" name="Text Box 58"/>
          <p:cNvSpPr txBox="1">
            <a:spLocks noChangeArrowheads="1"/>
          </p:cNvSpPr>
          <p:nvPr/>
        </p:nvSpPr>
        <p:spPr bwMode="auto">
          <a:xfrm>
            <a:off x="2833688" y="3776663"/>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4</a:t>
            </a:r>
          </a:p>
        </p:txBody>
      </p:sp>
      <p:sp>
        <p:nvSpPr>
          <p:cNvPr id="72750" name="Line 59"/>
          <p:cNvSpPr>
            <a:spLocks noChangeShapeType="1"/>
          </p:cNvSpPr>
          <p:nvPr/>
        </p:nvSpPr>
        <p:spPr bwMode="auto">
          <a:xfrm>
            <a:off x="4794250" y="1738313"/>
            <a:ext cx="1588" cy="36353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2751" name="Line 60"/>
          <p:cNvSpPr>
            <a:spLocks noChangeShapeType="1"/>
          </p:cNvSpPr>
          <p:nvPr/>
        </p:nvSpPr>
        <p:spPr bwMode="auto">
          <a:xfrm flipV="1">
            <a:off x="3530600" y="1909763"/>
            <a:ext cx="711200" cy="6350"/>
          </a:xfrm>
          <a:prstGeom prst="line">
            <a:avLst/>
          </a:prstGeom>
          <a:noFill/>
          <a:ln w="25146">
            <a:solidFill>
              <a:srgbClr val="000000"/>
            </a:solidFill>
            <a:round/>
            <a:headEnd type="oval" w="med" len="med"/>
            <a:tailEnd type="triangle" w="med" len="med"/>
          </a:ln>
        </p:spPr>
        <p:txBody>
          <a:bodyPr/>
          <a:lstStyle/>
          <a:p>
            <a:pPr>
              <a:defRPr/>
            </a:pPr>
            <a:endParaRPr lang="en-US" dirty="0">
              <a:latin typeface="Arial" pitchFamily="34" charset="0"/>
            </a:endParaRPr>
          </a:p>
        </p:txBody>
      </p:sp>
      <p:sp>
        <p:nvSpPr>
          <p:cNvPr id="72752" name="AutoShape 61"/>
          <p:cNvSpPr>
            <a:spLocks noChangeArrowheads="1"/>
          </p:cNvSpPr>
          <p:nvPr/>
        </p:nvSpPr>
        <p:spPr bwMode="auto">
          <a:xfrm>
            <a:off x="4264025" y="172720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53" name="Text Box 62"/>
          <p:cNvSpPr txBox="1">
            <a:spLocks noChangeArrowheads="1"/>
          </p:cNvSpPr>
          <p:nvPr/>
        </p:nvSpPr>
        <p:spPr bwMode="auto">
          <a:xfrm>
            <a:off x="4321175" y="1698625"/>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8</a:t>
            </a:r>
          </a:p>
        </p:txBody>
      </p:sp>
      <p:sp>
        <p:nvSpPr>
          <p:cNvPr id="72754" name="AutoShape 63"/>
          <p:cNvSpPr>
            <a:spLocks noChangeArrowheads="1"/>
          </p:cNvSpPr>
          <p:nvPr/>
        </p:nvSpPr>
        <p:spPr bwMode="auto">
          <a:xfrm>
            <a:off x="2776538" y="1727200"/>
            <a:ext cx="1003300" cy="374650"/>
          </a:xfrm>
          <a:prstGeom prst="roundRect">
            <a:avLst>
              <a:gd name="adj" fmla="val 384"/>
            </a:avLst>
          </a:prstGeom>
          <a:solidFill>
            <a:srgbClr val="DDDDDD"/>
          </a:solidFill>
          <a:ln w="25146">
            <a:solidFill>
              <a:srgbClr val="C0C0C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55" name="Line 64"/>
          <p:cNvSpPr>
            <a:spLocks noChangeShapeType="1"/>
          </p:cNvSpPr>
          <p:nvPr/>
        </p:nvSpPr>
        <p:spPr bwMode="auto">
          <a:xfrm>
            <a:off x="3306763" y="1738313"/>
            <a:ext cx="0" cy="361950"/>
          </a:xfrm>
          <a:prstGeom prst="line">
            <a:avLst/>
          </a:prstGeom>
          <a:noFill/>
          <a:ln w="25200">
            <a:solidFill>
              <a:srgbClr val="C0C0C0"/>
            </a:solidFill>
            <a:round/>
            <a:headEnd/>
            <a:tailEnd/>
          </a:ln>
        </p:spPr>
        <p:txBody>
          <a:bodyPr/>
          <a:lstStyle/>
          <a:p>
            <a:pPr>
              <a:defRPr/>
            </a:pPr>
            <a:endParaRPr lang="en-US" dirty="0">
              <a:latin typeface="Arial" pitchFamily="34" charset="0"/>
            </a:endParaRPr>
          </a:p>
        </p:txBody>
      </p:sp>
      <p:sp>
        <p:nvSpPr>
          <p:cNvPr id="72756" name="Text Box 65"/>
          <p:cNvSpPr txBox="1">
            <a:spLocks noChangeArrowheads="1"/>
          </p:cNvSpPr>
          <p:nvPr/>
        </p:nvSpPr>
        <p:spPr bwMode="auto">
          <a:xfrm>
            <a:off x="2841625" y="1687513"/>
            <a:ext cx="324604"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4</a:t>
            </a:r>
          </a:p>
        </p:txBody>
      </p:sp>
      <p:sp>
        <p:nvSpPr>
          <p:cNvPr id="72757" name="Line 66"/>
          <p:cNvSpPr>
            <a:spLocks noChangeShapeType="1"/>
          </p:cNvSpPr>
          <p:nvPr/>
        </p:nvSpPr>
        <p:spPr bwMode="auto">
          <a:xfrm>
            <a:off x="4794250" y="1727200"/>
            <a:ext cx="1588" cy="36353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72758" name="AutoShape 68"/>
          <p:cNvSpPr>
            <a:spLocks noChangeArrowheads="1"/>
          </p:cNvSpPr>
          <p:nvPr/>
        </p:nvSpPr>
        <p:spPr bwMode="auto">
          <a:xfrm>
            <a:off x="5770563" y="1739900"/>
            <a:ext cx="1003300" cy="374650"/>
          </a:xfrm>
          <a:prstGeom prst="roundRect">
            <a:avLst>
              <a:gd name="adj" fmla="val 384"/>
            </a:avLst>
          </a:prstGeom>
          <a:solidFill>
            <a:srgbClr val="DDDDDD"/>
          </a:solidFill>
          <a:ln w="25146">
            <a:solidFill>
              <a:srgbClr val="C0C0C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72759" name="Text Box 69"/>
          <p:cNvSpPr txBox="1">
            <a:spLocks noChangeArrowheads="1"/>
          </p:cNvSpPr>
          <p:nvPr/>
        </p:nvSpPr>
        <p:spPr bwMode="auto">
          <a:xfrm>
            <a:off x="5835650" y="1700213"/>
            <a:ext cx="481699" cy="422310"/>
          </a:xfrm>
          <a:prstGeom prst="rect">
            <a:avLst/>
          </a:prstGeom>
          <a:noFill/>
          <a:ln w="9525">
            <a:noFill/>
            <a:miter lim="800000"/>
            <a:headEnd/>
            <a:tailEnd/>
          </a:ln>
        </p:spPr>
        <p:txBody>
          <a:bodyPr wrap="none" lIns="82945" tIns="41473" rIns="82945" bIns="41473">
            <a:spAutoFit/>
          </a:bodyPr>
          <a:lstStyle/>
          <a:p>
            <a:pPr algn="l" defTabSz="828675">
              <a:defRPr/>
            </a:pPr>
            <a:r>
              <a:rPr lang="en-US" sz="2200" dirty="0">
                <a:solidFill>
                  <a:srgbClr val="000000"/>
                </a:solidFill>
                <a:latin typeface="Arial" pitchFamily="34" charset="0"/>
              </a:rPr>
              <a:t>12</a:t>
            </a:r>
          </a:p>
        </p:txBody>
      </p:sp>
      <p:sp>
        <p:nvSpPr>
          <p:cNvPr id="72760" name="Line 70"/>
          <p:cNvSpPr>
            <a:spLocks noChangeShapeType="1"/>
          </p:cNvSpPr>
          <p:nvPr/>
        </p:nvSpPr>
        <p:spPr bwMode="auto">
          <a:xfrm flipV="1">
            <a:off x="5062538" y="1908175"/>
            <a:ext cx="711200" cy="4763"/>
          </a:xfrm>
          <a:prstGeom prst="line">
            <a:avLst/>
          </a:prstGeom>
          <a:noFill/>
          <a:ln w="25146">
            <a:solidFill>
              <a:srgbClr val="C0C0C0"/>
            </a:solidFill>
            <a:round/>
            <a:headEnd type="oval" w="med" len="med"/>
            <a:tailEnd type="triangle" w="med" len="med"/>
          </a:ln>
        </p:spPr>
        <p:txBody>
          <a:bodyPr/>
          <a:lstStyle/>
          <a:p>
            <a:pPr>
              <a:defRPr/>
            </a:pPr>
            <a:endParaRPr lang="en-US" dirty="0">
              <a:latin typeface="Arial" pitchFamily="34" charset="0"/>
            </a:endParaRPr>
          </a:p>
        </p:txBody>
      </p:sp>
      <p:sp>
        <p:nvSpPr>
          <p:cNvPr id="72761" name="Line 71"/>
          <p:cNvSpPr>
            <a:spLocks noChangeShapeType="1"/>
          </p:cNvSpPr>
          <p:nvPr/>
        </p:nvSpPr>
        <p:spPr bwMode="auto">
          <a:xfrm>
            <a:off x="6345238" y="1739900"/>
            <a:ext cx="1587" cy="361950"/>
          </a:xfrm>
          <a:prstGeom prst="line">
            <a:avLst/>
          </a:prstGeom>
          <a:noFill/>
          <a:ln w="25200">
            <a:solidFill>
              <a:srgbClr val="C0C0C0"/>
            </a:solidFill>
            <a:round/>
            <a:headEnd/>
            <a:tailEnd/>
          </a:ln>
        </p:spPr>
        <p:txBody>
          <a:bodyPr/>
          <a:lstStyle/>
          <a:p>
            <a:pPr>
              <a:defRPr/>
            </a:pPr>
            <a:endParaRPr lang="en-US" dirty="0">
              <a:latin typeface="Arial" pitchFamily="34" charset="0"/>
            </a:endParaRPr>
          </a:p>
        </p:txBody>
      </p:sp>
      <p:sp>
        <p:nvSpPr>
          <p:cNvPr id="72762" name="AutoShape 10"/>
          <p:cNvSpPr>
            <a:spLocks noChangeArrowheads="1"/>
          </p:cNvSpPr>
          <p:nvPr/>
        </p:nvSpPr>
        <p:spPr bwMode="auto">
          <a:xfrm flipV="1">
            <a:off x="1801813" y="1651000"/>
            <a:ext cx="995362" cy="541338"/>
          </a:xfrm>
          <a:prstGeom prst="wedgeRoundRectCallout">
            <a:avLst>
              <a:gd name="adj1" fmla="val 341704"/>
              <a:gd name="adj2" fmla="val -162319"/>
              <a:gd name="adj3" fmla="val 16667"/>
            </a:avLst>
          </a:prstGeom>
          <a:solidFill>
            <a:srgbClr val="FFFF99"/>
          </a:solidFill>
          <a:ln w="9525">
            <a:solidFill>
              <a:srgbClr val="FF3300"/>
            </a:solidFill>
            <a:miter lim="800000"/>
            <a:headEnd/>
            <a:tailEnd/>
          </a:ln>
        </p:spPr>
        <p:txBody>
          <a:bodyPr rot="10800000" lIns="82945" tIns="41473" rIns="82945" bIns="41473"/>
          <a:lstStyle/>
          <a:p>
            <a:pPr algn="ctr" defTabSz="828675" rtl="1" eaLnBrk="1" hangingPunct="1">
              <a:defRPr/>
            </a:pPr>
            <a:endParaRPr kumimoji="1" lang="en-US" sz="2200" dirty="0">
              <a:solidFill>
                <a:schemeClr val="tx1"/>
              </a:solidFill>
              <a:latin typeface="Arial" pitchFamily="34" charset="0"/>
            </a:endParaRPr>
          </a:p>
        </p:txBody>
      </p:sp>
      <p:sp>
        <p:nvSpPr>
          <p:cNvPr id="72763" name="Line 67"/>
          <p:cNvSpPr>
            <a:spLocks noChangeShapeType="1"/>
          </p:cNvSpPr>
          <p:nvPr/>
        </p:nvSpPr>
        <p:spPr bwMode="auto">
          <a:xfrm flipV="1">
            <a:off x="2066925" y="1895475"/>
            <a:ext cx="712788" cy="4763"/>
          </a:xfrm>
          <a:prstGeom prst="line">
            <a:avLst/>
          </a:prstGeom>
          <a:noFill/>
          <a:ln w="25146">
            <a:solidFill>
              <a:srgbClr val="C0C0C0"/>
            </a:solidFill>
            <a:round/>
            <a:headEnd type="oval" w="med" len="med"/>
            <a:tailEnd type="triangle" w="med" len="med"/>
          </a:ln>
        </p:spPr>
        <p:txBody>
          <a:bodyPr/>
          <a:lstStyle/>
          <a:p>
            <a:pPr>
              <a:defRPr/>
            </a:pPr>
            <a:endParaRPr lang="en-US" dirty="0">
              <a:latin typeface="Arial" pitchFamily="34" charset="0"/>
            </a:endParaRPr>
          </a:p>
        </p:txBody>
      </p:sp>
      <p:sp>
        <p:nvSpPr>
          <p:cNvPr id="1224777" name="Text Box 73"/>
          <p:cNvSpPr txBox="1">
            <a:spLocks noChangeArrowheads="1"/>
          </p:cNvSpPr>
          <p:nvPr/>
        </p:nvSpPr>
        <p:spPr bwMode="auto">
          <a:xfrm>
            <a:off x="4146550" y="5121275"/>
            <a:ext cx="4443104" cy="591587"/>
          </a:xfrm>
          <a:prstGeom prst="rect">
            <a:avLst/>
          </a:prstGeom>
          <a:noFill/>
          <a:ln w="19050">
            <a:noFill/>
            <a:miter lim="800000"/>
            <a:headEnd/>
            <a:tailEnd/>
          </a:ln>
        </p:spPr>
        <p:txBody>
          <a:bodyPr wrap="none" lIns="82945" tIns="41473" rIns="82945" bIns="41473">
            <a:spAutoFit/>
          </a:bodyPr>
          <a:lstStyle/>
          <a:p>
            <a:pPr algn="l" defTabSz="828675" eaLnBrk="1" hangingPunct="1"/>
            <a:r>
              <a:rPr kumimoji="1" lang="en-US" sz="3300" dirty="0">
                <a:solidFill>
                  <a:srgbClr val="FF0000"/>
                </a:solidFill>
                <a:latin typeface="Arial" pitchFamily="34" charset="0"/>
                <a:cs typeface="Arial" pitchFamily="34" charset="0"/>
              </a:rPr>
              <a:t>We need a new idea…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4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77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1"/>
          <p:cNvSpPr>
            <a:spLocks noGrp="1"/>
          </p:cNvSpPr>
          <p:nvPr>
            <p:ph type="ftr" sz="quarter" idx="10"/>
          </p:nvPr>
        </p:nvSpPr>
        <p:spPr>
          <a:noFill/>
        </p:spPr>
        <p:txBody>
          <a:bodyPr/>
          <a:lstStyle/>
          <a:p>
            <a:r>
              <a:rPr lang="en-US" smtClean="0"/>
              <a:t>Art of Multiprocessor Programming</a:t>
            </a:r>
          </a:p>
        </p:txBody>
      </p:sp>
      <p:sp>
        <p:nvSpPr>
          <p:cNvPr id="73731" name="Slide Number Placeholder 2"/>
          <p:cNvSpPr>
            <a:spLocks noGrp="1"/>
          </p:cNvSpPr>
          <p:nvPr>
            <p:ph type="sldNum" sz="quarter" idx="11"/>
          </p:nvPr>
        </p:nvSpPr>
        <p:spPr>
          <a:noFill/>
        </p:spPr>
        <p:txBody>
          <a:bodyPr/>
          <a:lstStyle/>
          <a:p>
            <a:fld id="{78CBBEB3-C906-455B-89FF-6E63AED8B8B2}" type="slidenum">
              <a:rPr lang="ar-SA" smtClean="0">
                <a:cs typeface="Arial" pitchFamily="34" charset="0"/>
              </a:rPr>
              <a:pPr/>
              <a:t>62</a:t>
            </a:fld>
            <a:endParaRPr lang="en-US" smtClean="0">
              <a:cs typeface="Arial" pitchFamily="34" charset="0"/>
            </a:endParaRPr>
          </a:p>
        </p:txBody>
      </p:sp>
      <p:sp>
        <p:nvSpPr>
          <p:cNvPr id="73732" name="Rectangle 2"/>
          <p:cNvSpPr>
            <a:spLocks noGrp="1" noChangeArrowheads="1"/>
          </p:cNvSpPr>
          <p:nvPr>
            <p:ph type="title" idx="4294967295"/>
          </p:nvPr>
        </p:nvSpPr>
        <p:spPr>
          <a:xfrm>
            <a:off x="828675" y="414338"/>
            <a:ext cx="7807325" cy="1106487"/>
          </a:xfrm>
        </p:spPr>
        <p:txBody>
          <a:bodyPr/>
          <a:lstStyle/>
          <a:p>
            <a:pPr defTabSz="1008063"/>
            <a:r>
              <a:rPr lang="en-US" smtClean="0"/>
              <a:t>Don’t move the items</a:t>
            </a:r>
          </a:p>
        </p:txBody>
      </p:sp>
      <p:sp>
        <p:nvSpPr>
          <p:cNvPr id="73733" name="Rectangle 3"/>
          <p:cNvSpPr>
            <a:spLocks noChangeArrowheads="1"/>
          </p:cNvSpPr>
          <p:nvPr/>
        </p:nvSpPr>
        <p:spPr bwMode="auto">
          <a:xfrm>
            <a:off x="346075" y="1658938"/>
            <a:ext cx="8362950" cy="2281237"/>
          </a:xfrm>
          <a:prstGeom prst="rect">
            <a:avLst/>
          </a:prstGeom>
          <a:noFill/>
          <a:ln w="9525">
            <a:noFill/>
            <a:miter lim="800000"/>
            <a:headEnd/>
            <a:tailEnd/>
          </a:ln>
        </p:spPr>
        <p:txBody>
          <a:bodyPr lIns="91430" tIns="45715" rIns="91430" bIns="45715"/>
          <a:lstStyle/>
          <a:p>
            <a:pPr marL="457200" indent="-457200" algn="l" eaLnBrk="1" hangingPunct="1">
              <a:spcBef>
                <a:spcPct val="20000"/>
              </a:spcBef>
              <a:buClr>
                <a:srgbClr val="A50021"/>
              </a:buClr>
              <a:buSzPct val="75000"/>
              <a:buFont typeface="Wingdings" pitchFamily="2" charset="2"/>
              <a:buChar char="n"/>
            </a:pPr>
            <a:r>
              <a:rPr lang="en-US" sz="3200" dirty="0">
                <a:solidFill>
                  <a:schemeClr val="tx1"/>
                </a:solidFill>
                <a:latin typeface="Arial" pitchFamily="34" charset="0"/>
                <a:cs typeface="Arial" pitchFamily="34" charset="0"/>
              </a:rPr>
              <a:t>Move the buckets instead</a:t>
            </a:r>
          </a:p>
          <a:p>
            <a:pPr marL="457200" indent="-457200" algn="l" eaLnBrk="1" hangingPunct="1">
              <a:spcBef>
                <a:spcPct val="20000"/>
              </a:spcBef>
              <a:buClr>
                <a:srgbClr val="A50021"/>
              </a:buClr>
              <a:buSzPct val="75000"/>
              <a:buFont typeface="Wingdings" pitchFamily="2" charset="2"/>
              <a:buChar char="n"/>
            </a:pPr>
            <a:r>
              <a:rPr lang="en-US" sz="3200" dirty="0">
                <a:solidFill>
                  <a:schemeClr val="tx1"/>
                </a:solidFill>
                <a:latin typeface="Arial" pitchFamily="34" charset="0"/>
                <a:cs typeface="Arial" pitchFamily="34" charset="0"/>
              </a:rPr>
              <a:t>Keep all items in a single lock-free list </a:t>
            </a:r>
          </a:p>
          <a:p>
            <a:pPr marL="457200" indent="-457200" algn="l" eaLnBrk="1" hangingPunct="1">
              <a:spcBef>
                <a:spcPct val="20000"/>
              </a:spcBef>
              <a:buClr>
                <a:srgbClr val="A50021"/>
              </a:buClr>
              <a:buSzPct val="75000"/>
              <a:buFont typeface="Wingdings" pitchFamily="2" charset="2"/>
              <a:buChar char="n"/>
            </a:pPr>
            <a:r>
              <a:rPr lang="en-US" sz="3200" dirty="0">
                <a:solidFill>
                  <a:schemeClr val="tx1"/>
                </a:solidFill>
                <a:latin typeface="Arial" pitchFamily="34" charset="0"/>
                <a:cs typeface="Arial" pitchFamily="34" charset="0"/>
              </a:rPr>
              <a:t>Buckets become “shortcut pointers” into the list</a:t>
            </a:r>
          </a:p>
        </p:txBody>
      </p:sp>
      <p:sp>
        <p:nvSpPr>
          <p:cNvPr id="73734" name="AutoShape 4"/>
          <p:cNvSpPr>
            <a:spLocks noChangeArrowheads="1"/>
          </p:cNvSpPr>
          <p:nvPr/>
        </p:nvSpPr>
        <p:spPr bwMode="auto">
          <a:xfrm>
            <a:off x="1943100" y="4227513"/>
            <a:ext cx="1003300" cy="376237"/>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3735" name="Line 5"/>
          <p:cNvSpPr>
            <a:spLocks noChangeShapeType="1"/>
          </p:cNvSpPr>
          <p:nvPr/>
        </p:nvSpPr>
        <p:spPr bwMode="auto">
          <a:xfrm>
            <a:off x="2471738" y="4240213"/>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3736" name="AutoShape 6"/>
          <p:cNvSpPr>
            <a:spLocks noChangeArrowheads="1"/>
          </p:cNvSpPr>
          <p:nvPr/>
        </p:nvSpPr>
        <p:spPr bwMode="auto">
          <a:xfrm>
            <a:off x="4424363" y="4216400"/>
            <a:ext cx="1003300" cy="376238"/>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3737" name="Line 7"/>
          <p:cNvSpPr>
            <a:spLocks noChangeShapeType="1"/>
          </p:cNvSpPr>
          <p:nvPr/>
        </p:nvSpPr>
        <p:spPr bwMode="auto">
          <a:xfrm>
            <a:off x="4951413" y="422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3738" name="Line 8"/>
          <p:cNvSpPr>
            <a:spLocks noChangeShapeType="1"/>
          </p:cNvSpPr>
          <p:nvPr/>
        </p:nvSpPr>
        <p:spPr bwMode="auto">
          <a:xfrm flipV="1">
            <a:off x="2816225" y="4410075"/>
            <a:ext cx="363538"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73739" name="AutoShape 9"/>
          <p:cNvSpPr>
            <a:spLocks noChangeArrowheads="1"/>
          </p:cNvSpPr>
          <p:nvPr/>
        </p:nvSpPr>
        <p:spPr bwMode="auto">
          <a:xfrm>
            <a:off x="3179763" y="4216400"/>
            <a:ext cx="1003300" cy="376238"/>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3740" name="Line 10"/>
          <p:cNvSpPr>
            <a:spLocks noChangeShapeType="1"/>
          </p:cNvSpPr>
          <p:nvPr/>
        </p:nvSpPr>
        <p:spPr bwMode="auto">
          <a:xfrm>
            <a:off x="3709988" y="422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3741" name="AutoShape 11"/>
          <p:cNvSpPr>
            <a:spLocks noChangeArrowheads="1"/>
          </p:cNvSpPr>
          <p:nvPr/>
        </p:nvSpPr>
        <p:spPr bwMode="auto">
          <a:xfrm>
            <a:off x="5638800" y="4219575"/>
            <a:ext cx="1003300" cy="376238"/>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3742" name="Line 12"/>
          <p:cNvSpPr>
            <a:spLocks noChangeShapeType="1"/>
          </p:cNvSpPr>
          <p:nvPr/>
        </p:nvSpPr>
        <p:spPr bwMode="auto">
          <a:xfrm>
            <a:off x="6169025" y="42306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3743" name="Line 13"/>
          <p:cNvSpPr>
            <a:spLocks noChangeShapeType="1"/>
          </p:cNvSpPr>
          <p:nvPr/>
        </p:nvSpPr>
        <p:spPr bwMode="auto">
          <a:xfrm>
            <a:off x="6513513" y="4410075"/>
            <a:ext cx="468312"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73744" name="AutoShape 14"/>
          <p:cNvSpPr>
            <a:spLocks noChangeArrowheads="1"/>
          </p:cNvSpPr>
          <p:nvPr/>
        </p:nvSpPr>
        <p:spPr bwMode="auto">
          <a:xfrm>
            <a:off x="6981825" y="4216400"/>
            <a:ext cx="1003300" cy="376238"/>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3745" name="Line 15"/>
          <p:cNvSpPr>
            <a:spLocks noChangeShapeType="1"/>
          </p:cNvSpPr>
          <p:nvPr/>
        </p:nvSpPr>
        <p:spPr bwMode="auto">
          <a:xfrm>
            <a:off x="7510463" y="422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3746" name="Text Box 16"/>
          <p:cNvSpPr txBox="1">
            <a:spLocks noChangeArrowheads="1"/>
          </p:cNvSpPr>
          <p:nvPr/>
        </p:nvSpPr>
        <p:spPr bwMode="auto">
          <a:xfrm>
            <a:off x="2000250" y="420370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73747" name="Text Box 17"/>
          <p:cNvSpPr txBox="1">
            <a:spLocks noChangeArrowheads="1"/>
          </p:cNvSpPr>
          <p:nvPr/>
        </p:nvSpPr>
        <p:spPr bwMode="auto">
          <a:xfrm>
            <a:off x="3244850" y="4183063"/>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73748" name="Text Box 18"/>
          <p:cNvSpPr txBox="1">
            <a:spLocks noChangeArrowheads="1"/>
          </p:cNvSpPr>
          <p:nvPr/>
        </p:nvSpPr>
        <p:spPr bwMode="auto">
          <a:xfrm>
            <a:off x="4492625" y="4192588"/>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73749" name="Text Box 19"/>
          <p:cNvSpPr txBox="1">
            <a:spLocks noChangeArrowheads="1"/>
          </p:cNvSpPr>
          <p:nvPr/>
        </p:nvSpPr>
        <p:spPr bwMode="auto">
          <a:xfrm>
            <a:off x="5708650" y="41941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73750" name="Text Box 20"/>
          <p:cNvSpPr txBox="1">
            <a:spLocks noChangeArrowheads="1"/>
          </p:cNvSpPr>
          <p:nvPr/>
        </p:nvSpPr>
        <p:spPr bwMode="auto">
          <a:xfrm>
            <a:off x="7053263" y="4181475"/>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73751" name="Line 21"/>
          <p:cNvSpPr>
            <a:spLocks noChangeShapeType="1"/>
          </p:cNvSpPr>
          <p:nvPr/>
        </p:nvSpPr>
        <p:spPr bwMode="auto">
          <a:xfrm>
            <a:off x="5184775" y="4410075"/>
            <a:ext cx="466725"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73752" name="Line 22"/>
          <p:cNvSpPr>
            <a:spLocks noChangeShapeType="1"/>
          </p:cNvSpPr>
          <p:nvPr/>
        </p:nvSpPr>
        <p:spPr bwMode="auto">
          <a:xfrm>
            <a:off x="3983038" y="4410075"/>
            <a:ext cx="468312"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73753" name="AutoShape 23"/>
          <p:cNvSpPr>
            <a:spLocks noChangeArrowheads="1"/>
          </p:cNvSpPr>
          <p:nvPr/>
        </p:nvSpPr>
        <p:spPr bwMode="auto">
          <a:xfrm>
            <a:off x="690563" y="4700588"/>
            <a:ext cx="766762" cy="346075"/>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3754" name="AutoShape 24"/>
          <p:cNvSpPr>
            <a:spLocks noChangeArrowheads="1"/>
          </p:cNvSpPr>
          <p:nvPr/>
        </p:nvSpPr>
        <p:spPr bwMode="auto">
          <a:xfrm>
            <a:off x="690563" y="5046663"/>
            <a:ext cx="766762" cy="344487"/>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3755" name="Text Box 25"/>
          <p:cNvSpPr txBox="1">
            <a:spLocks noChangeArrowheads="1"/>
          </p:cNvSpPr>
          <p:nvPr/>
        </p:nvSpPr>
        <p:spPr bwMode="auto">
          <a:xfrm>
            <a:off x="815975" y="4662488"/>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73756" name="Text Box 26"/>
          <p:cNvSpPr txBox="1">
            <a:spLocks noChangeArrowheads="1"/>
          </p:cNvSpPr>
          <p:nvPr/>
        </p:nvSpPr>
        <p:spPr bwMode="auto">
          <a:xfrm>
            <a:off x="828675" y="500697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73757" name="Freeform 27"/>
          <p:cNvSpPr>
            <a:spLocks/>
          </p:cNvSpPr>
          <p:nvPr/>
        </p:nvSpPr>
        <p:spPr bwMode="auto">
          <a:xfrm>
            <a:off x="1244600" y="4575175"/>
            <a:ext cx="3455988" cy="677863"/>
          </a:xfrm>
          <a:custGeom>
            <a:avLst/>
            <a:gdLst>
              <a:gd name="T0" fmla="*/ 0 w 2400"/>
              <a:gd name="T1" fmla="*/ 2147483647 h 639"/>
              <a:gd name="T2" fmla="*/ 2147483647 w 2400"/>
              <a:gd name="T3" fmla="*/ 2147483647 h 639"/>
              <a:gd name="T4" fmla="*/ 2147483647 w 2400"/>
              <a:gd name="T5" fmla="*/ 2147483647 h 639"/>
              <a:gd name="T6" fmla="*/ 2147483647 w 2400"/>
              <a:gd name="T7" fmla="*/ 2147483647 h 639"/>
              <a:gd name="T8" fmla="*/ 2147483647 w 2400"/>
              <a:gd name="T9" fmla="*/ 0 h 639"/>
              <a:gd name="T10" fmla="*/ 0 60000 65536"/>
              <a:gd name="T11" fmla="*/ 0 60000 65536"/>
              <a:gd name="T12" fmla="*/ 0 60000 65536"/>
              <a:gd name="T13" fmla="*/ 0 60000 65536"/>
              <a:gd name="T14" fmla="*/ 0 60000 65536"/>
              <a:gd name="T15" fmla="*/ 0 w 2400"/>
              <a:gd name="T16" fmla="*/ 0 h 639"/>
              <a:gd name="T17" fmla="*/ 2400 w 2400"/>
              <a:gd name="T18" fmla="*/ 639 h 639"/>
            </a:gdLst>
            <a:ahLst/>
            <a:cxnLst>
              <a:cxn ang="T10">
                <a:pos x="T0" y="T1"/>
              </a:cxn>
              <a:cxn ang="T11">
                <a:pos x="T2" y="T3"/>
              </a:cxn>
              <a:cxn ang="T12">
                <a:pos x="T4" y="T5"/>
              </a:cxn>
              <a:cxn ang="T13">
                <a:pos x="T6" y="T7"/>
              </a:cxn>
              <a:cxn ang="T14">
                <a:pos x="T8" y="T9"/>
              </a:cxn>
            </a:cxnLst>
            <a:rect l="T15" t="T16" r="T17" b="T18"/>
            <a:pathLst>
              <a:path w="2400" h="639">
                <a:moveTo>
                  <a:pt x="0" y="639"/>
                </a:moveTo>
                <a:lnTo>
                  <a:pt x="837" y="622"/>
                </a:lnTo>
                <a:cubicBezTo>
                  <a:pt x="1095" y="606"/>
                  <a:pt x="1349" y="581"/>
                  <a:pt x="1550" y="540"/>
                </a:cubicBezTo>
                <a:cubicBezTo>
                  <a:pt x="1751" y="499"/>
                  <a:pt x="1901" y="465"/>
                  <a:pt x="2043" y="375"/>
                </a:cubicBezTo>
                <a:cubicBezTo>
                  <a:pt x="2185" y="285"/>
                  <a:pt x="2326" y="78"/>
                  <a:pt x="2400" y="0"/>
                </a:cubicBezTo>
              </a:path>
            </a:pathLst>
          </a:custGeom>
          <a:noFill/>
          <a:ln w="57150">
            <a:solidFill>
              <a:srgbClr val="000000"/>
            </a:solidFill>
            <a:round/>
            <a:headEnd type="oval" w="med" len="med"/>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73758" name="AutoShape 28"/>
          <p:cNvSpPr>
            <a:spLocks noChangeArrowheads="1"/>
          </p:cNvSpPr>
          <p:nvPr/>
        </p:nvSpPr>
        <p:spPr bwMode="auto">
          <a:xfrm>
            <a:off x="690563" y="5391150"/>
            <a:ext cx="766762" cy="346075"/>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3759" name="AutoShape 29"/>
          <p:cNvSpPr>
            <a:spLocks noChangeArrowheads="1"/>
          </p:cNvSpPr>
          <p:nvPr/>
        </p:nvSpPr>
        <p:spPr bwMode="auto">
          <a:xfrm>
            <a:off x="690563" y="5737225"/>
            <a:ext cx="766762" cy="346075"/>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3760" name="Text Box 30"/>
          <p:cNvSpPr txBox="1">
            <a:spLocks noChangeArrowheads="1"/>
          </p:cNvSpPr>
          <p:nvPr/>
        </p:nvSpPr>
        <p:spPr bwMode="auto">
          <a:xfrm>
            <a:off x="828675" y="5353050"/>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73761" name="Text Box 31"/>
          <p:cNvSpPr txBox="1">
            <a:spLocks noChangeArrowheads="1"/>
          </p:cNvSpPr>
          <p:nvPr/>
        </p:nvSpPr>
        <p:spPr bwMode="auto">
          <a:xfrm>
            <a:off x="828675" y="569912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73762" name="Freeform 32"/>
          <p:cNvSpPr>
            <a:spLocks/>
          </p:cNvSpPr>
          <p:nvPr/>
        </p:nvSpPr>
        <p:spPr bwMode="auto">
          <a:xfrm>
            <a:off x="1244600" y="4606925"/>
            <a:ext cx="4699000" cy="1268413"/>
          </a:xfrm>
          <a:custGeom>
            <a:avLst/>
            <a:gdLst>
              <a:gd name="T0" fmla="*/ 0 w 3264"/>
              <a:gd name="T1" fmla="*/ 2147483647 h 1311"/>
              <a:gd name="T2" fmla="*/ 2147483647 w 3264"/>
              <a:gd name="T3" fmla="*/ 2147483647 h 1311"/>
              <a:gd name="T4" fmla="*/ 2147483647 w 3264"/>
              <a:gd name="T5" fmla="*/ 2147483647 h 1311"/>
              <a:gd name="T6" fmla="*/ 2147483647 w 3264"/>
              <a:gd name="T7" fmla="*/ 2147483647 h 1311"/>
              <a:gd name="T8" fmla="*/ 2147483647 w 3264"/>
              <a:gd name="T9" fmla="*/ 2147483647 h 1311"/>
              <a:gd name="T10" fmla="*/ 2147483647 w 3264"/>
              <a:gd name="T11" fmla="*/ 0 h 1311"/>
              <a:gd name="T12" fmla="*/ 0 60000 65536"/>
              <a:gd name="T13" fmla="*/ 0 60000 65536"/>
              <a:gd name="T14" fmla="*/ 0 60000 65536"/>
              <a:gd name="T15" fmla="*/ 0 60000 65536"/>
              <a:gd name="T16" fmla="*/ 0 60000 65536"/>
              <a:gd name="T17" fmla="*/ 0 60000 65536"/>
              <a:gd name="T18" fmla="*/ 0 w 3264"/>
              <a:gd name="T19" fmla="*/ 0 h 1311"/>
              <a:gd name="T20" fmla="*/ 3264 w 3264"/>
              <a:gd name="T21" fmla="*/ 1311 h 1311"/>
            </a:gdLst>
            <a:ahLst/>
            <a:cxnLst>
              <a:cxn ang="T12">
                <a:pos x="T0" y="T1"/>
              </a:cxn>
              <a:cxn ang="T13">
                <a:pos x="T2" y="T3"/>
              </a:cxn>
              <a:cxn ang="T14">
                <a:pos x="T4" y="T5"/>
              </a:cxn>
              <a:cxn ang="T15">
                <a:pos x="T6" y="T7"/>
              </a:cxn>
              <a:cxn ang="T16">
                <a:pos x="T8" y="T9"/>
              </a:cxn>
              <a:cxn ang="T17">
                <a:pos x="T10" y="T11"/>
              </a:cxn>
            </a:cxnLst>
            <a:rect l="T18" t="T19" r="T20" b="T21"/>
            <a:pathLst>
              <a:path w="3264" h="1311">
                <a:moveTo>
                  <a:pt x="0" y="1311"/>
                </a:moveTo>
                <a:cubicBezTo>
                  <a:pt x="194" y="1299"/>
                  <a:pt x="826" y="1284"/>
                  <a:pt x="1166" y="1240"/>
                </a:cubicBezTo>
                <a:cubicBezTo>
                  <a:pt x="1506" y="1196"/>
                  <a:pt x="1818" y="1110"/>
                  <a:pt x="2043" y="1048"/>
                </a:cubicBezTo>
                <a:cubicBezTo>
                  <a:pt x="2268" y="986"/>
                  <a:pt x="2339" y="969"/>
                  <a:pt x="2519" y="867"/>
                </a:cubicBezTo>
                <a:cubicBezTo>
                  <a:pt x="2699" y="765"/>
                  <a:pt x="2998" y="583"/>
                  <a:pt x="3122" y="438"/>
                </a:cubicBezTo>
                <a:cubicBezTo>
                  <a:pt x="3246" y="293"/>
                  <a:pt x="3235" y="91"/>
                  <a:pt x="3264" y="0"/>
                </a:cubicBezTo>
              </a:path>
            </a:pathLst>
          </a:custGeom>
          <a:noFill/>
          <a:ln w="57150">
            <a:solidFill>
              <a:srgbClr val="000000"/>
            </a:solidFill>
            <a:round/>
            <a:headEnd type="oval" w="med" len="med"/>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73763" name="Line 33"/>
          <p:cNvSpPr>
            <a:spLocks noChangeShapeType="1"/>
          </p:cNvSpPr>
          <p:nvPr/>
        </p:nvSpPr>
        <p:spPr bwMode="auto">
          <a:xfrm flipV="1">
            <a:off x="1244600" y="4414838"/>
            <a:ext cx="700088" cy="493712"/>
          </a:xfrm>
          <a:prstGeom prst="line">
            <a:avLst/>
          </a:prstGeom>
          <a:noFill/>
          <a:ln w="57150">
            <a:solidFill>
              <a:srgbClr val="000000"/>
            </a:solidFill>
            <a:round/>
            <a:headEnd type="oval" w="med" len="med"/>
            <a:tailEnd type="triangle" w="med" len="med"/>
          </a:ln>
        </p:spPr>
        <p:txBody>
          <a:bodyPr/>
          <a:lstStyle/>
          <a:p>
            <a:endParaRPr lang="en-US"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charset="0"/>
              </a:defRPr>
            </a:lvl1pPr>
            <a:lvl2pPr marL="742950" indent="-285750">
              <a:defRPr sz="2400">
                <a:solidFill>
                  <a:srgbClr val="0000FF"/>
                </a:solidFill>
                <a:latin typeface="Comic Sans MS" charset="0"/>
              </a:defRPr>
            </a:lvl2pPr>
            <a:lvl3pPr marL="1143000" indent="-228600">
              <a:defRPr sz="2400">
                <a:solidFill>
                  <a:srgbClr val="0000FF"/>
                </a:solidFill>
                <a:latin typeface="Comic Sans MS" charset="0"/>
              </a:defRPr>
            </a:lvl3pPr>
            <a:lvl4pPr marL="1600200" indent="-228600">
              <a:defRPr sz="2400">
                <a:solidFill>
                  <a:srgbClr val="0000FF"/>
                </a:solidFill>
                <a:latin typeface="Comic Sans MS" charset="0"/>
              </a:defRPr>
            </a:lvl4pPr>
            <a:lvl5pPr marL="2057400" indent="-228600">
              <a:defRPr sz="2400">
                <a:solidFill>
                  <a:srgbClr val="0000FF"/>
                </a:solidFill>
                <a:latin typeface="Comic Sans MS" charset="0"/>
              </a:defRPr>
            </a:lvl5pPr>
            <a:lvl6pPr marL="2514600" indent="-228600" algn="r" eaLnBrk="0" fontAlgn="base" hangingPunct="0">
              <a:spcBef>
                <a:spcPct val="0"/>
              </a:spcBef>
              <a:spcAft>
                <a:spcPct val="0"/>
              </a:spcAft>
              <a:defRPr sz="2400">
                <a:solidFill>
                  <a:srgbClr val="0000FF"/>
                </a:solidFill>
                <a:latin typeface="Comic Sans MS" charset="0"/>
              </a:defRPr>
            </a:lvl6pPr>
            <a:lvl7pPr marL="2971800" indent="-228600" algn="r" eaLnBrk="0" fontAlgn="base" hangingPunct="0">
              <a:spcBef>
                <a:spcPct val="0"/>
              </a:spcBef>
              <a:spcAft>
                <a:spcPct val="0"/>
              </a:spcAft>
              <a:defRPr sz="2400">
                <a:solidFill>
                  <a:srgbClr val="0000FF"/>
                </a:solidFill>
                <a:latin typeface="Comic Sans MS" charset="0"/>
              </a:defRPr>
            </a:lvl7pPr>
            <a:lvl8pPr marL="3429000" indent="-228600" algn="r" eaLnBrk="0" fontAlgn="base" hangingPunct="0">
              <a:spcBef>
                <a:spcPct val="0"/>
              </a:spcBef>
              <a:spcAft>
                <a:spcPct val="0"/>
              </a:spcAft>
              <a:defRPr sz="2400">
                <a:solidFill>
                  <a:srgbClr val="0000FF"/>
                </a:solidFill>
                <a:latin typeface="Comic Sans MS" charset="0"/>
              </a:defRPr>
            </a:lvl8pPr>
            <a:lvl9pPr marL="3886200" indent="-228600" algn="r" eaLnBrk="0" fontAlgn="base" hangingPunct="0">
              <a:spcBef>
                <a:spcPct val="0"/>
              </a:spcBef>
              <a:spcAft>
                <a:spcPct val="0"/>
              </a:spcAft>
              <a:defRPr sz="2400">
                <a:solidFill>
                  <a:srgbClr val="0000FF"/>
                </a:solidFill>
                <a:latin typeface="Comic Sans MS" charset="0"/>
              </a:defRPr>
            </a:lvl9pPr>
          </a:lstStyle>
          <a:p>
            <a:r>
              <a:rPr lang="en-US" sz="1400" smtClean="0">
                <a:solidFill>
                  <a:schemeClr val="tx1"/>
                </a:solidFill>
                <a:latin typeface="Arial" pitchFamily="34" charset="0"/>
              </a:rPr>
              <a:t>Art of Multiprocessor Programming</a:t>
            </a:r>
          </a:p>
        </p:txBody>
      </p:sp>
      <p:sp>
        <p:nvSpPr>
          <p:cNvPr id="7475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charset="0"/>
              </a:defRPr>
            </a:lvl1pPr>
            <a:lvl2pPr marL="742950" indent="-285750">
              <a:defRPr sz="2400">
                <a:solidFill>
                  <a:srgbClr val="0000FF"/>
                </a:solidFill>
                <a:latin typeface="Comic Sans MS" charset="0"/>
              </a:defRPr>
            </a:lvl2pPr>
            <a:lvl3pPr marL="1143000" indent="-228600">
              <a:defRPr sz="2400">
                <a:solidFill>
                  <a:srgbClr val="0000FF"/>
                </a:solidFill>
                <a:latin typeface="Comic Sans MS" charset="0"/>
              </a:defRPr>
            </a:lvl3pPr>
            <a:lvl4pPr marL="1600200" indent="-228600">
              <a:defRPr sz="2400">
                <a:solidFill>
                  <a:srgbClr val="0000FF"/>
                </a:solidFill>
                <a:latin typeface="Comic Sans MS" charset="0"/>
              </a:defRPr>
            </a:lvl4pPr>
            <a:lvl5pPr marL="2057400" indent="-228600">
              <a:defRPr sz="2400">
                <a:solidFill>
                  <a:srgbClr val="0000FF"/>
                </a:solidFill>
                <a:latin typeface="Comic Sans MS" charset="0"/>
              </a:defRPr>
            </a:lvl5pPr>
            <a:lvl6pPr marL="2514600" indent="-228600" algn="r" eaLnBrk="0" fontAlgn="base" hangingPunct="0">
              <a:spcBef>
                <a:spcPct val="0"/>
              </a:spcBef>
              <a:spcAft>
                <a:spcPct val="0"/>
              </a:spcAft>
              <a:defRPr sz="2400">
                <a:solidFill>
                  <a:srgbClr val="0000FF"/>
                </a:solidFill>
                <a:latin typeface="Comic Sans MS" charset="0"/>
              </a:defRPr>
            </a:lvl6pPr>
            <a:lvl7pPr marL="2971800" indent="-228600" algn="r" eaLnBrk="0" fontAlgn="base" hangingPunct="0">
              <a:spcBef>
                <a:spcPct val="0"/>
              </a:spcBef>
              <a:spcAft>
                <a:spcPct val="0"/>
              </a:spcAft>
              <a:defRPr sz="2400">
                <a:solidFill>
                  <a:srgbClr val="0000FF"/>
                </a:solidFill>
                <a:latin typeface="Comic Sans MS" charset="0"/>
              </a:defRPr>
            </a:lvl7pPr>
            <a:lvl8pPr marL="3429000" indent="-228600" algn="r" eaLnBrk="0" fontAlgn="base" hangingPunct="0">
              <a:spcBef>
                <a:spcPct val="0"/>
              </a:spcBef>
              <a:spcAft>
                <a:spcPct val="0"/>
              </a:spcAft>
              <a:defRPr sz="2400">
                <a:solidFill>
                  <a:srgbClr val="0000FF"/>
                </a:solidFill>
                <a:latin typeface="Comic Sans MS" charset="0"/>
              </a:defRPr>
            </a:lvl8pPr>
            <a:lvl9pPr marL="3886200" indent="-228600" algn="r" eaLnBrk="0" fontAlgn="base" hangingPunct="0">
              <a:spcBef>
                <a:spcPct val="0"/>
              </a:spcBef>
              <a:spcAft>
                <a:spcPct val="0"/>
              </a:spcAft>
              <a:defRPr sz="2400">
                <a:solidFill>
                  <a:srgbClr val="0000FF"/>
                </a:solidFill>
                <a:latin typeface="Comic Sans MS" charset="0"/>
              </a:defRPr>
            </a:lvl9pPr>
          </a:lstStyle>
          <a:p>
            <a:fld id="{C132C8AC-02CC-402B-8FD6-E74EB44C224B}" type="slidenum">
              <a:rPr lang="ar-SA" sz="1400" smtClean="0">
                <a:solidFill>
                  <a:schemeClr val="tx1"/>
                </a:solidFill>
                <a:latin typeface="Arial" pitchFamily="34" charset="0"/>
                <a:cs typeface="Arial" pitchFamily="34" charset="0"/>
              </a:rPr>
              <a:pPr/>
              <a:t>63</a:t>
            </a:fld>
            <a:endParaRPr lang="en-US" sz="1400" smtClean="0">
              <a:solidFill>
                <a:schemeClr val="tx1"/>
              </a:solidFill>
              <a:latin typeface="Arial" pitchFamily="34" charset="0"/>
              <a:cs typeface="Arial" pitchFamily="34" charset="0"/>
            </a:endParaRPr>
          </a:p>
        </p:txBody>
      </p:sp>
      <p:sp>
        <p:nvSpPr>
          <p:cNvPr id="74756" name="Rectangle 2"/>
          <p:cNvSpPr>
            <a:spLocks noGrp="1" noChangeArrowheads="1"/>
          </p:cNvSpPr>
          <p:nvPr>
            <p:ph type="title" idx="4294967295"/>
          </p:nvPr>
        </p:nvSpPr>
        <p:spPr/>
        <p:txBody>
          <a:bodyPr/>
          <a:lstStyle/>
          <a:p>
            <a:pPr defTabSz="1008063"/>
            <a:r>
              <a:rPr lang="en-US" smtClean="0"/>
              <a:t>Recursive Split Ordering</a:t>
            </a:r>
          </a:p>
        </p:txBody>
      </p:sp>
      <p:sp>
        <p:nvSpPr>
          <p:cNvPr id="74757" name="AutoShape 3"/>
          <p:cNvSpPr>
            <a:spLocks noChangeArrowheads="1"/>
          </p:cNvSpPr>
          <p:nvPr/>
        </p:nvSpPr>
        <p:spPr bwMode="auto">
          <a:xfrm>
            <a:off x="1533525" y="2401888"/>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4758" name="Line 4"/>
          <p:cNvSpPr>
            <a:spLocks noChangeShapeType="1"/>
          </p:cNvSpPr>
          <p:nvPr/>
        </p:nvSpPr>
        <p:spPr bwMode="auto">
          <a:xfrm>
            <a:off x="2071688" y="2411413"/>
            <a:ext cx="1587" cy="280987"/>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59" name="AutoShape 5"/>
          <p:cNvSpPr>
            <a:spLocks noChangeArrowheads="1"/>
          </p:cNvSpPr>
          <p:nvPr/>
        </p:nvSpPr>
        <p:spPr bwMode="auto">
          <a:xfrm>
            <a:off x="320198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4760" name="Line 6"/>
          <p:cNvSpPr>
            <a:spLocks noChangeShapeType="1"/>
          </p:cNvSpPr>
          <p:nvPr/>
        </p:nvSpPr>
        <p:spPr bwMode="auto">
          <a:xfrm>
            <a:off x="3673475" y="2401888"/>
            <a:ext cx="1588"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61" name="Line 7"/>
          <p:cNvSpPr>
            <a:spLocks noChangeShapeType="1"/>
          </p:cNvSpPr>
          <p:nvPr/>
        </p:nvSpPr>
        <p:spPr bwMode="auto">
          <a:xfrm flipV="1">
            <a:off x="2143125" y="2543175"/>
            <a:ext cx="222250" cy="17463"/>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62" name="AutoShape 8"/>
          <p:cNvSpPr>
            <a:spLocks noChangeArrowheads="1"/>
          </p:cNvSpPr>
          <p:nvPr/>
        </p:nvSpPr>
        <p:spPr bwMode="auto">
          <a:xfrm>
            <a:off x="2365375"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4763" name="Line 9"/>
          <p:cNvSpPr>
            <a:spLocks noChangeShapeType="1"/>
          </p:cNvSpPr>
          <p:nvPr/>
        </p:nvSpPr>
        <p:spPr bwMode="auto">
          <a:xfrm>
            <a:off x="2836863" y="2401888"/>
            <a:ext cx="1587"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64" name="AutoShape 10"/>
          <p:cNvSpPr>
            <a:spLocks noChangeArrowheads="1"/>
          </p:cNvSpPr>
          <p:nvPr/>
        </p:nvSpPr>
        <p:spPr bwMode="auto">
          <a:xfrm>
            <a:off x="4021138" y="2397125"/>
            <a:ext cx="674687" cy="29051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4765" name="Line 11"/>
          <p:cNvSpPr>
            <a:spLocks noChangeShapeType="1"/>
          </p:cNvSpPr>
          <p:nvPr/>
        </p:nvSpPr>
        <p:spPr bwMode="auto">
          <a:xfrm>
            <a:off x="4492625" y="2405063"/>
            <a:ext cx="0" cy="280987"/>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66" name="Line 12"/>
          <p:cNvSpPr>
            <a:spLocks noChangeShapeType="1"/>
          </p:cNvSpPr>
          <p:nvPr/>
        </p:nvSpPr>
        <p:spPr bwMode="auto">
          <a:xfrm flipV="1">
            <a:off x="4630738" y="2543175"/>
            <a:ext cx="292100" cy="17463"/>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67" name="AutoShape 13"/>
          <p:cNvSpPr>
            <a:spLocks noChangeArrowheads="1"/>
          </p:cNvSpPr>
          <p:nvPr/>
        </p:nvSpPr>
        <p:spPr bwMode="auto">
          <a:xfrm>
            <a:off x="492283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4768" name="Line 14"/>
          <p:cNvSpPr>
            <a:spLocks noChangeShapeType="1"/>
          </p:cNvSpPr>
          <p:nvPr/>
        </p:nvSpPr>
        <p:spPr bwMode="auto">
          <a:xfrm>
            <a:off x="5395913" y="2401888"/>
            <a:ext cx="0"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69" name="Line 15"/>
          <p:cNvSpPr>
            <a:spLocks noChangeShapeType="1"/>
          </p:cNvSpPr>
          <p:nvPr/>
        </p:nvSpPr>
        <p:spPr bwMode="auto">
          <a:xfrm>
            <a:off x="3713163" y="2543175"/>
            <a:ext cx="315912"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70" name="Line 16"/>
          <p:cNvSpPr>
            <a:spLocks noChangeShapeType="1"/>
          </p:cNvSpPr>
          <p:nvPr/>
        </p:nvSpPr>
        <p:spPr bwMode="auto">
          <a:xfrm>
            <a:off x="2906713" y="2543175"/>
            <a:ext cx="314325"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71" name="AutoShape 17"/>
          <p:cNvSpPr>
            <a:spLocks noChangeArrowheads="1"/>
          </p:cNvSpPr>
          <p:nvPr/>
        </p:nvSpPr>
        <p:spPr bwMode="auto">
          <a:xfrm>
            <a:off x="690563" y="2770188"/>
            <a:ext cx="515937" cy="342900"/>
          </a:xfrm>
          <a:prstGeom prst="roundRect">
            <a:avLst>
              <a:gd name="adj" fmla="val 278"/>
            </a:avLst>
          </a:prstGeom>
          <a:solidFill>
            <a:srgbClr val="99FFCC"/>
          </a:solidFill>
          <a:ln w="35941">
            <a:solidFill>
              <a:srgbClr val="000000"/>
            </a:solidFill>
            <a:round/>
            <a:headEnd/>
            <a:tailEnd/>
          </a:ln>
        </p:spPr>
        <p:txBody>
          <a:bodyPr wrap="none" lIns="82945" tIns="41473" rIns="82945" bIns="41473" anchor="ctr"/>
          <a:lstStyle/>
          <a:p>
            <a:pPr algn="ctr" defTabSz="828675" rtl="1" eaLnBrk="1" hangingPunct="1"/>
            <a:endParaRPr kumimoji="1" lang="en-US" sz="1800">
              <a:solidFill>
                <a:srgbClr val="181614"/>
              </a:solidFill>
              <a:latin typeface="Arial" pitchFamily="34" charset="0"/>
              <a:cs typeface="Arial" pitchFamily="34" charset="0"/>
            </a:endParaRPr>
          </a:p>
        </p:txBody>
      </p:sp>
      <p:sp>
        <p:nvSpPr>
          <p:cNvPr id="74772" name="Line 18"/>
          <p:cNvSpPr>
            <a:spLocks noChangeShapeType="1"/>
          </p:cNvSpPr>
          <p:nvPr/>
        </p:nvSpPr>
        <p:spPr bwMode="auto">
          <a:xfrm flipV="1">
            <a:off x="1062038" y="2547938"/>
            <a:ext cx="473075" cy="381000"/>
          </a:xfrm>
          <a:prstGeom prst="line">
            <a:avLst/>
          </a:prstGeom>
          <a:noFill/>
          <a:ln w="76200">
            <a:solidFill>
              <a:srgbClr val="FF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73" name="AutoShape 19"/>
          <p:cNvSpPr>
            <a:spLocks noChangeArrowheads="1"/>
          </p:cNvSpPr>
          <p:nvPr/>
        </p:nvSpPr>
        <p:spPr bwMode="auto">
          <a:xfrm>
            <a:off x="575945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4774" name="Line 20"/>
          <p:cNvSpPr>
            <a:spLocks noChangeShapeType="1"/>
          </p:cNvSpPr>
          <p:nvPr/>
        </p:nvSpPr>
        <p:spPr bwMode="auto">
          <a:xfrm>
            <a:off x="6230938" y="2400300"/>
            <a:ext cx="1587"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75" name="AutoShape 21"/>
          <p:cNvSpPr>
            <a:spLocks noChangeArrowheads="1"/>
          </p:cNvSpPr>
          <p:nvPr/>
        </p:nvSpPr>
        <p:spPr bwMode="auto">
          <a:xfrm>
            <a:off x="6578600" y="2395538"/>
            <a:ext cx="674688"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4776" name="Line 22"/>
          <p:cNvSpPr>
            <a:spLocks noChangeShapeType="1"/>
          </p:cNvSpPr>
          <p:nvPr/>
        </p:nvSpPr>
        <p:spPr bwMode="auto">
          <a:xfrm>
            <a:off x="7050088" y="2403475"/>
            <a:ext cx="0" cy="280988"/>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77" name="Line 23"/>
          <p:cNvSpPr>
            <a:spLocks noChangeShapeType="1"/>
          </p:cNvSpPr>
          <p:nvPr/>
        </p:nvSpPr>
        <p:spPr bwMode="auto">
          <a:xfrm flipV="1">
            <a:off x="7188200" y="2541588"/>
            <a:ext cx="292100" cy="17462"/>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78" name="AutoShape 24"/>
          <p:cNvSpPr>
            <a:spLocks noChangeArrowheads="1"/>
          </p:cNvSpPr>
          <p:nvPr/>
        </p:nvSpPr>
        <p:spPr bwMode="auto">
          <a:xfrm>
            <a:off x="748030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4779" name="Line 25"/>
          <p:cNvSpPr>
            <a:spLocks noChangeShapeType="1"/>
          </p:cNvSpPr>
          <p:nvPr/>
        </p:nvSpPr>
        <p:spPr bwMode="auto">
          <a:xfrm>
            <a:off x="7953375" y="2400300"/>
            <a:ext cx="0"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80" name="Line 26"/>
          <p:cNvSpPr>
            <a:spLocks noChangeShapeType="1"/>
          </p:cNvSpPr>
          <p:nvPr/>
        </p:nvSpPr>
        <p:spPr bwMode="auto">
          <a:xfrm>
            <a:off x="6270625" y="2541588"/>
            <a:ext cx="315913"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81" name="Line 27"/>
          <p:cNvSpPr>
            <a:spLocks noChangeShapeType="1"/>
          </p:cNvSpPr>
          <p:nvPr/>
        </p:nvSpPr>
        <p:spPr bwMode="auto">
          <a:xfrm>
            <a:off x="5462588" y="2541588"/>
            <a:ext cx="315912"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4782" name="Text Box 28"/>
          <p:cNvSpPr txBox="1">
            <a:spLocks noChangeArrowheads="1"/>
          </p:cNvSpPr>
          <p:nvPr/>
        </p:nvSpPr>
        <p:spPr bwMode="auto">
          <a:xfrm>
            <a:off x="690563" y="2768600"/>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a:solidFill>
                  <a:srgbClr val="020202"/>
                </a:solidFill>
                <a:latin typeface="Arial" pitchFamily="34" charset="0"/>
                <a:cs typeface="Arial" pitchFamily="34" charset="0"/>
              </a:rPr>
              <a:t>0</a:t>
            </a:r>
          </a:p>
        </p:txBody>
      </p:sp>
      <p:sp>
        <p:nvSpPr>
          <p:cNvPr id="74783" name="Text Box 43"/>
          <p:cNvSpPr txBox="1">
            <a:spLocks noChangeArrowheads="1"/>
          </p:cNvSpPr>
          <p:nvPr/>
        </p:nvSpPr>
        <p:spPr bwMode="auto">
          <a:xfrm>
            <a:off x="1652588" y="23669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0</a:t>
            </a:r>
          </a:p>
        </p:txBody>
      </p:sp>
      <p:sp>
        <p:nvSpPr>
          <p:cNvPr id="74784" name="Text Box 44"/>
          <p:cNvSpPr txBox="1">
            <a:spLocks noChangeArrowheads="1"/>
          </p:cNvSpPr>
          <p:nvPr/>
        </p:nvSpPr>
        <p:spPr bwMode="auto">
          <a:xfrm>
            <a:off x="2413000"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4</a:t>
            </a:r>
          </a:p>
        </p:txBody>
      </p:sp>
      <p:sp>
        <p:nvSpPr>
          <p:cNvPr id="74785" name="Text Box 45"/>
          <p:cNvSpPr txBox="1">
            <a:spLocks noChangeArrowheads="1"/>
          </p:cNvSpPr>
          <p:nvPr/>
        </p:nvSpPr>
        <p:spPr bwMode="auto">
          <a:xfrm>
            <a:off x="3243263"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2</a:t>
            </a:r>
          </a:p>
        </p:txBody>
      </p:sp>
      <p:sp>
        <p:nvSpPr>
          <p:cNvPr id="74786" name="Text Box 46"/>
          <p:cNvSpPr txBox="1">
            <a:spLocks noChangeArrowheads="1"/>
          </p:cNvSpPr>
          <p:nvPr/>
        </p:nvSpPr>
        <p:spPr bwMode="auto">
          <a:xfrm>
            <a:off x="4071938"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6</a:t>
            </a:r>
          </a:p>
        </p:txBody>
      </p:sp>
      <p:sp>
        <p:nvSpPr>
          <p:cNvPr id="74787" name="Text Box 47"/>
          <p:cNvSpPr txBox="1">
            <a:spLocks noChangeArrowheads="1"/>
          </p:cNvSpPr>
          <p:nvPr/>
        </p:nvSpPr>
        <p:spPr bwMode="auto">
          <a:xfrm>
            <a:off x="4970463"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1</a:t>
            </a:r>
          </a:p>
        </p:txBody>
      </p:sp>
      <p:sp>
        <p:nvSpPr>
          <p:cNvPr id="74788" name="Text Box 48"/>
          <p:cNvSpPr txBox="1">
            <a:spLocks noChangeArrowheads="1"/>
          </p:cNvSpPr>
          <p:nvPr/>
        </p:nvSpPr>
        <p:spPr bwMode="auto">
          <a:xfrm>
            <a:off x="5800725"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5</a:t>
            </a:r>
          </a:p>
        </p:txBody>
      </p:sp>
      <p:sp>
        <p:nvSpPr>
          <p:cNvPr id="74789" name="Text Box 49"/>
          <p:cNvSpPr txBox="1">
            <a:spLocks noChangeArrowheads="1"/>
          </p:cNvSpPr>
          <p:nvPr/>
        </p:nvSpPr>
        <p:spPr bwMode="auto">
          <a:xfrm>
            <a:off x="6629400"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3</a:t>
            </a:r>
          </a:p>
        </p:txBody>
      </p:sp>
      <p:sp>
        <p:nvSpPr>
          <p:cNvPr id="74790" name="Text Box 50"/>
          <p:cNvSpPr txBox="1">
            <a:spLocks noChangeArrowheads="1"/>
          </p:cNvSpPr>
          <p:nvPr/>
        </p:nvSpPr>
        <p:spPr bwMode="auto">
          <a:xfrm>
            <a:off x="7527925"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7</a:t>
            </a:r>
          </a:p>
        </p:txBody>
      </p:sp>
    </p:spTree>
    <p:extLst>
      <p:ext uri="{BB962C8B-B14F-4D97-AF65-F5344CB8AC3E}">
        <p14:creationId xmlns:p14="http://schemas.microsoft.com/office/powerpoint/2010/main" val="1471595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charset="0"/>
              </a:defRPr>
            </a:lvl1pPr>
            <a:lvl2pPr marL="742950" indent="-285750">
              <a:defRPr sz="2400">
                <a:solidFill>
                  <a:srgbClr val="0000FF"/>
                </a:solidFill>
                <a:latin typeface="Comic Sans MS" charset="0"/>
              </a:defRPr>
            </a:lvl2pPr>
            <a:lvl3pPr marL="1143000" indent="-228600">
              <a:defRPr sz="2400">
                <a:solidFill>
                  <a:srgbClr val="0000FF"/>
                </a:solidFill>
                <a:latin typeface="Comic Sans MS" charset="0"/>
              </a:defRPr>
            </a:lvl3pPr>
            <a:lvl4pPr marL="1600200" indent="-228600">
              <a:defRPr sz="2400">
                <a:solidFill>
                  <a:srgbClr val="0000FF"/>
                </a:solidFill>
                <a:latin typeface="Comic Sans MS" charset="0"/>
              </a:defRPr>
            </a:lvl4pPr>
            <a:lvl5pPr marL="2057400" indent="-228600">
              <a:defRPr sz="2400">
                <a:solidFill>
                  <a:srgbClr val="0000FF"/>
                </a:solidFill>
                <a:latin typeface="Comic Sans MS" charset="0"/>
              </a:defRPr>
            </a:lvl5pPr>
            <a:lvl6pPr marL="2514600" indent="-228600" algn="r" eaLnBrk="0" fontAlgn="base" hangingPunct="0">
              <a:spcBef>
                <a:spcPct val="0"/>
              </a:spcBef>
              <a:spcAft>
                <a:spcPct val="0"/>
              </a:spcAft>
              <a:defRPr sz="2400">
                <a:solidFill>
                  <a:srgbClr val="0000FF"/>
                </a:solidFill>
                <a:latin typeface="Comic Sans MS" charset="0"/>
              </a:defRPr>
            </a:lvl6pPr>
            <a:lvl7pPr marL="2971800" indent="-228600" algn="r" eaLnBrk="0" fontAlgn="base" hangingPunct="0">
              <a:spcBef>
                <a:spcPct val="0"/>
              </a:spcBef>
              <a:spcAft>
                <a:spcPct val="0"/>
              </a:spcAft>
              <a:defRPr sz="2400">
                <a:solidFill>
                  <a:srgbClr val="0000FF"/>
                </a:solidFill>
                <a:latin typeface="Comic Sans MS" charset="0"/>
              </a:defRPr>
            </a:lvl7pPr>
            <a:lvl8pPr marL="3429000" indent="-228600" algn="r" eaLnBrk="0" fontAlgn="base" hangingPunct="0">
              <a:spcBef>
                <a:spcPct val="0"/>
              </a:spcBef>
              <a:spcAft>
                <a:spcPct val="0"/>
              </a:spcAft>
              <a:defRPr sz="2400">
                <a:solidFill>
                  <a:srgbClr val="0000FF"/>
                </a:solidFill>
                <a:latin typeface="Comic Sans MS" charset="0"/>
              </a:defRPr>
            </a:lvl8pPr>
            <a:lvl9pPr marL="3886200" indent="-228600" algn="r" eaLnBrk="0" fontAlgn="base" hangingPunct="0">
              <a:spcBef>
                <a:spcPct val="0"/>
              </a:spcBef>
              <a:spcAft>
                <a:spcPct val="0"/>
              </a:spcAft>
              <a:defRPr sz="2400">
                <a:solidFill>
                  <a:srgbClr val="0000FF"/>
                </a:solidFill>
                <a:latin typeface="Comic Sans MS" charset="0"/>
              </a:defRPr>
            </a:lvl9pPr>
          </a:lstStyle>
          <a:p>
            <a:r>
              <a:rPr lang="en-US" sz="1400" smtClean="0">
                <a:solidFill>
                  <a:schemeClr val="tx1"/>
                </a:solidFill>
                <a:latin typeface="Arial" pitchFamily="34" charset="0"/>
              </a:rPr>
              <a:t>Art of Multiprocessor Programming</a:t>
            </a:r>
          </a:p>
        </p:txBody>
      </p:sp>
      <p:sp>
        <p:nvSpPr>
          <p:cNvPr id="7577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charset="0"/>
              </a:defRPr>
            </a:lvl1pPr>
            <a:lvl2pPr marL="742950" indent="-285750">
              <a:defRPr sz="2400">
                <a:solidFill>
                  <a:srgbClr val="0000FF"/>
                </a:solidFill>
                <a:latin typeface="Comic Sans MS" charset="0"/>
              </a:defRPr>
            </a:lvl2pPr>
            <a:lvl3pPr marL="1143000" indent="-228600">
              <a:defRPr sz="2400">
                <a:solidFill>
                  <a:srgbClr val="0000FF"/>
                </a:solidFill>
                <a:latin typeface="Comic Sans MS" charset="0"/>
              </a:defRPr>
            </a:lvl3pPr>
            <a:lvl4pPr marL="1600200" indent="-228600">
              <a:defRPr sz="2400">
                <a:solidFill>
                  <a:srgbClr val="0000FF"/>
                </a:solidFill>
                <a:latin typeface="Comic Sans MS" charset="0"/>
              </a:defRPr>
            </a:lvl4pPr>
            <a:lvl5pPr marL="2057400" indent="-228600">
              <a:defRPr sz="2400">
                <a:solidFill>
                  <a:srgbClr val="0000FF"/>
                </a:solidFill>
                <a:latin typeface="Comic Sans MS" charset="0"/>
              </a:defRPr>
            </a:lvl5pPr>
            <a:lvl6pPr marL="2514600" indent="-228600" algn="r" eaLnBrk="0" fontAlgn="base" hangingPunct="0">
              <a:spcBef>
                <a:spcPct val="0"/>
              </a:spcBef>
              <a:spcAft>
                <a:spcPct val="0"/>
              </a:spcAft>
              <a:defRPr sz="2400">
                <a:solidFill>
                  <a:srgbClr val="0000FF"/>
                </a:solidFill>
                <a:latin typeface="Comic Sans MS" charset="0"/>
              </a:defRPr>
            </a:lvl6pPr>
            <a:lvl7pPr marL="2971800" indent="-228600" algn="r" eaLnBrk="0" fontAlgn="base" hangingPunct="0">
              <a:spcBef>
                <a:spcPct val="0"/>
              </a:spcBef>
              <a:spcAft>
                <a:spcPct val="0"/>
              </a:spcAft>
              <a:defRPr sz="2400">
                <a:solidFill>
                  <a:srgbClr val="0000FF"/>
                </a:solidFill>
                <a:latin typeface="Comic Sans MS" charset="0"/>
              </a:defRPr>
            </a:lvl7pPr>
            <a:lvl8pPr marL="3429000" indent="-228600" algn="r" eaLnBrk="0" fontAlgn="base" hangingPunct="0">
              <a:spcBef>
                <a:spcPct val="0"/>
              </a:spcBef>
              <a:spcAft>
                <a:spcPct val="0"/>
              </a:spcAft>
              <a:defRPr sz="2400">
                <a:solidFill>
                  <a:srgbClr val="0000FF"/>
                </a:solidFill>
                <a:latin typeface="Comic Sans MS" charset="0"/>
              </a:defRPr>
            </a:lvl8pPr>
            <a:lvl9pPr marL="3886200" indent="-228600" algn="r" eaLnBrk="0" fontAlgn="base" hangingPunct="0">
              <a:spcBef>
                <a:spcPct val="0"/>
              </a:spcBef>
              <a:spcAft>
                <a:spcPct val="0"/>
              </a:spcAft>
              <a:defRPr sz="2400">
                <a:solidFill>
                  <a:srgbClr val="0000FF"/>
                </a:solidFill>
                <a:latin typeface="Comic Sans MS" charset="0"/>
              </a:defRPr>
            </a:lvl9pPr>
          </a:lstStyle>
          <a:p>
            <a:fld id="{BBD7C66B-E019-40EC-93E6-812E9905050C}" type="slidenum">
              <a:rPr lang="ar-SA" sz="1400" smtClean="0">
                <a:solidFill>
                  <a:schemeClr val="tx1"/>
                </a:solidFill>
                <a:latin typeface="Arial" pitchFamily="34" charset="0"/>
                <a:cs typeface="Arial" pitchFamily="34" charset="0"/>
              </a:rPr>
              <a:pPr/>
              <a:t>64</a:t>
            </a:fld>
            <a:endParaRPr lang="en-US" sz="1400" smtClean="0">
              <a:solidFill>
                <a:schemeClr val="tx1"/>
              </a:solidFill>
              <a:latin typeface="Arial" pitchFamily="34" charset="0"/>
              <a:cs typeface="Arial" pitchFamily="34" charset="0"/>
            </a:endParaRPr>
          </a:p>
        </p:txBody>
      </p:sp>
      <p:sp>
        <p:nvSpPr>
          <p:cNvPr id="75780" name="Rectangle 2"/>
          <p:cNvSpPr>
            <a:spLocks noGrp="1" noChangeArrowheads="1"/>
          </p:cNvSpPr>
          <p:nvPr>
            <p:ph type="title" idx="4294967295"/>
          </p:nvPr>
        </p:nvSpPr>
        <p:spPr/>
        <p:txBody>
          <a:bodyPr/>
          <a:lstStyle/>
          <a:p>
            <a:pPr defTabSz="1008063"/>
            <a:r>
              <a:rPr lang="en-US" smtClean="0"/>
              <a:t>Recursive Split Ordering</a:t>
            </a:r>
          </a:p>
        </p:txBody>
      </p:sp>
      <p:sp>
        <p:nvSpPr>
          <p:cNvPr id="75781" name="AutoShape 3"/>
          <p:cNvSpPr>
            <a:spLocks noChangeArrowheads="1"/>
          </p:cNvSpPr>
          <p:nvPr/>
        </p:nvSpPr>
        <p:spPr bwMode="auto">
          <a:xfrm>
            <a:off x="1533525" y="2401888"/>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5782" name="Line 4"/>
          <p:cNvSpPr>
            <a:spLocks noChangeShapeType="1"/>
          </p:cNvSpPr>
          <p:nvPr/>
        </p:nvSpPr>
        <p:spPr bwMode="auto">
          <a:xfrm>
            <a:off x="2071688" y="2411413"/>
            <a:ext cx="1587" cy="280987"/>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783" name="AutoShape 5"/>
          <p:cNvSpPr>
            <a:spLocks noChangeArrowheads="1"/>
          </p:cNvSpPr>
          <p:nvPr/>
        </p:nvSpPr>
        <p:spPr bwMode="auto">
          <a:xfrm>
            <a:off x="320198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5784" name="Line 6"/>
          <p:cNvSpPr>
            <a:spLocks noChangeShapeType="1"/>
          </p:cNvSpPr>
          <p:nvPr/>
        </p:nvSpPr>
        <p:spPr bwMode="auto">
          <a:xfrm>
            <a:off x="3673475" y="2401888"/>
            <a:ext cx="1588"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785" name="Line 7"/>
          <p:cNvSpPr>
            <a:spLocks noChangeShapeType="1"/>
          </p:cNvSpPr>
          <p:nvPr/>
        </p:nvSpPr>
        <p:spPr bwMode="auto">
          <a:xfrm flipV="1">
            <a:off x="2143125" y="2543175"/>
            <a:ext cx="222250" cy="17463"/>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786" name="AutoShape 8"/>
          <p:cNvSpPr>
            <a:spLocks noChangeArrowheads="1"/>
          </p:cNvSpPr>
          <p:nvPr/>
        </p:nvSpPr>
        <p:spPr bwMode="auto">
          <a:xfrm>
            <a:off x="2365375"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5787" name="Line 9"/>
          <p:cNvSpPr>
            <a:spLocks noChangeShapeType="1"/>
          </p:cNvSpPr>
          <p:nvPr/>
        </p:nvSpPr>
        <p:spPr bwMode="auto">
          <a:xfrm>
            <a:off x="2836863" y="2401888"/>
            <a:ext cx="1587"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788" name="AutoShape 10"/>
          <p:cNvSpPr>
            <a:spLocks noChangeArrowheads="1"/>
          </p:cNvSpPr>
          <p:nvPr/>
        </p:nvSpPr>
        <p:spPr bwMode="auto">
          <a:xfrm>
            <a:off x="4021138" y="2397125"/>
            <a:ext cx="674687" cy="29051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5789" name="Line 11"/>
          <p:cNvSpPr>
            <a:spLocks noChangeShapeType="1"/>
          </p:cNvSpPr>
          <p:nvPr/>
        </p:nvSpPr>
        <p:spPr bwMode="auto">
          <a:xfrm>
            <a:off x="4492625" y="2405063"/>
            <a:ext cx="0" cy="280987"/>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790" name="Line 12"/>
          <p:cNvSpPr>
            <a:spLocks noChangeShapeType="1"/>
          </p:cNvSpPr>
          <p:nvPr/>
        </p:nvSpPr>
        <p:spPr bwMode="auto">
          <a:xfrm flipV="1">
            <a:off x="4630738" y="2543175"/>
            <a:ext cx="292100" cy="17463"/>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791" name="AutoShape 13"/>
          <p:cNvSpPr>
            <a:spLocks noChangeArrowheads="1"/>
          </p:cNvSpPr>
          <p:nvPr/>
        </p:nvSpPr>
        <p:spPr bwMode="auto">
          <a:xfrm>
            <a:off x="492283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5792" name="Line 14"/>
          <p:cNvSpPr>
            <a:spLocks noChangeShapeType="1"/>
          </p:cNvSpPr>
          <p:nvPr/>
        </p:nvSpPr>
        <p:spPr bwMode="auto">
          <a:xfrm>
            <a:off x="5395913" y="2401888"/>
            <a:ext cx="0"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793" name="Line 15"/>
          <p:cNvSpPr>
            <a:spLocks noChangeShapeType="1"/>
          </p:cNvSpPr>
          <p:nvPr/>
        </p:nvSpPr>
        <p:spPr bwMode="auto">
          <a:xfrm>
            <a:off x="3713163" y="2543175"/>
            <a:ext cx="315912"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794" name="Line 16"/>
          <p:cNvSpPr>
            <a:spLocks noChangeShapeType="1"/>
          </p:cNvSpPr>
          <p:nvPr/>
        </p:nvSpPr>
        <p:spPr bwMode="auto">
          <a:xfrm>
            <a:off x="2906713" y="2543175"/>
            <a:ext cx="314325"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795" name="AutoShape 17"/>
          <p:cNvSpPr>
            <a:spLocks noChangeArrowheads="1"/>
          </p:cNvSpPr>
          <p:nvPr/>
        </p:nvSpPr>
        <p:spPr bwMode="auto">
          <a:xfrm>
            <a:off x="690563" y="2770188"/>
            <a:ext cx="515937" cy="342900"/>
          </a:xfrm>
          <a:prstGeom prst="roundRect">
            <a:avLst>
              <a:gd name="adj" fmla="val 278"/>
            </a:avLst>
          </a:prstGeom>
          <a:solidFill>
            <a:srgbClr val="99FFCC"/>
          </a:solidFill>
          <a:ln w="35941">
            <a:solidFill>
              <a:srgbClr val="000000"/>
            </a:solidFill>
            <a:round/>
            <a:headEnd/>
            <a:tailEnd/>
          </a:ln>
        </p:spPr>
        <p:txBody>
          <a:bodyPr wrap="none" lIns="82945" tIns="41473" rIns="82945" bIns="41473" anchor="ctr"/>
          <a:lstStyle/>
          <a:p>
            <a:pPr algn="ctr" defTabSz="828675" rtl="1" eaLnBrk="1" hangingPunct="1"/>
            <a:endParaRPr kumimoji="1" lang="en-US" sz="1800">
              <a:solidFill>
                <a:srgbClr val="181614"/>
              </a:solidFill>
              <a:latin typeface="Arial" pitchFamily="34" charset="0"/>
              <a:cs typeface="Arial" pitchFamily="34" charset="0"/>
            </a:endParaRPr>
          </a:p>
        </p:txBody>
      </p:sp>
      <p:sp>
        <p:nvSpPr>
          <p:cNvPr id="75796" name="Line 18"/>
          <p:cNvSpPr>
            <a:spLocks noChangeShapeType="1"/>
          </p:cNvSpPr>
          <p:nvPr/>
        </p:nvSpPr>
        <p:spPr bwMode="auto">
          <a:xfrm flipV="1">
            <a:off x="1062038" y="2547938"/>
            <a:ext cx="473075" cy="381000"/>
          </a:xfrm>
          <a:prstGeom prst="line">
            <a:avLst/>
          </a:prstGeom>
          <a:noFill/>
          <a:ln w="76200">
            <a:solidFill>
              <a:srgbClr val="FF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797" name="AutoShape 19"/>
          <p:cNvSpPr>
            <a:spLocks noChangeArrowheads="1"/>
          </p:cNvSpPr>
          <p:nvPr/>
        </p:nvSpPr>
        <p:spPr bwMode="auto">
          <a:xfrm>
            <a:off x="575945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5798" name="Line 20"/>
          <p:cNvSpPr>
            <a:spLocks noChangeShapeType="1"/>
          </p:cNvSpPr>
          <p:nvPr/>
        </p:nvSpPr>
        <p:spPr bwMode="auto">
          <a:xfrm>
            <a:off x="6230938" y="2400300"/>
            <a:ext cx="1587"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799" name="AutoShape 21"/>
          <p:cNvSpPr>
            <a:spLocks noChangeArrowheads="1"/>
          </p:cNvSpPr>
          <p:nvPr/>
        </p:nvSpPr>
        <p:spPr bwMode="auto">
          <a:xfrm>
            <a:off x="6578600" y="2395538"/>
            <a:ext cx="674688"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5800" name="Line 22"/>
          <p:cNvSpPr>
            <a:spLocks noChangeShapeType="1"/>
          </p:cNvSpPr>
          <p:nvPr/>
        </p:nvSpPr>
        <p:spPr bwMode="auto">
          <a:xfrm>
            <a:off x="7050088" y="2403475"/>
            <a:ext cx="0" cy="280988"/>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801" name="Line 23"/>
          <p:cNvSpPr>
            <a:spLocks noChangeShapeType="1"/>
          </p:cNvSpPr>
          <p:nvPr/>
        </p:nvSpPr>
        <p:spPr bwMode="auto">
          <a:xfrm flipV="1">
            <a:off x="7188200" y="2541588"/>
            <a:ext cx="292100" cy="17462"/>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802" name="AutoShape 24"/>
          <p:cNvSpPr>
            <a:spLocks noChangeArrowheads="1"/>
          </p:cNvSpPr>
          <p:nvPr/>
        </p:nvSpPr>
        <p:spPr bwMode="auto">
          <a:xfrm>
            <a:off x="748030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5803" name="Line 25"/>
          <p:cNvSpPr>
            <a:spLocks noChangeShapeType="1"/>
          </p:cNvSpPr>
          <p:nvPr/>
        </p:nvSpPr>
        <p:spPr bwMode="auto">
          <a:xfrm>
            <a:off x="7953375" y="2400300"/>
            <a:ext cx="0"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804" name="Line 26"/>
          <p:cNvSpPr>
            <a:spLocks noChangeShapeType="1"/>
          </p:cNvSpPr>
          <p:nvPr/>
        </p:nvSpPr>
        <p:spPr bwMode="auto">
          <a:xfrm>
            <a:off x="6270625" y="2541588"/>
            <a:ext cx="315913"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805" name="Line 27"/>
          <p:cNvSpPr>
            <a:spLocks noChangeShapeType="1"/>
          </p:cNvSpPr>
          <p:nvPr/>
        </p:nvSpPr>
        <p:spPr bwMode="auto">
          <a:xfrm>
            <a:off x="5462588" y="2541588"/>
            <a:ext cx="315912"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5806" name="Text Box 28"/>
          <p:cNvSpPr txBox="1">
            <a:spLocks noChangeArrowheads="1"/>
          </p:cNvSpPr>
          <p:nvPr/>
        </p:nvSpPr>
        <p:spPr bwMode="auto">
          <a:xfrm>
            <a:off x="690563" y="2768600"/>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a:solidFill>
                  <a:srgbClr val="020202"/>
                </a:solidFill>
                <a:latin typeface="Arial" pitchFamily="34" charset="0"/>
                <a:cs typeface="Arial" pitchFamily="34" charset="0"/>
              </a:rPr>
              <a:t>0</a:t>
            </a:r>
          </a:p>
        </p:txBody>
      </p:sp>
      <p:sp>
        <p:nvSpPr>
          <p:cNvPr id="75807" name="Text Box 29"/>
          <p:cNvSpPr txBox="1">
            <a:spLocks noChangeArrowheads="1"/>
          </p:cNvSpPr>
          <p:nvPr/>
        </p:nvSpPr>
        <p:spPr bwMode="auto">
          <a:xfrm>
            <a:off x="4499118" y="1871663"/>
            <a:ext cx="560245"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rtl="1" eaLnBrk="1" hangingPunct="1"/>
            <a:r>
              <a:rPr kumimoji="1" lang="en-US" sz="2200" b="1">
                <a:solidFill>
                  <a:srgbClr val="FF3300"/>
                </a:solidFill>
                <a:latin typeface="Arial" pitchFamily="34" charset="0"/>
                <a:cs typeface="Arial" pitchFamily="34" charset="0"/>
              </a:rPr>
              <a:t>1/2</a:t>
            </a:r>
          </a:p>
        </p:txBody>
      </p:sp>
      <p:sp>
        <p:nvSpPr>
          <p:cNvPr id="75808" name="AutoShape 30"/>
          <p:cNvSpPr>
            <a:spLocks noChangeArrowheads="1"/>
          </p:cNvSpPr>
          <p:nvPr/>
        </p:nvSpPr>
        <p:spPr bwMode="auto">
          <a:xfrm>
            <a:off x="690563" y="3113088"/>
            <a:ext cx="515937" cy="344487"/>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5809" name="Freeform 31"/>
          <p:cNvSpPr>
            <a:spLocks/>
          </p:cNvSpPr>
          <p:nvPr/>
        </p:nvSpPr>
        <p:spPr bwMode="auto">
          <a:xfrm>
            <a:off x="1062038" y="2671763"/>
            <a:ext cx="4052887" cy="646112"/>
          </a:xfrm>
          <a:custGeom>
            <a:avLst/>
            <a:gdLst>
              <a:gd name="T0" fmla="*/ 0 w 2400"/>
              <a:gd name="T1" fmla="*/ 2147483647 h 639"/>
              <a:gd name="T2" fmla="*/ 2147483647 w 2400"/>
              <a:gd name="T3" fmla="*/ 2147483647 h 639"/>
              <a:gd name="T4" fmla="*/ 2147483647 w 2400"/>
              <a:gd name="T5" fmla="*/ 2147483647 h 639"/>
              <a:gd name="T6" fmla="*/ 2147483647 w 2400"/>
              <a:gd name="T7" fmla="*/ 2147483647 h 639"/>
              <a:gd name="T8" fmla="*/ 2147483647 w 2400"/>
              <a:gd name="T9" fmla="*/ 0 h 639"/>
              <a:gd name="T10" fmla="*/ 0 60000 65536"/>
              <a:gd name="T11" fmla="*/ 0 60000 65536"/>
              <a:gd name="T12" fmla="*/ 0 60000 65536"/>
              <a:gd name="T13" fmla="*/ 0 60000 65536"/>
              <a:gd name="T14" fmla="*/ 0 60000 65536"/>
              <a:gd name="T15" fmla="*/ 0 w 2400"/>
              <a:gd name="T16" fmla="*/ 0 h 639"/>
              <a:gd name="T17" fmla="*/ 2400 w 2400"/>
              <a:gd name="T18" fmla="*/ 639 h 639"/>
            </a:gdLst>
            <a:ahLst/>
            <a:cxnLst>
              <a:cxn ang="T10">
                <a:pos x="T0" y="T1"/>
              </a:cxn>
              <a:cxn ang="T11">
                <a:pos x="T2" y="T3"/>
              </a:cxn>
              <a:cxn ang="T12">
                <a:pos x="T4" y="T5"/>
              </a:cxn>
              <a:cxn ang="T13">
                <a:pos x="T6" y="T7"/>
              </a:cxn>
              <a:cxn ang="T14">
                <a:pos x="T8" y="T9"/>
              </a:cxn>
            </a:cxnLst>
            <a:rect l="T15" t="T16" r="T17" b="T18"/>
            <a:pathLst>
              <a:path w="2400" h="639">
                <a:moveTo>
                  <a:pt x="0" y="639"/>
                </a:moveTo>
                <a:lnTo>
                  <a:pt x="837" y="622"/>
                </a:lnTo>
                <a:cubicBezTo>
                  <a:pt x="1095" y="606"/>
                  <a:pt x="1349" y="581"/>
                  <a:pt x="1550" y="540"/>
                </a:cubicBezTo>
                <a:cubicBezTo>
                  <a:pt x="1751" y="499"/>
                  <a:pt x="1901" y="465"/>
                  <a:pt x="2043" y="375"/>
                </a:cubicBezTo>
                <a:cubicBezTo>
                  <a:pt x="2185" y="285"/>
                  <a:pt x="2326" y="78"/>
                  <a:pt x="2400" y="0"/>
                </a:cubicBezTo>
              </a:path>
            </a:pathLst>
          </a:custGeom>
          <a:noFill/>
          <a:ln w="76200">
            <a:solidFill>
              <a:srgbClr val="FF0000"/>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5810" name="Text Box 32"/>
          <p:cNvSpPr txBox="1">
            <a:spLocks noChangeArrowheads="1"/>
          </p:cNvSpPr>
          <p:nvPr/>
        </p:nvSpPr>
        <p:spPr bwMode="auto">
          <a:xfrm>
            <a:off x="690563" y="3113088"/>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a:solidFill>
                  <a:srgbClr val="020202"/>
                </a:solidFill>
                <a:latin typeface="Arial" pitchFamily="34" charset="0"/>
                <a:cs typeface="Arial" pitchFamily="34" charset="0"/>
              </a:rPr>
              <a:t>1</a:t>
            </a:r>
          </a:p>
        </p:txBody>
      </p:sp>
      <p:sp>
        <p:nvSpPr>
          <p:cNvPr id="75811" name="Text Box 41"/>
          <p:cNvSpPr txBox="1">
            <a:spLocks noChangeArrowheads="1"/>
          </p:cNvSpPr>
          <p:nvPr/>
        </p:nvSpPr>
        <p:spPr bwMode="auto">
          <a:xfrm>
            <a:off x="1652588" y="23669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0</a:t>
            </a:r>
          </a:p>
        </p:txBody>
      </p:sp>
      <p:sp>
        <p:nvSpPr>
          <p:cNvPr id="75812" name="Text Box 42"/>
          <p:cNvSpPr txBox="1">
            <a:spLocks noChangeArrowheads="1"/>
          </p:cNvSpPr>
          <p:nvPr/>
        </p:nvSpPr>
        <p:spPr bwMode="auto">
          <a:xfrm>
            <a:off x="2413000"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4</a:t>
            </a:r>
          </a:p>
        </p:txBody>
      </p:sp>
      <p:sp>
        <p:nvSpPr>
          <p:cNvPr id="75813" name="Text Box 43"/>
          <p:cNvSpPr txBox="1">
            <a:spLocks noChangeArrowheads="1"/>
          </p:cNvSpPr>
          <p:nvPr/>
        </p:nvSpPr>
        <p:spPr bwMode="auto">
          <a:xfrm>
            <a:off x="3243263"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2</a:t>
            </a:r>
          </a:p>
        </p:txBody>
      </p:sp>
      <p:sp>
        <p:nvSpPr>
          <p:cNvPr id="75814" name="Text Box 44"/>
          <p:cNvSpPr txBox="1">
            <a:spLocks noChangeArrowheads="1"/>
          </p:cNvSpPr>
          <p:nvPr/>
        </p:nvSpPr>
        <p:spPr bwMode="auto">
          <a:xfrm>
            <a:off x="4071938"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6</a:t>
            </a:r>
          </a:p>
        </p:txBody>
      </p:sp>
      <p:sp>
        <p:nvSpPr>
          <p:cNvPr id="75815" name="Text Box 45"/>
          <p:cNvSpPr txBox="1">
            <a:spLocks noChangeArrowheads="1"/>
          </p:cNvSpPr>
          <p:nvPr/>
        </p:nvSpPr>
        <p:spPr bwMode="auto">
          <a:xfrm>
            <a:off x="4970463"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1</a:t>
            </a:r>
          </a:p>
        </p:txBody>
      </p:sp>
      <p:sp>
        <p:nvSpPr>
          <p:cNvPr id="75816" name="Text Box 46"/>
          <p:cNvSpPr txBox="1">
            <a:spLocks noChangeArrowheads="1"/>
          </p:cNvSpPr>
          <p:nvPr/>
        </p:nvSpPr>
        <p:spPr bwMode="auto">
          <a:xfrm>
            <a:off x="5800725"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5</a:t>
            </a:r>
          </a:p>
        </p:txBody>
      </p:sp>
      <p:sp>
        <p:nvSpPr>
          <p:cNvPr id="75817" name="Text Box 47"/>
          <p:cNvSpPr txBox="1">
            <a:spLocks noChangeArrowheads="1"/>
          </p:cNvSpPr>
          <p:nvPr/>
        </p:nvSpPr>
        <p:spPr bwMode="auto">
          <a:xfrm>
            <a:off x="6629400"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3</a:t>
            </a:r>
          </a:p>
        </p:txBody>
      </p:sp>
      <p:sp>
        <p:nvSpPr>
          <p:cNvPr id="75818" name="Text Box 48"/>
          <p:cNvSpPr txBox="1">
            <a:spLocks noChangeArrowheads="1"/>
          </p:cNvSpPr>
          <p:nvPr/>
        </p:nvSpPr>
        <p:spPr bwMode="auto">
          <a:xfrm>
            <a:off x="7527925"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7</a:t>
            </a:r>
          </a:p>
        </p:txBody>
      </p:sp>
    </p:spTree>
    <p:extLst>
      <p:ext uri="{BB962C8B-B14F-4D97-AF65-F5344CB8AC3E}">
        <p14:creationId xmlns:p14="http://schemas.microsoft.com/office/powerpoint/2010/main" val="3942434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charset="0"/>
              </a:defRPr>
            </a:lvl1pPr>
            <a:lvl2pPr marL="742950" indent="-285750">
              <a:defRPr sz="2400">
                <a:solidFill>
                  <a:srgbClr val="0000FF"/>
                </a:solidFill>
                <a:latin typeface="Comic Sans MS" charset="0"/>
              </a:defRPr>
            </a:lvl2pPr>
            <a:lvl3pPr marL="1143000" indent="-228600">
              <a:defRPr sz="2400">
                <a:solidFill>
                  <a:srgbClr val="0000FF"/>
                </a:solidFill>
                <a:latin typeface="Comic Sans MS" charset="0"/>
              </a:defRPr>
            </a:lvl3pPr>
            <a:lvl4pPr marL="1600200" indent="-228600">
              <a:defRPr sz="2400">
                <a:solidFill>
                  <a:srgbClr val="0000FF"/>
                </a:solidFill>
                <a:latin typeface="Comic Sans MS" charset="0"/>
              </a:defRPr>
            </a:lvl4pPr>
            <a:lvl5pPr marL="2057400" indent="-228600">
              <a:defRPr sz="2400">
                <a:solidFill>
                  <a:srgbClr val="0000FF"/>
                </a:solidFill>
                <a:latin typeface="Comic Sans MS" charset="0"/>
              </a:defRPr>
            </a:lvl5pPr>
            <a:lvl6pPr marL="2514600" indent="-228600" algn="r" eaLnBrk="0" fontAlgn="base" hangingPunct="0">
              <a:spcBef>
                <a:spcPct val="0"/>
              </a:spcBef>
              <a:spcAft>
                <a:spcPct val="0"/>
              </a:spcAft>
              <a:defRPr sz="2400">
                <a:solidFill>
                  <a:srgbClr val="0000FF"/>
                </a:solidFill>
                <a:latin typeface="Comic Sans MS" charset="0"/>
              </a:defRPr>
            </a:lvl6pPr>
            <a:lvl7pPr marL="2971800" indent="-228600" algn="r" eaLnBrk="0" fontAlgn="base" hangingPunct="0">
              <a:spcBef>
                <a:spcPct val="0"/>
              </a:spcBef>
              <a:spcAft>
                <a:spcPct val="0"/>
              </a:spcAft>
              <a:defRPr sz="2400">
                <a:solidFill>
                  <a:srgbClr val="0000FF"/>
                </a:solidFill>
                <a:latin typeface="Comic Sans MS" charset="0"/>
              </a:defRPr>
            </a:lvl7pPr>
            <a:lvl8pPr marL="3429000" indent="-228600" algn="r" eaLnBrk="0" fontAlgn="base" hangingPunct="0">
              <a:spcBef>
                <a:spcPct val="0"/>
              </a:spcBef>
              <a:spcAft>
                <a:spcPct val="0"/>
              </a:spcAft>
              <a:defRPr sz="2400">
                <a:solidFill>
                  <a:srgbClr val="0000FF"/>
                </a:solidFill>
                <a:latin typeface="Comic Sans MS" charset="0"/>
              </a:defRPr>
            </a:lvl8pPr>
            <a:lvl9pPr marL="3886200" indent="-228600" algn="r" eaLnBrk="0" fontAlgn="base" hangingPunct="0">
              <a:spcBef>
                <a:spcPct val="0"/>
              </a:spcBef>
              <a:spcAft>
                <a:spcPct val="0"/>
              </a:spcAft>
              <a:defRPr sz="2400">
                <a:solidFill>
                  <a:srgbClr val="0000FF"/>
                </a:solidFill>
                <a:latin typeface="Comic Sans MS" charset="0"/>
              </a:defRPr>
            </a:lvl9pPr>
          </a:lstStyle>
          <a:p>
            <a:r>
              <a:rPr lang="en-US" sz="1400" smtClean="0">
                <a:solidFill>
                  <a:schemeClr val="tx1"/>
                </a:solidFill>
                <a:latin typeface="Arial" pitchFamily="34" charset="0"/>
              </a:rPr>
              <a:t>Art of Multiprocessor Programming</a:t>
            </a:r>
          </a:p>
        </p:txBody>
      </p:sp>
      <p:sp>
        <p:nvSpPr>
          <p:cNvPr id="7680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charset="0"/>
              </a:defRPr>
            </a:lvl1pPr>
            <a:lvl2pPr marL="742950" indent="-285750">
              <a:defRPr sz="2400">
                <a:solidFill>
                  <a:srgbClr val="0000FF"/>
                </a:solidFill>
                <a:latin typeface="Comic Sans MS" charset="0"/>
              </a:defRPr>
            </a:lvl2pPr>
            <a:lvl3pPr marL="1143000" indent="-228600">
              <a:defRPr sz="2400">
                <a:solidFill>
                  <a:srgbClr val="0000FF"/>
                </a:solidFill>
                <a:latin typeface="Comic Sans MS" charset="0"/>
              </a:defRPr>
            </a:lvl3pPr>
            <a:lvl4pPr marL="1600200" indent="-228600">
              <a:defRPr sz="2400">
                <a:solidFill>
                  <a:srgbClr val="0000FF"/>
                </a:solidFill>
                <a:latin typeface="Comic Sans MS" charset="0"/>
              </a:defRPr>
            </a:lvl4pPr>
            <a:lvl5pPr marL="2057400" indent="-228600">
              <a:defRPr sz="2400">
                <a:solidFill>
                  <a:srgbClr val="0000FF"/>
                </a:solidFill>
                <a:latin typeface="Comic Sans MS" charset="0"/>
              </a:defRPr>
            </a:lvl5pPr>
            <a:lvl6pPr marL="2514600" indent="-228600" algn="r" eaLnBrk="0" fontAlgn="base" hangingPunct="0">
              <a:spcBef>
                <a:spcPct val="0"/>
              </a:spcBef>
              <a:spcAft>
                <a:spcPct val="0"/>
              </a:spcAft>
              <a:defRPr sz="2400">
                <a:solidFill>
                  <a:srgbClr val="0000FF"/>
                </a:solidFill>
                <a:latin typeface="Comic Sans MS" charset="0"/>
              </a:defRPr>
            </a:lvl6pPr>
            <a:lvl7pPr marL="2971800" indent="-228600" algn="r" eaLnBrk="0" fontAlgn="base" hangingPunct="0">
              <a:spcBef>
                <a:spcPct val="0"/>
              </a:spcBef>
              <a:spcAft>
                <a:spcPct val="0"/>
              </a:spcAft>
              <a:defRPr sz="2400">
                <a:solidFill>
                  <a:srgbClr val="0000FF"/>
                </a:solidFill>
                <a:latin typeface="Comic Sans MS" charset="0"/>
              </a:defRPr>
            </a:lvl7pPr>
            <a:lvl8pPr marL="3429000" indent="-228600" algn="r" eaLnBrk="0" fontAlgn="base" hangingPunct="0">
              <a:spcBef>
                <a:spcPct val="0"/>
              </a:spcBef>
              <a:spcAft>
                <a:spcPct val="0"/>
              </a:spcAft>
              <a:defRPr sz="2400">
                <a:solidFill>
                  <a:srgbClr val="0000FF"/>
                </a:solidFill>
                <a:latin typeface="Comic Sans MS" charset="0"/>
              </a:defRPr>
            </a:lvl8pPr>
            <a:lvl9pPr marL="3886200" indent="-228600" algn="r" eaLnBrk="0" fontAlgn="base" hangingPunct="0">
              <a:spcBef>
                <a:spcPct val="0"/>
              </a:spcBef>
              <a:spcAft>
                <a:spcPct val="0"/>
              </a:spcAft>
              <a:defRPr sz="2400">
                <a:solidFill>
                  <a:srgbClr val="0000FF"/>
                </a:solidFill>
                <a:latin typeface="Comic Sans MS" charset="0"/>
              </a:defRPr>
            </a:lvl9pPr>
          </a:lstStyle>
          <a:p>
            <a:fld id="{40F330E3-BDB1-4B64-A74E-EA8E8511115C}" type="slidenum">
              <a:rPr lang="ar-SA" sz="1400" smtClean="0">
                <a:solidFill>
                  <a:schemeClr val="tx1"/>
                </a:solidFill>
                <a:latin typeface="Arial" pitchFamily="34" charset="0"/>
                <a:cs typeface="Arial" pitchFamily="34" charset="0"/>
              </a:rPr>
              <a:pPr/>
              <a:t>65</a:t>
            </a:fld>
            <a:endParaRPr lang="en-US" sz="1400" smtClean="0">
              <a:solidFill>
                <a:schemeClr val="tx1"/>
              </a:solidFill>
              <a:latin typeface="Arial" pitchFamily="34" charset="0"/>
              <a:cs typeface="Arial" pitchFamily="34" charset="0"/>
            </a:endParaRPr>
          </a:p>
        </p:txBody>
      </p:sp>
      <p:sp>
        <p:nvSpPr>
          <p:cNvPr id="76804" name="Rectangle 2"/>
          <p:cNvSpPr>
            <a:spLocks noGrp="1" noChangeArrowheads="1"/>
          </p:cNvSpPr>
          <p:nvPr>
            <p:ph type="title" idx="4294967295"/>
          </p:nvPr>
        </p:nvSpPr>
        <p:spPr/>
        <p:txBody>
          <a:bodyPr/>
          <a:lstStyle/>
          <a:p>
            <a:pPr defTabSz="1008063"/>
            <a:r>
              <a:rPr lang="en-US" smtClean="0"/>
              <a:t>Recursive Split Ordering</a:t>
            </a:r>
          </a:p>
        </p:txBody>
      </p:sp>
      <p:sp>
        <p:nvSpPr>
          <p:cNvPr id="76805" name="AutoShape 3"/>
          <p:cNvSpPr>
            <a:spLocks noChangeArrowheads="1"/>
          </p:cNvSpPr>
          <p:nvPr/>
        </p:nvSpPr>
        <p:spPr bwMode="auto">
          <a:xfrm>
            <a:off x="1533525" y="2401888"/>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06" name="Line 4"/>
          <p:cNvSpPr>
            <a:spLocks noChangeShapeType="1"/>
          </p:cNvSpPr>
          <p:nvPr/>
        </p:nvSpPr>
        <p:spPr bwMode="auto">
          <a:xfrm>
            <a:off x="2071688" y="2411413"/>
            <a:ext cx="1587" cy="280987"/>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07" name="AutoShape 5"/>
          <p:cNvSpPr>
            <a:spLocks noChangeArrowheads="1"/>
          </p:cNvSpPr>
          <p:nvPr/>
        </p:nvSpPr>
        <p:spPr bwMode="auto">
          <a:xfrm>
            <a:off x="320198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08" name="Line 6"/>
          <p:cNvSpPr>
            <a:spLocks noChangeShapeType="1"/>
          </p:cNvSpPr>
          <p:nvPr/>
        </p:nvSpPr>
        <p:spPr bwMode="auto">
          <a:xfrm>
            <a:off x="3673475" y="2401888"/>
            <a:ext cx="1588"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09" name="Line 7"/>
          <p:cNvSpPr>
            <a:spLocks noChangeShapeType="1"/>
          </p:cNvSpPr>
          <p:nvPr/>
        </p:nvSpPr>
        <p:spPr bwMode="auto">
          <a:xfrm flipV="1">
            <a:off x="2143125" y="2543175"/>
            <a:ext cx="222250" cy="17463"/>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10" name="AutoShape 8"/>
          <p:cNvSpPr>
            <a:spLocks noChangeArrowheads="1"/>
          </p:cNvSpPr>
          <p:nvPr/>
        </p:nvSpPr>
        <p:spPr bwMode="auto">
          <a:xfrm>
            <a:off x="2365375"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11" name="Line 9"/>
          <p:cNvSpPr>
            <a:spLocks noChangeShapeType="1"/>
          </p:cNvSpPr>
          <p:nvPr/>
        </p:nvSpPr>
        <p:spPr bwMode="auto">
          <a:xfrm>
            <a:off x="2836863" y="2401888"/>
            <a:ext cx="1587"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12" name="AutoShape 10"/>
          <p:cNvSpPr>
            <a:spLocks noChangeArrowheads="1"/>
          </p:cNvSpPr>
          <p:nvPr/>
        </p:nvSpPr>
        <p:spPr bwMode="auto">
          <a:xfrm>
            <a:off x="4021138" y="2397125"/>
            <a:ext cx="674687" cy="29051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13" name="Line 11"/>
          <p:cNvSpPr>
            <a:spLocks noChangeShapeType="1"/>
          </p:cNvSpPr>
          <p:nvPr/>
        </p:nvSpPr>
        <p:spPr bwMode="auto">
          <a:xfrm>
            <a:off x="4492625" y="2405063"/>
            <a:ext cx="0" cy="280987"/>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14" name="Line 12"/>
          <p:cNvSpPr>
            <a:spLocks noChangeShapeType="1"/>
          </p:cNvSpPr>
          <p:nvPr/>
        </p:nvSpPr>
        <p:spPr bwMode="auto">
          <a:xfrm flipV="1">
            <a:off x="4630738" y="2543175"/>
            <a:ext cx="292100" cy="17463"/>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15" name="AutoShape 13"/>
          <p:cNvSpPr>
            <a:spLocks noChangeArrowheads="1"/>
          </p:cNvSpPr>
          <p:nvPr/>
        </p:nvSpPr>
        <p:spPr bwMode="auto">
          <a:xfrm>
            <a:off x="492283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16" name="Line 14"/>
          <p:cNvSpPr>
            <a:spLocks noChangeShapeType="1"/>
          </p:cNvSpPr>
          <p:nvPr/>
        </p:nvSpPr>
        <p:spPr bwMode="auto">
          <a:xfrm>
            <a:off x="5395913" y="2401888"/>
            <a:ext cx="0"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17" name="Line 15"/>
          <p:cNvSpPr>
            <a:spLocks noChangeShapeType="1"/>
          </p:cNvSpPr>
          <p:nvPr/>
        </p:nvSpPr>
        <p:spPr bwMode="auto">
          <a:xfrm>
            <a:off x="3713163" y="2543175"/>
            <a:ext cx="315912"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18" name="Line 16"/>
          <p:cNvSpPr>
            <a:spLocks noChangeShapeType="1"/>
          </p:cNvSpPr>
          <p:nvPr/>
        </p:nvSpPr>
        <p:spPr bwMode="auto">
          <a:xfrm>
            <a:off x="2906713" y="2543175"/>
            <a:ext cx="314325"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19" name="AutoShape 17"/>
          <p:cNvSpPr>
            <a:spLocks noChangeArrowheads="1"/>
          </p:cNvSpPr>
          <p:nvPr/>
        </p:nvSpPr>
        <p:spPr bwMode="auto">
          <a:xfrm>
            <a:off x="690563" y="2770188"/>
            <a:ext cx="515937" cy="342900"/>
          </a:xfrm>
          <a:prstGeom prst="roundRect">
            <a:avLst>
              <a:gd name="adj" fmla="val 278"/>
            </a:avLst>
          </a:prstGeom>
          <a:solidFill>
            <a:srgbClr val="99FFCC"/>
          </a:solidFill>
          <a:ln w="35941">
            <a:solidFill>
              <a:srgbClr val="000000"/>
            </a:solidFill>
            <a:round/>
            <a:headEnd/>
            <a:tailEnd/>
          </a:ln>
        </p:spPr>
        <p:txBody>
          <a:bodyPr wrap="none" lIns="82945" tIns="41473" rIns="82945" bIns="41473" anchor="ctr"/>
          <a:lstStyle/>
          <a:p>
            <a:pPr algn="ctr" defTabSz="828675" rtl="1" eaLnBrk="1" hangingPunct="1"/>
            <a:endParaRPr kumimoji="1" lang="en-US" sz="1800">
              <a:solidFill>
                <a:srgbClr val="181614"/>
              </a:solidFill>
              <a:latin typeface="Arial" pitchFamily="34" charset="0"/>
              <a:cs typeface="Arial" pitchFamily="34" charset="0"/>
            </a:endParaRPr>
          </a:p>
        </p:txBody>
      </p:sp>
      <p:sp>
        <p:nvSpPr>
          <p:cNvPr id="76820" name="Line 18"/>
          <p:cNvSpPr>
            <a:spLocks noChangeShapeType="1"/>
          </p:cNvSpPr>
          <p:nvPr/>
        </p:nvSpPr>
        <p:spPr bwMode="auto">
          <a:xfrm flipV="1">
            <a:off x="1062038" y="2547938"/>
            <a:ext cx="473075" cy="381000"/>
          </a:xfrm>
          <a:prstGeom prst="line">
            <a:avLst/>
          </a:prstGeom>
          <a:noFill/>
          <a:ln w="76200">
            <a:solidFill>
              <a:srgbClr val="FF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21" name="AutoShape 19"/>
          <p:cNvSpPr>
            <a:spLocks noChangeArrowheads="1"/>
          </p:cNvSpPr>
          <p:nvPr/>
        </p:nvSpPr>
        <p:spPr bwMode="auto">
          <a:xfrm>
            <a:off x="575945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22" name="Line 20"/>
          <p:cNvSpPr>
            <a:spLocks noChangeShapeType="1"/>
          </p:cNvSpPr>
          <p:nvPr/>
        </p:nvSpPr>
        <p:spPr bwMode="auto">
          <a:xfrm>
            <a:off x="6230938" y="2400300"/>
            <a:ext cx="1587"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23" name="AutoShape 21"/>
          <p:cNvSpPr>
            <a:spLocks noChangeArrowheads="1"/>
          </p:cNvSpPr>
          <p:nvPr/>
        </p:nvSpPr>
        <p:spPr bwMode="auto">
          <a:xfrm>
            <a:off x="6578600" y="2395538"/>
            <a:ext cx="674688"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24" name="Line 22"/>
          <p:cNvSpPr>
            <a:spLocks noChangeShapeType="1"/>
          </p:cNvSpPr>
          <p:nvPr/>
        </p:nvSpPr>
        <p:spPr bwMode="auto">
          <a:xfrm>
            <a:off x="7050088" y="2403475"/>
            <a:ext cx="0" cy="280988"/>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25" name="Line 23"/>
          <p:cNvSpPr>
            <a:spLocks noChangeShapeType="1"/>
          </p:cNvSpPr>
          <p:nvPr/>
        </p:nvSpPr>
        <p:spPr bwMode="auto">
          <a:xfrm flipV="1">
            <a:off x="7188200" y="2541588"/>
            <a:ext cx="292100" cy="17462"/>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26" name="AutoShape 24"/>
          <p:cNvSpPr>
            <a:spLocks noChangeArrowheads="1"/>
          </p:cNvSpPr>
          <p:nvPr/>
        </p:nvSpPr>
        <p:spPr bwMode="auto">
          <a:xfrm>
            <a:off x="748030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27" name="Line 25"/>
          <p:cNvSpPr>
            <a:spLocks noChangeShapeType="1"/>
          </p:cNvSpPr>
          <p:nvPr/>
        </p:nvSpPr>
        <p:spPr bwMode="auto">
          <a:xfrm>
            <a:off x="7953375" y="2400300"/>
            <a:ext cx="0"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28" name="Line 26"/>
          <p:cNvSpPr>
            <a:spLocks noChangeShapeType="1"/>
          </p:cNvSpPr>
          <p:nvPr/>
        </p:nvSpPr>
        <p:spPr bwMode="auto">
          <a:xfrm>
            <a:off x="6270625" y="2541588"/>
            <a:ext cx="315913"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29" name="Line 27"/>
          <p:cNvSpPr>
            <a:spLocks noChangeShapeType="1"/>
          </p:cNvSpPr>
          <p:nvPr/>
        </p:nvSpPr>
        <p:spPr bwMode="auto">
          <a:xfrm>
            <a:off x="5462588" y="2541588"/>
            <a:ext cx="315912"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6830" name="Text Box 28"/>
          <p:cNvSpPr txBox="1">
            <a:spLocks noChangeArrowheads="1"/>
          </p:cNvSpPr>
          <p:nvPr/>
        </p:nvSpPr>
        <p:spPr bwMode="auto">
          <a:xfrm>
            <a:off x="690563" y="2768600"/>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a:solidFill>
                  <a:srgbClr val="020202"/>
                </a:solidFill>
                <a:latin typeface="Arial" pitchFamily="34" charset="0"/>
                <a:cs typeface="Arial" pitchFamily="34" charset="0"/>
              </a:rPr>
              <a:t>0</a:t>
            </a:r>
          </a:p>
        </p:txBody>
      </p:sp>
      <p:sp>
        <p:nvSpPr>
          <p:cNvPr id="76831" name="Text Box 29"/>
          <p:cNvSpPr txBox="1">
            <a:spLocks noChangeArrowheads="1"/>
          </p:cNvSpPr>
          <p:nvPr/>
        </p:nvSpPr>
        <p:spPr bwMode="auto">
          <a:xfrm>
            <a:off x="4499118" y="1871663"/>
            <a:ext cx="560245"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rtl="1" eaLnBrk="1" hangingPunct="1"/>
            <a:r>
              <a:rPr kumimoji="1" lang="en-US" sz="2200" b="1">
                <a:solidFill>
                  <a:srgbClr val="FF3300"/>
                </a:solidFill>
                <a:latin typeface="Arial" pitchFamily="34" charset="0"/>
                <a:cs typeface="Arial" pitchFamily="34" charset="0"/>
              </a:rPr>
              <a:t>1/2</a:t>
            </a:r>
          </a:p>
        </p:txBody>
      </p:sp>
      <p:sp>
        <p:nvSpPr>
          <p:cNvPr id="76832" name="AutoShape 30"/>
          <p:cNvSpPr>
            <a:spLocks noChangeArrowheads="1"/>
          </p:cNvSpPr>
          <p:nvPr/>
        </p:nvSpPr>
        <p:spPr bwMode="auto">
          <a:xfrm>
            <a:off x="690563" y="3113088"/>
            <a:ext cx="515937" cy="344487"/>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33" name="Freeform 31"/>
          <p:cNvSpPr>
            <a:spLocks/>
          </p:cNvSpPr>
          <p:nvPr/>
        </p:nvSpPr>
        <p:spPr bwMode="auto">
          <a:xfrm>
            <a:off x="1062038" y="2671763"/>
            <a:ext cx="4052887" cy="646112"/>
          </a:xfrm>
          <a:custGeom>
            <a:avLst/>
            <a:gdLst>
              <a:gd name="T0" fmla="*/ 0 w 2400"/>
              <a:gd name="T1" fmla="*/ 2147483647 h 639"/>
              <a:gd name="T2" fmla="*/ 2147483647 w 2400"/>
              <a:gd name="T3" fmla="*/ 2147483647 h 639"/>
              <a:gd name="T4" fmla="*/ 2147483647 w 2400"/>
              <a:gd name="T5" fmla="*/ 2147483647 h 639"/>
              <a:gd name="T6" fmla="*/ 2147483647 w 2400"/>
              <a:gd name="T7" fmla="*/ 2147483647 h 639"/>
              <a:gd name="T8" fmla="*/ 2147483647 w 2400"/>
              <a:gd name="T9" fmla="*/ 0 h 639"/>
              <a:gd name="T10" fmla="*/ 0 60000 65536"/>
              <a:gd name="T11" fmla="*/ 0 60000 65536"/>
              <a:gd name="T12" fmla="*/ 0 60000 65536"/>
              <a:gd name="T13" fmla="*/ 0 60000 65536"/>
              <a:gd name="T14" fmla="*/ 0 60000 65536"/>
              <a:gd name="T15" fmla="*/ 0 w 2400"/>
              <a:gd name="T16" fmla="*/ 0 h 639"/>
              <a:gd name="T17" fmla="*/ 2400 w 2400"/>
              <a:gd name="T18" fmla="*/ 639 h 639"/>
            </a:gdLst>
            <a:ahLst/>
            <a:cxnLst>
              <a:cxn ang="T10">
                <a:pos x="T0" y="T1"/>
              </a:cxn>
              <a:cxn ang="T11">
                <a:pos x="T2" y="T3"/>
              </a:cxn>
              <a:cxn ang="T12">
                <a:pos x="T4" y="T5"/>
              </a:cxn>
              <a:cxn ang="T13">
                <a:pos x="T6" y="T7"/>
              </a:cxn>
              <a:cxn ang="T14">
                <a:pos x="T8" y="T9"/>
              </a:cxn>
            </a:cxnLst>
            <a:rect l="T15" t="T16" r="T17" b="T18"/>
            <a:pathLst>
              <a:path w="2400" h="639">
                <a:moveTo>
                  <a:pt x="0" y="639"/>
                </a:moveTo>
                <a:lnTo>
                  <a:pt x="837" y="622"/>
                </a:lnTo>
                <a:cubicBezTo>
                  <a:pt x="1095" y="606"/>
                  <a:pt x="1349" y="581"/>
                  <a:pt x="1550" y="540"/>
                </a:cubicBezTo>
                <a:cubicBezTo>
                  <a:pt x="1751" y="499"/>
                  <a:pt x="1901" y="465"/>
                  <a:pt x="2043" y="375"/>
                </a:cubicBezTo>
                <a:cubicBezTo>
                  <a:pt x="2185" y="285"/>
                  <a:pt x="2326" y="78"/>
                  <a:pt x="2400" y="0"/>
                </a:cubicBezTo>
              </a:path>
            </a:pathLst>
          </a:custGeom>
          <a:noFill/>
          <a:ln w="76200">
            <a:solidFill>
              <a:srgbClr val="FF0000"/>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34" name="Text Box 32"/>
          <p:cNvSpPr txBox="1">
            <a:spLocks noChangeArrowheads="1"/>
          </p:cNvSpPr>
          <p:nvPr/>
        </p:nvSpPr>
        <p:spPr bwMode="auto">
          <a:xfrm>
            <a:off x="690563" y="3113088"/>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a:solidFill>
                  <a:srgbClr val="020202"/>
                </a:solidFill>
                <a:latin typeface="Arial" pitchFamily="34" charset="0"/>
                <a:cs typeface="Arial" pitchFamily="34" charset="0"/>
              </a:rPr>
              <a:t>1</a:t>
            </a:r>
          </a:p>
        </p:txBody>
      </p:sp>
      <p:sp>
        <p:nvSpPr>
          <p:cNvPr id="76835" name="AutoShape 33"/>
          <p:cNvSpPr>
            <a:spLocks noChangeArrowheads="1"/>
          </p:cNvSpPr>
          <p:nvPr/>
        </p:nvSpPr>
        <p:spPr bwMode="auto">
          <a:xfrm>
            <a:off x="690563" y="3459163"/>
            <a:ext cx="515937" cy="3429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36" name="AutoShape 34"/>
          <p:cNvSpPr>
            <a:spLocks noChangeArrowheads="1"/>
          </p:cNvSpPr>
          <p:nvPr/>
        </p:nvSpPr>
        <p:spPr bwMode="auto">
          <a:xfrm>
            <a:off x="690563" y="3802063"/>
            <a:ext cx="515937" cy="346075"/>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37" name="Freeform 35"/>
          <p:cNvSpPr>
            <a:spLocks/>
          </p:cNvSpPr>
          <p:nvPr/>
        </p:nvSpPr>
        <p:spPr bwMode="auto">
          <a:xfrm>
            <a:off x="1062038" y="2644775"/>
            <a:ext cx="5780087" cy="1312863"/>
          </a:xfrm>
          <a:custGeom>
            <a:avLst/>
            <a:gdLst>
              <a:gd name="T0" fmla="*/ 0 w 3264"/>
              <a:gd name="T1" fmla="*/ 2147483647 h 1311"/>
              <a:gd name="T2" fmla="*/ 2147483647 w 3264"/>
              <a:gd name="T3" fmla="*/ 2147483647 h 1311"/>
              <a:gd name="T4" fmla="*/ 2147483647 w 3264"/>
              <a:gd name="T5" fmla="*/ 2147483647 h 1311"/>
              <a:gd name="T6" fmla="*/ 2147483647 w 3264"/>
              <a:gd name="T7" fmla="*/ 2147483647 h 1311"/>
              <a:gd name="T8" fmla="*/ 2147483647 w 3264"/>
              <a:gd name="T9" fmla="*/ 2147483647 h 1311"/>
              <a:gd name="T10" fmla="*/ 2147483647 w 3264"/>
              <a:gd name="T11" fmla="*/ 0 h 1311"/>
              <a:gd name="T12" fmla="*/ 0 60000 65536"/>
              <a:gd name="T13" fmla="*/ 0 60000 65536"/>
              <a:gd name="T14" fmla="*/ 0 60000 65536"/>
              <a:gd name="T15" fmla="*/ 0 60000 65536"/>
              <a:gd name="T16" fmla="*/ 0 60000 65536"/>
              <a:gd name="T17" fmla="*/ 0 60000 65536"/>
              <a:gd name="T18" fmla="*/ 0 w 3264"/>
              <a:gd name="T19" fmla="*/ 0 h 1311"/>
              <a:gd name="T20" fmla="*/ 3264 w 3264"/>
              <a:gd name="T21" fmla="*/ 1311 h 1311"/>
            </a:gdLst>
            <a:ahLst/>
            <a:cxnLst>
              <a:cxn ang="T12">
                <a:pos x="T0" y="T1"/>
              </a:cxn>
              <a:cxn ang="T13">
                <a:pos x="T2" y="T3"/>
              </a:cxn>
              <a:cxn ang="T14">
                <a:pos x="T4" y="T5"/>
              </a:cxn>
              <a:cxn ang="T15">
                <a:pos x="T6" y="T7"/>
              </a:cxn>
              <a:cxn ang="T16">
                <a:pos x="T8" y="T9"/>
              </a:cxn>
              <a:cxn ang="T17">
                <a:pos x="T10" y="T11"/>
              </a:cxn>
            </a:cxnLst>
            <a:rect l="T18" t="T19" r="T20" b="T21"/>
            <a:pathLst>
              <a:path w="3264" h="1311">
                <a:moveTo>
                  <a:pt x="0" y="1311"/>
                </a:moveTo>
                <a:cubicBezTo>
                  <a:pt x="194" y="1299"/>
                  <a:pt x="826" y="1284"/>
                  <a:pt x="1166" y="1240"/>
                </a:cubicBezTo>
                <a:cubicBezTo>
                  <a:pt x="1506" y="1196"/>
                  <a:pt x="1818" y="1110"/>
                  <a:pt x="2043" y="1048"/>
                </a:cubicBezTo>
                <a:cubicBezTo>
                  <a:pt x="2268" y="986"/>
                  <a:pt x="2339" y="969"/>
                  <a:pt x="2519" y="867"/>
                </a:cubicBezTo>
                <a:cubicBezTo>
                  <a:pt x="2699" y="765"/>
                  <a:pt x="2998" y="583"/>
                  <a:pt x="3122" y="438"/>
                </a:cubicBezTo>
                <a:cubicBezTo>
                  <a:pt x="3246" y="293"/>
                  <a:pt x="3235" y="91"/>
                  <a:pt x="3264" y="0"/>
                </a:cubicBezTo>
              </a:path>
            </a:pathLst>
          </a:custGeom>
          <a:noFill/>
          <a:ln w="76200">
            <a:solidFill>
              <a:srgbClr val="FF0000"/>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38" name="Freeform 36"/>
          <p:cNvSpPr>
            <a:spLocks/>
          </p:cNvSpPr>
          <p:nvPr/>
        </p:nvSpPr>
        <p:spPr bwMode="auto">
          <a:xfrm>
            <a:off x="1062038" y="2643188"/>
            <a:ext cx="2324100" cy="982662"/>
          </a:xfrm>
          <a:custGeom>
            <a:avLst/>
            <a:gdLst>
              <a:gd name="T0" fmla="*/ 0 w 1559"/>
              <a:gd name="T1" fmla="*/ 2147483647 h 996"/>
              <a:gd name="T2" fmla="*/ 2147483647 w 1559"/>
              <a:gd name="T3" fmla="*/ 2147483647 h 996"/>
              <a:gd name="T4" fmla="*/ 2147483647 w 1559"/>
              <a:gd name="T5" fmla="*/ 2147483647 h 996"/>
              <a:gd name="T6" fmla="*/ 2147483647 w 1559"/>
              <a:gd name="T7" fmla="*/ 0 h 996"/>
              <a:gd name="T8" fmla="*/ 0 60000 65536"/>
              <a:gd name="T9" fmla="*/ 0 60000 65536"/>
              <a:gd name="T10" fmla="*/ 0 60000 65536"/>
              <a:gd name="T11" fmla="*/ 0 60000 65536"/>
              <a:gd name="T12" fmla="*/ 0 w 1559"/>
              <a:gd name="T13" fmla="*/ 0 h 996"/>
              <a:gd name="T14" fmla="*/ 1559 w 1559"/>
              <a:gd name="T15" fmla="*/ 996 h 996"/>
            </a:gdLst>
            <a:ahLst/>
            <a:cxnLst>
              <a:cxn ang="T8">
                <a:pos x="T0" y="T1"/>
              </a:cxn>
              <a:cxn ang="T9">
                <a:pos x="T2" y="T3"/>
              </a:cxn>
              <a:cxn ang="T10">
                <a:pos x="T4" y="T5"/>
              </a:cxn>
              <a:cxn ang="T11">
                <a:pos x="T6" y="T7"/>
              </a:cxn>
            </a:cxnLst>
            <a:rect l="T12" t="T13" r="T14" b="T15"/>
            <a:pathLst>
              <a:path w="1559" h="996">
                <a:moveTo>
                  <a:pt x="0" y="996"/>
                </a:moveTo>
                <a:cubicBezTo>
                  <a:pt x="107" y="973"/>
                  <a:pt x="426" y="954"/>
                  <a:pt x="645" y="860"/>
                </a:cubicBezTo>
                <a:cubicBezTo>
                  <a:pt x="864" y="766"/>
                  <a:pt x="1160" y="573"/>
                  <a:pt x="1312" y="430"/>
                </a:cubicBezTo>
                <a:cubicBezTo>
                  <a:pt x="1464" y="287"/>
                  <a:pt x="1508" y="90"/>
                  <a:pt x="1559" y="0"/>
                </a:cubicBezTo>
              </a:path>
            </a:pathLst>
          </a:custGeom>
          <a:noFill/>
          <a:ln w="76200">
            <a:solidFill>
              <a:srgbClr val="FF0000"/>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6839" name="Text Box 37"/>
          <p:cNvSpPr txBox="1">
            <a:spLocks noChangeArrowheads="1"/>
          </p:cNvSpPr>
          <p:nvPr/>
        </p:nvSpPr>
        <p:spPr bwMode="auto">
          <a:xfrm>
            <a:off x="2806843" y="1871663"/>
            <a:ext cx="560245"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rtl="1" eaLnBrk="1" hangingPunct="1"/>
            <a:r>
              <a:rPr kumimoji="1" lang="en-US" sz="2200" b="1">
                <a:solidFill>
                  <a:srgbClr val="FF3300"/>
                </a:solidFill>
                <a:latin typeface="Arial" pitchFamily="34" charset="0"/>
                <a:cs typeface="Arial" pitchFamily="34" charset="0"/>
              </a:rPr>
              <a:t>1/4</a:t>
            </a:r>
          </a:p>
        </p:txBody>
      </p:sp>
      <p:sp>
        <p:nvSpPr>
          <p:cNvPr id="76840" name="Text Box 38"/>
          <p:cNvSpPr txBox="1">
            <a:spLocks noChangeArrowheads="1"/>
          </p:cNvSpPr>
          <p:nvPr/>
        </p:nvSpPr>
        <p:spPr bwMode="auto">
          <a:xfrm>
            <a:off x="6194568" y="1871663"/>
            <a:ext cx="560245"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rtl="1" eaLnBrk="1" hangingPunct="1"/>
            <a:r>
              <a:rPr kumimoji="1" lang="en-US" sz="2200" b="1">
                <a:solidFill>
                  <a:srgbClr val="FF3300"/>
                </a:solidFill>
                <a:latin typeface="Arial" pitchFamily="34" charset="0"/>
                <a:cs typeface="Arial" pitchFamily="34" charset="0"/>
              </a:rPr>
              <a:t>3/4</a:t>
            </a:r>
          </a:p>
        </p:txBody>
      </p:sp>
      <p:sp>
        <p:nvSpPr>
          <p:cNvPr id="76841" name="Text Box 39"/>
          <p:cNvSpPr txBox="1">
            <a:spLocks noChangeArrowheads="1"/>
          </p:cNvSpPr>
          <p:nvPr/>
        </p:nvSpPr>
        <p:spPr bwMode="auto">
          <a:xfrm>
            <a:off x="711200" y="3444875"/>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a:solidFill>
                  <a:srgbClr val="020202"/>
                </a:solidFill>
                <a:latin typeface="Arial" pitchFamily="34" charset="0"/>
                <a:cs typeface="Arial" pitchFamily="34" charset="0"/>
              </a:rPr>
              <a:t>2</a:t>
            </a:r>
          </a:p>
        </p:txBody>
      </p:sp>
      <p:sp>
        <p:nvSpPr>
          <p:cNvPr id="76842" name="Text Box 40"/>
          <p:cNvSpPr txBox="1">
            <a:spLocks noChangeArrowheads="1"/>
          </p:cNvSpPr>
          <p:nvPr/>
        </p:nvSpPr>
        <p:spPr bwMode="auto">
          <a:xfrm>
            <a:off x="703263" y="3790950"/>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a:solidFill>
                  <a:srgbClr val="020202"/>
                </a:solidFill>
                <a:latin typeface="Arial" pitchFamily="34" charset="0"/>
                <a:cs typeface="Arial" pitchFamily="34" charset="0"/>
              </a:rPr>
              <a:t>3</a:t>
            </a:r>
          </a:p>
        </p:txBody>
      </p:sp>
      <p:sp>
        <p:nvSpPr>
          <p:cNvPr id="76843" name="Text Box 41"/>
          <p:cNvSpPr txBox="1">
            <a:spLocks noChangeArrowheads="1"/>
          </p:cNvSpPr>
          <p:nvPr/>
        </p:nvSpPr>
        <p:spPr bwMode="auto">
          <a:xfrm>
            <a:off x="1652588" y="23669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0</a:t>
            </a:r>
          </a:p>
        </p:txBody>
      </p:sp>
      <p:sp>
        <p:nvSpPr>
          <p:cNvPr id="76844" name="Text Box 42"/>
          <p:cNvSpPr txBox="1">
            <a:spLocks noChangeArrowheads="1"/>
          </p:cNvSpPr>
          <p:nvPr/>
        </p:nvSpPr>
        <p:spPr bwMode="auto">
          <a:xfrm>
            <a:off x="2413000"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4</a:t>
            </a:r>
          </a:p>
        </p:txBody>
      </p:sp>
      <p:sp>
        <p:nvSpPr>
          <p:cNvPr id="76845" name="Text Box 43"/>
          <p:cNvSpPr txBox="1">
            <a:spLocks noChangeArrowheads="1"/>
          </p:cNvSpPr>
          <p:nvPr/>
        </p:nvSpPr>
        <p:spPr bwMode="auto">
          <a:xfrm>
            <a:off x="3243263"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2</a:t>
            </a:r>
          </a:p>
        </p:txBody>
      </p:sp>
      <p:sp>
        <p:nvSpPr>
          <p:cNvPr id="76846" name="Text Box 44"/>
          <p:cNvSpPr txBox="1">
            <a:spLocks noChangeArrowheads="1"/>
          </p:cNvSpPr>
          <p:nvPr/>
        </p:nvSpPr>
        <p:spPr bwMode="auto">
          <a:xfrm>
            <a:off x="4071938"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6</a:t>
            </a:r>
          </a:p>
        </p:txBody>
      </p:sp>
      <p:sp>
        <p:nvSpPr>
          <p:cNvPr id="76847" name="Text Box 45"/>
          <p:cNvSpPr txBox="1">
            <a:spLocks noChangeArrowheads="1"/>
          </p:cNvSpPr>
          <p:nvPr/>
        </p:nvSpPr>
        <p:spPr bwMode="auto">
          <a:xfrm>
            <a:off x="4970463"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1</a:t>
            </a:r>
          </a:p>
        </p:txBody>
      </p:sp>
      <p:sp>
        <p:nvSpPr>
          <p:cNvPr id="76848" name="Text Box 46"/>
          <p:cNvSpPr txBox="1">
            <a:spLocks noChangeArrowheads="1"/>
          </p:cNvSpPr>
          <p:nvPr/>
        </p:nvSpPr>
        <p:spPr bwMode="auto">
          <a:xfrm>
            <a:off x="5800725"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5</a:t>
            </a:r>
          </a:p>
        </p:txBody>
      </p:sp>
      <p:sp>
        <p:nvSpPr>
          <p:cNvPr id="76849" name="Text Box 47"/>
          <p:cNvSpPr txBox="1">
            <a:spLocks noChangeArrowheads="1"/>
          </p:cNvSpPr>
          <p:nvPr/>
        </p:nvSpPr>
        <p:spPr bwMode="auto">
          <a:xfrm>
            <a:off x="6629400"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3</a:t>
            </a:r>
          </a:p>
        </p:txBody>
      </p:sp>
      <p:sp>
        <p:nvSpPr>
          <p:cNvPr id="76850" name="Text Box 48"/>
          <p:cNvSpPr txBox="1">
            <a:spLocks noChangeArrowheads="1"/>
          </p:cNvSpPr>
          <p:nvPr/>
        </p:nvSpPr>
        <p:spPr bwMode="auto">
          <a:xfrm>
            <a:off x="7527925"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7</a:t>
            </a:r>
          </a:p>
        </p:txBody>
      </p:sp>
    </p:spTree>
    <p:extLst>
      <p:ext uri="{BB962C8B-B14F-4D97-AF65-F5344CB8AC3E}">
        <p14:creationId xmlns:p14="http://schemas.microsoft.com/office/powerpoint/2010/main" val="2233142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charset="0"/>
              </a:defRPr>
            </a:lvl1pPr>
            <a:lvl2pPr marL="742950" indent="-285750">
              <a:defRPr sz="2400">
                <a:solidFill>
                  <a:srgbClr val="0000FF"/>
                </a:solidFill>
                <a:latin typeface="Comic Sans MS" charset="0"/>
              </a:defRPr>
            </a:lvl2pPr>
            <a:lvl3pPr marL="1143000" indent="-228600">
              <a:defRPr sz="2400">
                <a:solidFill>
                  <a:srgbClr val="0000FF"/>
                </a:solidFill>
                <a:latin typeface="Comic Sans MS" charset="0"/>
              </a:defRPr>
            </a:lvl3pPr>
            <a:lvl4pPr marL="1600200" indent="-228600">
              <a:defRPr sz="2400">
                <a:solidFill>
                  <a:srgbClr val="0000FF"/>
                </a:solidFill>
                <a:latin typeface="Comic Sans MS" charset="0"/>
              </a:defRPr>
            </a:lvl4pPr>
            <a:lvl5pPr marL="2057400" indent="-228600">
              <a:defRPr sz="2400">
                <a:solidFill>
                  <a:srgbClr val="0000FF"/>
                </a:solidFill>
                <a:latin typeface="Comic Sans MS" charset="0"/>
              </a:defRPr>
            </a:lvl5pPr>
            <a:lvl6pPr marL="2514600" indent="-228600" algn="r" eaLnBrk="0" fontAlgn="base" hangingPunct="0">
              <a:spcBef>
                <a:spcPct val="0"/>
              </a:spcBef>
              <a:spcAft>
                <a:spcPct val="0"/>
              </a:spcAft>
              <a:defRPr sz="2400">
                <a:solidFill>
                  <a:srgbClr val="0000FF"/>
                </a:solidFill>
                <a:latin typeface="Comic Sans MS" charset="0"/>
              </a:defRPr>
            </a:lvl6pPr>
            <a:lvl7pPr marL="2971800" indent="-228600" algn="r" eaLnBrk="0" fontAlgn="base" hangingPunct="0">
              <a:spcBef>
                <a:spcPct val="0"/>
              </a:spcBef>
              <a:spcAft>
                <a:spcPct val="0"/>
              </a:spcAft>
              <a:defRPr sz="2400">
                <a:solidFill>
                  <a:srgbClr val="0000FF"/>
                </a:solidFill>
                <a:latin typeface="Comic Sans MS" charset="0"/>
              </a:defRPr>
            </a:lvl7pPr>
            <a:lvl8pPr marL="3429000" indent="-228600" algn="r" eaLnBrk="0" fontAlgn="base" hangingPunct="0">
              <a:spcBef>
                <a:spcPct val="0"/>
              </a:spcBef>
              <a:spcAft>
                <a:spcPct val="0"/>
              </a:spcAft>
              <a:defRPr sz="2400">
                <a:solidFill>
                  <a:srgbClr val="0000FF"/>
                </a:solidFill>
                <a:latin typeface="Comic Sans MS" charset="0"/>
              </a:defRPr>
            </a:lvl8pPr>
            <a:lvl9pPr marL="3886200" indent="-228600" algn="r" eaLnBrk="0" fontAlgn="base" hangingPunct="0">
              <a:spcBef>
                <a:spcPct val="0"/>
              </a:spcBef>
              <a:spcAft>
                <a:spcPct val="0"/>
              </a:spcAft>
              <a:defRPr sz="2400">
                <a:solidFill>
                  <a:srgbClr val="0000FF"/>
                </a:solidFill>
                <a:latin typeface="Comic Sans MS" charset="0"/>
              </a:defRPr>
            </a:lvl9pPr>
          </a:lstStyle>
          <a:p>
            <a:r>
              <a:rPr lang="en-US" sz="1400" smtClean="0">
                <a:solidFill>
                  <a:schemeClr val="tx1"/>
                </a:solidFill>
                <a:latin typeface="Arial" pitchFamily="34" charset="0"/>
              </a:rPr>
              <a:t>Art of Multiprocessor Programming</a:t>
            </a:r>
          </a:p>
        </p:txBody>
      </p:sp>
      <p:sp>
        <p:nvSpPr>
          <p:cNvPr id="7782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FF"/>
                </a:solidFill>
                <a:latin typeface="Comic Sans MS" charset="0"/>
              </a:defRPr>
            </a:lvl1pPr>
            <a:lvl2pPr marL="742950" indent="-285750">
              <a:defRPr sz="2400">
                <a:solidFill>
                  <a:srgbClr val="0000FF"/>
                </a:solidFill>
                <a:latin typeface="Comic Sans MS" charset="0"/>
              </a:defRPr>
            </a:lvl2pPr>
            <a:lvl3pPr marL="1143000" indent="-228600">
              <a:defRPr sz="2400">
                <a:solidFill>
                  <a:srgbClr val="0000FF"/>
                </a:solidFill>
                <a:latin typeface="Comic Sans MS" charset="0"/>
              </a:defRPr>
            </a:lvl3pPr>
            <a:lvl4pPr marL="1600200" indent="-228600">
              <a:defRPr sz="2400">
                <a:solidFill>
                  <a:srgbClr val="0000FF"/>
                </a:solidFill>
                <a:latin typeface="Comic Sans MS" charset="0"/>
              </a:defRPr>
            </a:lvl4pPr>
            <a:lvl5pPr marL="2057400" indent="-228600">
              <a:defRPr sz="2400">
                <a:solidFill>
                  <a:srgbClr val="0000FF"/>
                </a:solidFill>
                <a:latin typeface="Comic Sans MS" charset="0"/>
              </a:defRPr>
            </a:lvl5pPr>
            <a:lvl6pPr marL="2514600" indent="-228600" algn="r" eaLnBrk="0" fontAlgn="base" hangingPunct="0">
              <a:spcBef>
                <a:spcPct val="0"/>
              </a:spcBef>
              <a:spcAft>
                <a:spcPct val="0"/>
              </a:spcAft>
              <a:defRPr sz="2400">
                <a:solidFill>
                  <a:srgbClr val="0000FF"/>
                </a:solidFill>
                <a:latin typeface="Comic Sans MS" charset="0"/>
              </a:defRPr>
            </a:lvl6pPr>
            <a:lvl7pPr marL="2971800" indent="-228600" algn="r" eaLnBrk="0" fontAlgn="base" hangingPunct="0">
              <a:spcBef>
                <a:spcPct val="0"/>
              </a:spcBef>
              <a:spcAft>
                <a:spcPct val="0"/>
              </a:spcAft>
              <a:defRPr sz="2400">
                <a:solidFill>
                  <a:srgbClr val="0000FF"/>
                </a:solidFill>
                <a:latin typeface="Comic Sans MS" charset="0"/>
              </a:defRPr>
            </a:lvl7pPr>
            <a:lvl8pPr marL="3429000" indent="-228600" algn="r" eaLnBrk="0" fontAlgn="base" hangingPunct="0">
              <a:spcBef>
                <a:spcPct val="0"/>
              </a:spcBef>
              <a:spcAft>
                <a:spcPct val="0"/>
              </a:spcAft>
              <a:defRPr sz="2400">
                <a:solidFill>
                  <a:srgbClr val="0000FF"/>
                </a:solidFill>
                <a:latin typeface="Comic Sans MS" charset="0"/>
              </a:defRPr>
            </a:lvl8pPr>
            <a:lvl9pPr marL="3886200" indent="-228600" algn="r" eaLnBrk="0" fontAlgn="base" hangingPunct="0">
              <a:spcBef>
                <a:spcPct val="0"/>
              </a:spcBef>
              <a:spcAft>
                <a:spcPct val="0"/>
              </a:spcAft>
              <a:defRPr sz="2400">
                <a:solidFill>
                  <a:srgbClr val="0000FF"/>
                </a:solidFill>
                <a:latin typeface="Comic Sans MS" charset="0"/>
              </a:defRPr>
            </a:lvl9pPr>
          </a:lstStyle>
          <a:p>
            <a:fld id="{4E80EB33-9F17-468E-A748-E4F13E3A001F}" type="slidenum">
              <a:rPr lang="ar-SA" sz="1400" smtClean="0">
                <a:solidFill>
                  <a:schemeClr val="tx1"/>
                </a:solidFill>
                <a:latin typeface="Arial" pitchFamily="34" charset="0"/>
                <a:cs typeface="Arial" pitchFamily="34" charset="0"/>
              </a:rPr>
              <a:pPr/>
              <a:t>66</a:t>
            </a:fld>
            <a:endParaRPr lang="en-US" sz="1400" smtClean="0">
              <a:solidFill>
                <a:schemeClr val="tx1"/>
              </a:solidFill>
              <a:latin typeface="Arial" pitchFamily="34" charset="0"/>
              <a:cs typeface="Arial" pitchFamily="34" charset="0"/>
            </a:endParaRPr>
          </a:p>
        </p:txBody>
      </p:sp>
      <p:sp>
        <p:nvSpPr>
          <p:cNvPr id="77828" name="Rectangle 2"/>
          <p:cNvSpPr>
            <a:spLocks noGrp="1" noChangeArrowheads="1"/>
          </p:cNvSpPr>
          <p:nvPr>
            <p:ph type="title" idx="4294967295"/>
          </p:nvPr>
        </p:nvSpPr>
        <p:spPr/>
        <p:txBody>
          <a:bodyPr/>
          <a:lstStyle/>
          <a:p>
            <a:pPr defTabSz="1008063"/>
            <a:r>
              <a:rPr lang="en-US" smtClean="0"/>
              <a:t>Recursive Split Ordering</a:t>
            </a:r>
          </a:p>
        </p:txBody>
      </p:sp>
      <p:sp>
        <p:nvSpPr>
          <p:cNvPr id="77829" name="AutoShape 3"/>
          <p:cNvSpPr>
            <a:spLocks noChangeArrowheads="1"/>
          </p:cNvSpPr>
          <p:nvPr/>
        </p:nvSpPr>
        <p:spPr bwMode="auto">
          <a:xfrm>
            <a:off x="1533525" y="2401888"/>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30" name="Line 4"/>
          <p:cNvSpPr>
            <a:spLocks noChangeShapeType="1"/>
          </p:cNvSpPr>
          <p:nvPr/>
        </p:nvSpPr>
        <p:spPr bwMode="auto">
          <a:xfrm>
            <a:off x="2071688" y="2411413"/>
            <a:ext cx="1587" cy="280987"/>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31" name="AutoShape 5"/>
          <p:cNvSpPr>
            <a:spLocks noChangeArrowheads="1"/>
          </p:cNvSpPr>
          <p:nvPr/>
        </p:nvSpPr>
        <p:spPr bwMode="auto">
          <a:xfrm>
            <a:off x="320198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32" name="Line 6"/>
          <p:cNvSpPr>
            <a:spLocks noChangeShapeType="1"/>
          </p:cNvSpPr>
          <p:nvPr/>
        </p:nvSpPr>
        <p:spPr bwMode="auto">
          <a:xfrm>
            <a:off x="3673475" y="2401888"/>
            <a:ext cx="1588"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33" name="Line 7"/>
          <p:cNvSpPr>
            <a:spLocks noChangeShapeType="1"/>
          </p:cNvSpPr>
          <p:nvPr/>
        </p:nvSpPr>
        <p:spPr bwMode="auto">
          <a:xfrm flipV="1">
            <a:off x="2143125" y="2543175"/>
            <a:ext cx="222250" cy="17463"/>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34" name="AutoShape 8"/>
          <p:cNvSpPr>
            <a:spLocks noChangeArrowheads="1"/>
          </p:cNvSpPr>
          <p:nvPr/>
        </p:nvSpPr>
        <p:spPr bwMode="auto">
          <a:xfrm>
            <a:off x="2365375"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35" name="Line 9"/>
          <p:cNvSpPr>
            <a:spLocks noChangeShapeType="1"/>
          </p:cNvSpPr>
          <p:nvPr/>
        </p:nvSpPr>
        <p:spPr bwMode="auto">
          <a:xfrm>
            <a:off x="2836863" y="2401888"/>
            <a:ext cx="1587"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36" name="AutoShape 10"/>
          <p:cNvSpPr>
            <a:spLocks noChangeArrowheads="1"/>
          </p:cNvSpPr>
          <p:nvPr/>
        </p:nvSpPr>
        <p:spPr bwMode="auto">
          <a:xfrm>
            <a:off x="4021138" y="2397125"/>
            <a:ext cx="674687" cy="29051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37" name="Line 11"/>
          <p:cNvSpPr>
            <a:spLocks noChangeShapeType="1"/>
          </p:cNvSpPr>
          <p:nvPr/>
        </p:nvSpPr>
        <p:spPr bwMode="auto">
          <a:xfrm>
            <a:off x="4492625" y="2405063"/>
            <a:ext cx="0" cy="280987"/>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38" name="Line 12"/>
          <p:cNvSpPr>
            <a:spLocks noChangeShapeType="1"/>
          </p:cNvSpPr>
          <p:nvPr/>
        </p:nvSpPr>
        <p:spPr bwMode="auto">
          <a:xfrm flipV="1">
            <a:off x="4630738" y="2543175"/>
            <a:ext cx="292100" cy="17463"/>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39" name="AutoShape 13"/>
          <p:cNvSpPr>
            <a:spLocks noChangeArrowheads="1"/>
          </p:cNvSpPr>
          <p:nvPr/>
        </p:nvSpPr>
        <p:spPr bwMode="auto">
          <a:xfrm>
            <a:off x="492283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40" name="Line 14"/>
          <p:cNvSpPr>
            <a:spLocks noChangeShapeType="1"/>
          </p:cNvSpPr>
          <p:nvPr/>
        </p:nvSpPr>
        <p:spPr bwMode="auto">
          <a:xfrm>
            <a:off x="5395913" y="2401888"/>
            <a:ext cx="0"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41" name="Line 15"/>
          <p:cNvSpPr>
            <a:spLocks noChangeShapeType="1"/>
          </p:cNvSpPr>
          <p:nvPr/>
        </p:nvSpPr>
        <p:spPr bwMode="auto">
          <a:xfrm>
            <a:off x="3713163" y="2543175"/>
            <a:ext cx="315912"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42" name="Line 16"/>
          <p:cNvSpPr>
            <a:spLocks noChangeShapeType="1"/>
          </p:cNvSpPr>
          <p:nvPr/>
        </p:nvSpPr>
        <p:spPr bwMode="auto">
          <a:xfrm>
            <a:off x="2906713" y="2543175"/>
            <a:ext cx="314325"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43" name="AutoShape 17"/>
          <p:cNvSpPr>
            <a:spLocks noChangeArrowheads="1"/>
          </p:cNvSpPr>
          <p:nvPr/>
        </p:nvSpPr>
        <p:spPr bwMode="auto">
          <a:xfrm>
            <a:off x="690563" y="2770188"/>
            <a:ext cx="515937" cy="342900"/>
          </a:xfrm>
          <a:prstGeom prst="roundRect">
            <a:avLst>
              <a:gd name="adj" fmla="val 278"/>
            </a:avLst>
          </a:prstGeom>
          <a:solidFill>
            <a:srgbClr val="99FFCC"/>
          </a:solidFill>
          <a:ln w="35941">
            <a:solidFill>
              <a:srgbClr val="000000"/>
            </a:solidFill>
            <a:round/>
            <a:headEnd/>
            <a:tailEnd/>
          </a:ln>
        </p:spPr>
        <p:txBody>
          <a:bodyPr wrap="none" lIns="82945" tIns="41473" rIns="82945" bIns="41473" anchor="ctr"/>
          <a:lstStyle/>
          <a:p>
            <a:pPr algn="ctr" defTabSz="828675" rtl="1" eaLnBrk="1" hangingPunct="1"/>
            <a:endParaRPr kumimoji="1" lang="en-US" sz="1800">
              <a:solidFill>
                <a:srgbClr val="181614"/>
              </a:solidFill>
              <a:latin typeface="Arial" pitchFamily="34" charset="0"/>
              <a:cs typeface="Arial" pitchFamily="34" charset="0"/>
            </a:endParaRPr>
          </a:p>
        </p:txBody>
      </p:sp>
      <p:sp>
        <p:nvSpPr>
          <p:cNvPr id="77844" name="Line 18"/>
          <p:cNvSpPr>
            <a:spLocks noChangeShapeType="1"/>
          </p:cNvSpPr>
          <p:nvPr/>
        </p:nvSpPr>
        <p:spPr bwMode="auto">
          <a:xfrm flipV="1">
            <a:off x="1062038" y="2547938"/>
            <a:ext cx="473075" cy="381000"/>
          </a:xfrm>
          <a:prstGeom prst="line">
            <a:avLst/>
          </a:prstGeom>
          <a:noFill/>
          <a:ln w="76200">
            <a:solidFill>
              <a:srgbClr val="FF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45" name="AutoShape 19"/>
          <p:cNvSpPr>
            <a:spLocks noChangeArrowheads="1"/>
          </p:cNvSpPr>
          <p:nvPr/>
        </p:nvSpPr>
        <p:spPr bwMode="auto">
          <a:xfrm>
            <a:off x="575945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46" name="Line 20"/>
          <p:cNvSpPr>
            <a:spLocks noChangeShapeType="1"/>
          </p:cNvSpPr>
          <p:nvPr/>
        </p:nvSpPr>
        <p:spPr bwMode="auto">
          <a:xfrm>
            <a:off x="6230938" y="2400300"/>
            <a:ext cx="1587"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47" name="AutoShape 21"/>
          <p:cNvSpPr>
            <a:spLocks noChangeArrowheads="1"/>
          </p:cNvSpPr>
          <p:nvPr/>
        </p:nvSpPr>
        <p:spPr bwMode="auto">
          <a:xfrm>
            <a:off x="6578600" y="2395538"/>
            <a:ext cx="674688"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48" name="Line 22"/>
          <p:cNvSpPr>
            <a:spLocks noChangeShapeType="1"/>
          </p:cNvSpPr>
          <p:nvPr/>
        </p:nvSpPr>
        <p:spPr bwMode="auto">
          <a:xfrm>
            <a:off x="7050088" y="2403475"/>
            <a:ext cx="0" cy="280988"/>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49" name="Line 23"/>
          <p:cNvSpPr>
            <a:spLocks noChangeShapeType="1"/>
          </p:cNvSpPr>
          <p:nvPr/>
        </p:nvSpPr>
        <p:spPr bwMode="auto">
          <a:xfrm flipV="1">
            <a:off x="7188200" y="2541588"/>
            <a:ext cx="292100" cy="17462"/>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50" name="AutoShape 24"/>
          <p:cNvSpPr>
            <a:spLocks noChangeArrowheads="1"/>
          </p:cNvSpPr>
          <p:nvPr/>
        </p:nvSpPr>
        <p:spPr bwMode="auto">
          <a:xfrm>
            <a:off x="748030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51" name="Line 25"/>
          <p:cNvSpPr>
            <a:spLocks noChangeShapeType="1"/>
          </p:cNvSpPr>
          <p:nvPr/>
        </p:nvSpPr>
        <p:spPr bwMode="auto">
          <a:xfrm>
            <a:off x="7953375" y="2400300"/>
            <a:ext cx="0" cy="282575"/>
          </a:xfrm>
          <a:prstGeom prst="line">
            <a:avLst/>
          </a:prstGeom>
          <a:noFill/>
          <a:ln w="252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52" name="Line 26"/>
          <p:cNvSpPr>
            <a:spLocks noChangeShapeType="1"/>
          </p:cNvSpPr>
          <p:nvPr/>
        </p:nvSpPr>
        <p:spPr bwMode="auto">
          <a:xfrm>
            <a:off x="6270625" y="2541588"/>
            <a:ext cx="315913"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53" name="Line 27"/>
          <p:cNvSpPr>
            <a:spLocks noChangeShapeType="1"/>
          </p:cNvSpPr>
          <p:nvPr/>
        </p:nvSpPr>
        <p:spPr bwMode="auto">
          <a:xfrm>
            <a:off x="5462588" y="2541588"/>
            <a:ext cx="315912" cy="0"/>
          </a:xfrm>
          <a:prstGeom prst="line">
            <a:avLst/>
          </a:prstGeom>
          <a:noFill/>
          <a:ln w="15621">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latin typeface="Arial" pitchFamily="34" charset="0"/>
              <a:cs typeface="Arial" pitchFamily="34" charset="0"/>
            </a:endParaRPr>
          </a:p>
        </p:txBody>
      </p:sp>
      <p:sp>
        <p:nvSpPr>
          <p:cNvPr id="77854" name="Text Box 28"/>
          <p:cNvSpPr txBox="1">
            <a:spLocks noChangeArrowheads="1"/>
          </p:cNvSpPr>
          <p:nvPr/>
        </p:nvSpPr>
        <p:spPr bwMode="auto">
          <a:xfrm>
            <a:off x="690563" y="2768600"/>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a:solidFill>
                  <a:srgbClr val="020202"/>
                </a:solidFill>
                <a:latin typeface="Arial" pitchFamily="34" charset="0"/>
                <a:cs typeface="Arial" pitchFamily="34" charset="0"/>
              </a:rPr>
              <a:t>0</a:t>
            </a:r>
          </a:p>
        </p:txBody>
      </p:sp>
      <p:sp>
        <p:nvSpPr>
          <p:cNvPr id="77855" name="Text Box 29"/>
          <p:cNvSpPr txBox="1">
            <a:spLocks noChangeArrowheads="1"/>
          </p:cNvSpPr>
          <p:nvPr/>
        </p:nvSpPr>
        <p:spPr bwMode="auto">
          <a:xfrm>
            <a:off x="4499118" y="1871663"/>
            <a:ext cx="560245"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rtl="1" eaLnBrk="1" hangingPunct="1"/>
            <a:r>
              <a:rPr kumimoji="1" lang="en-US" sz="2200" b="1">
                <a:solidFill>
                  <a:srgbClr val="FF3300"/>
                </a:solidFill>
                <a:latin typeface="Arial" pitchFamily="34" charset="0"/>
                <a:cs typeface="Arial" pitchFamily="34" charset="0"/>
              </a:rPr>
              <a:t>1/2</a:t>
            </a:r>
          </a:p>
        </p:txBody>
      </p:sp>
      <p:sp>
        <p:nvSpPr>
          <p:cNvPr id="77856" name="AutoShape 30"/>
          <p:cNvSpPr>
            <a:spLocks noChangeArrowheads="1"/>
          </p:cNvSpPr>
          <p:nvPr/>
        </p:nvSpPr>
        <p:spPr bwMode="auto">
          <a:xfrm>
            <a:off x="690563" y="3113088"/>
            <a:ext cx="515937" cy="344487"/>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57" name="Freeform 31"/>
          <p:cNvSpPr>
            <a:spLocks/>
          </p:cNvSpPr>
          <p:nvPr/>
        </p:nvSpPr>
        <p:spPr bwMode="auto">
          <a:xfrm>
            <a:off x="1062038" y="2671763"/>
            <a:ext cx="4052887" cy="646112"/>
          </a:xfrm>
          <a:custGeom>
            <a:avLst/>
            <a:gdLst>
              <a:gd name="T0" fmla="*/ 0 w 2400"/>
              <a:gd name="T1" fmla="*/ 2147483647 h 639"/>
              <a:gd name="T2" fmla="*/ 2147483647 w 2400"/>
              <a:gd name="T3" fmla="*/ 2147483647 h 639"/>
              <a:gd name="T4" fmla="*/ 2147483647 w 2400"/>
              <a:gd name="T5" fmla="*/ 2147483647 h 639"/>
              <a:gd name="T6" fmla="*/ 2147483647 w 2400"/>
              <a:gd name="T7" fmla="*/ 2147483647 h 639"/>
              <a:gd name="T8" fmla="*/ 2147483647 w 2400"/>
              <a:gd name="T9" fmla="*/ 0 h 639"/>
              <a:gd name="T10" fmla="*/ 0 60000 65536"/>
              <a:gd name="T11" fmla="*/ 0 60000 65536"/>
              <a:gd name="T12" fmla="*/ 0 60000 65536"/>
              <a:gd name="T13" fmla="*/ 0 60000 65536"/>
              <a:gd name="T14" fmla="*/ 0 60000 65536"/>
              <a:gd name="T15" fmla="*/ 0 w 2400"/>
              <a:gd name="T16" fmla="*/ 0 h 639"/>
              <a:gd name="T17" fmla="*/ 2400 w 2400"/>
              <a:gd name="T18" fmla="*/ 639 h 639"/>
            </a:gdLst>
            <a:ahLst/>
            <a:cxnLst>
              <a:cxn ang="T10">
                <a:pos x="T0" y="T1"/>
              </a:cxn>
              <a:cxn ang="T11">
                <a:pos x="T2" y="T3"/>
              </a:cxn>
              <a:cxn ang="T12">
                <a:pos x="T4" y="T5"/>
              </a:cxn>
              <a:cxn ang="T13">
                <a:pos x="T6" y="T7"/>
              </a:cxn>
              <a:cxn ang="T14">
                <a:pos x="T8" y="T9"/>
              </a:cxn>
            </a:cxnLst>
            <a:rect l="T15" t="T16" r="T17" b="T18"/>
            <a:pathLst>
              <a:path w="2400" h="639">
                <a:moveTo>
                  <a:pt x="0" y="639"/>
                </a:moveTo>
                <a:lnTo>
                  <a:pt x="837" y="622"/>
                </a:lnTo>
                <a:cubicBezTo>
                  <a:pt x="1095" y="606"/>
                  <a:pt x="1349" y="581"/>
                  <a:pt x="1550" y="540"/>
                </a:cubicBezTo>
                <a:cubicBezTo>
                  <a:pt x="1751" y="499"/>
                  <a:pt x="1901" y="465"/>
                  <a:pt x="2043" y="375"/>
                </a:cubicBezTo>
                <a:cubicBezTo>
                  <a:pt x="2185" y="285"/>
                  <a:pt x="2326" y="78"/>
                  <a:pt x="2400" y="0"/>
                </a:cubicBezTo>
              </a:path>
            </a:pathLst>
          </a:custGeom>
          <a:noFill/>
          <a:ln w="76200">
            <a:solidFill>
              <a:srgbClr val="FF0000"/>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58" name="Text Box 32"/>
          <p:cNvSpPr txBox="1">
            <a:spLocks noChangeArrowheads="1"/>
          </p:cNvSpPr>
          <p:nvPr/>
        </p:nvSpPr>
        <p:spPr bwMode="auto">
          <a:xfrm>
            <a:off x="690563" y="3113088"/>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a:solidFill>
                  <a:srgbClr val="020202"/>
                </a:solidFill>
                <a:latin typeface="Arial" pitchFamily="34" charset="0"/>
                <a:cs typeface="Arial" pitchFamily="34" charset="0"/>
              </a:rPr>
              <a:t>1</a:t>
            </a:r>
          </a:p>
        </p:txBody>
      </p:sp>
      <p:sp>
        <p:nvSpPr>
          <p:cNvPr id="77859" name="AutoShape 33"/>
          <p:cNvSpPr>
            <a:spLocks noChangeArrowheads="1"/>
          </p:cNvSpPr>
          <p:nvPr/>
        </p:nvSpPr>
        <p:spPr bwMode="auto">
          <a:xfrm>
            <a:off x="690563" y="3459163"/>
            <a:ext cx="515937" cy="3429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60" name="AutoShape 34"/>
          <p:cNvSpPr>
            <a:spLocks noChangeArrowheads="1"/>
          </p:cNvSpPr>
          <p:nvPr/>
        </p:nvSpPr>
        <p:spPr bwMode="auto">
          <a:xfrm>
            <a:off x="690563" y="3802063"/>
            <a:ext cx="515937" cy="346075"/>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61" name="Freeform 35"/>
          <p:cNvSpPr>
            <a:spLocks/>
          </p:cNvSpPr>
          <p:nvPr/>
        </p:nvSpPr>
        <p:spPr bwMode="auto">
          <a:xfrm>
            <a:off x="1062038" y="2644775"/>
            <a:ext cx="5780087" cy="1312863"/>
          </a:xfrm>
          <a:custGeom>
            <a:avLst/>
            <a:gdLst>
              <a:gd name="T0" fmla="*/ 0 w 3264"/>
              <a:gd name="T1" fmla="*/ 2147483647 h 1311"/>
              <a:gd name="T2" fmla="*/ 2147483647 w 3264"/>
              <a:gd name="T3" fmla="*/ 2147483647 h 1311"/>
              <a:gd name="T4" fmla="*/ 2147483647 w 3264"/>
              <a:gd name="T5" fmla="*/ 2147483647 h 1311"/>
              <a:gd name="T6" fmla="*/ 2147483647 w 3264"/>
              <a:gd name="T7" fmla="*/ 2147483647 h 1311"/>
              <a:gd name="T8" fmla="*/ 2147483647 w 3264"/>
              <a:gd name="T9" fmla="*/ 2147483647 h 1311"/>
              <a:gd name="T10" fmla="*/ 2147483647 w 3264"/>
              <a:gd name="T11" fmla="*/ 0 h 1311"/>
              <a:gd name="T12" fmla="*/ 0 60000 65536"/>
              <a:gd name="T13" fmla="*/ 0 60000 65536"/>
              <a:gd name="T14" fmla="*/ 0 60000 65536"/>
              <a:gd name="T15" fmla="*/ 0 60000 65536"/>
              <a:gd name="T16" fmla="*/ 0 60000 65536"/>
              <a:gd name="T17" fmla="*/ 0 60000 65536"/>
              <a:gd name="T18" fmla="*/ 0 w 3264"/>
              <a:gd name="T19" fmla="*/ 0 h 1311"/>
              <a:gd name="T20" fmla="*/ 3264 w 3264"/>
              <a:gd name="T21" fmla="*/ 1311 h 1311"/>
            </a:gdLst>
            <a:ahLst/>
            <a:cxnLst>
              <a:cxn ang="T12">
                <a:pos x="T0" y="T1"/>
              </a:cxn>
              <a:cxn ang="T13">
                <a:pos x="T2" y="T3"/>
              </a:cxn>
              <a:cxn ang="T14">
                <a:pos x="T4" y="T5"/>
              </a:cxn>
              <a:cxn ang="T15">
                <a:pos x="T6" y="T7"/>
              </a:cxn>
              <a:cxn ang="T16">
                <a:pos x="T8" y="T9"/>
              </a:cxn>
              <a:cxn ang="T17">
                <a:pos x="T10" y="T11"/>
              </a:cxn>
            </a:cxnLst>
            <a:rect l="T18" t="T19" r="T20" b="T21"/>
            <a:pathLst>
              <a:path w="3264" h="1311">
                <a:moveTo>
                  <a:pt x="0" y="1311"/>
                </a:moveTo>
                <a:cubicBezTo>
                  <a:pt x="194" y="1299"/>
                  <a:pt x="826" y="1284"/>
                  <a:pt x="1166" y="1240"/>
                </a:cubicBezTo>
                <a:cubicBezTo>
                  <a:pt x="1506" y="1196"/>
                  <a:pt x="1818" y="1110"/>
                  <a:pt x="2043" y="1048"/>
                </a:cubicBezTo>
                <a:cubicBezTo>
                  <a:pt x="2268" y="986"/>
                  <a:pt x="2339" y="969"/>
                  <a:pt x="2519" y="867"/>
                </a:cubicBezTo>
                <a:cubicBezTo>
                  <a:pt x="2699" y="765"/>
                  <a:pt x="2998" y="583"/>
                  <a:pt x="3122" y="438"/>
                </a:cubicBezTo>
                <a:cubicBezTo>
                  <a:pt x="3246" y="293"/>
                  <a:pt x="3235" y="91"/>
                  <a:pt x="3264" y="0"/>
                </a:cubicBezTo>
              </a:path>
            </a:pathLst>
          </a:custGeom>
          <a:noFill/>
          <a:ln w="76200">
            <a:solidFill>
              <a:srgbClr val="FF0000"/>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62" name="Freeform 36"/>
          <p:cNvSpPr>
            <a:spLocks/>
          </p:cNvSpPr>
          <p:nvPr/>
        </p:nvSpPr>
        <p:spPr bwMode="auto">
          <a:xfrm>
            <a:off x="1062038" y="2643188"/>
            <a:ext cx="2324100" cy="982662"/>
          </a:xfrm>
          <a:custGeom>
            <a:avLst/>
            <a:gdLst>
              <a:gd name="T0" fmla="*/ 0 w 1559"/>
              <a:gd name="T1" fmla="*/ 2147483647 h 996"/>
              <a:gd name="T2" fmla="*/ 2147483647 w 1559"/>
              <a:gd name="T3" fmla="*/ 2147483647 h 996"/>
              <a:gd name="T4" fmla="*/ 2147483647 w 1559"/>
              <a:gd name="T5" fmla="*/ 2147483647 h 996"/>
              <a:gd name="T6" fmla="*/ 2147483647 w 1559"/>
              <a:gd name="T7" fmla="*/ 0 h 996"/>
              <a:gd name="T8" fmla="*/ 0 60000 65536"/>
              <a:gd name="T9" fmla="*/ 0 60000 65536"/>
              <a:gd name="T10" fmla="*/ 0 60000 65536"/>
              <a:gd name="T11" fmla="*/ 0 60000 65536"/>
              <a:gd name="T12" fmla="*/ 0 w 1559"/>
              <a:gd name="T13" fmla="*/ 0 h 996"/>
              <a:gd name="T14" fmla="*/ 1559 w 1559"/>
              <a:gd name="T15" fmla="*/ 996 h 996"/>
            </a:gdLst>
            <a:ahLst/>
            <a:cxnLst>
              <a:cxn ang="T8">
                <a:pos x="T0" y="T1"/>
              </a:cxn>
              <a:cxn ang="T9">
                <a:pos x="T2" y="T3"/>
              </a:cxn>
              <a:cxn ang="T10">
                <a:pos x="T4" y="T5"/>
              </a:cxn>
              <a:cxn ang="T11">
                <a:pos x="T6" y="T7"/>
              </a:cxn>
            </a:cxnLst>
            <a:rect l="T12" t="T13" r="T14" b="T15"/>
            <a:pathLst>
              <a:path w="1559" h="996">
                <a:moveTo>
                  <a:pt x="0" y="996"/>
                </a:moveTo>
                <a:cubicBezTo>
                  <a:pt x="107" y="973"/>
                  <a:pt x="426" y="954"/>
                  <a:pt x="645" y="860"/>
                </a:cubicBezTo>
                <a:cubicBezTo>
                  <a:pt x="864" y="766"/>
                  <a:pt x="1160" y="573"/>
                  <a:pt x="1312" y="430"/>
                </a:cubicBezTo>
                <a:cubicBezTo>
                  <a:pt x="1464" y="287"/>
                  <a:pt x="1508" y="90"/>
                  <a:pt x="1559" y="0"/>
                </a:cubicBezTo>
              </a:path>
            </a:pathLst>
          </a:custGeom>
          <a:noFill/>
          <a:ln w="76200">
            <a:solidFill>
              <a:srgbClr val="FF0000"/>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77863" name="Text Box 37"/>
          <p:cNvSpPr txBox="1">
            <a:spLocks noChangeArrowheads="1"/>
          </p:cNvSpPr>
          <p:nvPr/>
        </p:nvSpPr>
        <p:spPr bwMode="auto">
          <a:xfrm>
            <a:off x="2806843" y="1871663"/>
            <a:ext cx="560245"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rtl="1" eaLnBrk="1" hangingPunct="1"/>
            <a:r>
              <a:rPr kumimoji="1" lang="en-US" sz="2200" b="1">
                <a:solidFill>
                  <a:srgbClr val="FF3300"/>
                </a:solidFill>
                <a:latin typeface="Arial" pitchFamily="34" charset="0"/>
                <a:cs typeface="Arial" pitchFamily="34" charset="0"/>
              </a:rPr>
              <a:t>1/4</a:t>
            </a:r>
          </a:p>
        </p:txBody>
      </p:sp>
      <p:sp>
        <p:nvSpPr>
          <p:cNvPr id="77864" name="Text Box 38"/>
          <p:cNvSpPr txBox="1">
            <a:spLocks noChangeArrowheads="1"/>
          </p:cNvSpPr>
          <p:nvPr/>
        </p:nvSpPr>
        <p:spPr bwMode="auto">
          <a:xfrm>
            <a:off x="6194568" y="1871663"/>
            <a:ext cx="560245"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rtl="1" eaLnBrk="1" hangingPunct="1"/>
            <a:r>
              <a:rPr kumimoji="1" lang="en-US" sz="2200" b="1">
                <a:solidFill>
                  <a:srgbClr val="FF3300"/>
                </a:solidFill>
                <a:latin typeface="Arial" pitchFamily="34" charset="0"/>
                <a:cs typeface="Arial" pitchFamily="34" charset="0"/>
              </a:rPr>
              <a:t>3/4</a:t>
            </a:r>
          </a:p>
        </p:txBody>
      </p:sp>
      <p:sp>
        <p:nvSpPr>
          <p:cNvPr id="77865" name="Text Box 39"/>
          <p:cNvSpPr txBox="1">
            <a:spLocks noChangeArrowheads="1"/>
          </p:cNvSpPr>
          <p:nvPr/>
        </p:nvSpPr>
        <p:spPr bwMode="auto">
          <a:xfrm>
            <a:off x="711200" y="3444875"/>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a:solidFill>
                  <a:srgbClr val="020202"/>
                </a:solidFill>
                <a:latin typeface="Arial" pitchFamily="34" charset="0"/>
                <a:cs typeface="Arial" pitchFamily="34" charset="0"/>
              </a:rPr>
              <a:t>2</a:t>
            </a:r>
          </a:p>
        </p:txBody>
      </p:sp>
      <p:sp>
        <p:nvSpPr>
          <p:cNvPr id="77866" name="Text Box 40"/>
          <p:cNvSpPr txBox="1">
            <a:spLocks noChangeArrowheads="1"/>
          </p:cNvSpPr>
          <p:nvPr/>
        </p:nvSpPr>
        <p:spPr bwMode="auto">
          <a:xfrm>
            <a:off x="703263" y="3790950"/>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a:solidFill>
                  <a:srgbClr val="020202"/>
                </a:solidFill>
                <a:latin typeface="Arial" pitchFamily="34" charset="0"/>
                <a:cs typeface="Arial" pitchFamily="34" charset="0"/>
              </a:rPr>
              <a:t>3</a:t>
            </a:r>
          </a:p>
        </p:txBody>
      </p:sp>
      <p:sp>
        <p:nvSpPr>
          <p:cNvPr id="77867" name="Text Box 41"/>
          <p:cNvSpPr txBox="1">
            <a:spLocks noChangeArrowheads="1"/>
          </p:cNvSpPr>
          <p:nvPr/>
        </p:nvSpPr>
        <p:spPr bwMode="auto">
          <a:xfrm>
            <a:off x="1652588" y="23669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0</a:t>
            </a:r>
          </a:p>
        </p:txBody>
      </p:sp>
      <p:sp>
        <p:nvSpPr>
          <p:cNvPr id="77868" name="Text Box 42"/>
          <p:cNvSpPr txBox="1">
            <a:spLocks noChangeArrowheads="1"/>
          </p:cNvSpPr>
          <p:nvPr/>
        </p:nvSpPr>
        <p:spPr bwMode="auto">
          <a:xfrm>
            <a:off x="2413000"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4</a:t>
            </a:r>
          </a:p>
        </p:txBody>
      </p:sp>
      <p:sp>
        <p:nvSpPr>
          <p:cNvPr id="77869" name="Text Box 43"/>
          <p:cNvSpPr txBox="1">
            <a:spLocks noChangeArrowheads="1"/>
          </p:cNvSpPr>
          <p:nvPr/>
        </p:nvSpPr>
        <p:spPr bwMode="auto">
          <a:xfrm>
            <a:off x="3243263"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2</a:t>
            </a:r>
          </a:p>
        </p:txBody>
      </p:sp>
      <p:sp>
        <p:nvSpPr>
          <p:cNvPr id="77870" name="Text Box 44"/>
          <p:cNvSpPr txBox="1">
            <a:spLocks noChangeArrowheads="1"/>
          </p:cNvSpPr>
          <p:nvPr/>
        </p:nvSpPr>
        <p:spPr bwMode="auto">
          <a:xfrm>
            <a:off x="4071938"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6</a:t>
            </a:r>
          </a:p>
        </p:txBody>
      </p:sp>
      <p:sp>
        <p:nvSpPr>
          <p:cNvPr id="77871" name="Text Box 45"/>
          <p:cNvSpPr txBox="1">
            <a:spLocks noChangeArrowheads="1"/>
          </p:cNvSpPr>
          <p:nvPr/>
        </p:nvSpPr>
        <p:spPr bwMode="auto">
          <a:xfrm>
            <a:off x="4970463"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1</a:t>
            </a:r>
          </a:p>
        </p:txBody>
      </p:sp>
      <p:sp>
        <p:nvSpPr>
          <p:cNvPr id="77872" name="Text Box 46"/>
          <p:cNvSpPr txBox="1">
            <a:spLocks noChangeArrowheads="1"/>
          </p:cNvSpPr>
          <p:nvPr/>
        </p:nvSpPr>
        <p:spPr bwMode="auto">
          <a:xfrm>
            <a:off x="5800725"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5</a:t>
            </a:r>
          </a:p>
        </p:txBody>
      </p:sp>
      <p:sp>
        <p:nvSpPr>
          <p:cNvPr id="77873" name="Text Box 47"/>
          <p:cNvSpPr txBox="1">
            <a:spLocks noChangeArrowheads="1"/>
          </p:cNvSpPr>
          <p:nvPr/>
        </p:nvSpPr>
        <p:spPr bwMode="auto">
          <a:xfrm>
            <a:off x="6629400"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3</a:t>
            </a:r>
          </a:p>
        </p:txBody>
      </p:sp>
      <p:sp>
        <p:nvSpPr>
          <p:cNvPr id="77874" name="Text Box 48"/>
          <p:cNvSpPr txBox="1">
            <a:spLocks noChangeArrowheads="1"/>
          </p:cNvSpPr>
          <p:nvPr/>
        </p:nvSpPr>
        <p:spPr bwMode="auto">
          <a:xfrm>
            <a:off x="7527925" y="2354263"/>
            <a:ext cx="295750" cy="36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l" eaLnBrk="1" hangingPunct="1"/>
            <a:r>
              <a:rPr kumimoji="1" lang="en-US" sz="1800" b="1">
                <a:solidFill>
                  <a:srgbClr val="020202"/>
                </a:solidFill>
                <a:latin typeface="Arial" pitchFamily="34" charset="0"/>
                <a:cs typeface="Arial" pitchFamily="34" charset="0"/>
              </a:rPr>
              <a:t>7</a:t>
            </a:r>
          </a:p>
        </p:txBody>
      </p:sp>
      <p:sp>
        <p:nvSpPr>
          <p:cNvPr id="77875" name="Text Box 49"/>
          <p:cNvSpPr txBox="1">
            <a:spLocks noChangeArrowheads="1"/>
          </p:cNvSpPr>
          <p:nvPr/>
        </p:nvSpPr>
        <p:spPr bwMode="auto">
          <a:xfrm>
            <a:off x="904875" y="4573588"/>
            <a:ext cx="6824663" cy="853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defTabSz="828675">
              <a:defRPr sz="2400">
                <a:solidFill>
                  <a:srgbClr val="0000FF"/>
                </a:solidFill>
                <a:latin typeface="Comic Sans MS" charset="0"/>
              </a:defRPr>
            </a:lvl1pPr>
            <a:lvl2pPr marL="742950" indent="-285750" defTabSz="828675">
              <a:defRPr sz="2400">
                <a:solidFill>
                  <a:srgbClr val="0000FF"/>
                </a:solidFill>
                <a:latin typeface="Comic Sans MS" charset="0"/>
              </a:defRPr>
            </a:lvl2pPr>
            <a:lvl3pPr marL="1143000" indent="-228600" defTabSz="828675">
              <a:defRPr sz="2400">
                <a:solidFill>
                  <a:srgbClr val="0000FF"/>
                </a:solidFill>
                <a:latin typeface="Comic Sans MS" charset="0"/>
              </a:defRPr>
            </a:lvl3pPr>
            <a:lvl4pPr marL="1600200" indent="-228600" defTabSz="828675">
              <a:defRPr sz="2400">
                <a:solidFill>
                  <a:srgbClr val="0000FF"/>
                </a:solidFill>
                <a:latin typeface="Comic Sans MS" charset="0"/>
              </a:defRPr>
            </a:lvl4pPr>
            <a:lvl5pPr marL="2057400" indent="-228600" defTabSz="828675">
              <a:defRPr sz="2400">
                <a:solidFill>
                  <a:srgbClr val="0000FF"/>
                </a:solidFill>
                <a:latin typeface="Comic Sans MS" charset="0"/>
              </a:defRPr>
            </a:lvl5pPr>
            <a:lvl6pPr marL="2514600" indent="-228600" algn="r" defTabSz="828675" eaLnBrk="0" fontAlgn="base" hangingPunct="0">
              <a:spcBef>
                <a:spcPct val="0"/>
              </a:spcBef>
              <a:spcAft>
                <a:spcPct val="0"/>
              </a:spcAft>
              <a:defRPr sz="2400">
                <a:solidFill>
                  <a:srgbClr val="0000FF"/>
                </a:solidFill>
                <a:latin typeface="Comic Sans MS" charset="0"/>
              </a:defRPr>
            </a:lvl6pPr>
            <a:lvl7pPr marL="2971800" indent="-228600" algn="r" defTabSz="828675" eaLnBrk="0" fontAlgn="base" hangingPunct="0">
              <a:spcBef>
                <a:spcPct val="0"/>
              </a:spcBef>
              <a:spcAft>
                <a:spcPct val="0"/>
              </a:spcAft>
              <a:defRPr sz="2400">
                <a:solidFill>
                  <a:srgbClr val="0000FF"/>
                </a:solidFill>
                <a:latin typeface="Comic Sans MS" charset="0"/>
              </a:defRPr>
            </a:lvl7pPr>
            <a:lvl8pPr marL="3429000" indent="-228600" algn="r" defTabSz="828675" eaLnBrk="0" fontAlgn="base" hangingPunct="0">
              <a:spcBef>
                <a:spcPct val="0"/>
              </a:spcBef>
              <a:spcAft>
                <a:spcPct val="0"/>
              </a:spcAft>
              <a:defRPr sz="2400">
                <a:solidFill>
                  <a:srgbClr val="0000FF"/>
                </a:solidFill>
                <a:latin typeface="Comic Sans MS" charset="0"/>
              </a:defRPr>
            </a:lvl8pPr>
            <a:lvl9pPr marL="3886200" indent="-228600" algn="r" defTabSz="828675" eaLnBrk="0" fontAlgn="base" hangingPunct="0">
              <a:spcBef>
                <a:spcPct val="0"/>
              </a:spcBef>
              <a:spcAft>
                <a:spcPct val="0"/>
              </a:spcAft>
              <a:defRPr sz="2400">
                <a:solidFill>
                  <a:srgbClr val="0000FF"/>
                </a:solidFill>
                <a:latin typeface="Comic Sans MS" charset="0"/>
              </a:defRPr>
            </a:lvl9pPr>
          </a:lstStyle>
          <a:p>
            <a:pPr algn="ctr" eaLnBrk="1" hangingPunct="1"/>
            <a:r>
              <a:rPr kumimoji="1" lang="en-US" sz="2500" b="1">
                <a:solidFill>
                  <a:srgbClr val="FF3300"/>
                </a:solidFill>
                <a:latin typeface="Arial" pitchFamily="34" charset="0"/>
                <a:cs typeface="Arial" pitchFamily="34" charset="0"/>
              </a:rPr>
              <a:t>List entries sorted in order that allows recursive splitting. How?</a:t>
            </a:r>
          </a:p>
        </p:txBody>
      </p:sp>
    </p:spTree>
    <p:extLst>
      <p:ext uri="{BB962C8B-B14F-4D97-AF65-F5344CB8AC3E}">
        <p14:creationId xmlns:p14="http://schemas.microsoft.com/office/powerpoint/2010/main" val="3024880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1"/>
          <p:cNvSpPr>
            <a:spLocks noGrp="1"/>
          </p:cNvSpPr>
          <p:nvPr>
            <p:ph type="ftr" sz="quarter" idx="10"/>
          </p:nvPr>
        </p:nvSpPr>
        <p:spPr>
          <a:noFill/>
        </p:spPr>
        <p:txBody>
          <a:bodyPr/>
          <a:lstStyle/>
          <a:p>
            <a:r>
              <a:rPr lang="en-US" smtClean="0"/>
              <a:t>Art of Multiprocessor Programming</a:t>
            </a:r>
          </a:p>
        </p:txBody>
      </p:sp>
      <p:sp>
        <p:nvSpPr>
          <p:cNvPr id="78851" name="Slide Number Placeholder 2"/>
          <p:cNvSpPr>
            <a:spLocks noGrp="1"/>
          </p:cNvSpPr>
          <p:nvPr>
            <p:ph type="sldNum" sz="quarter" idx="11"/>
          </p:nvPr>
        </p:nvSpPr>
        <p:spPr>
          <a:noFill/>
        </p:spPr>
        <p:txBody>
          <a:bodyPr/>
          <a:lstStyle/>
          <a:p>
            <a:fld id="{123362AF-7D14-4C4A-A325-5128BBE3A17C}" type="slidenum">
              <a:rPr lang="ar-SA" smtClean="0">
                <a:cs typeface="Arial" pitchFamily="34" charset="0"/>
              </a:rPr>
              <a:pPr/>
              <a:t>67</a:t>
            </a:fld>
            <a:endParaRPr lang="en-US" smtClean="0">
              <a:cs typeface="Arial" pitchFamily="34" charset="0"/>
            </a:endParaRPr>
          </a:p>
        </p:txBody>
      </p:sp>
      <p:sp>
        <p:nvSpPr>
          <p:cNvPr id="78852"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85AA3F93-655D-4C91-B834-E8621D547C0A}" type="slidenum">
              <a:rPr lang="ar-SA" sz="1400">
                <a:solidFill>
                  <a:schemeClr val="tx1"/>
                </a:solidFill>
                <a:latin typeface="Arial" pitchFamily="34" charset="0"/>
                <a:cs typeface="Arial" pitchFamily="34" charset="0"/>
              </a:rPr>
              <a:pPr/>
              <a:t>67</a:t>
            </a:fld>
            <a:endParaRPr lang="en-US" sz="1400" dirty="0">
              <a:solidFill>
                <a:schemeClr val="tx1"/>
              </a:solidFill>
              <a:latin typeface="Arial" pitchFamily="34" charset="0"/>
              <a:cs typeface="Arial" pitchFamily="34" charset="0"/>
            </a:endParaRPr>
          </a:p>
        </p:txBody>
      </p:sp>
      <p:sp>
        <p:nvSpPr>
          <p:cNvPr id="78853" name="Rectangle 2"/>
          <p:cNvSpPr>
            <a:spLocks noGrp="1" noChangeArrowheads="1"/>
          </p:cNvSpPr>
          <p:nvPr>
            <p:ph type="title" idx="4294967295"/>
          </p:nvPr>
        </p:nvSpPr>
        <p:spPr/>
        <p:txBody>
          <a:bodyPr/>
          <a:lstStyle/>
          <a:p>
            <a:pPr defTabSz="1008063"/>
            <a:r>
              <a:rPr lang="en-US" smtClean="0"/>
              <a:t>Recursive Split Ordering</a:t>
            </a:r>
          </a:p>
        </p:txBody>
      </p:sp>
      <p:sp>
        <p:nvSpPr>
          <p:cNvPr id="78854" name="AutoShape 3"/>
          <p:cNvSpPr>
            <a:spLocks noChangeArrowheads="1"/>
          </p:cNvSpPr>
          <p:nvPr/>
        </p:nvSpPr>
        <p:spPr bwMode="auto">
          <a:xfrm>
            <a:off x="1533525" y="3624263"/>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8855" name="Line 4"/>
          <p:cNvSpPr>
            <a:spLocks noChangeShapeType="1"/>
          </p:cNvSpPr>
          <p:nvPr/>
        </p:nvSpPr>
        <p:spPr bwMode="auto">
          <a:xfrm>
            <a:off x="2071688" y="3633788"/>
            <a:ext cx="1587" cy="28098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8856" name="AutoShape 5"/>
          <p:cNvSpPr>
            <a:spLocks noChangeArrowheads="1"/>
          </p:cNvSpPr>
          <p:nvPr/>
        </p:nvSpPr>
        <p:spPr bwMode="auto">
          <a:xfrm>
            <a:off x="3201988" y="36163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8857" name="Line 6"/>
          <p:cNvSpPr>
            <a:spLocks noChangeShapeType="1"/>
          </p:cNvSpPr>
          <p:nvPr/>
        </p:nvSpPr>
        <p:spPr bwMode="auto">
          <a:xfrm>
            <a:off x="3673475" y="3624263"/>
            <a:ext cx="1588"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8858" name="Line 7"/>
          <p:cNvSpPr>
            <a:spLocks noChangeShapeType="1"/>
          </p:cNvSpPr>
          <p:nvPr/>
        </p:nvSpPr>
        <p:spPr bwMode="auto">
          <a:xfrm flipV="1">
            <a:off x="2143125" y="3765550"/>
            <a:ext cx="222250" cy="17463"/>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8859" name="AutoShape 8"/>
          <p:cNvSpPr>
            <a:spLocks noChangeArrowheads="1"/>
          </p:cNvSpPr>
          <p:nvPr/>
        </p:nvSpPr>
        <p:spPr bwMode="auto">
          <a:xfrm>
            <a:off x="2365375" y="36163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8860" name="Line 9"/>
          <p:cNvSpPr>
            <a:spLocks noChangeShapeType="1"/>
          </p:cNvSpPr>
          <p:nvPr/>
        </p:nvSpPr>
        <p:spPr bwMode="auto">
          <a:xfrm>
            <a:off x="2836863" y="3624263"/>
            <a:ext cx="1587"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8861" name="AutoShape 10"/>
          <p:cNvSpPr>
            <a:spLocks noChangeArrowheads="1"/>
          </p:cNvSpPr>
          <p:nvPr/>
        </p:nvSpPr>
        <p:spPr bwMode="auto">
          <a:xfrm>
            <a:off x="4021138" y="3619500"/>
            <a:ext cx="674687" cy="29051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8862" name="Line 11"/>
          <p:cNvSpPr>
            <a:spLocks noChangeShapeType="1"/>
          </p:cNvSpPr>
          <p:nvPr/>
        </p:nvSpPr>
        <p:spPr bwMode="auto">
          <a:xfrm>
            <a:off x="4492625" y="3627438"/>
            <a:ext cx="0" cy="28098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8863" name="Line 12"/>
          <p:cNvSpPr>
            <a:spLocks noChangeShapeType="1"/>
          </p:cNvSpPr>
          <p:nvPr/>
        </p:nvSpPr>
        <p:spPr bwMode="auto">
          <a:xfrm flipV="1">
            <a:off x="4630738" y="3765550"/>
            <a:ext cx="292100" cy="17463"/>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8864" name="AutoShape 13"/>
          <p:cNvSpPr>
            <a:spLocks noChangeArrowheads="1"/>
          </p:cNvSpPr>
          <p:nvPr/>
        </p:nvSpPr>
        <p:spPr bwMode="auto">
          <a:xfrm>
            <a:off x="4922838" y="36163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8865" name="Line 14"/>
          <p:cNvSpPr>
            <a:spLocks noChangeShapeType="1"/>
          </p:cNvSpPr>
          <p:nvPr/>
        </p:nvSpPr>
        <p:spPr bwMode="auto">
          <a:xfrm>
            <a:off x="5395913" y="3624263"/>
            <a:ext cx="0"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8866" name="Line 15"/>
          <p:cNvSpPr>
            <a:spLocks noChangeShapeType="1"/>
          </p:cNvSpPr>
          <p:nvPr/>
        </p:nvSpPr>
        <p:spPr bwMode="auto">
          <a:xfrm>
            <a:off x="3713163" y="3765550"/>
            <a:ext cx="315912" cy="0"/>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8867" name="Line 16"/>
          <p:cNvSpPr>
            <a:spLocks noChangeShapeType="1"/>
          </p:cNvSpPr>
          <p:nvPr/>
        </p:nvSpPr>
        <p:spPr bwMode="auto">
          <a:xfrm>
            <a:off x="2906713" y="3765550"/>
            <a:ext cx="314325" cy="0"/>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8868" name="AutoShape 17"/>
          <p:cNvSpPr>
            <a:spLocks noChangeArrowheads="1"/>
          </p:cNvSpPr>
          <p:nvPr/>
        </p:nvSpPr>
        <p:spPr bwMode="auto">
          <a:xfrm>
            <a:off x="690563" y="3992563"/>
            <a:ext cx="515937" cy="342900"/>
          </a:xfrm>
          <a:prstGeom prst="roundRect">
            <a:avLst>
              <a:gd name="adj" fmla="val 278"/>
            </a:avLst>
          </a:prstGeom>
          <a:solidFill>
            <a:srgbClr val="99FFCC"/>
          </a:solidFill>
          <a:ln w="35941">
            <a:solidFill>
              <a:srgbClr val="000000"/>
            </a:solidFill>
            <a:round/>
            <a:headEnd/>
            <a:tailEnd/>
          </a:ln>
        </p:spPr>
        <p:txBody>
          <a:bodyPr wrap="none" lIns="82945" tIns="41473" rIns="82945" bIns="41473" anchor="ctr"/>
          <a:lstStyle/>
          <a:p>
            <a:pPr algn="ctr" defTabSz="828675" rtl="1" eaLnBrk="1" hangingPunct="1"/>
            <a:endParaRPr kumimoji="1" lang="en-US" sz="1800" dirty="0">
              <a:solidFill>
                <a:srgbClr val="181614"/>
              </a:solidFill>
              <a:latin typeface="Arial" pitchFamily="34" charset="0"/>
            </a:endParaRPr>
          </a:p>
        </p:txBody>
      </p:sp>
      <p:sp>
        <p:nvSpPr>
          <p:cNvPr id="78869" name="Line 18"/>
          <p:cNvSpPr>
            <a:spLocks noChangeShapeType="1"/>
          </p:cNvSpPr>
          <p:nvPr/>
        </p:nvSpPr>
        <p:spPr bwMode="auto">
          <a:xfrm flipV="1">
            <a:off x="1062038" y="3770313"/>
            <a:ext cx="473075" cy="381000"/>
          </a:xfrm>
          <a:prstGeom prst="line">
            <a:avLst/>
          </a:prstGeom>
          <a:noFill/>
          <a:ln w="57150">
            <a:solidFill>
              <a:srgbClr val="FF0000"/>
            </a:solidFill>
            <a:round/>
            <a:headEnd type="oval" w="sm" len="sm"/>
            <a:tailEnd type="triangle" w="med" len="med"/>
          </a:ln>
        </p:spPr>
        <p:txBody>
          <a:bodyPr/>
          <a:lstStyle/>
          <a:p>
            <a:endParaRPr lang="en-US" dirty="0">
              <a:latin typeface="Arial" pitchFamily="34" charset="0"/>
            </a:endParaRPr>
          </a:p>
        </p:txBody>
      </p:sp>
      <p:sp>
        <p:nvSpPr>
          <p:cNvPr id="78870" name="AutoShape 19"/>
          <p:cNvSpPr>
            <a:spLocks noChangeArrowheads="1"/>
          </p:cNvSpPr>
          <p:nvPr/>
        </p:nvSpPr>
        <p:spPr bwMode="auto">
          <a:xfrm>
            <a:off x="5759450" y="3614738"/>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8871" name="Line 20"/>
          <p:cNvSpPr>
            <a:spLocks noChangeShapeType="1"/>
          </p:cNvSpPr>
          <p:nvPr/>
        </p:nvSpPr>
        <p:spPr bwMode="auto">
          <a:xfrm>
            <a:off x="6230938" y="3622675"/>
            <a:ext cx="1587"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8872" name="AutoShape 21"/>
          <p:cNvSpPr>
            <a:spLocks noChangeArrowheads="1"/>
          </p:cNvSpPr>
          <p:nvPr/>
        </p:nvSpPr>
        <p:spPr bwMode="auto">
          <a:xfrm>
            <a:off x="6578600" y="3617913"/>
            <a:ext cx="674688"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8873" name="Line 22"/>
          <p:cNvSpPr>
            <a:spLocks noChangeShapeType="1"/>
          </p:cNvSpPr>
          <p:nvPr/>
        </p:nvSpPr>
        <p:spPr bwMode="auto">
          <a:xfrm>
            <a:off x="7050088" y="3625850"/>
            <a:ext cx="0" cy="28098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8874" name="Line 23"/>
          <p:cNvSpPr>
            <a:spLocks noChangeShapeType="1"/>
          </p:cNvSpPr>
          <p:nvPr/>
        </p:nvSpPr>
        <p:spPr bwMode="auto">
          <a:xfrm flipV="1">
            <a:off x="7188200" y="3763963"/>
            <a:ext cx="292100" cy="17462"/>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8875" name="AutoShape 24"/>
          <p:cNvSpPr>
            <a:spLocks noChangeArrowheads="1"/>
          </p:cNvSpPr>
          <p:nvPr/>
        </p:nvSpPr>
        <p:spPr bwMode="auto">
          <a:xfrm>
            <a:off x="7480300" y="3614738"/>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8876" name="Line 25"/>
          <p:cNvSpPr>
            <a:spLocks noChangeShapeType="1"/>
          </p:cNvSpPr>
          <p:nvPr/>
        </p:nvSpPr>
        <p:spPr bwMode="auto">
          <a:xfrm>
            <a:off x="7953375" y="3622675"/>
            <a:ext cx="0"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8877" name="Line 26"/>
          <p:cNvSpPr>
            <a:spLocks noChangeShapeType="1"/>
          </p:cNvSpPr>
          <p:nvPr/>
        </p:nvSpPr>
        <p:spPr bwMode="auto">
          <a:xfrm>
            <a:off x="6270625" y="3763963"/>
            <a:ext cx="315913" cy="0"/>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8878" name="Line 27"/>
          <p:cNvSpPr>
            <a:spLocks noChangeShapeType="1"/>
          </p:cNvSpPr>
          <p:nvPr/>
        </p:nvSpPr>
        <p:spPr bwMode="auto">
          <a:xfrm>
            <a:off x="5462588" y="3763963"/>
            <a:ext cx="315912" cy="0"/>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8879" name="Text Box 28"/>
          <p:cNvSpPr txBox="1">
            <a:spLocks noChangeArrowheads="1"/>
          </p:cNvSpPr>
          <p:nvPr/>
        </p:nvSpPr>
        <p:spPr bwMode="auto">
          <a:xfrm>
            <a:off x="690563" y="399097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dirty="0">
                <a:solidFill>
                  <a:srgbClr val="020202"/>
                </a:solidFill>
                <a:latin typeface="Arial" pitchFamily="34" charset="0"/>
              </a:rPr>
              <a:t>0</a:t>
            </a:r>
          </a:p>
        </p:txBody>
      </p:sp>
      <p:sp>
        <p:nvSpPr>
          <p:cNvPr id="78880" name="Text Box 43"/>
          <p:cNvSpPr txBox="1">
            <a:spLocks noChangeArrowheads="1"/>
          </p:cNvSpPr>
          <p:nvPr/>
        </p:nvSpPr>
        <p:spPr bwMode="auto">
          <a:xfrm>
            <a:off x="1652588" y="35893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0</a:t>
            </a:r>
          </a:p>
        </p:txBody>
      </p:sp>
      <p:sp>
        <p:nvSpPr>
          <p:cNvPr id="78881" name="Text Box 44"/>
          <p:cNvSpPr txBox="1">
            <a:spLocks noChangeArrowheads="1"/>
          </p:cNvSpPr>
          <p:nvPr/>
        </p:nvSpPr>
        <p:spPr bwMode="auto">
          <a:xfrm>
            <a:off x="2413000"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4</a:t>
            </a:r>
          </a:p>
        </p:txBody>
      </p:sp>
      <p:sp>
        <p:nvSpPr>
          <p:cNvPr id="78882" name="Text Box 45"/>
          <p:cNvSpPr txBox="1">
            <a:spLocks noChangeArrowheads="1"/>
          </p:cNvSpPr>
          <p:nvPr/>
        </p:nvSpPr>
        <p:spPr bwMode="auto">
          <a:xfrm>
            <a:off x="3243263"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2</a:t>
            </a:r>
          </a:p>
        </p:txBody>
      </p:sp>
      <p:sp>
        <p:nvSpPr>
          <p:cNvPr id="78883" name="Text Box 46"/>
          <p:cNvSpPr txBox="1">
            <a:spLocks noChangeArrowheads="1"/>
          </p:cNvSpPr>
          <p:nvPr/>
        </p:nvSpPr>
        <p:spPr bwMode="auto">
          <a:xfrm>
            <a:off x="4071938"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6</a:t>
            </a:r>
          </a:p>
        </p:txBody>
      </p:sp>
      <p:sp>
        <p:nvSpPr>
          <p:cNvPr id="78884" name="Text Box 47"/>
          <p:cNvSpPr txBox="1">
            <a:spLocks noChangeArrowheads="1"/>
          </p:cNvSpPr>
          <p:nvPr/>
        </p:nvSpPr>
        <p:spPr bwMode="auto">
          <a:xfrm>
            <a:off x="4970463"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1</a:t>
            </a:r>
          </a:p>
        </p:txBody>
      </p:sp>
      <p:sp>
        <p:nvSpPr>
          <p:cNvPr id="78885" name="Text Box 48"/>
          <p:cNvSpPr txBox="1">
            <a:spLocks noChangeArrowheads="1"/>
          </p:cNvSpPr>
          <p:nvPr/>
        </p:nvSpPr>
        <p:spPr bwMode="auto">
          <a:xfrm>
            <a:off x="5800725"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5</a:t>
            </a:r>
          </a:p>
        </p:txBody>
      </p:sp>
      <p:sp>
        <p:nvSpPr>
          <p:cNvPr id="78886" name="Text Box 49"/>
          <p:cNvSpPr txBox="1">
            <a:spLocks noChangeArrowheads="1"/>
          </p:cNvSpPr>
          <p:nvPr/>
        </p:nvSpPr>
        <p:spPr bwMode="auto">
          <a:xfrm>
            <a:off x="6629400"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3</a:t>
            </a:r>
          </a:p>
        </p:txBody>
      </p:sp>
      <p:sp>
        <p:nvSpPr>
          <p:cNvPr id="78887" name="Text Box 50"/>
          <p:cNvSpPr txBox="1">
            <a:spLocks noChangeArrowheads="1"/>
          </p:cNvSpPr>
          <p:nvPr/>
        </p:nvSpPr>
        <p:spPr bwMode="auto">
          <a:xfrm>
            <a:off x="7527925"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1"/>
          <p:cNvSpPr>
            <a:spLocks noGrp="1"/>
          </p:cNvSpPr>
          <p:nvPr>
            <p:ph type="ftr" sz="quarter" idx="10"/>
          </p:nvPr>
        </p:nvSpPr>
        <p:spPr>
          <a:noFill/>
        </p:spPr>
        <p:txBody>
          <a:bodyPr/>
          <a:lstStyle/>
          <a:p>
            <a:r>
              <a:rPr lang="en-US" smtClean="0"/>
              <a:t>Art of Multiprocessor Programming</a:t>
            </a:r>
          </a:p>
        </p:txBody>
      </p:sp>
      <p:sp>
        <p:nvSpPr>
          <p:cNvPr id="79875" name="Slide Number Placeholder 2"/>
          <p:cNvSpPr>
            <a:spLocks noGrp="1"/>
          </p:cNvSpPr>
          <p:nvPr>
            <p:ph type="sldNum" sz="quarter" idx="11"/>
          </p:nvPr>
        </p:nvSpPr>
        <p:spPr>
          <a:noFill/>
        </p:spPr>
        <p:txBody>
          <a:bodyPr/>
          <a:lstStyle/>
          <a:p>
            <a:fld id="{2176FBCC-8D24-4628-A5C5-710995BE354D}" type="slidenum">
              <a:rPr lang="ar-SA" smtClean="0">
                <a:cs typeface="Arial" pitchFamily="34" charset="0"/>
              </a:rPr>
              <a:pPr/>
              <a:t>68</a:t>
            </a:fld>
            <a:endParaRPr lang="en-US" smtClean="0">
              <a:cs typeface="Arial" pitchFamily="34" charset="0"/>
            </a:endParaRPr>
          </a:p>
        </p:txBody>
      </p:sp>
      <p:sp>
        <p:nvSpPr>
          <p:cNvPr id="7987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EF13EB47-8F28-424E-B080-9D8D9BF7791F}" type="slidenum">
              <a:rPr lang="ar-SA" sz="1400">
                <a:solidFill>
                  <a:schemeClr val="tx1"/>
                </a:solidFill>
                <a:latin typeface="Arial" pitchFamily="34" charset="0"/>
                <a:cs typeface="Arial" pitchFamily="34" charset="0"/>
              </a:rPr>
              <a:pPr/>
              <a:t>68</a:t>
            </a:fld>
            <a:endParaRPr lang="en-US" sz="1400" dirty="0">
              <a:solidFill>
                <a:schemeClr val="tx1"/>
              </a:solidFill>
              <a:latin typeface="Arial" pitchFamily="34" charset="0"/>
              <a:cs typeface="Arial" pitchFamily="34" charset="0"/>
            </a:endParaRPr>
          </a:p>
        </p:txBody>
      </p:sp>
      <p:sp>
        <p:nvSpPr>
          <p:cNvPr id="79877" name="Rectangle 2"/>
          <p:cNvSpPr>
            <a:spLocks noGrp="1" noChangeArrowheads="1"/>
          </p:cNvSpPr>
          <p:nvPr>
            <p:ph type="title" idx="4294967295"/>
          </p:nvPr>
        </p:nvSpPr>
        <p:spPr/>
        <p:txBody>
          <a:bodyPr/>
          <a:lstStyle/>
          <a:p>
            <a:pPr defTabSz="1008063"/>
            <a:r>
              <a:rPr lang="en-US" smtClean="0"/>
              <a:t>Recursive Split Ordering</a:t>
            </a:r>
          </a:p>
        </p:txBody>
      </p:sp>
      <p:sp>
        <p:nvSpPr>
          <p:cNvPr id="79878" name="AutoShape 3"/>
          <p:cNvSpPr>
            <a:spLocks noChangeArrowheads="1"/>
          </p:cNvSpPr>
          <p:nvPr/>
        </p:nvSpPr>
        <p:spPr bwMode="auto">
          <a:xfrm>
            <a:off x="1533525" y="3624263"/>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9879" name="Line 4"/>
          <p:cNvSpPr>
            <a:spLocks noChangeShapeType="1"/>
          </p:cNvSpPr>
          <p:nvPr/>
        </p:nvSpPr>
        <p:spPr bwMode="auto">
          <a:xfrm>
            <a:off x="2071688" y="3633788"/>
            <a:ext cx="1587" cy="28098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9880" name="AutoShape 5"/>
          <p:cNvSpPr>
            <a:spLocks noChangeArrowheads="1"/>
          </p:cNvSpPr>
          <p:nvPr/>
        </p:nvSpPr>
        <p:spPr bwMode="auto">
          <a:xfrm>
            <a:off x="3201988" y="36163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9881" name="Line 6"/>
          <p:cNvSpPr>
            <a:spLocks noChangeShapeType="1"/>
          </p:cNvSpPr>
          <p:nvPr/>
        </p:nvSpPr>
        <p:spPr bwMode="auto">
          <a:xfrm>
            <a:off x="3673475" y="3624263"/>
            <a:ext cx="1588"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9882" name="Line 7"/>
          <p:cNvSpPr>
            <a:spLocks noChangeShapeType="1"/>
          </p:cNvSpPr>
          <p:nvPr/>
        </p:nvSpPr>
        <p:spPr bwMode="auto">
          <a:xfrm flipV="1">
            <a:off x="2143125" y="3765550"/>
            <a:ext cx="222250" cy="17463"/>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9883" name="AutoShape 8"/>
          <p:cNvSpPr>
            <a:spLocks noChangeArrowheads="1"/>
          </p:cNvSpPr>
          <p:nvPr/>
        </p:nvSpPr>
        <p:spPr bwMode="auto">
          <a:xfrm>
            <a:off x="2365375" y="36163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9884" name="Line 9"/>
          <p:cNvSpPr>
            <a:spLocks noChangeShapeType="1"/>
          </p:cNvSpPr>
          <p:nvPr/>
        </p:nvSpPr>
        <p:spPr bwMode="auto">
          <a:xfrm>
            <a:off x="2836863" y="3624263"/>
            <a:ext cx="1587"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9885" name="AutoShape 10"/>
          <p:cNvSpPr>
            <a:spLocks noChangeArrowheads="1"/>
          </p:cNvSpPr>
          <p:nvPr/>
        </p:nvSpPr>
        <p:spPr bwMode="auto">
          <a:xfrm>
            <a:off x="4021138" y="3619500"/>
            <a:ext cx="674687" cy="29051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9886" name="Line 11"/>
          <p:cNvSpPr>
            <a:spLocks noChangeShapeType="1"/>
          </p:cNvSpPr>
          <p:nvPr/>
        </p:nvSpPr>
        <p:spPr bwMode="auto">
          <a:xfrm>
            <a:off x="4492625" y="3627438"/>
            <a:ext cx="0" cy="28098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9887" name="Line 12"/>
          <p:cNvSpPr>
            <a:spLocks noChangeShapeType="1"/>
          </p:cNvSpPr>
          <p:nvPr/>
        </p:nvSpPr>
        <p:spPr bwMode="auto">
          <a:xfrm flipV="1">
            <a:off x="4630738" y="3765550"/>
            <a:ext cx="292100" cy="17463"/>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9888" name="AutoShape 13"/>
          <p:cNvSpPr>
            <a:spLocks noChangeArrowheads="1"/>
          </p:cNvSpPr>
          <p:nvPr/>
        </p:nvSpPr>
        <p:spPr bwMode="auto">
          <a:xfrm>
            <a:off x="4922838" y="36163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9889" name="Line 14"/>
          <p:cNvSpPr>
            <a:spLocks noChangeShapeType="1"/>
          </p:cNvSpPr>
          <p:nvPr/>
        </p:nvSpPr>
        <p:spPr bwMode="auto">
          <a:xfrm>
            <a:off x="5395913" y="3624263"/>
            <a:ext cx="0"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9890" name="Line 15"/>
          <p:cNvSpPr>
            <a:spLocks noChangeShapeType="1"/>
          </p:cNvSpPr>
          <p:nvPr/>
        </p:nvSpPr>
        <p:spPr bwMode="auto">
          <a:xfrm>
            <a:off x="3713163" y="3765550"/>
            <a:ext cx="315912" cy="0"/>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9891" name="Line 16"/>
          <p:cNvSpPr>
            <a:spLocks noChangeShapeType="1"/>
          </p:cNvSpPr>
          <p:nvPr/>
        </p:nvSpPr>
        <p:spPr bwMode="auto">
          <a:xfrm>
            <a:off x="2906713" y="3765550"/>
            <a:ext cx="314325" cy="0"/>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9892" name="AutoShape 17"/>
          <p:cNvSpPr>
            <a:spLocks noChangeArrowheads="1"/>
          </p:cNvSpPr>
          <p:nvPr/>
        </p:nvSpPr>
        <p:spPr bwMode="auto">
          <a:xfrm>
            <a:off x="690563" y="3992563"/>
            <a:ext cx="515937" cy="342900"/>
          </a:xfrm>
          <a:prstGeom prst="roundRect">
            <a:avLst>
              <a:gd name="adj" fmla="val 278"/>
            </a:avLst>
          </a:prstGeom>
          <a:solidFill>
            <a:srgbClr val="99FFCC"/>
          </a:solidFill>
          <a:ln w="35941">
            <a:solidFill>
              <a:srgbClr val="000000"/>
            </a:solidFill>
            <a:round/>
            <a:headEnd/>
            <a:tailEnd/>
          </a:ln>
        </p:spPr>
        <p:txBody>
          <a:bodyPr wrap="none" lIns="82945" tIns="41473" rIns="82945" bIns="41473" anchor="ctr"/>
          <a:lstStyle/>
          <a:p>
            <a:pPr algn="ctr" defTabSz="828675" rtl="1" eaLnBrk="1" hangingPunct="1"/>
            <a:endParaRPr kumimoji="1" lang="en-US" sz="1800" dirty="0">
              <a:solidFill>
                <a:srgbClr val="181614"/>
              </a:solidFill>
              <a:latin typeface="Arial" pitchFamily="34" charset="0"/>
            </a:endParaRPr>
          </a:p>
        </p:txBody>
      </p:sp>
      <p:sp>
        <p:nvSpPr>
          <p:cNvPr id="79893" name="Line 18"/>
          <p:cNvSpPr>
            <a:spLocks noChangeShapeType="1"/>
          </p:cNvSpPr>
          <p:nvPr/>
        </p:nvSpPr>
        <p:spPr bwMode="auto">
          <a:xfrm flipV="1">
            <a:off x="1062038" y="3770313"/>
            <a:ext cx="473075" cy="381000"/>
          </a:xfrm>
          <a:prstGeom prst="line">
            <a:avLst/>
          </a:prstGeom>
          <a:noFill/>
          <a:ln w="57150">
            <a:solidFill>
              <a:srgbClr val="FF0000"/>
            </a:solidFill>
            <a:round/>
            <a:headEnd type="oval" w="sm" len="sm"/>
            <a:tailEnd type="triangle" w="med" len="med"/>
          </a:ln>
        </p:spPr>
        <p:txBody>
          <a:bodyPr/>
          <a:lstStyle/>
          <a:p>
            <a:endParaRPr lang="en-US" dirty="0">
              <a:latin typeface="Arial" pitchFamily="34" charset="0"/>
            </a:endParaRPr>
          </a:p>
        </p:txBody>
      </p:sp>
      <p:sp>
        <p:nvSpPr>
          <p:cNvPr id="79894" name="AutoShape 19"/>
          <p:cNvSpPr>
            <a:spLocks noChangeArrowheads="1"/>
          </p:cNvSpPr>
          <p:nvPr/>
        </p:nvSpPr>
        <p:spPr bwMode="auto">
          <a:xfrm>
            <a:off x="5759450" y="3614738"/>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9895" name="Line 20"/>
          <p:cNvSpPr>
            <a:spLocks noChangeShapeType="1"/>
          </p:cNvSpPr>
          <p:nvPr/>
        </p:nvSpPr>
        <p:spPr bwMode="auto">
          <a:xfrm>
            <a:off x="6230938" y="3622675"/>
            <a:ext cx="1587"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9896" name="AutoShape 21"/>
          <p:cNvSpPr>
            <a:spLocks noChangeArrowheads="1"/>
          </p:cNvSpPr>
          <p:nvPr/>
        </p:nvSpPr>
        <p:spPr bwMode="auto">
          <a:xfrm>
            <a:off x="6578600" y="3617913"/>
            <a:ext cx="674688"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9897" name="Line 22"/>
          <p:cNvSpPr>
            <a:spLocks noChangeShapeType="1"/>
          </p:cNvSpPr>
          <p:nvPr/>
        </p:nvSpPr>
        <p:spPr bwMode="auto">
          <a:xfrm>
            <a:off x="7050088" y="3625850"/>
            <a:ext cx="0" cy="28098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9898" name="Line 23"/>
          <p:cNvSpPr>
            <a:spLocks noChangeShapeType="1"/>
          </p:cNvSpPr>
          <p:nvPr/>
        </p:nvSpPr>
        <p:spPr bwMode="auto">
          <a:xfrm flipV="1">
            <a:off x="7188200" y="3763963"/>
            <a:ext cx="292100" cy="17462"/>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9899" name="AutoShape 24"/>
          <p:cNvSpPr>
            <a:spLocks noChangeArrowheads="1"/>
          </p:cNvSpPr>
          <p:nvPr/>
        </p:nvSpPr>
        <p:spPr bwMode="auto">
          <a:xfrm>
            <a:off x="7480300" y="3614738"/>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9900" name="Line 25"/>
          <p:cNvSpPr>
            <a:spLocks noChangeShapeType="1"/>
          </p:cNvSpPr>
          <p:nvPr/>
        </p:nvSpPr>
        <p:spPr bwMode="auto">
          <a:xfrm>
            <a:off x="7953375" y="3622675"/>
            <a:ext cx="0"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79901" name="Line 26"/>
          <p:cNvSpPr>
            <a:spLocks noChangeShapeType="1"/>
          </p:cNvSpPr>
          <p:nvPr/>
        </p:nvSpPr>
        <p:spPr bwMode="auto">
          <a:xfrm>
            <a:off x="6270625" y="3763963"/>
            <a:ext cx="315913" cy="0"/>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9902" name="Line 27"/>
          <p:cNvSpPr>
            <a:spLocks noChangeShapeType="1"/>
          </p:cNvSpPr>
          <p:nvPr/>
        </p:nvSpPr>
        <p:spPr bwMode="auto">
          <a:xfrm>
            <a:off x="5462588" y="3763963"/>
            <a:ext cx="315912" cy="0"/>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79903" name="Text Box 28"/>
          <p:cNvSpPr txBox="1">
            <a:spLocks noChangeArrowheads="1"/>
          </p:cNvSpPr>
          <p:nvPr/>
        </p:nvSpPr>
        <p:spPr bwMode="auto">
          <a:xfrm>
            <a:off x="690563" y="399097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dirty="0">
                <a:solidFill>
                  <a:srgbClr val="020202"/>
                </a:solidFill>
                <a:latin typeface="Arial" pitchFamily="34" charset="0"/>
              </a:rPr>
              <a:t>0</a:t>
            </a:r>
          </a:p>
        </p:txBody>
      </p:sp>
      <p:sp>
        <p:nvSpPr>
          <p:cNvPr id="79904" name="AutoShape 29"/>
          <p:cNvSpPr>
            <a:spLocks noChangeArrowheads="1"/>
          </p:cNvSpPr>
          <p:nvPr/>
        </p:nvSpPr>
        <p:spPr bwMode="auto">
          <a:xfrm>
            <a:off x="690563" y="4335463"/>
            <a:ext cx="515937" cy="344487"/>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79905" name="Freeform 30"/>
          <p:cNvSpPr>
            <a:spLocks/>
          </p:cNvSpPr>
          <p:nvPr/>
        </p:nvSpPr>
        <p:spPr bwMode="auto">
          <a:xfrm>
            <a:off x="1062038" y="3894138"/>
            <a:ext cx="4052887" cy="646112"/>
          </a:xfrm>
          <a:custGeom>
            <a:avLst/>
            <a:gdLst>
              <a:gd name="T0" fmla="*/ 0 w 2400"/>
              <a:gd name="T1" fmla="*/ 2147483647 h 639"/>
              <a:gd name="T2" fmla="*/ 2147483647 w 2400"/>
              <a:gd name="T3" fmla="*/ 2147483647 h 639"/>
              <a:gd name="T4" fmla="*/ 2147483647 w 2400"/>
              <a:gd name="T5" fmla="*/ 2147483647 h 639"/>
              <a:gd name="T6" fmla="*/ 2147483647 w 2400"/>
              <a:gd name="T7" fmla="*/ 2147483647 h 639"/>
              <a:gd name="T8" fmla="*/ 2147483647 w 2400"/>
              <a:gd name="T9" fmla="*/ 0 h 639"/>
              <a:gd name="T10" fmla="*/ 0 60000 65536"/>
              <a:gd name="T11" fmla="*/ 0 60000 65536"/>
              <a:gd name="T12" fmla="*/ 0 60000 65536"/>
              <a:gd name="T13" fmla="*/ 0 60000 65536"/>
              <a:gd name="T14" fmla="*/ 0 60000 65536"/>
              <a:gd name="T15" fmla="*/ 0 w 2400"/>
              <a:gd name="T16" fmla="*/ 0 h 639"/>
              <a:gd name="T17" fmla="*/ 2400 w 2400"/>
              <a:gd name="T18" fmla="*/ 639 h 639"/>
            </a:gdLst>
            <a:ahLst/>
            <a:cxnLst>
              <a:cxn ang="T10">
                <a:pos x="T0" y="T1"/>
              </a:cxn>
              <a:cxn ang="T11">
                <a:pos x="T2" y="T3"/>
              </a:cxn>
              <a:cxn ang="T12">
                <a:pos x="T4" y="T5"/>
              </a:cxn>
              <a:cxn ang="T13">
                <a:pos x="T6" y="T7"/>
              </a:cxn>
              <a:cxn ang="T14">
                <a:pos x="T8" y="T9"/>
              </a:cxn>
            </a:cxnLst>
            <a:rect l="T15" t="T16" r="T17" b="T18"/>
            <a:pathLst>
              <a:path w="2400" h="639">
                <a:moveTo>
                  <a:pt x="0" y="639"/>
                </a:moveTo>
                <a:lnTo>
                  <a:pt x="837" y="622"/>
                </a:lnTo>
                <a:cubicBezTo>
                  <a:pt x="1095" y="606"/>
                  <a:pt x="1349" y="581"/>
                  <a:pt x="1550" y="540"/>
                </a:cubicBezTo>
                <a:cubicBezTo>
                  <a:pt x="1751" y="499"/>
                  <a:pt x="1901" y="465"/>
                  <a:pt x="2043" y="375"/>
                </a:cubicBezTo>
                <a:cubicBezTo>
                  <a:pt x="2185" y="285"/>
                  <a:pt x="2326" y="78"/>
                  <a:pt x="2400" y="0"/>
                </a:cubicBezTo>
              </a:path>
            </a:pathLst>
          </a:custGeom>
          <a:noFill/>
          <a:ln w="57150">
            <a:solidFill>
              <a:srgbClr val="FF0000"/>
            </a:solidFill>
            <a:round/>
            <a:headEnd type="oval" w="sm" len="sm"/>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79906" name="Text Box 31"/>
          <p:cNvSpPr txBox="1">
            <a:spLocks noChangeArrowheads="1"/>
          </p:cNvSpPr>
          <p:nvPr/>
        </p:nvSpPr>
        <p:spPr bwMode="auto">
          <a:xfrm>
            <a:off x="690563" y="433546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dirty="0">
                <a:solidFill>
                  <a:srgbClr val="020202"/>
                </a:solidFill>
                <a:latin typeface="Arial" pitchFamily="34" charset="0"/>
              </a:rPr>
              <a:t>1</a:t>
            </a:r>
          </a:p>
        </p:txBody>
      </p:sp>
      <p:sp>
        <p:nvSpPr>
          <p:cNvPr id="79907" name="Text Box 38"/>
          <p:cNvSpPr txBox="1">
            <a:spLocks noChangeArrowheads="1"/>
          </p:cNvSpPr>
          <p:nvPr/>
        </p:nvSpPr>
        <p:spPr bwMode="auto">
          <a:xfrm>
            <a:off x="1652588" y="35893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0</a:t>
            </a:r>
          </a:p>
        </p:txBody>
      </p:sp>
      <p:sp>
        <p:nvSpPr>
          <p:cNvPr id="79908" name="Text Box 39"/>
          <p:cNvSpPr txBox="1">
            <a:spLocks noChangeArrowheads="1"/>
          </p:cNvSpPr>
          <p:nvPr/>
        </p:nvSpPr>
        <p:spPr bwMode="auto">
          <a:xfrm>
            <a:off x="2413000"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4</a:t>
            </a:r>
          </a:p>
        </p:txBody>
      </p:sp>
      <p:sp>
        <p:nvSpPr>
          <p:cNvPr id="79909" name="Text Box 40"/>
          <p:cNvSpPr txBox="1">
            <a:spLocks noChangeArrowheads="1"/>
          </p:cNvSpPr>
          <p:nvPr/>
        </p:nvSpPr>
        <p:spPr bwMode="auto">
          <a:xfrm>
            <a:off x="3243263"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2</a:t>
            </a:r>
          </a:p>
        </p:txBody>
      </p:sp>
      <p:sp>
        <p:nvSpPr>
          <p:cNvPr id="79910" name="Text Box 41"/>
          <p:cNvSpPr txBox="1">
            <a:spLocks noChangeArrowheads="1"/>
          </p:cNvSpPr>
          <p:nvPr/>
        </p:nvSpPr>
        <p:spPr bwMode="auto">
          <a:xfrm>
            <a:off x="4071938"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6</a:t>
            </a:r>
          </a:p>
        </p:txBody>
      </p:sp>
      <p:sp>
        <p:nvSpPr>
          <p:cNvPr id="79911" name="Text Box 42"/>
          <p:cNvSpPr txBox="1">
            <a:spLocks noChangeArrowheads="1"/>
          </p:cNvSpPr>
          <p:nvPr/>
        </p:nvSpPr>
        <p:spPr bwMode="auto">
          <a:xfrm>
            <a:off x="4970463"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1</a:t>
            </a:r>
          </a:p>
        </p:txBody>
      </p:sp>
      <p:sp>
        <p:nvSpPr>
          <p:cNvPr id="79912" name="Text Box 43"/>
          <p:cNvSpPr txBox="1">
            <a:spLocks noChangeArrowheads="1"/>
          </p:cNvSpPr>
          <p:nvPr/>
        </p:nvSpPr>
        <p:spPr bwMode="auto">
          <a:xfrm>
            <a:off x="5800725"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5</a:t>
            </a:r>
          </a:p>
        </p:txBody>
      </p:sp>
      <p:sp>
        <p:nvSpPr>
          <p:cNvPr id="79913" name="Text Box 44"/>
          <p:cNvSpPr txBox="1">
            <a:spLocks noChangeArrowheads="1"/>
          </p:cNvSpPr>
          <p:nvPr/>
        </p:nvSpPr>
        <p:spPr bwMode="auto">
          <a:xfrm>
            <a:off x="6629400"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3</a:t>
            </a:r>
          </a:p>
        </p:txBody>
      </p:sp>
      <p:sp>
        <p:nvSpPr>
          <p:cNvPr id="79914" name="Text Box 45"/>
          <p:cNvSpPr txBox="1">
            <a:spLocks noChangeArrowheads="1"/>
          </p:cNvSpPr>
          <p:nvPr/>
        </p:nvSpPr>
        <p:spPr bwMode="auto">
          <a:xfrm>
            <a:off x="7527925"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7</a:t>
            </a:r>
          </a:p>
        </p:txBody>
      </p:sp>
      <p:sp>
        <p:nvSpPr>
          <p:cNvPr id="46" name="Text Box 48"/>
          <p:cNvSpPr txBox="1">
            <a:spLocks noChangeArrowheads="1"/>
          </p:cNvSpPr>
          <p:nvPr/>
        </p:nvSpPr>
        <p:spPr bwMode="auto">
          <a:xfrm>
            <a:off x="2662238" y="5503863"/>
            <a:ext cx="4052887" cy="363537"/>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a:solidFill>
                  <a:srgbClr val="FF0000"/>
                </a:solidFill>
                <a:latin typeface="Arial" pitchFamily="34" charset="0"/>
                <a:cs typeface="Arial" pitchFamily="34" charset="0"/>
              </a:rPr>
              <a:t>LSB = Least significant Bit</a:t>
            </a:r>
          </a:p>
        </p:txBody>
      </p:sp>
      <p:sp>
        <p:nvSpPr>
          <p:cNvPr id="48" name="AutoShape 46"/>
          <p:cNvSpPr>
            <a:spLocks/>
          </p:cNvSpPr>
          <p:nvPr/>
        </p:nvSpPr>
        <p:spPr bwMode="auto">
          <a:xfrm rot="16200000">
            <a:off x="2848769" y="1599407"/>
            <a:ext cx="549275" cy="2941637"/>
          </a:xfrm>
          <a:prstGeom prst="rightBrace">
            <a:avLst>
              <a:gd name="adj1" fmla="val 44629"/>
              <a:gd name="adj2" fmla="val 50000"/>
            </a:avLst>
          </a:prstGeom>
          <a:noFill/>
          <a:ln w="38100">
            <a:solidFill>
              <a:srgbClr val="FF0000"/>
            </a:solidFill>
            <a:round/>
            <a:headEnd/>
            <a:tailEnd/>
          </a:ln>
        </p:spPr>
        <p:txBody>
          <a:bodyPr anchor="ctr">
            <a:spAutoFit/>
          </a:bodyPr>
          <a:lstStyle/>
          <a:p>
            <a:pPr algn="ctr" eaLnBrk="1" hangingPunct="1">
              <a:lnSpc>
                <a:spcPct val="70000"/>
              </a:lnSpc>
              <a:spcBef>
                <a:spcPct val="30000"/>
              </a:spcBef>
            </a:pPr>
            <a:endParaRPr lang="en-US" sz="2800" b="1"/>
          </a:p>
        </p:txBody>
      </p:sp>
      <p:sp>
        <p:nvSpPr>
          <p:cNvPr id="49" name="AutoShape 47"/>
          <p:cNvSpPr>
            <a:spLocks/>
          </p:cNvSpPr>
          <p:nvPr/>
        </p:nvSpPr>
        <p:spPr bwMode="auto">
          <a:xfrm rot="16200000">
            <a:off x="6239669" y="1593057"/>
            <a:ext cx="549275" cy="2941637"/>
          </a:xfrm>
          <a:prstGeom prst="rightBrace">
            <a:avLst>
              <a:gd name="adj1" fmla="val 44629"/>
              <a:gd name="adj2" fmla="val 50000"/>
            </a:avLst>
          </a:prstGeom>
          <a:noFill/>
          <a:ln w="38100">
            <a:solidFill>
              <a:srgbClr val="FF0000"/>
            </a:solidFill>
            <a:round/>
            <a:headEnd/>
            <a:tailEnd/>
          </a:ln>
        </p:spPr>
        <p:txBody>
          <a:bodyPr anchor="ctr">
            <a:spAutoFit/>
          </a:bodyPr>
          <a:lstStyle/>
          <a:p>
            <a:pPr algn="ctr" eaLnBrk="1" hangingPunct="1">
              <a:lnSpc>
                <a:spcPct val="70000"/>
              </a:lnSpc>
              <a:spcBef>
                <a:spcPct val="30000"/>
              </a:spcBef>
            </a:pPr>
            <a:endParaRPr lang="en-US" sz="2800" b="1"/>
          </a:p>
        </p:txBody>
      </p:sp>
      <p:sp>
        <p:nvSpPr>
          <p:cNvPr id="50" name="Text Box 48"/>
          <p:cNvSpPr txBox="1">
            <a:spLocks noChangeArrowheads="1"/>
          </p:cNvSpPr>
          <p:nvPr/>
        </p:nvSpPr>
        <p:spPr bwMode="auto">
          <a:xfrm>
            <a:off x="2573338" y="2403475"/>
            <a:ext cx="1073150" cy="347663"/>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a:solidFill>
                  <a:srgbClr val="FF0000"/>
                </a:solidFill>
                <a:latin typeface="Arial" pitchFamily="34" charset="0"/>
                <a:cs typeface="Arial" pitchFamily="34" charset="0"/>
              </a:rPr>
              <a:t>LSB 0</a:t>
            </a:r>
          </a:p>
        </p:txBody>
      </p:sp>
      <p:sp>
        <p:nvSpPr>
          <p:cNvPr id="51" name="Text Box 49"/>
          <p:cNvSpPr txBox="1">
            <a:spLocks noChangeArrowheads="1"/>
          </p:cNvSpPr>
          <p:nvPr/>
        </p:nvSpPr>
        <p:spPr bwMode="auto">
          <a:xfrm>
            <a:off x="5964238" y="2413000"/>
            <a:ext cx="1073150" cy="347663"/>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a:solidFill>
                  <a:srgbClr val="FF0000"/>
                </a:solidFill>
                <a:latin typeface="Arial" pitchFamily="34" charset="0"/>
                <a:cs typeface="Arial" pitchFamily="34" charset="0"/>
              </a:rPr>
              <a:t>LSB 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1"/>
          <p:cNvSpPr>
            <a:spLocks noGrp="1"/>
          </p:cNvSpPr>
          <p:nvPr>
            <p:ph type="ftr" sz="quarter" idx="10"/>
          </p:nvPr>
        </p:nvSpPr>
        <p:spPr>
          <a:noFill/>
        </p:spPr>
        <p:txBody>
          <a:bodyPr/>
          <a:lstStyle/>
          <a:p>
            <a:r>
              <a:rPr lang="en-US" smtClean="0"/>
              <a:t>Art of Multiprocessor Programming</a:t>
            </a:r>
          </a:p>
        </p:txBody>
      </p:sp>
      <p:sp>
        <p:nvSpPr>
          <p:cNvPr id="80899" name="Slide Number Placeholder 2"/>
          <p:cNvSpPr>
            <a:spLocks noGrp="1"/>
          </p:cNvSpPr>
          <p:nvPr>
            <p:ph type="sldNum" sz="quarter" idx="11"/>
          </p:nvPr>
        </p:nvSpPr>
        <p:spPr>
          <a:noFill/>
        </p:spPr>
        <p:txBody>
          <a:bodyPr/>
          <a:lstStyle/>
          <a:p>
            <a:fld id="{68683240-5424-448B-88ED-F261B0901B7F}" type="slidenum">
              <a:rPr lang="ar-SA" smtClean="0">
                <a:cs typeface="Arial" pitchFamily="34" charset="0"/>
              </a:rPr>
              <a:pPr/>
              <a:t>69</a:t>
            </a:fld>
            <a:endParaRPr lang="en-US" smtClean="0">
              <a:cs typeface="Arial" pitchFamily="34" charset="0"/>
            </a:endParaRPr>
          </a:p>
        </p:txBody>
      </p:sp>
      <p:sp>
        <p:nvSpPr>
          <p:cNvPr id="8090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D4B47E04-1ED9-4258-867F-4484A323C66A}" type="slidenum">
              <a:rPr lang="ar-SA" sz="1400">
                <a:solidFill>
                  <a:schemeClr val="tx1"/>
                </a:solidFill>
                <a:latin typeface="Arial" pitchFamily="34" charset="0"/>
                <a:cs typeface="Arial" pitchFamily="34" charset="0"/>
              </a:rPr>
              <a:pPr/>
              <a:t>69</a:t>
            </a:fld>
            <a:endParaRPr lang="en-US" sz="1400" dirty="0">
              <a:solidFill>
                <a:schemeClr val="tx1"/>
              </a:solidFill>
              <a:latin typeface="Arial" pitchFamily="34" charset="0"/>
              <a:cs typeface="Arial" pitchFamily="34" charset="0"/>
            </a:endParaRPr>
          </a:p>
        </p:txBody>
      </p:sp>
      <p:sp>
        <p:nvSpPr>
          <p:cNvPr id="80901" name="Rectangle 2"/>
          <p:cNvSpPr>
            <a:spLocks noGrp="1" noChangeArrowheads="1"/>
          </p:cNvSpPr>
          <p:nvPr>
            <p:ph type="title" idx="4294967295"/>
          </p:nvPr>
        </p:nvSpPr>
        <p:spPr/>
        <p:txBody>
          <a:bodyPr/>
          <a:lstStyle/>
          <a:p>
            <a:pPr defTabSz="1008063"/>
            <a:r>
              <a:rPr lang="en-US" smtClean="0"/>
              <a:t>Recursive Split Ordering</a:t>
            </a:r>
          </a:p>
        </p:txBody>
      </p:sp>
      <p:sp>
        <p:nvSpPr>
          <p:cNvPr id="80902" name="AutoShape 3"/>
          <p:cNvSpPr>
            <a:spLocks noChangeArrowheads="1"/>
          </p:cNvSpPr>
          <p:nvPr/>
        </p:nvSpPr>
        <p:spPr bwMode="auto">
          <a:xfrm>
            <a:off x="1533525" y="3624263"/>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0903" name="Line 4"/>
          <p:cNvSpPr>
            <a:spLocks noChangeShapeType="1"/>
          </p:cNvSpPr>
          <p:nvPr/>
        </p:nvSpPr>
        <p:spPr bwMode="auto">
          <a:xfrm>
            <a:off x="2071688" y="3633788"/>
            <a:ext cx="1587" cy="28098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0904" name="AutoShape 5"/>
          <p:cNvSpPr>
            <a:spLocks noChangeArrowheads="1"/>
          </p:cNvSpPr>
          <p:nvPr/>
        </p:nvSpPr>
        <p:spPr bwMode="auto">
          <a:xfrm>
            <a:off x="3201988" y="36163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0905" name="Line 6"/>
          <p:cNvSpPr>
            <a:spLocks noChangeShapeType="1"/>
          </p:cNvSpPr>
          <p:nvPr/>
        </p:nvSpPr>
        <p:spPr bwMode="auto">
          <a:xfrm>
            <a:off x="3673475" y="3624263"/>
            <a:ext cx="1588"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0906" name="Line 7"/>
          <p:cNvSpPr>
            <a:spLocks noChangeShapeType="1"/>
          </p:cNvSpPr>
          <p:nvPr/>
        </p:nvSpPr>
        <p:spPr bwMode="auto">
          <a:xfrm flipV="1">
            <a:off x="2143125" y="3765550"/>
            <a:ext cx="222250" cy="17463"/>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80907" name="AutoShape 8"/>
          <p:cNvSpPr>
            <a:spLocks noChangeArrowheads="1"/>
          </p:cNvSpPr>
          <p:nvPr/>
        </p:nvSpPr>
        <p:spPr bwMode="auto">
          <a:xfrm>
            <a:off x="2365375" y="36163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0908" name="Line 9"/>
          <p:cNvSpPr>
            <a:spLocks noChangeShapeType="1"/>
          </p:cNvSpPr>
          <p:nvPr/>
        </p:nvSpPr>
        <p:spPr bwMode="auto">
          <a:xfrm>
            <a:off x="2836863" y="3624263"/>
            <a:ext cx="1587"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0909" name="AutoShape 10"/>
          <p:cNvSpPr>
            <a:spLocks noChangeArrowheads="1"/>
          </p:cNvSpPr>
          <p:nvPr/>
        </p:nvSpPr>
        <p:spPr bwMode="auto">
          <a:xfrm>
            <a:off x="4021138" y="3619500"/>
            <a:ext cx="674687" cy="29051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0910" name="Line 11"/>
          <p:cNvSpPr>
            <a:spLocks noChangeShapeType="1"/>
          </p:cNvSpPr>
          <p:nvPr/>
        </p:nvSpPr>
        <p:spPr bwMode="auto">
          <a:xfrm>
            <a:off x="4492625" y="3627438"/>
            <a:ext cx="0" cy="28098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0911" name="Line 12"/>
          <p:cNvSpPr>
            <a:spLocks noChangeShapeType="1"/>
          </p:cNvSpPr>
          <p:nvPr/>
        </p:nvSpPr>
        <p:spPr bwMode="auto">
          <a:xfrm flipV="1">
            <a:off x="4630738" y="3765550"/>
            <a:ext cx="292100" cy="17463"/>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80912" name="AutoShape 13"/>
          <p:cNvSpPr>
            <a:spLocks noChangeArrowheads="1"/>
          </p:cNvSpPr>
          <p:nvPr/>
        </p:nvSpPr>
        <p:spPr bwMode="auto">
          <a:xfrm>
            <a:off x="4922838" y="36163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0913" name="Line 14"/>
          <p:cNvSpPr>
            <a:spLocks noChangeShapeType="1"/>
          </p:cNvSpPr>
          <p:nvPr/>
        </p:nvSpPr>
        <p:spPr bwMode="auto">
          <a:xfrm>
            <a:off x="5395913" y="3624263"/>
            <a:ext cx="0"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0914" name="Line 15"/>
          <p:cNvSpPr>
            <a:spLocks noChangeShapeType="1"/>
          </p:cNvSpPr>
          <p:nvPr/>
        </p:nvSpPr>
        <p:spPr bwMode="auto">
          <a:xfrm>
            <a:off x="3713163" y="3765550"/>
            <a:ext cx="315912" cy="0"/>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80915" name="Line 16"/>
          <p:cNvSpPr>
            <a:spLocks noChangeShapeType="1"/>
          </p:cNvSpPr>
          <p:nvPr/>
        </p:nvSpPr>
        <p:spPr bwMode="auto">
          <a:xfrm>
            <a:off x="2906713" y="3765550"/>
            <a:ext cx="314325" cy="0"/>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80916" name="AutoShape 17"/>
          <p:cNvSpPr>
            <a:spLocks noChangeArrowheads="1"/>
          </p:cNvSpPr>
          <p:nvPr/>
        </p:nvSpPr>
        <p:spPr bwMode="auto">
          <a:xfrm>
            <a:off x="690563" y="3992563"/>
            <a:ext cx="515937" cy="342900"/>
          </a:xfrm>
          <a:prstGeom prst="roundRect">
            <a:avLst>
              <a:gd name="adj" fmla="val 278"/>
            </a:avLst>
          </a:prstGeom>
          <a:solidFill>
            <a:srgbClr val="99FFCC"/>
          </a:solidFill>
          <a:ln w="35941">
            <a:solidFill>
              <a:srgbClr val="000000"/>
            </a:solidFill>
            <a:round/>
            <a:headEnd/>
            <a:tailEnd/>
          </a:ln>
        </p:spPr>
        <p:txBody>
          <a:bodyPr wrap="none" lIns="82945" tIns="41473" rIns="82945" bIns="41473" anchor="ctr"/>
          <a:lstStyle/>
          <a:p>
            <a:pPr algn="ctr" defTabSz="828675" rtl="1" eaLnBrk="1" hangingPunct="1"/>
            <a:endParaRPr kumimoji="1" lang="en-US" sz="1800" dirty="0">
              <a:solidFill>
                <a:srgbClr val="181614"/>
              </a:solidFill>
              <a:latin typeface="Arial" pitchFamily="34" charset="0"/>
            </a:endParaRPr>
          </a:p>
        </p:txBody>
      </p:sp>
      <p:sp>
        <p:nvSpPr>
          <p:cNvPr id="80917" name="Line 18"/>
          <p:cNvSpPr>
            <a:spLocks noChangeShapeType="1"/>
          </p:cNvSpPr>
          <p:nvPr/>
        </p:nvSpPr>
        <p:spPr bwMode="auto">
          <a:xfrm flipV="1">
            <a:off x="1062038" y="3770313"/>
            <a:ext cx="473075" cy="381000"/>
          </a:xfrm>
          <a:prstGeom prst="line">
            <a:avLst/>
          </a:prstGeom>
          <a:noFill/>
          <a:ln w="57150">
            <a:solidFill>
              <a:srgbClr val="FF0000"/>
            </a:solidFill>
            <a:round/>
            <a:headEnd type="oval" w="sm" len="sm"/>
            <a:tailEnd type="triangle" w="med" len="med"/>
          </a:ln>
        </p:spPr>
        <p:txBody>
          <a:bodyPr/>
          <a:lstStyle/>
          <a:p>
            <a:endParaRPr lang="en-US" dirty="0">
              <a:latin typeface="Arial" pitchFamily="34" charset="0"/>
            </a:endParaRPr>
          </a:p>
        </p:txBody>
      </p:sp>
      <p:sp>
        <p:nvSpPr>
          <p:cNvPr id="80918" name="AutoShape 19"/>
          <p:cNvSpPr>
            <a:spLocks noChangeArrowheads="1"/>
          </p:cNvSpPr>
          <p:nvPr/>
        </p:nvSpPr>
        <p:spPr bwMode="auto">
          <a:xfrm>
            <a:off x="5759450" y="3614738"/>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0919" name="Line 20"/>
          <p:cNvSpPr>
            <a:spLocks noChangeShapeType="1"/>
          </p:cNvSpPr>
          <p:nvPr/>
        </p:nvSpPr>
        <p:spPr bwMode="auto">
          <a:xfrm>
            <a:off x="6230938" y="3622675"/>
            <a:ext cx="1587"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0920" name="AutoShape 21"/>
          <p:cNvSpPr>
            <a:spLocks noChangeArrowheads="1"/>
          </p:cNvSpPr>
          <p:nvPr/>
        </p:nvSpPr>
        <p:spPr bwMode="auto">
          <a:xfrm>
            <a:off x="6578600" y="3617913"/>
            <a:ext cx="674688"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0921" name="Line 22"/>
          <p:cNvSpPr>
            <a:spLocks noChangeShapeType="1"/>
          </p:cNvSpPr>
          <p:nvPr/>
        </p:nvSpPr>
        <p:spPr bwMode="auto">
          <a:xfrm>
            <a:off x="7050088" y="3625850"/>
            <a:ext cx="0" cy="28098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0922" name="Line 23"/>
          <p:cNvSpPr>
            <a:spLocks noChangeShapeType="1"/>
          </p:cNvSpPr>
          <p:nvPr/>
        </p:nvSpPr>
        <p:spPr bwMode="auto">
          <a:xfrm flipV="1">
            <a:off x="7188200" y="3763963"/>
            <a:ext cx="292100" cy="17462"/>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80923" name="AutoShape 24"/>
          <p:cNvSpPr>
            <a:spLocks noChangeArrowheads="1"/>
          </p:cNvSpPr>
          <p:nvPr/>
        </p:nvSpPr>
        <p:spPr bwMode="auto">
          <a:xfrm>
            <a:off x="7480300" y="3614738"/>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0924" name="Line 25"/>
          <p:cNvSpPr>
            <a:spLocks noChangeShapeType="1"/>
          </p:cNvSpPr>
          <p:nvPr/>
        </p:nvSpPr>
        <p:spPr bwMode="auto">
          <a:xfrm>
            <a:off x="7953375" y="3622675"/>
            <a:ext cx="0"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0925" name="Line 26"/>
          <p:cNvSpPr>
            <a:spLocks noChangeShapeType="1"/>
          </p:cNvSpPr>
          <p:nvPr/>
        </p:nvSpPr>
        <p:spPr bwMode="auto">
          <a:xfrm>
            <a:off x="6270625" y="3763963"/>
            <a:ext cx="315913" cy="0"/>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80926" name="Line 27"/>
          <p:cNvSpPr>
            <a:spLocks noChangeShapeType="1"/>
          </p:cNvSpPr>
          <p:nvPr/>
        </p:nvSpPr>
        <p:spPr bwMode="auto">
          <a:xfrm>
            <a:off x="5462588" y="3763963"/>
            <a:ext cx="315912" cy="0"/>
          </a:xfrm>
          <a:prstGeom prst="line">
            <a:avLst/>
          </a:prstGeom>
          <a:noFill/>
          <a:ln w="15621">
            <a:solidFill>
              <a:srgbClr val="000000"/>
            </a:solidFill>
            <a:round/>
            <a:headEnd type="oval" w="sm" len="sm"/>
            <a:tailEnd type="triangle" w="med" len="med"/>
          </a:ln>
        </p:spPr>
        <p:txBody>
          <a:bodyPr/>
          <a:lstStyle/>
          <a:p>
            <a:endParaRPr lang="en-US" dirty="0">
              <a:latin typeface="Arial" pitchFamily="34" charset="0"/>
            </a:endParaRPr>
          </a:p>
        </p:txBody>
      </p:sp>
      <p:sp>
        <p:nvSpPr>
          <p:cNvPr id="80927" name="Text Box 28"/>
          <p:cNvSpPr txBox="1">
            <a:spLocks noChangeArrowheads="1"/>
          </p:cNvSpPr>
          <p:nvPr/>
        </p:nvSpPr>
        <p:spPr bwMode="auto">
          <a:xfrm>
            <a:off x="690563" y="399097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dirty="0">
                <a:solidFill>
                  <a:srgbClr val="020202"/>
                </a:solidFill>
                <a:latin typeface="Arial" pitchFamily="34" charset="0"/>
              </a:rPr>
              <a:t>0</a:t>
            </a:r>
          </a:p>
        </p:txBody>
      </p:sp>
      <p:sp>
        <p:nvSpPr>
          <p:cNvPr id="80928" name="AutoShape 29"/>
          <p:cNvSpPr>
            <a:spLocks noChangeArrowheads="1"/>
          </p:cNvSpPr>
          <p:nvPr/>
        </p:nvSpPr>
        <p:spPr bwMode="auto">
          <a:xfrm>
            <a:off x="690563" y="4335463"/>
            <a:ext cx="515937" cy="344487"/>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0929" name="Freeform 30"/>
          <p:cNvSpPr>
            <a:spLocks/>
          </p:cNvSpPr>
          <p:nvPr/>
        </p:nvSpPr>
        <p:spPr bwMode="auto">
          <a:xfrm>
            <a:off x="1062038" y="3894138"/>
            <a:ext cx="4052887" cy="646112"/>
          </a:xfrm>
          <a:custGeom>
            <a:avLst/>
            <a:gdLst>
              <a:gd name="T0" fmla="*/ 0 w 2400"/>
              <a:gd name="T1" fmla="*/ 2147483647 h 639"/>
              <a:gd name="T2" fmla="*/ 2147483647 w 2400"/>
              <a:gd name="T3" fmla="*/ 2147483647 h 639"/>
              <a:gd name="T4" fmla="*/ 2147483647 w 2400"/>
              <a:gd name="T5" fmla="*/ 2147483647 h 639"/>
              <a:gd name="T6" fmla="*/ 2147483647 w 2400"/>
              <a:gd name="T7" fmla="*/ 2147483647 h 639"/>
              <a:gd name="T8" fmla="*/ 2147483647 w 2400"/>
              <a:gd name="T9" fmla="*/ 0 h 639"/>
              <a:gd name="T10" fmla="*/ 0 60000 65536"/>
              <a:gd name="T11" fmla="*/ 0 60000 65536"/>
              <a:gd name="T12" fmla="*/ 0 60000 65536"/>
              <a:gd name="T13" fmla="*/ 0 60000 65536"/>
              <a:gd name="T14" fmla="*/ 0 60000 65536"/>
              <a:gd name="T15" fmla="*/ 0 w 2400"/>
              <a:gd name="T16" fmla="*/ 0 h 639"/>
              <a:gd name="T17" fmla="*/ 2400 w 2400"/>
              <a:gd name="T18" fmla="*/ 639 h 639"/>
            </a:gdLst>
            <a:ahLst/>
            <a:cxnLst>
              <a:cxn ang="T10">
                <a:pos x="T0" y="T1"/>
              </a:cxn>
              <a:cxn ang="T11">
                <a:pos x="T2" y="T3"/>
              </a:cxn>
              <a:cxn ang="T12">
                <a:pos x="T4" y="T5"/>
              </a:cxn>
              <a:cxn ang="T13">
                <a:pos x="T6" y="T7"/>
              </a:cxn>
              <a:cxn ang="T14">
                <a:pos x="T8" y="T9"/>
              </a:cxn>
            </a:cxnLst>
            <a:rect l="T15" t="T16" r="T17" b="T18"/>
            <a:pathLst>
              <a:path w="2400" h="639">
                <a:moveTo>
                  <a:pt x="0" y="639"/>
                </a:moveTo>
                <a:lnTo>
                  <a:pt x="837" y="622"/>
                </a:lnTo>
                <a:cubicBezTo>
                  <a:pt x="1095" y="606"/>
                  <a:pt x="1349" y="581"/>
                  <a:pt x="1550" y="540"/>
                </a:cubicBezTo>
                <a:cubicBezTo>
                  <a:pt x="1751" y="499"/>
                  <a:pt x="1901" y="465"/>
                  <a:pt x="2043" y="375"/>
                </a:cubicBezTo>
                <a:cubicBezTo>
                  <a:pt x="2185" y="285"/>
                  <a:pt x="2326" y="78"/>
                  <a:pt x="2400" y="0"/>
                </a:cubicBezTo>
              </a:path>
            </a:pathLst>
          </a:custGeom>
          <a:noFill/>
          <a:ln w="57150">
            <a:solidFill>
              <a:srgbClr val="FF0000"/>
            </a:solidFill>
            <a:round/>
            <a:headEnd type="oval" w="sm" len="sm"/>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80930" name="Text Box 31"/>
          <p:cNvSpPr txBox="1">
            <a:spLocks noChangeArrowheads="1"/>
          </p:cNvSpPr>
          <p:nvPr/>
        </p:nvSpPr>
        <p:spPr bwMode="auto">
          <a:xfrm>
            <a:off x="690563" y="433546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dirty="0">
                <a:solidFill>
                  <a:srgbClr val="020202"/>
                </a:solidFill>
                <a:latin typeface="Arial" pitchFamily="34" charset="0"/>
              </a:rPr>
              <a:t>1</a:t>
            </a:r>
          </a:p>
        </p:txBody>
      </p:sp>
      <p:sp>
        <p:nvSpPr>
          <p:cNvPr id="1473568" name="AutoShape 32"/>
          <p:cNvSpPr>
            <a:spLocks noChangeArrowheads="1"/>
          </p:cNvSpPr>
          <p:nvPr/>
        </p:nvSpPr>
        <p:spPr bwMode="auto">
          <a:xfrm>
            <a:off x="690563" y="4679950"/>
            <a:ext cx="515937" cy="344488"/>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73569" name="AutoShape 33"/>
          <p:cNvSpPr>
            <a:spLocks noChangeArrowheads="1"/>
          </p:cNvSpPr>
          <p:nvPr/>
        </p:nvSpPr>
        <p:spPr bwMode="auto">
          <a:xfrm>
            <a:off x="690563" y="5024438"/>
            <a:ext cx="515937" cy="346075"/>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73570" name="Freeform 34"/>
          <p:cNvSpPr>
            <a:spLocks/>
          </p:cNvSpPr>
          <p:nvPr/>
        </p:nvSpPr>
        <p:spPr bwMode="auto">
          <a:xfrm>
            <a:off x="1062038" y="3867150"/>
            <a:ext cx="5780087" cy="1312863"/>
          </a:xfrm>
          <a:custGeom>
            <a:avLst/>
            <a:gdLst>
              <a:gd name="T0" fmla="*/ 0 w 3264"/>
              <a:gd name="T1" fmla="*/ 2147483647 h 1311"/>
              <a:gd name="T2" fmla="*/ 2147483647 w 3264"/>
              <a:gd name="T3" fmla="*/ 2147483647 h 1311"/>
              <a:gd name="T4" fmla="*/ 2147483647 w 3264"/>
              <a:gd name="T5" fmla="*/ 2147483647 h 1311"/>
              <a:gd name="T6" fmla="*/ 2147483647 w 3264"/>
              <a:gd name="T7" fmla="*/ 2147483647 h 1311"/>
              <a:gd name="T8" fmla="*/ 2147483647 w 3264"/>
              <a:gd name="T9" fmla="*/ 2147483647 h 1311"/>
              <a:gd name="T10" fmla="*/ 2147483647 w 3264"/>
              <a:gd name="T11" fmla="*/ 0 h 1311"/>
              <a:gd name="T12" fmla="*/ 0 60000 65536"/>
              <a:gd name="T13" fmla="*/ 0 60000 65536"/>
              <a:gd name="T14" fmla="*/ 0 60000 65536"/>
              <a:gd name="T15" fmla="*/ 0 60000 65536"/>
              <a:gd name="T16" fmla="*/ 0 60000 65536"/>
              <a:gd name="T17" fmla="*/ 0 60000 65536"/>
              <a:gd name="T18" fmla="*/ 0 w 3264"/>
              <a:gd name="T19" fmla="*/ 0 h 1311"/>
              <a:gd name="T20" fmla="*/ 3264 w 3264"/>
              <a:gd name="T21" fmla="*/ 1311 h 1311"/>
            </a:gdLst>
            <a:ahLst/>
            <a:cxnLst>
              <a:cxn ang="T12">
                <a:pos x="T0" y="T1"/>
              </a:cxn>
              <a:cxn ang="T13">
                <a:pos x="T2" y="T3"/>
              </a:cxn>
              <a:cxn ang="T14">
                <a:pos x="T4" y="T5"/>
              </a:cxn>
              <a:cxn ang="T15">
                <a:pos x="T6" y="T7"/>
              </a:cxn>
              <a:cxn ang="T16">
                <a:pos x="T8" y="T9"/>
              </a:cxn>
              <a:cxn ang="T17">
                <a:pos x="T10" y="T11"/>
              </a:cxn>
            </a:cxnLst>
            <a:rect l="T18" t="T19" r="T20" b="T21"/>
            <a:pathLst>
              <a:path w="3264" h="1311">
                <a:moveTo>
                  <a:pt x="0" y="1311"/>
                </a:moveTo>
                <a:cubicBezTo>
                  <a:pt x="194" y="1299"/>
                  <a:pt x="826" y="1284"/>
                  <a:pt x="1166" y="1240"/>
                </a:cubicBezTo>
                <a:cubicBezTo>
                  <a:pt x="1506" y="1196"/>
                  <a:pt x="1818" y="1110"/>
                  <a:pt x="2043" y="1048"/>
                </a:cubicBezTo>
                <a:cubicBezTo>
                  <a:pt x="2268" y="986"/>
                  <a:pt x="2339" y="969"/>
                  <a:pt x="2519" y="867"/>
                </a:cubicBezTo>
                <a:cubicBezTo>
                  <a:pt x="2699" y="765"/>
                  <a:pt x="2998" y="583"/>
                  <a:pt x="3122" y="438"/>
                </a:cubicBezTo>
                <a:cubicBezTo>
                  <a:pt x="3246" y="293"/>
                  <a:pt x="3235" y="91"/>
                  <a:pt x="3264" y="0"/>
                </a:cubicBezTo>
              </a:path>
            </a:pathLst>
          </a:custGeom>
          <a:noFill/>
          <a:ln w="57150">
            <a:solidFill>
              <a:srgbClr val="FF0000"/>
            </a:solidFill>
            <a:round/>
            <a:headEnd type="oval" w="sm" len="sm"/>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1473571" name="Freeform 35"/>
          <p:cNvSpPr>
            <a:spLocks/>
          </p:cNvSpPr>
          <p:nvPr/>
        </p:nvSpPr>
        <p:spPr bwMode="auto">
          <a:xfrm>
            <a:off x="1062038" y="3865563"/>
            <a:ext cx="2324100" cy="982662"/>
          </a:xfrm>
          <a:custGeom>
            <a:avLst/>
            <a:gdLst>
              <a:gd name="T0" fmla="*/ 0 w 1559"/>
              <a:gd name="T1" fmla="*/ 2147483647 h 996"/>
              <a:gd name="T2" fmla="*/ 2147483647 w 1559"/>
              <a:gd name="T3" fmla="*/ 2147483647 h 996"/>
              <a:gd name="T4" fmla="*/ 2147483647 w 1559"/>
              <a:gd name="T5" fmla="*/ 2147483647 h 996"/>
              <a:gd name="T6" fmla="*/ 2147483647 w 1559"/>
              <a:gd name="T7" fmla="*/ 0 h 996"/>
              <a:gd name="T8" fmla="*/ 0 60000 65536"/>
              <a:gd name="T9" fmla="*/ 0 60000 65536"/>
              <a:gd name="T10" fmla="*/ 0 60000 65536"/>
              <a:gd name="T11" fmla="*/ 0 60000 65536"/>
              <a:gd name="T12" fmla="*/ 0 w 1559"/>
              <a:gd name="T13" fmla="*/ 0 h 996"/>
              <a:gd name="T14" fmla="*/ 1559 w 1559"/>
              <a:gd name="T15" fmla="*/ 996 h 996"/>
            </a:gdLst>
            <a:ahLst/>
            <a:cxnLst>
              <a:cxn ang="T8">
                <a:pos x="T0" y="T1"/>
              </a:cxn>
              <a:cxn ang="T9">
                <a:pos x="T2" y="T3"/>
              </a:cxn>
              <a:cxn ang="T10">
                <a:pos x="T4" y="T5"/>
              </a:cxn>
              <a:cxn ang="T11">
                <a:pos x="T6" y="T7"/>
              </a:cxn>
            </a:cxnLst>
            <a:rect l="T12" t="T13" r="T14" b="T15"/>
            <a:pathLst>
              <a:path w="1559" h="996">
                <a:moveTo>
                  <a:pt x="0" y="996"/>
                </a:moveTo>
                <a:cubicBezTo>
                  <a:pt x="107" y="973"/>
                  <a:pt x="426" y="954"/>
                  <a:pt x="645" y="860"/>
                </a:cubicBezTo>
                <a:cubicBezTo>
                  <a:pt x="864" y="766"/>
                  <a:pt x="1160" y="573"/>
                  <a:pt x="1312" y="430"/>
                </a:cubicBezTo>
                <a:cubicBezTo>
                  <a:pt x="1464" y="287"/>
                  <a:pt x="1508" y="90"/>
                  <a:pt x="1559" y="0"/>
                </a:cubicBezTo>
              </a:path>
            </a:pathLst>
          </a:custGeom>
          <a:noFill/>
          <a:ln w="57150">
            <a:solidFill>
              <a:srgbClr val="FF0000"/>
            </a:solidFill>
            <a:round/>
            <a:headEnd type="oval" w="sm" len="sm"/>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1473572" name="Text Box 36"/>
          <p:cNvSpPr txBox="1">
            <a:spLocks noChangeArrowheads="1"/>
          </p:cNvSpPr>
          <p:nvPr/>
        </p:nvSpPr>
        <p:spPr bwMode="auto">
          <a:xfrm>
            <a:off x="711200" y="4667250"/>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dirty="0">
                <a:solidFill>
                  <a:srgbClr val="020202"/>
                </a:solidFill>
                <a:latin typeface="Arial" pitchFamily="34" charset="0"/>
              </a:rPr>
              <a:t>2</a:t>
            </a:r>
          </a:p>
        </p:txBody>
      </p:sp>
      <p:sp>
        <p:nvSpPr>
          <p:cNvPr id="1473573" name="Text Box 37"/>
          <p:cNvSpPr txBox="1">
            <a:spLocks noChangeArrowheads="1"/>
          </p:cNvSpPr>
          <p:nvPr/>
        </p:nvSpPr>
        <p:spPr bwMode="auto">
          <a:xfrm>
            <a:off x="703263" y="501332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dirty="0">
                <a:solidFill>
                  <a:srgbClr val="020202"/>
                </a:solidFill>
                <a:latin typeface="Arial" pitchFamily="34" charset="0"/>
              </a:rPr>
              <a:t>3</a:t>
            </a:r>
          </a:p>
        </p:txBody>
      </p:sp>
      <p:sp>
        <p:nvSpPr>
          <p:cNvPr id="80937" name="Text Box 38"/>
          <p:cNvSpPr txBox="1">
            <a:spLocks noChangeArrowheads="1"/>
          </p:cNvSpPr>
          <p:nvPr/>
        </p:nvSpPr>
        <p:spPr bwMode="auto">
          <a:xfrm>
            <a:off x="1652588" y="35893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0</a:t>
            </a:r>
          </a:p>
        </p:txBody>
      </p:sp>
      <p:sp>
        <p:nvSpPr>
          <p:cNvPr id="80938" name="Text Box 39"/>
          <p:cNvSpPr txBox="1">
            <a:spLocks noChangeArrowheads="1"/>
          </p:cNvSpPr>
          <p:nvPr/>
        </p:nvSpPr>
        <p:spPr bwMode="auto">
          <a:xfrm>
            <a:off x="2413000"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4</a:t>
            </a:r>
          </a:p>
        </p:txBody>
      </p:sp>
      <p:sp>
        <p:nvSpPr>
          <p:cNvPr id="80939" name="Text Box 40"/>
          <p:cNvSpPr txBox="1">
            <a:spLocks noChangeArrowheads="1"/>
          </p:cNvSpPr>
          <p:nvPr/>
        </p:nvSpPr>
        <p:spPr bwMode="auto">
          <a:xfrm>
            <a:off x="3243263"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2</a:t>
            </a:r>
          </a:p>
        </p:txBody>
      </p:sp>
      <p:sp>
        <p:nvSpPr>
          <p:cNvPr id="80940" name="Text Box 41"/>
          <p:cNvSpPr txBox="1">
            <a:spLocks noChangeArrowheads="1"/>
          </p:cNvSpPr>
          <p:nvPr/>
        </p:nvSpPr>
        <p:spPr bwMode="auto">
          <a:xfrm>
            <a:off x="4071938"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6</a:t>
            </a:r>
          </a:p>
        </p:txBody>
      </p:sp>
      <p:sp>
        <p:nvSpPr>
          <p:cNvPr id="80941" name="Text Box 42"/>
          <p:cNvSpPr txBox="1">
            <a:spLocks noChangeArrowheads="1"/>
          </p:cNvSpPr>
          <p:nvPr/>
        </p:nvSpPr>
        <p:spPr bwMode="auto">
          <a:xfrm>
            <a:off x="4970463"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1</a:t>
            </a:r>
          </a:p>
        </p:txBody>
      </p:sp>
      <p:sp>
        <p:nvSpPr>
          <p:cNvPr id="80942" name="Text Box 43"/>
          <p:cNvSpPr txBox="1">
            <a:spLocks noChangeArrowheads="1"/>
          </p:cNvSpPr>
          <p:nvPr/>
        </p:nvSpPr>
        <p:spPr bwMode="auto">
          <a:xfrm>
            <a:off x="5800725"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5</a:t>
            </a:r>
          </a:p>
        </p:txBody>
      </p:sp>
      <p:sp>
        <p:nvSpPr>
          <p:cNvPr id="80943" name="Text Box 44"/>
          <p:cNvSpPr txBox="1">
            <a:spLocks noChangeArrowheads="1"/>
          </p:cNvSpPr>
          <p:nvPr/>
        </p:nvSpPr>
        <p:spPr bwMode="auto">
          <a:xfrm>
            <a:off x="6629400"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3</a:t>
            </a:r>
          </a:p>
        </p:txBody>
      </p:sp>
      <p:sp>
        <p:nvSpPr>
          <p:cNvPr id="80944" name="Text Box 45"/>
          <p:cNvSpPr txBox="1">
            <a:spLocks noChangeArrowheads="1"/>
          </p:cNvSpPr>
          <p:nvPr/>
        </p:nvSpPr>
        <p:spPr bwMode="auto">
          <a:xfrm>
            <a:off x="7527925"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020202"/>
                </a:solidFill>
                <a:latin typeface="Arial" pitchFamily="34" charset="0"/>
              </a:rPr>
              <a:t>7</a:t>
            </a:r>
          </a:p>
        </p:txBody>
      </p:sp>
      <p:sp>
        <p:nvSpPr>
          <p:cNvPr id="68" name="AutoShape 51"/>
          <p:cNvSpPr>
            <a:spLocks/>
          </p:cNvSpPr>
          <p:nvPr/>
        </p:nvSpPr>
        <p:spPr bwMode="auto">
          <a:xfrm rot="16200000">
            <a:off x="2171701" y="2246312"/>
            <a:ext cx="549275" cy="1585913"/>
          </a:xfrm>
          <a:prstGeom prst="rightBrace">
            <a:avLst>
              <a:gd name="adj1" fmla="val 24061"/>
              <a:gd name="adj2" fmla="val 50000"/>
            </a:avLst>
          </a:prstGeom>
          <a:noFill/>
          <a:ln w="38100">
            <a:solidFill>
              <a:srgbClr val="FF0000"/>
            </a:solidFill>
            <a:round/>
            <a:headEnd/>
            <a:tailEnd/>
          </a:ln>
        </p:spPr>
        <p:txBody>
          <a:bodyPr anchor="ctr">
            <a:spAutoFit/>
          </a:bodyPr>
          <a:lstStyle/>
          <a:p>
            <a:pPr algn="ctr" eaLnBrk="1" hangingPunct="1">
              <a:lnSpc>
                <a:spcPct val="70000"/>
              </a:lnSpc>
              <a:spcBef>
                <a:spcPct val="30000"/>
              </a:spcBef>
            </a:pPr>
            <a:endParaRPr lang="en-US" sz="2800" b="1"/>
          </a:p>
        </p:txBody>
      </p:sp>
      <p:sp>
        <p:nvSpPr>
          <p:cNvPr id="69" name="Text Box 52"/>
          <p:cNvSpPr txBox="1">
            <a:spLocks noChangeArrowheads="1"/>
          </p:cNvSpPr>
          <p:nvPr/>
        </p:nvSpPr>
        <p:spPr bwMode="auto">
          <a:xfrm>
            <a:off x="1779588" y="2300288"/>
            <a:ext cx="1260475" cy="347662"/>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a:solidFill>
                  <a:srgbClr val="FF0000"/>
                </a:solidFill>
                <a:latin typeface="Arial" pitchFamily="34" charset="0"/>
                <a:cs typeface="Arial" pitchFamily="34" charset="0"/>
              </a:rPr>
              <a:t>LSB 00</a:t>
            </a:r>
          </a:p>
        </p:txBody>
      </p:sp>
      <p:sp>
        <p:nvSpPr>
          <p:cNvPr id="70" name="AutoShape 53"/>
          <p:cNvSpPr>
            <a:spLocks/>
          </p:cNvSpPr>
          <p:nvPr/>
        </p:nvSpPr>
        <p:spPr bwMode="auto">
          <a:xfrm rot="16200000">
            <a:off x="3816351" y="2246312"/>
            <a:ext cx="549275" cy="1585913"/>
          </a:xfrm>
          <a:prstGeom prst="rightBrace">
            <a:avLst>
              <a:gd name="adj1" fmla="val 24061"/>
              <a:gd name="adj2" fmla="val 50000"/>
            </a:avLst>
          </a:prstGeom>
          <a:noFill/>
          <a:ln w="38100">
            <a:solidFill>
              <a:srgbClr val="FF0000"/>
            </a:solidFill>
            <a:round/>
            <a:headEnd/>
            <a:tailEnd/>
          </a:ln>
        </p:spPr>
        <p:txBody>
          <a:bodyPr anchor="ctr">
            <a:spAutoFit/>
          </a:bodyPr>
          <a:lstStyle/>
          <a:p>
            <a:pPr algn="ctr" eaLnBrk="1" hangingPunct="1">
              <a:lnSpc>
                <a:spcPct val="70000"/>
              </a:lnSpc>
              <a:spcBef>
                <a:spcPct val="30000"/>
              </a:spcBef>
            </a:pPr>
            <a:endParaRPr lang="en-US" sz="2800" b="1"/>
          </a:p>
        </p:txBody>
      </p:sp>
      <p:sp>
        <p:nvSpPr>
          <p:cNvPr id="71" name="AutoShape 54"/>
          <p:cNvSpPr>
            <a:spLocks/>
          </p:cNvSpPr>
          <p:nvPr/>
        </p:nvSpPr>
        <p:spPr bwMode="auto">
          <a:xfrm rot="16200000">
            <a:off x="5462589" y="2246312"/>
            <a:ext cx="549275" cy="1585913"/>
          </a:xfrm>
          <a:prstGeom prst="rightBrace">
            <a:avLst>
              <a:gd name="adj1" fmla="val 24061"/>
              <a:gd name="adj2" fmla="val 50000"/>
            </a:avLst>
          </a:prstGeom>
          <a:noFill/>
          <a:ln w="38100">
            <a:solidFill>
              <a:srgbClr val="FF0000"/>
            </a:solidFill>
            <a:round/>
            <a:headEnd/>
            <a:tailEnd/>
          </a:ln>
        </p:spPr>
        <p:txBody>
          <a:bodyPr anchor="ctr">
            <a:spAutoFit/>
          </a:bodyPr>
          <a:lstStyle/>
          <a:p>
            <a:pPr algn="ctr" eaLnBrk="1" hangingPunct="1">
              <a:lnSpc>
                <a:spcPct val="70000"/>
              </a:lnSpc>
              <a:spcBef>
                <a:spcPct val="30000"/>
              </a:spcBef>
            </a:pPr>
            <a:endParaRPr lang="en-US" sz="2800" b="1"/>
          </a:p>
        </p:txBody>
      </p:sp>
      <p:sp>
        <p:nvSpPr>
          <p:cNvPr id="72" name="AutoShape 55"/>
          <p:cNvSpPr>
            <a:spLocks/>
          </p:cNvSpPr>
          <p:nvPr/>
        </p:nvSpPr>
        <p:spPr bwMode="auto">
          <a:xfrm rot="16200000">
            <a:off x="7108827" y="2244725"/>
            <a:ext cx="549275" cy="1585913"/>
          </a:xfrm>
          <a:prstGeom prst="rightBrace">
            <a:avLst>
              <a:gd name="adj1" fmla="val 24061"/>
              <a:gd name="adj2" fmla="val 50000"/>
            </a:avLst>
          </a:prstGeom>
          <a:noFill/>
          <a:ln w="38100">
            <a:solidFill>
              <a:srgbClr val="FF0000"/>
            </a:solidFill>
            <a:round/>
            <a:headEnd/>
            <a:tailEnd/>
          </a:ln>
        </p:spPr>
        <p:txBody>
          <a:bodyPr anchor="ctr">
            <a:spAutoFit/>
          </a:bodyPr>
          <a:lstStyle/>
          <a:p>
            <a:pPr algn="ctr" eaLnBrk="1" hangingPunct="1">
              <a:lnSpc>
                <a:spcPct val="70000"/>
              </a:lnSpc>
              <a:spcBef>
                <a:spcPct val="30000"/>
              </a:spcBef>
            </a:pPr>
            <a:endParaRPr lang="en-US" sz="2800" b="1"/>
          </a:p>
        </p:txBody>
      </p:sp>
      <p:sp>
        <p:nvSpPr>
          <p:cNvPr id="73" name="Text Box 56"/>
          <p:cNvSpPr txBox="1">
            <a:spLocks noChangeArrowheads="1"/>
          </p:cNvSpPr>
          <p:nvPr/>
        </p:nvSpPr>
        <p:spPr bwMode="auto">
          <a:xfrm>
            <a:off x="3471863" y="2300288"/>
            <a:ext cx="1260475" cy="347662"/>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a:solidFill>
                  <a:srgbClr val="FF0000"/>
                </a:solidFill>
                <a:latin typeface="Arial" pitchFamily="34" charset="0"/>
                <a:cs typeface="Arial" pitchFamily="34" charset="0"/>
              </a:rPr>
              <a:t>LSB 10</a:t>
            </a:r>
          </a:p>
        </p:txBody>
      </p:sp>
      <p:sp>
        <p:nvSpPr>
          <p:cNvPr id="74" name="Text Box 57"/>
          <p:cNvSpPr txBox="1">
            <a:spLocks noChangeArrowheads="1"/>
          </p:cNvSpPr>
          <p:nvPr/>
        </p:nvSpPr>
        <p:spPr bwMode="auto">
          <a:xfrm>
            <a:off x="5100639" y="2300288"/>
            <a:ext cx="1260475" cy="347662"/>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a:solidFill>
                  <a:srgbClr val="FF0000"/>
                </a:solidFill>
                <a:latin typeface="Arial" pitchFamily="34" charset="0"/>
                <a:cs typeface="Arial" pitchFamily="34" charset="0"/>
              </a:rPr>
              <a:t>LSB 01</a:t>
            </a:r>
          </a:p>
        </p:txBody>
      </p:sp>
      <p:sp>
        <p:nvSpPr>
          <p:cNvPr id="75" name="Text Box 58"/>
          <p:cNvSpPr txBox="1">
            <a:spLocks noChangeArrowheads="1"/>
          </p:cNvSpPr>
          <p:nvPr/>
        </p:nvSpPr>
        <p:spPr bwMode="auto">
          <a:xfrm>
            <a:off x="6754037" y="2300288"/>
            <a:ext cx="1211229" cy="350865"/>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dirty="0">
                <a:solidFill>
                  <a:srgbClr val="FF0000"/>
                </a:solidFill>
                <a:latin typeface="Arial" pitchFamily="34" charset="0"/>
                <a:cs typeface="Arial" pitchFamily="34" charset="0"/>
              </a:rPr>
              <a:t>LSB 11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73568"/>
                                        </p:tgtEl>
                                        <p:attrNameLst>
                                          <p:attrName>style.visibility</p:attrName>
                                        </p:attrNameLst>
                                      </p:cBhvr>
                                      <p:to>
                                        <p:strVal val="visible"/>
                                      </p:to>
                                    </p:set>
                                    <p:animEffect transition="in" filter="blinds(horizontal)">
                                      <p:cBhvr>
                                        <p:cTn id="7" dur="500"/>
                                        <p:tgtEl>
                                          <p:spTgt spid="147356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73569"/>
                                        </p:tgtEl>
                                        <p:attrNameLst>
                                          <p:attrName>style.visibility</p:attrName>
                                        </p:attrNameLst>
                                      </p:cBhvr>
                                      <p:to>
                                        <p:strVal val="visible"/>
                                      </p:to>
                                    </p:set>
                                    <p:animEffect transition="in" filter="blinds(horizontal)">
                                      <p:cBhvr>
                                        <p:cTn id="10" dur="500"/>
                                        <p:tgtEl>
                                          <p:spTgt spid="147356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73572"/>
                                        </p:tgtEl>
                                        <p:attrNameLst>
                                          <p:attrName>style.visibility</p:attrName>
                                        </p:attrNameLst>
                                      </p:cBhvr>
                                      <p:to>
                                        <p:strVal val="visible"/>
                                      </p:to>
                                    </p:set>
                                    <p:animEffect transition="in" filter="blinds(horizontal)">
                                      <p:cBhvr>
                                        <p:cTn id="13" dur="500"/>
                                        <p:tgtEl>
                                          <p:spTgt spid="147357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73573"/>
                                        </p:tgtEl>
                                        <p:attrNameLst>
                                          <p:attrName>style.visibility</p:attrName>
                                        </p:attrNameLst>
                                      </p:cBhvr>
                                      <p:to>
                                        <p:strVal val="visible"/>
                                      </p:to>
                                    </p:set>
                                    <p:animEffect transition="in" filter="blinds(horizontal)">
                                      <p:cBhvr>
                                        <p:cTn id="16" dur="500"/>
                                        <p:tgtEl>
                                          <p:spTgt spid="1473573"/>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473571"/>
                                        </p:tgtEl>
                                        <p:attrNameLst>
                                          <p:attrName>style.visibility</p:attrName>
                                        </p:attrNameLst>
                                      </p:cBhvr>
                                      <p:to>
                                        <p:strVal val="visible"/>
                                      </p:to>
                                    </p:set>
                                    <p:animEffect transition="in" filter="blinds(horizontal)">
                                      <p:cBhvr>
                                        <p:cTn id="20" dur="500"/>
                                        <p:tgtEl>
                                          <p:spTgt spid="147357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73570"/>
                                        </p:tgtEl>
                                        <p:attrNameLst>
                                          <p:attrName>style.visibility</p:attrName>
                                        </p:attrNameLst>
                                      </p:cBhvr>
                                      <p:to>
                                        <p:strVal val="visible"/>
                                      </p:to>
                                    </p:set>
                                    <p:animEffect transition="in" filter="blinds(horizontal)">
                                      <p:cBhvr>
                                        <p:cTn id="23" dur="500"/>
                                        <p:tgtEl>
                                          <p:spTgt spid="147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68" grpId="0" animBg="1"/>
      <p:bldP spid="1473569" grpId="0" animBg="1"/>
      <p:bldP spid="1473570" grpId="0" animBg="1"/>
      <p:bldP spid="1473571" grpId="0" animBg="1"/>
      <p:bldP spid="1473572" grpId="0"/>
      <p:bldP spid="14735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1"/>
          <p:cNvSpPr>
            <a:spLocks noGrp="1"/>
          </p:cNvSpPr>
          <p:nvPr>
            <p:ph type="ftr" sz="quarter" idx="10"/>
          </p:nvPr>
        </p:nvSpPr>
        <p:spPr>
          <a:noFill/>
        </p:spPr>
        <p:txBody>
          <a:bodyPr/>
          <a:lstStyle/>
          <a:p>
            <a:r>
              <a:rPr lang="en-US" smtClean="0"/>
              <a:t>Art of Multiprocessor Programming</a:t>
            </a:r>
          </a:p>
        </p:txBody>
      </p:sp>
      <p:sp>
        <p:nvSpPr>
          <p:cNvPr id="13315" name="Slide Number Placeholder 2"/>
          <p:cNvSpPr>
            <a:spLocks noGrp="1"/>
          </p:cNvSpPr>
          <p:nvPr>
            <p:ph type="sldNum" sz="quarter" idx="11"/>
          </p:nvPr>
        </p:nvSpPr>
        <p:spPr>
          <a:noFill/>
        </p:spPr>
        <p:txBody>
          <a:bodyPr/>
          <a:lstStyle/>
          <a:p>
            <a:fld id="{DD372A5F-3A7E-47EF-8DC3-881687DF3A6C}" type="slidenum">
              <a:rPr lang="ar-SA" smtClean="0">
                <a:cs typeface="Arial" pitchFamily="34" charset="0"/>
              </a:rPr>
              <a:pPr/>
              <a:t>7</a:t>
            </a:fld>
            <a:endParaRPr lang="en-US" smtClean="0">
              <a:cs typeface="Arial" pitchFamily="34" charset="0"/>
            </a:endParaRPr>
          </a:p>
        </p:txBody>
      </p:sp>
      <p:sp>
        <p:nvSpPr>
          <p:cNvPr id="13316"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BB336793-0299-4DDF-ADA6-27CF39AF636E}" type="slidenum">
              <a:rPr lang="ar-SA" sz="1400">
                <a:solidFill>
                  <a:schemeClr val="tx1"/>
                </a:solidFill>
                <a:latin typeface="Arial" pitchFamily="34" charset="0"/>
                <a:cs typeface="Arial" pitchFamily="34" charset="0"/>
              </a:rPr>
              <a:pPr/>
              <a:t>7</a:t>
            </a:fld>
            <a:endParaRPr lang="en-US" sz="1400" dirty="0">
              <a:solidFill>
                <a:schemeClr val="tx1"/>
              </a:solidFill>
              <a:latin typeface="Arial" pitchFamily="34" charset="0"/>
              <a:cs typeface="Arial" pitchFamily="34" charset="0"/>
            </a:endParaRPr>
          </a:p>
        </p:txBody>
      </p:sp>
      <p:sp>
        <p:nvSpPr>
          <p:cNvPr id="13317" name="Rectangle 2"/>
          <p:cNvSpPr>
            <a:spLocks noGrp="1" noChangeArrowheads="1"/>
          </p:cNvSpPr>
          <p:nvPr>
            <p:ph type="title" idx="4294967295"/>
          </p:nvPr>
        </p:nvSpPr>
        <p:spPr>
          <a:xfrm>
            <a:off x="760413" y="209550"/>
            <a:ext cx="7772400" cy="1146175"/>
          </a:xfrm>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Resizing</a:t>
            </a:r>
          </a:p>
        </p:txBody>
      </p:sp>
      <p:sp>
        <p:nvSpPr>
          <p:cNvPr id="13318"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3319"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3320"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3321"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3322" name="Line 7"/>
          <p:cNvSpPr>
            <a:spLocks noChangeShapeType="1"/>
          </p:cNvSpPr>
          <p:nvPr/>
        </p:nvSpPr>
        <p:spPr bwMode="auto">
          <a:xfrm>
            <a:off x="3306763" y="1698625"/>
            <a:ext cx="1587"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3323"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3324"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3325"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13326"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13327"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13328"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13329" name="Line 14"/>
          <p:cNvSpPr>
            <a:spLocks noChangeShapeType="1"/>
          </p:cNvSpPr>
          <p:nvPr/>
        </p:nvSpPr>
        <p:spPr bwMode="auto">
          <a:xfrm flipV="1">
            <a:off x="2068513" y="19081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3330"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3331" name="Line 16"/>
          <p:cNvSpPr>
            <a:spLocks noChangeShapeType="1"/>
          </p:cNvSpPr>
          <p:nvPr/>
        </p:nvSpPr>
        <p:spPr bwMode="auto">
          <a:xfrm flipV="1">
            <a:off x="2060575" y="3455988"/>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3332" name="AutoShape 17"/>
          <p:cNvSpPr>
            <a:spLocks noChangeArrowheads="1"/>
          </p:cNvSpPr>
          <p:nvPr/>
        </p:nvSpPr>
        <p:spPr bwMode="auto">
          <a:xfrm>
            <a:off x="2776538" y="168751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3333" name="Text Box 18"/>
          <p:cNvSpPr txBox="1">
            <a:spLocks noChangeArrowheads="1"/>
          </p:cNvSpPr>
          <p:nvPr/>
        </p:nvSpPr>
        <p:spPr bwMode="auto">
          <a:xfrm>
            <a:off x="2833688" y="166370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13334" name="AutoShape 19"/>
          <p:cNvSpPr>
            <a:spLocks noChangeArrowheads="1"/>
          </p:cNvSpPr>
          <p:nvPr/>
        </p:nvSpPr>
        <p:spPr bwMode="auto">
          <a:xfrm>
            <a:off x="4359275" y="1698625"/>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3335" name="Line 20"/>
          <p:cNvSpPr>
            <a:spLocks noChangeShapeType="1"/>
          </p:cNvSpPr>
          <p:nvPr/>
        </p:nvSpPr>
        <p:spPr bwMode="auto">
          <a:xfrm>
            <a:off x="4889500" y="1709738"/>
            <a:ext cx="0"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3336" name="Text Box 21"/>
          <p:cNvSpPr txBox="1">
            <a:spLocks noChangeArrowheads="1"/>
          </p:cNvSpPr>
          <p:nvPr/>
        </p:nvSpPr>
        <p:spPr bwMode="auto">
          <a:xfrm>
            <a:off x="4424363" y="166370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13337" name="Text Box 22"/>
          <p:cNvSpPr txBox="1">
            <a:spLocks noChangeArrowheads="1"/>
          </p:cNvSpPr>
          <p:nvPr/>
        </p:nvSpPr>
        <p:spPr bwMode="auto">
          <a:xfrm>
            <a:off x="2846388" y="22161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13338" name="AutoShape 23"/>
          <p:cNvSpPr>
            <a:spLocks noChangeArrowheads="1"/>
          </p:cNvSpPr>
          <p:nvPr/>
        </p:nvSpPr>
        <p:spPr bwMode="auto">
          <a:xfrm>
            <a:off x="2768600" y="3279775"/>
            <a:ext cx="1004888"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3339" name="Line 24"/>
          <p:cNvSpPr>
            <a:spLocks noChangeShapeType="1"/>
          </p:cNvSpPr>
          <p:nvPr/>
        </p:nvSpPr>
        <p:spPr bwMode="auto">
          <a:xfrm>
            <a:off x="3298825" y="32908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3340" name="AutoShape 25"/>
          <p:cNvSpPr>
            <a:spLocks noChangeArrowheads="1"/>
          </p:cNvSpPr>
          <p:nvPr/>
        </p:nvSpPr>
        <p:spPr bwMode="auto">
          <a:xfrm>
            <a:off x="4351338" y="328930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3341" name="Line 26"/>
          <p:cNvSpPr>
            <a:spLocks noChangeShapeType="1"/>
          </p:cNvSpPr>
          <p:nvPr/>
        </p:nvSpPr>
        <p:spPr bwMode="auto">
          <a:xfrm>
            <a:off x="4881563" y="33004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3342" name="Text Box 27"/>
          <p:cNvSpPr txBox="1">
            <a:spLocks noChangeArrowheads="1"/>
          </p:cNvSpPr>
          <p:nvPr/>
        </p:nvSpPr>
        <p:spPr bwMode="auto">
          <a:xfrm>
            <a:off x="2838450" y="32543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13343" name="Text Box 28"/>
          <p:cNvSpPr txBox="1">
            <a:spLocks noChangeArrowheads="1"/>
          </p:cNvSpPr>
          <p:nvPr/>
        </p:nvSpPr>
        <p:spPr bwMode="auto">
          <a:xfrm>
            <a:off x="4424363" y="3254375"/>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1587229" name="AutoShape 29"/>
          <p:cNvSpPr>
            <a:spLocks noChangeArrowheads="1"/>
          </p:cNvSpPr>
          <p:nvPr/>
        </p:nvSpPr>
        <p:spPr bwMode="auto">
          <a:xfrm>
            <a:off x="1520825" y="47704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87230" name="AutoShape 30"/>
          <p:cNvSpPr>
            <a:spLocks noChangeArrowheads="1"/>
          </p:cNvSpPr>
          <p:nvPr/>
        </p:nvSpPr>
        <p:spPr bwMode="auto">
          <a:xfrm>
            <a:off x="1520825" y="52927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87231" name="AutoShape 31"/>
          <p:cNvSpPr>
            <a:spLocks noChangeArrowheads="1"/>
          </p:cNvSpPr>
          <p:nvPr/>
        </p:nvSpPr>
        <p:spPr bwMode="auto">
          <a:xfrm>
            <a:off x="1520825" y="37290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87232" name="AutoShape 32"/>
          <p:cNvSpPr>
            <a:spLocks noChangeArrowheads="1"/>
          </p:cNvSpPr>
          <p:nvPr/>
        </p:nvSpPr>
        <p:spPr bwMode="auto">
          <a:xfrm>
            <a:off x="1520825" y="42497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87233" name="Text Box 33"/>
          <p:cNvSpPr txBox="1">
            <a:spLocks noChangeArrowheads="1"/>
          </p:cNvSpPr>
          <p:nvPr/>
        </p:nvSpPr>
        <p:spPr bwMode="auto">
          <a:xfrm>
            <a:off x="1646238" y="38481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4</a:t>
            </a:r>
          </a:p>
        </p:txBody>
      </p:sp>
      <p:sp>
        <p:nvSpPr>
          <p:cNvPr id="1587234" name="Text Box 34"/>
          <p:cNvSpPr txBox="1">
            <a:spLocks noChangeArrowheads="1"/>
          </p:cNvSpPr>
          <p:nvPr/>
        </p:nvSpPr>
        <p:spPr bwMode="auto">
          <a:xfrm>
            <a:off x="1646238" y="4370388"/>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5</a:t>
            </a:r>
          </a:p>
        </p:txBody>
      </p:sp>
      <p:sp>
        <p:nvSpPr>
          <p:cNvPr id="1587235" name="Text Box 35"/>
          <p:cNvSpPr txBox="1">
            <a:spLocks noChangeArrowheads="1"/>
          </p:cNvSpPr>
          <p:nvPr/>
        </p:nvSpPr>
        <p:spPr bwMode="auto">
          <a:xfrm>
            <a:off x="1646238" y="48942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6</a:t>
            </a:r>
          </a:p>
        </p:txBody>
      </p:sp>
      <p:sp>
        <p:nvSpPr>
          <p:cNvPr id="1587236" name="Text Box 36"/>
          <p:cNvSpPr txBox="1">
            <a:spLocks noChangeArrowheads="1"/>
          </p:cNvSpPr>
          <p:nvPr/>
        </p:nvSpPr>
        <p:spPr bwMode="auto">
          <a:xfrm>
            <a:off x="1646238" y="54165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7</a:t>
            </a:r>
          </a:p>
        </p:txBody>
      </p:sp>
      <p:sp>
        <p:nvSpPr>
          <p:cNvPr id="13352" name="Line 37"/>
          <p:cNvSpPr>
            <a:spLocks noChangeShapeType="1"/>
          </p:cNvSpPr>
          <p:nvPr/>
        </p:nvSpPr>
        <p:spPr bwMode="auto">
          <a:xfrm>
            <a:off x="3306763" y="168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3353" name="Line 38"/>
          <p:cNvSpPr>
            <a:spLocks noChangeShapeType="1"/>
          </p:cNvSpPr>
          <p:nvPr/>
        </p:nvSpPr>
        <p:spPr bwMode="auto">
          <a:xfrm flipV="1">
            <a:off x="3649663" y="1866900"/>
            <a:ext cx="712787" cy="476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3354" name="Line 39"/>
          <p:cNvSpPr>
            <a:spLocks noChangeShapeType="1"/>
          </p:cNvSpPr>
          <p:nvPr/>
        </p:nvSpPr>
        <p:spPr bwMode="auto">
          <a:xfrm flipV="1">
            <a:off x="3643313" y="34575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587240" name="AutoShape 40"/>
          <p:cNvSpPr>
            <a:spLocks noChangeArrowheads="1"/>
          </p:cNvSpPr>
          <p:nvPr/>
        </p:nvSpPr>
        <p:spPr bwMode="auto">
          <a:xfrm>
            <a:off x="1371600" y="3657600"/>
            <a:ext cx="1189038" cy="2301875"/>
          </a:xfrm>
          <a:prstGeom prst="wedgeRoundRectCallout">
            <a:avLst>
              <a:gd name="adj1" fmla="val 180574"/>
              <a:gd name="adj2" fmla="val 30069"/>
              <a:gd name="adj3" fmla="val 16667"/>
            </a:avLst>
          </a:prstGeom>
          <a:noFill/>
          <a:ln w="38100" algn="ctr">
            <a:solidFill>
              <a:srgbClr val="FF0000"/>
            </a:solidFill>
            <a:miter lim="800000"/>
            <a:headEnd/>
            <a:tailEnd/>
          </a:ln>
        </p:spPr>
        <p:txBody>
          <a:bodyPr anchor="ctr"/>
          <a:lstStyle/>
          <a:p>
            <a:pPr algn="ctr" eaLnBrk="1" hangingPunct="1">
              <a:lnSpc>
                <a:spcPct val="70000"/>
              </a:lnSpc>
              <a:spcBef>
                <a:spcPct val="30000"/>
              </a:spcBef>
            </a:pPr>
            <a:endParaRPr lang="en-US" b="1" dirty="0">
              <a:latin typeface="Arial" pitchFamily="34" charset="0"/>
            </a:endParaRPr>
          </a:p>
        </p:txBody>
      </p:sp>
      <p:sp>
        <p:nvSpPr>
          <p:cNvPr id="1587241" name="Text Box 41"/>
          <p:cNvSpPr txBox="1">
            <a:spLocks noChangeArrowheads="1"/>
          </p:cNvSpPr>
          <p:nvPr/>
        </p:nvSpPr>
        <p:spPr bwMode="auto">
          <a:xfrm>
            <a:off x="4499948" y="5402263"/>
            <a:ext cx="2720617" cy="400302"/>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sz="2800" b="1">
                <a:solidFill>
                  <a:srgbClr val="FF0000"/>
                </a:solidFill>
                <a:latin typeface="Arial" pitchFamily="34" charset="0"/>
                <a:cs typeface="Arial" pitchFamily="34" charset="0"/>
              </a:rPr>
              <a:t>Grow the array</a:t>
            </a:r>
          </a:p>
        </p:txBody>
      </p:sp>
      <p:sp>
        <p:nvSpPr>
          <p:cNvPr id="1587242" name="Text Box 42"/>
          <p:cNvSpPr txBox="1">
            <a:spLocks noChangeArrowheads="1"/>
          </p:cNvSpPr>
          <p:nvPr/>
        </p:nvSpPr>
        <p:spPr bwMode="auto">
          <a:xfrm>
            <a:off x="5708650" y="3916363"/>
            <a:ext cx="1345718"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kumimoji="1" lang="en-US" sz="2800">
                <a:solidFill>
                  <a:schemeClr val="tx1"/>
                </a:solidFill>
                <a:latin typeface="Arial" pitchFamily="34" charset="0"/>
                <a:cs typeface="Arial" pitchFamily="34" charset="0"/>
              </a:rPr>
              <a:t>5 Items</a:t>
            </a:r>
          </a:p>
        </p:txBody>
      </p:sp>
      <p:sp>
        <p:nvSpPr>
          <p:cNvPr id="1587243" name="Text Box 43"/>
          <p:cNvSpPr txBox="1">
            <a:spLocks noChangeArrowheads="1"/>
          </p:cNvSpPr>
          <p:nvPr/>
        </p:nvSpPr>
        <p:spPr bwMode="auto">
          <a:xfrm>
            <a:off x="5248275" y="4673600"/>
            <a:ext cx="2475834"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lang="en-US" sz="2800">
                <a:solidFill>
                  <a:schemeClr val="tx1"/>
                </a:solidFill>
                <a:latin typeface="Arial" pitchFamily="34" charset="0"/>
                <a:cs typeface="Arial" pitchFamily="34" charset="0"/>
              </a:rPr>
              <a:t>h(k) = k mod </a:t>
            </a:r>
            <a:r>
              <a:rPr lang="en-US" sz="2800">
                <a:solidFill>
                  <a:srgbClr val="FF0000"/>
                </a:solidFill>
                <a:latin typeface="Arial" pitchFamily="34" charset="0"/>
                <a:cs typeface="Arial" pitchFamily="34" charset="0"/>
              </a:rPr>
              <a:t>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31"/>
                                        </p:tgtEl>
                                        <p:attrNameLst>
                                          <p:attrName>style.visibility</p:attrName>
                                        </p:attrNameLst>
                                      </p:cBhvr>
                                      <p:to>
                                        <p:strVal val="visible"/>
                                      </p:to>
                                    </p:set>
                                    <p:animEffect transition="in" filter="blinds(horizontal)">
                                      <p:cBhvr>
                                        <p:cTn id="7" dur="500"/>
                                        <p:tgtEl>
                                          <p:spTgt spid="15872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87232"/>
                                        </p:tgtEl>
                                        <p:attrNameLst>
                                          <p:attrName>style.visibility</p:attrName>
                                        </p:attrNameLst>
                                      </p:cBhvr>
                                      <p:to>
                                        <p:strVal val="visible"/>
                                      </p:to>
                                    </p:set>
                                    <p:animEffect transition="in" filter="blinds(horizontal)">
                                      <p:cBhvr>
                                        <p:cTn id="10" dur="500"/>
                                        <p:tgtEl>
                                          <p:spTgt spid="15872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87229"/>
                                        </p:tgtEl>
                                        <p:attrNameLst>
                                          <p:attrName>style.visibility</p:attrName>
                                        </p:attrNameLst>
                                      </p:cBhvr>
                                      <p:to>
                                        <p:strVal val="visible"/>
                                      </p:to>
                                    </p:set>
                                    <p:animEffect transition="in" filter="blinds(horizontal)">
                                      <p:cBhvr>
                                        <p:cTn id="13" dur="500"/>
                                        <p:tgtEl>
                                          <p:spTgt spid="158722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87230"/>
                                        </p:tgtEl>
                                        <p:attrNameLst>
                                          <p:attrName>style.visibility</p:attrName>
                                        </p:attrNameLst>
                                      </p:cBhvr>
                                      <p:to>
                                        <p:strVal val="visible"/>
                                      </p:to>
                                    </p:set>
                                    <p:animEffect transition="in" filter="blinds(horizontal)">
                                      <p:cBhvr>
                                        <p:cTn id="16" dur="500"/>
                                        <p:tgtEl>
                                          <p:spTgt spid="158723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87233"/>
                                        </p:tgtEl>
                                        <p:attrNameLst>
                                          <p:attrName>style.visibility</p:attrName>
                                        </p:attrNameLst>
                                      </p:cBhvr>
                                      <p:to>
                                        <p:strVal val="visible"/>
                                      </p:to>
                                    </p:set>
                                    <p:animEffect transition="in" filter="blinds(horizontal)">
                                      <p:cBhvr>
                                        <p:cTn id="19" dur="500"/>
                                        <p:tgtEl>
                                          <p:spTgt spid="158723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87234"/>
                                        </p:tgtEl>
                                        <p:attrNameLst>
                                          <p:attrName>style.visibility</p:attrName>
                                        </p:attrNameLst>
                                      </p:cBhvr>
                                      <p:to>
                                        <p:strVal val="visible"/>
                                      </p:to>
                                    </p:set>
                                    <p:animEffect transition="in" filter="blinds(horizontal)">
                                      <p:cBhvr>
                                        <p:cTn id="22" dur="500"/>
                                        <p:tgtEl>
                                          <p:spTgt spid="158723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87235"/>
                                        </p:tgtEl>
                                        <p:attrNameLst>
                                          <p:attrName>style.visibility</p:attrName>
                                        </p:attrNameLst>
                                      </p:cBhvr>
                                      <p:to>
                                        <p:strVal val="visible"/>
                                      </p:to>
                                    </p:set>
                                    <p:animEffect transition="in" filter="blinds(horizontal)">
                                      <p:cBhvr>
                                        <p:cTn id="25" dur="500"/>
                                        <p:tgtEl>
                                          <p:spTgt spid="158723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87236"/>
                                        </p:tgtEl>
                                        <p:attrNameLst>
                                          <p:attrName>style.visibility</p:attrName>
                                        </p:attrNameLst>
                                      </p:cBhvr>
                                      <p:to>
                                        <p:strVal val="visible"/>
                                      </p:to>
                                    </p:set>
                                    <p:animEffect transition="in" filter="blinds(horizontal)">
                                      <p:cBhvr>
                                        <p:cTn id="28" dur="500"/>
                                        <p:tgtEl>
                                          <p:spTgt spid="1587236"/>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1587240"/>
                                        </p:tgtEl>
                                        <p:attrNameLst>
                                          <p:attrName>style.visibility</p:attrName>
                                        </p:attrNameLst>
                                      </p:cBhvr>
                                      <p:to>
                                        <p:strVal val="visible"/>
                                      </p:to>
                                    </p:set>
                                    <p:animEffect transition="in" filter="blinds(horizontal)">
                                      <p:cBhvr>
                                        <p:cTn id="32" dur="500"/>
                                        <p:tgtEl>
                                          <p:spTgt spid="158724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87241"/>
                                        </p:tgtEl>
                                        <p:attrNameLst>
                                          <p:attrName>style.visibility</p:attrName>
                                        </p:attrNameLst>
                                      </p:cBhvr>
                                      <p:to>
                                        <p:strVal val="visible"/>
                                      </p:to>
                                    </p:set>
                                    <p:animEffect transition="in" filter="blinds(horizontal)">
                                      <p:cBhvr>
                                        <p:cTn id="35" dur="500"/>
                                        <p:tgtEl>
                                          <p:spTgt spid="1587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9" grpId="0" animBg="1"/>
      <p:bldP spid="1587230" grpId="0" animBg="1"/>
      <p:bldP spid="1587231" grpId="0" animBg="1"/>
      <p:bldP spid="1587232" grpId="0" animBg="1"/>
      <p:bldP spid="1587233" grpId="0" animBg="1"/>
      <p:bldP spid="1587234" grpId="0" animBg="1"/>
      <p:bldP spid="1587235" grpId="0" animBg="1"/>
      <p:bldP spid="1587236" grpId="0" animBg="1"/>
      <p:bldP spid="1587240" grpId="0" animBg="1"/>
      <p:bldP spid="158724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1"/>
          <p:cNvSpPr>
            <a:spLocks noGrp="1"/>
          </p:cNvSpPr>
          <p:nvPr>
            <p:ph type="ftr" sz="quarter" idx="10"/>
          </p:nvPr>
        </p:nvSpPr>
        <p:spPr>
          <a:noFill/>
        </p:spPr>
        <p:txBody>
          <a:bodyPr/>
          <a:lstStyle/>
          <a:p>
            <a:r>
              <a:rPr lang="en-US" smtClean="0"/>
              <a:t>Art of Multiprocessor Programming</a:t>
            </a:r>
          </a:p>
        </p:txBody>
      </p:sp>
      <p:sp>
        <p:nvSpPr>
          <p:cNvPr id="81923" name="Slide Number Placeholder 2"/>
          <p:cNvSpPr>
            <a:spLocks noGrp="1"/>
          </p:cNvSpPr>
          <p:nvPr>
            <p:ph type="sldNum" sz="quarter" idx="11"/>
          </p:nvPr>
        </p:nvSpPr>
        <p:spPr>
          <a:noFill/>
        </p:spPr>
        <p:txBody>
          <a:bodyPr/>
          <a:lstStyle/>
          <a:p>
            <a:fld id="{81124406-B186-4DBD-A787-009F37D065B2}" type="slidenum">
              <a:rPr lang="ar-SA" smtClean="0">
                <a:cs typeface="Arial" pitchFamily="34" charset="0"/>
              </a:rPr>
              <a:pPr/>
              <a:t>70</a:t>
            </a:fld>
            <a:endParaRPr lang="en-US" smtClean="0">
              <a:cs typeface="Arial" pitchFamily="34" charset="0"/>
            </a:endParaRPr>
          </a:p>
        </p:txBody>
      </p:sp>
      <p:sp>
        <p:nvSpPr>
          <p:cNvPr id="81924" name="Slide Number Placeholder 4"/>
          <p:cNvSpPr txBox="1">
            <a:spLocks noGrp="1"/>
          </p:cNvSpPr>
          <p:nvPr/>
        </p:nvSpPr>
        <p:spPr bwMode="auto">
          <a:xfrm>
            <a:off x="6553200" y="6248400"/>
            <a:ext cx="1905000" cy="457200"/>
          </a:xfrm>
          <a:prstGeom prst="rect">
            <a:avLst/>
          </a:prstGeom>
          <a:noFill/>
          <a:ln w="9525">
            <a:noFill/>
            <a:miter lim="800000"/>
            <a:headEnd/>
            <a:tailEnd/>
          </a:ln>
        </p:spPr>
        <p:txBody>
          <a:bodyPr/>
          <a:lstStyle/>
          <a:p>
            <a:fld id="{ED1CB9AA-3814-48FB-90E9-B45C653DE8D1}" type="slidenum">
              <a:rPr lang="ar-SA" sz="1400">
                <a:solidFill>
                  <a:schemeClr val="tx1"/>
                </a:solidFill>
                <a:latin typeface="Arial" pitchFamily="34" charset="0"/>
                <a:cs typeface="Arial" pitchFamily="34" charset="0"/>
              </a:rPr>
              <a:pPr/>
              <a:t>70</a:t>
            </a:fld>
            <a:endParaRPr lang="en-US" sz="1400" dirty="0">
              <a:solidFill>
                <a:schemeClr val="tx1"/>
              </a:solidFill>
              <a:latin typeface="Arial" pitchFamily="34" charset="0"/>
              <a:cs typeface="Arial" pitchFamily="34" charset="0"/>
            </a:endParaRPr>
          </a:p>
        </p:txBody>
      </p:sp>
      <p:sp>
        <p:nvSpPr>
          <p:cNvPr id="81925" name="Rectangle 2"/>
          <p:cNvSpPr>
            <a:spLocks noGrp="1" noChangeArrowheads="1"/>
          </p:cNvSpPr>
          <p:nvPr>
            <p:ph type="title" idx="4294967295"/>
          </p:nvPr>
        </p:nvSpPr>
        <p:spPr/>
        <p:txBody>
          <a:bodyPr/>
          <a:lstStyle/>
          <a:p>
            <a:r>
              <a:rPr lang="en-US" smtClean="0"/>
              <a:t>Split-Order</a:t>
            </a:r>
          </a:p>
        </p:txBody>
      </p:sp>
      <p:sp>
        <p:nvSpPr>
          <p:cNvPr id="81926" name="Rectangle 3"/>
          <p:cNvSpPr>
            <a:spLocks noGrp="1" noChangeArrowheads="1"/>
          </p:cNvSpPr>
          <p:nvPr>
            <p:ph type="body" idx="4294967295"/>
          </p:nvPr>
        </p:nvSpPr>
        <p:spPr/>
        <p:txBody>
          <a:bodyPr/>
          <a:lstStyle/>
          <a:p>
            <a:r>
              <a:rPr lang="en-US" smtClean="0"/>
              <a:t>If the table size is </a:t>
            </a:r>
            <a:r>
              <a:rPr lang="en-US" smtClean="0">
                <a:solidFill>
                  <a:schemeClr val="tx1"/>
                </a:solidFill>
              </a:rPr>
              <a:t>2</a:t>
            </a:r>
            <a:r>
              <a:rPr lang="en-US" baseline="30000" smtClean="0">
                <a:solidFill>
                  <a:schemeClr val="tx1"/>
                </a:solidFill>
              </a:rPr>
              <a:t>i</a:t>
            </a:r>
            <a:r>
              <a:rPr lang="en-US" smtClean="0"/>
              <a:t>,</a:t>
            </a:r>
          </a:p>
          <a:p>
            <a:pPr lvl="1"/>
            <a:r>
              <a:rPr lang="en-US" smtClean="0"/>
              <a:t>Bucket </a:t>
            </a:r>
            <a:r>
              <a:rPr lang="en-US" smtClean="0">
                <a:solidFill>
                  <a:schemeClr val="tx1"/>
                </a:solidFill>
              </a:rPr>
              <a:t>b</a:t>
            </a:r>
            <a:r>
              <a:rPr lang="en-US" smtClean="0"/>
              <a:t> contains keys </a:t>
            </a:r>
            <a:r>
              <a:rPr lang="en-US" smtClean="0">
                <a:solidFill>
                  <a:schemeClr val="tx1"/>
                </a:solidFill>
              </a:rPr>
              <a:t>k</a:t>
            </a:r>
          </a:p>
          <a:p>
            <a:pPr lvl="2"/>
            <a:r>
              <a:rPr lang="en-US" smtClean="0"/>
              <a:t> </a:t>
            </a:r>
            <a:r>
              <a:rPr lang="en-US" smtClean="0">
                <a:solidFill>
                  <a:schemeClr val="tx1"/>
                </a:solidFill>
              </a:rPr>
              <a:t>k = b (mod 2</a:t>
            </a:r>
            <a:r>
              <a:rPr lang="en-US" baseline="30000" smtClean="0">
                <a:solidFill>
                  <a:schemeClr val="tx1"/>
                </a:solidFill>
              </a:rPr>
              <a:t>i</a:t>
            </a:r>
            <a:r>
              <a:rPr lang="en-US" smtClean="0">
                <a:solidFill>
                  <a:schemeClr val="tx1"/>
                </a:solidFill>
              </a:rPr>
              <a:t>) </a:t>
            </a:r>
          </a:p>
          <a:p>
            <a:pPr lvl="1"/>
            <a:r>
              <a:rPr lang="en-US" smtClean="0"/>
              <a:t>bucket index consists of key's </a:t>
            </a:r>
            <a:r>
              <a:rPr lang="en-US" smtClean="0">
                <a:solidFill>
                  <a:schemeClr val="tx1"/>
                </a:solidFill>
              </a:rPr>
              <a:t>i </a:t>
            </a:r>
            <a:r>
              <a:rPr lang="en-US" smtClean="0"/>
              <a:t>LSBs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1"/>
          <p:cNvSpPr>
            <a:spLocks noGrp="1"/>
          </p:cNvSpPr>
          <p:nvPr>
            <p:ph type="ftr" sz="quarter" idx="10"/>
          </p:nvPr>
        </p:nvSpPr>
        <p:spPr>
          <a:noFill/>
        </p:spPr>
        <p:txBody>
          <a:bodyPr/>
          <a:lstStyle/>
          <a:p>
            <a:r>
              <a:rPr lang="en-US" smtClean="0"/>
              <a:t>Art of Multiprocessor Programming</a:t>
            </a:r>
          </a:p>
        </p:txBody>
      </p:sp>
      <p:sp>
        <p:nvSpPr>
          <p:cNvPr id="82947" name="Slide Number Placeholder 2"/>
          <p:cNvSpPr>
            <a:spLocks noGrp="1"/>
          </p:cNvSpPr>
          <p:nvPr>
            <p:ph type="sldNum" sz="quarter" idx="11"/>
          </p:nvPr>
        </p:nvSpPr>
        <p:spPr>
          <a:noFill/>
        </p:spPr>
        <p:txBody>
          <a:bodyPr/>
          <a:lstStyle/>
          <a:p>
            <a:fld id="{8DACBC7D-9A4C-4A4C-8385-E44BC517774C}" type="slidenum">
              <a:rPr lang="ar-SA" smtClean="0">
                <a:cs typeface="Arial" pitchFamily="34" charset="0"/>
              </a:rPr>
              <a:pPr/>
              <a:t>71</a:t>
            </a:fld>
            <a:endParaRPr lang="en-US" smtClean="0">
              <a:cs typeface="Arial" pitchFamily="34" charset="0"/>
            </a:endParaRPr>
          </a:p>
        </p:txBody>
      </p:sp>
      <p:sp>
        <p:nvSpPr>
          <p:cNvPr id="82948" name="Rectangle 2"/>
          <p:cNvSpPr>
            <a:spLocks noGrp="1" noChangeArrowheads="1"/>
          </p:cNvSpPr>
          <p:nvPr>
            <p:ph type="title" idx="4294967295"/>
          </p:nvPr>
        </p:nvSpPr>
        <p:spPr/>
        <p:txBody>
          <a:bodyPr/>
          <a:lstStyle/>
          <a:p>
            <a:r>
              <a:rPr lang="en-US" smtClean="0"/>
              <a:t>When Table Splits</a:t>
            </a:r>
          </a:p>
        </p:txBody>
      </p:sp>
      <p:sp>
        <p:nvSpPr>
          <p:cNvPr id="82949" name="Rectangle 3"/>
          <p:cNvSpPr>
            <a:spLocks noGrp="1" noChangeArrowheads="1"/>
          </p:cNvSpPr>
          <p:nvPr>
            <p:ph type="body" idx="4294967295"/>
          </p:nvPr>
        </p:nvSpPr>
        <p:spPr/>
        <p:txBody>
          <a:bodyPr/>
          <a:lstStyle/>
          <a:p>
            <a:pPr>
              <a:lnSpc>
                <a:spcPct val="90000"/>
              </a:lnSpc>
            </a:pPr>
            <a:r>
              <a:rPr lang="en-US" smtClean="0"/>
              <a:t>Some keys stay</a:t>
            </a:r>
          </a:p>
          <a:p>
            <a:pPr lvl="1">
              <a:lnSpc>
                <a:spcPct val="90000"/>
              </a:lnSpc>
            </a:pPr>
            <a:r>
              <a:rPr lang="en-US" smtClean="0">
                <a:solidFill>
                  <a:schemeClr val="tx1"/>
                </a:solidFill>
              </a:rPr>
              <a:t>b = k mod(2</a:t>
            </a:r>
            <a:r>
              <a:rPr lang="en-US" baseline="30000" smtClean="0">
                <a:solidFill>
                  <a:schemeClr val="tx1"/>
                </a:solidFill>
              </a:rPr>
              <a:t>i+1</a:t>
            </a:r>
            <a:r>
              <a:rPr lang="en-US" smtClean="0">
                <a:solidFill>
                  <a:schemeClr val="tx1"/>
                </a:solidFill>
              </a:rPr>
              <a:t>)</a:t>
            </a:r>
          </a:p>
          <a:p>
            <a:pPr>
              <a:lnSpc>
                <a:spcPct val="90000"/>
              </a:lnSpc>
            </a:pPr>
            <a:r>
              <a:rPr lang="en-US" smtClean="0"/>
              <a:t>Some move</a:t>
            </a:r>
          </a:p>
          <a:p>
            <a:pPr lvl="1">
              <a:lnSpc>
                <a:spcPct val="90000"/>
              </a:lnSpc>
            </a:pPr>
            <a:r>
              <a:rPr lang="en-US" smtClean="0">
                <a:solidFill>
                  <a:schemeClr val="tx1"/>
                </a:solidFill>
              </a:rPr>
              <a:t>b+2</a:t>
            </a:r>
            <a:r>
              <a:rPr lang="en-US" baseline="30000" smtClean="0">
                <a:solidFill>
                  <a:schemeClr val="tx1"/>
                </a:solidFill>
              </a:rPr>
              <a:t>i</a:t>
            </a:r>
            <a:r>
              <a:rPr lang="en-US" smtClean="0">
                <a:solidFill>
                  <a:schemeClr val="tx1"/>
                </a:solidFill>
              </a:rPr>
              <a:t> = k mod(2</a:t>
            </a:r>
            <a:r>
              <a:rPr lang="en-US" baseline="30000" smtClean="0">
                <a:solidFill>
                  <a:schemeClr val="tx1"/>
                </a:solidFill>
              </a:rPr>
              <a:t>i+1</a:t>
            </a:r>
            <a:r>
              <a:rPr lang="en-US" smtClean="0">
                <a:solidFill>
                  <a:schemeClr val="tx1"/>
                </a:solidFill>
              </a:rPr>
              <a:t>)</a:t>
            </a:r>
          </a:p>
          <a:p>
            <a:pPr>
              <a:lnSpc>
                <a:spcPct val="90000"/>
              </a:lnSpc>
            </a:pPr>
            <a:r>
              <a:rPr lang="en-US" smtClean="0"/>
              <a:t>Determined by </a:t>
            </a:r>
            <a:r>
              <a:rPr lang="en-US" smtClean="0">
                <a:solidFill>
                  <a:schemeClr val="tx1"/>
                </a:solidFill>
              </a:rPr>
              <a:t>(i+1)</a:t>
            </a:r>
            <a:r>
              <a:rPr lang="en-US" baseline="30000" smtClean="0">
                <a:solidFill>
                  <a:schemeClr val="tx1"/>
                </a:solidFill>
              </a:rPr>
              <a:t>st</a:t>
            </a:r>
            <a:r>
              <a:rPr lang="en-US" smtClean="0"/>
              <a:t> bit</a:t>
            </a:r>
          </a:p>
          <a:p>
            <a:pPr lvl="1">
              <a:lnSpc>
                <a:spcPct val="90000"/>
              </a:lnSpc>
            </a:pPr>
            <a:r>
              <a:rPr lang="en-US" smtClean="0"/>
              <a:t>Counting backwards</a:t>
            </a:r>
          </a:p>
          <a:p>
            <a:pPr>
              <a:lnSpc>
                <a:spcPct val="90000"/>
              </a:lnSpc>
            </a:pPr>
            <a:r>
              <a:rPr lang="en-US" smtClean="0"/>
              <a:t>Key must be accessible from both</a:t>
            </a:r>
          </a:p>
          <a:p>
            <a:pPr lvl="1">
              <a:lnSpc>
                <a:spcPct val="90000"/>
              </a:lnSpc>
            </a:pPr>
            <a:r>
              <a:rPr lang="en-US" smtClean="0"/>
              <a:t>Keys that will move must come later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1"/>
          <p:cNvSpPr>
            <a:spLocks noGrp="1"/>
          </p:cNvSpPr>
          <p:nvPr>
            <p:ph type="ftr" sz="quarter" idx="10"/>
          </p:nvPr>
        </p:nvSpPr>
        <p:spPr>
          <a:noFill/>
        </p:spPr>
        <p:txBody>
          <a:bodyPr/>
          <a:lstStyle/>
          <a:p>
            <a:r>
              <a:rPr lang="en-US" smtClean="0"/>
              <a:t>Art of Multiprocessor Programming</a:t>
            </a:r>
          </a:p>
        </p:txBody>
      </p:sp>
      <p:sp>
        <p:nvSpPr>
          <p:cNvPr id="83971" name="Slide Number Placeholder 2"/>
          <p:cNvSpPr>
            <a:spLocks noGrp="1"/>
          </p:cNvSpPr>
          <p:nvPr>
            <p:ph type="sldNum" sz="quarter" idx="11"/>
          </p:nvPr>
        </p:nvSpPr>
        <p:spPr>
          <a:noFill/>
        </p:spPr>
        <p:txBody>
          <a:bodyPr/>
          <a:lstStyle/>
          <a:p>
            <a:fld id="{45B3CC7C-3144-403D-B1A1-B980E87213AB}" type="slidenum">
              <a:rPr lang="ar-SA" smtClean="0">
                <a:cs typeface="Arial" pitchFamily="34" charset="0"/>
              </a:rPr>
              <a:pPr/>
              <a:t>72</a:t>
            </a:fld>
            <a:endParaRPr lang="en-US" smtClean="0">
              <a:cs typeface="Arial" pitchFamily="34" charset="0"/>
            </a:endParaRPr>
          </a:p>
        </p:txBody>
      </p:sp>
      <p:sp>
        <p:nvSpPr>
          <p:cNvPr id="83972" name="Rectangle 2"/>
          <p:cNvSpPr>
            <a:spLocks noGrp="1" noChangeArrowheads="1"/>
          </p:cNvSpPr>
          <p:nvPr>
            <p:ph type="title" idx="4294967295"/>
          </p:nvPr>
        </p:nvSpPr>
        <p:spPr/>
        <p:txBody>
          <a:bodyPr/>
          <a:lstStyle/>
          <a:p>
            <a:pPr defTabSz="1008063"/>
            <a:r>
              <a:rPr lang="en-US" smtClean="0"/>
              <a:t>A Bit of Magic</a:t>
            </a:r>
          </a:p>
        </p:txBody>
      </p:sp>
      <p:sp>
        <p:nvSpPr>
          <p:cNvPr id="83973" name="AutoShape 3"/>
          <p:cNvSpPr>
            <a:spLocks noChangeArrowheads="1"/>
          </p:cNvSpPr>
          <p:nvPr/>
        </p:nvSpPr>
        <p:spPr bwMode="auto">
          <a:xfrm>
            <a:off x="1533525" y="2401888"/>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3974" name="Line 4"/>
          <p:cNvSpPr>
            <a:spLocks noChangeShapeType="1"/>
          </p:cNvSpPr>
          <p:nvPr/>
        </p:nvSpPr>
        <p:spPr bwMode="auto">
          <a:xfrm>
            <a:off x="2071688" y="2411413"/>
            <a:ext cx="1587" cy="28098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3975" name="AutoShape 5"/>
          <p:cNvSpPr>
            <a:spLocks noChangeArrowheads="1"/>
          </p:cNvSpPr>
          <p:nvPr/>
        </p:nvSpPr>
        <p:spPr bwMode="auto">
          <a:xfrm>
            <a:off x="320198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3976" name="Line 6"/>
          <p:cNvSpPr>
            <a:spLocks noChangeShapeType="1"/>
          </p:cNvSpPr>
          <p:nvPr/>
        </p:nvSpPr>
        <p:spPr bwMode="auto">
          <a:xfrm>
            <a:off x="3673475" y="2401888"/>
            <a:ext cx="1588"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3977" name="AutoShape 7"/>
          <p:cNvSpPr>
            <a:spLocks noChangeArrowheads="1"/>
          </p:cNvSpPr>
          <p:nvPr/>
        </p:nvSpPr>
        <p:spPr bwMode="auto">
          <a:xfrm>
            <a:off x="2365375"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3978" name="Line 8"/>
          <p:cNvSpPr>
            <a:spLocks noChangeShapeType="1"/>
          </p:cNvSpPr>
          <p:nvPr/>
        </p:nvSpPr>
        <p:spPr bwMode="auto">
          <a:xfrm>
            <a:off x="2836863" y="2401888"/>
            <a:ext cx="1587"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3979" name="AutoShape 9"/>
          <p:cNvSpPr>
            <a:spLocks noChangeArrowheads="1"/>
          </p:cNvSpPr>
          <p:nvPr/>
        </p:nvSpPr>
        <p:spPr bwMode="auto">
          <a:xfrm>
            <a:off x="4021138" y="2397125"/>
            <a:ext cx="674687" cy="29051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3980" name="Line 10"/>
          <p:cNvSpPr>
            <a:spLocks noChangeShapeType="1"/>
          </p:cNvSpPr>
          <p:nvPr/>
        </p:nvSpPr>
        <p:spPr bwMode="auto">
          <a:xfrm>
            <a:off x="4492625" y="2405063"/>
            <a:ext cx="0" cy="28098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3981" name="AutoShape 11"/>
          <p:cNvSpPr>
            <a:spLocks noChangeArrowheads="1"/>
          </p:cNvSpPr>
          <p:nvPr/>
        </p:nvSpPr>
        <p:spPr bwMode="auto">
          <a:xfrm>
            <a:off x="492283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3982" name="Line 12"/>
          <p:cNvSpPr>
            <a:spLocks noChangeShapeType="1"/>
          </p:cNvSpPr>
          <p:nvPr/>
        </p:nvSpPr>
        <p:spPr bwMode="auto">
          <a:xfrm>
            <a:off x="5395913" y="2401888"/>
            <a:ext cx="0"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3983" name="AutoShape 13"/>
          <p:cNvSpPr>
            <a:spLocks noChangeArrowheads="1"/>
          </p:cNvSpPr>
          <p:nvPr/>
        </p:nvSpPr>
        <p:spPr bwMode="auto">
          <a:xfrm>
            <a:off x="575945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3984" name="Line 14"/>
          <p:cNvSpPr>
            <a:spLocks noChangeShapeType="1"/>
          </p:cNvSpPr>
          <p:nvPr/>
        </p:nvSpPr>
        <p:spPr bwMode="auto">
          <a:xfrm>
            <a:off x="6230938" y="2400300"/>
            <a:ext cx="1587"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3985" name="AutoShape 15"/>
          <p:cNvSpPr>
            <a:spLocks noChangeArrowheads="1"/>
          </p:cNvSpPr>
          <p:nvPr/>
        </p:nvSpPr>
        <p:spPr bwMode="auto">
          <a:xfrm>
            <a:off x="6578600" y="2395538"/>
            <a:ext cx="674688"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3986" name="Line 16"/>
          <p:cNvSpPr>
            <a:spLocks noChangeShapeType="1"/>
          </p:cNvSpPr>
          <p:nvPr/>
        </p:nvSpPr>
        <p:spPr bwMode="auto">
          <a:xfrm>
            <a:off x="7050088" y="2403475"/>
            <a:ext cx="0" cy="28098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3987" name="AutoShape 17"/>
          <p:cNvSpPr>
            <a:spLocks noChangeArrowheads="1"/>
          </p:cNvSpPr>
          <p:nvPr/>
        </p:nvSpPr>
        <p:spPr bwMode="auto">
          <a:xfrm>
            <a:off x="748030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83988" name="Line 18"/>
          <p:cNvSpPr>
            <a:spLocks noChangeShapeType="1"/>
          </p:cNvSpPr>
          <p:nvPr/>
        </p:nvSpPr>
        <p:spPr bwMode="auto">
          <a:xfrm>
            <a:off x="7953375" y="2400300"/>
            <a:ext cx="0" cy="282575"/>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83989" name="Text Box 19"/>
          <p:cNvSpPr txBox="1">
            <a:spLocks noChangeArrowheads="1"/>
          </p:cNvSpPr>
          <p:nvPr/>
        </p:nvSpPr>
        <p:spPr bwMode="auto">
          <a:xfrm>
            <a:off x="1652588" y="236696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181614"/>
                </a:solidFill>
                <a:latin typeface="Arial" pitchFamily="34" charset="0"/>
              </a:rPr>
              <a:t>0</a:t>
            </a:r>
          </a:p>
        </p:txBody>
      </p:sp>
      <p:sp>
        <p:nvSpPr>
          <p:cNvPr id="83990" name="Text Box 20"/>
          <p:cNvSpPr txBox="1">
            <a:spLocks noChangeArrowheads="1"/>
          </p:cNvSpPr>
          <p:nvPr/>
        </p:nvSpPr>
        <p:spPr bwMode="auto">
          <a:xfrm>
            <a:off x="2413000" y="235426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181614"/>
                </a:solidFill>
                <a:latin typeface="Arial" pitchFamily="34" charset="0"/>
              </a:rPr>
              <a:t>4</a:t>
            </a:r>
          </a:p>
        </p:txBody>
      </p:sp>
      <p:sp>
        <p:nvSpPr>
          <p:cNvPr id="83991" name="Text Box 21"/>
          <p:cNvSpPr txBox="1">
            <a:spLocks noChangeArrowheads="1"/>
          </p:cNvSpPr>
          <p:nvPr/>
        </p:nvSpPr>
        <p:spPr bwMode="auto">
          <a:xfrm>
            <a:off x="3243263" y="235426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181614"/>
                </a:solidFill>
                <a:latin typeface="Arial" pitchFamily="34" charset="0"/>
              </a:rPr>
              <a:t>2</a:t>
            </a:r>
          </a:p>
        </p:txBody>
      </p:sp>
      <p:sp>
        <p:nvSpPr>
          <p:cNvPr id="83992" name="Text Box 22"/>
          <p:cNvSpPr txBox="1">
            <a:spLocks noChangeArrowheads="1"/>
          </p:cNvSpPr>
          <p:nvPr/>
        </p:nvSpPr>
        <p:spPr bwMode="auto">
          <a:xfrm>
            <a:off x="4071938" y="235426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181614"/>
                </a:solidFill>
                <a:latin typeface="Arial" pitchFamily="34" charset="0"/>
              </a:rPr>
              <a:t>6</a:t>
            </a:r>
          </a:p>
        </p:txBody>
      </p:sp>
      <p:sp>
        <p:nvSpPr>
          <p:cNvPr id="83993" name="Text Box 23"/>
          <p:cNvSpPr txBox="1">
            <a:spLocks noChangeArrowheads="1"/>
          </p:cNvSpPr>
          <p:nvPr/>
        </p:nvSpPr>
        <p:spPr bwMode="auto">
          <a:xfrm>
            <a:off x="4970463" y="235426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181614"/>
                </a:solidFill>
                <a:latin typeface="Arial" pitchFamily="34" charset="0"/>
              </a:rPr>
              <a:t>1</a:t>
            </a:r>
          </a:p>
        </p:txBody>
      </p:sp>
      <p:sp>
        <p:nvSpPr>
          <p:cNvPr id="83994" name="Text Box 24"/>
          <p:cNvSpPr txBox="1">
            <a:spLocks noChangeArrowheads="1"/>
          </p:cNvSpPr>
          <p:nvPr/>
        </p:nvSpPr>
        <p:spPr bwMode="auto">
          <a:xfrm>
            <a:off x="5800725" y="235426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181614"/>
                </a:solidFill>
                <a:latin typeface="Arial" pitchFamily="34" charset="0"/>
              </a:rPr>
              <a:t>5</a:t>
            </a:r>
          </a:p>
        </p:txBody>
      </p:sp>
      <p:sp>
        <p:nvSpPr>
          <p:cNvPr id="83995" name="Text Box 25"/>
          <p:cNvSpPr txBox="1">
            <a:spLocks noChangeArrowheads="1"/>
          </p:cNvSpPr>
          <p:nvPr/>
        </p:nvSpPr>
        <p:spPr bwMode="auto">
          <a:xfrm>
            <a:off x="6629400" y="235426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181614"/>
                </a:solidFill>
                <a:latin typeface="Arial" pitchFamily="34" charset="0"/>
              </a:rPr>
              <a:t>3</a:t>
            </a:r>
          </a:p>
        </p:txBody>
      </p:sp>
      <p:sp>
        <p:nvSpPr>
          <p:cNvPr id="83996" name="Text Box 26"/>
          <p:cNvSpPr txBox="1">
            <a:spLocks noChangeArrowheads="1"/>
          </p:cNvSpPr>
          <p:nvPr/>
        </p:nvSpPr>
        <p:spPr bwMode="auto">
          <a:xfrm>
            <a:off x="7527925" y="235426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1800" b="1" dirty="0">
                <a:solidFill>
                  <a:srgbClr val="181614"/>
                </a:solidFill>
                <a:latin typeface="Arial" pitchFamily="34" charset="0"/>
              </a:rPr>
              <a:t>7</a:t>
            </a:r>
          </a:p>
        </p:txBody>
      </p:sp>
      <p:sp>
        <p:nvSpPr>
          <p:cNvPr id="83997" name="Text Box 27"/>
          <p:cNvSpPr txBox="1">
            <a:spLocks noChangeArrowheads="1"/>
          </p:cNvSpPr>
          <p:nvPr/>
        </p:nvSpPr>
        <p:spPr bwMode="auto">
          <a:xfrm>
            <a:off x="898525" y="1801813"/>
            <a:ext cx="1485178" cy="422310"/>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2200" dirty="0">
                <a:solidFill>
                  <a:schemeClr val="tx1"/>
                </a:solidFill>
                <a:latin typeface="Arial" pitchFamily="34" charset="0"/>
              </a:rPr>
              <a:t>Real keys: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1"/>
          <p:cNvSpPr>
            <a:spLocks noGrp="1"/>
          </p:cNvSpPr>
          <p:nvPr>
            <p:ph type="ftr" sz="quarter" idx="10"/>
          </p:nvPr>
        </p:nvSpPr>
        <p:spPr>
          <a:noFill/>
        </p:spPr>
        <p:txBody>
          <a:bodyPr/>
          <a:lstStyle/>
          <a:p>
            <a:r>
              <a:rPr lang="en-US" smtClean="0"/>
              <a:t>Art of Multiprocessor Programming</a:t>
            </a:r>
          </a:p>
        </p:txBody>
      </p:sp>
      <p:sp>
        <p:nvSpPr>
          <p:cNvPr id="84995" name="Slide Number Placeholder 2"/>
          <p:cNvSpPr>
            <a:spLocks noGrp="1"/>
          </p:cNvSpPr>
          <p:nvPr>
            <p:ph type="sldNum" sz="quarter" idx="11"/>
          </p:nvPr>
        </p:nvSpPr>
        <p:spPr>
          <a:noFill/>
        </p:spPr>
        <p:txBody>
          <a:bodyPr/>
          <a:lstStyle/>
          <a:p>
            <a:fld id="{71DA3EBD-6845-4DD1-9E1F-2729CDFD23FD}" type="slidenum">
              <a:rPr lang="ar-SA" smtClean="0">
                <a:cs typeface="Arial" pitchFamily="34" charset="0"/>
              </a:rPr>
              <a:pPr/>
              <a:t>73</a:t>
            </a:fld>
            <a:endParaRPr lang="en-US" smtClean="0">
              <a:cs typeface="Arial" pitchFamily="34" charset="0"/>
            </a:endParaRPr>
          </a:p>
        </p:txBody>
      </p:sp>
      <p:sp>
        <p:nvSpPr>
          <p:cNvPr id="84996" name="Rectangle 2"/>
          <p:cNvSpPr>
            <a:spLocks noGrp="1" noChangeArrowheads="1"/>
          </p:cNvSpPr>
          <p:nvPr>
            <p:ph type="title" idx="4294967295"/>
          </p:nvPr>
        </p:nvSpPr>
        <p:spPr/>
        <p:txBody>
          <a:bodyPr/>
          <a:lstStyle/>
          <a:p>
            <a:pPr defTabSz="1008063"/>
            <a:r>
              <a:rPr lang="en-US" smtClean="0"/>
              <a:t>A Bit of Magic</a:t>
            </a:r>
          </a:p>
        </p:txBody>
      </p:sp>
      <p:sp>
        <p:nvSpPr>
          <p:cNvPr id="84997" name="AutoShape 3"/>
          <p:cNvSpPr>
            <a:spLocks noChangeArrowheads="1"/>
          </p:cNvSpPr>
          <p:nvPr/>
        </p:nvSpPr>
        <p:spPr bwMode="auto">
          <a:xfrm>
            <a:off x="1533525" y="2401888"/>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4998" name="Line 4"/>
          <p:cNvSpPr>
            <a:spLocks noChangeShapeType="1"/>
          </p:cNvSpPr>
          <p:nvPr/>
        </p:nvSpPr>
        <p:spPr bwMode="auto">
          <a:xfrm>
            <a:off x="2071688" y="2411413"/>
            <a:ext cx="1587" cy="28098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4999" name="AutoShape 5"/>
          <p:cNvSpPr>
            <a:spLocks noChangeArrowheads="1"/>
          </p:cNvSpPr>
          <p:nvPr/>
        </p:nvSpPr>
        <p:spPr bwMode="auto">
          <a:xfrm>
            <a:off x="320198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00" name="Line 6"/>
          <p:cNvSpPr>
            <a:spLocks noChangeShapeType="1"/>
          </p:cNvSpPr>
          <p:nvPr/>
        </p:nvSpPr>
        <p:spPr bwMode="auto">
          <a:xfrm>
            <a:off x="3673475" y="2401888"/>
            <a:ext cx="1588"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01" name="AutoShape 7"/>
          <p:cNvSpPr>
            <a:spLocks noChangeArrowheads="1"/>
          </p:cNvSpPr>
          <p:nvPr/>
        </p:nvSpPr>
        <p:spPr bwMode="auto">
          <a:xfrm>
            <a:off x="2365375"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02" name="Line 8"/>
          <p:cNvSpPr>
            <a:spLocks noChangeShapeType="1"/>
          </p:cNvSpPr>
          <p:nvPr/>
        </p:nvSpPr>
        <p:spPr bwMode="auto">
          <a:xfrm>
            <a:off x="2836863" y="2401888"/>
            <a:ext cx="1587"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03" name="AutoShape 9"/>
          <p:cNvSpPr>
            <a:spLocks noChangeArrowheads="1"/>
          </p:cNvSpPr>
          <p:nvPr/>
        </p:nvSpPr>
        <p:spPr bwMode="auto">
          <a:xfrm>
            <a:off x="4021138" y="2397125"/>
            <a:ext cx="674687" cy="29051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04" name="Line 10"/>
          <p:cNvSpPr>
            <a:spLocks noChangeShapeType="1"/>
          </p:cNvSpPr>
          <p:nvPr/>
        </p:nvSpPr>
        <p:spPr bwMode="auto">
          <a:xfrm>
            <a:off x="4492625" y="2405063"/>
            <a:ext cx="0" cy="28098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05" name="AutoShape 11"/>
          <p:cNvSpPr>
            <a:spLocks noChangeArrowheads="1"/>
          </p:cNvSpPr>
          <p:nvPr/>
        </p:nvSpPr>
        <p:spPr bwMode="auto">
          <a:xfrm>
            <a:off x="492283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06" name="Line 12"/>
          <p:cNvSpPr>
            <a:spLocks noChangeShapeType="1"/>
          </p:cNvSpPr>
          <p:nvPr/>
        </p:nvSpPr>
        <p:spPr bwMode="auto">
          <a:xfrm>
            <a:off x="5395913" y="2401888"/>
            <a:ext cx="0"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07" name="AutoShape 13"/>
          <p:cNvSpPr>
            <a:spLocks noChangeArrowheads="1"/>
          </p:cNvSpPr>
          <p:nvPr/>
        </p:nvSpPr>
        <p:spPr bwMode="auto">
          <a:xfrm>
            <a:off x="575945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08" name="Line 14"/>
          <p:cNvSpPr>
            <a:spLocks noChangeShapeType="1"/>
          </p:cNvSpPr>
          <p:nvPr/>
        </p:nvSpPr>
        <p:spPr bwMode="auto">
          <a:xfrm>
            <a:off x="6230938" y="2400300"/>
            <a:ext cx="1587"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09" name="AutoShape 15"/>
          <p:cNvSpPr>
            <a:spLocks noChangeArrowheads="1"/>
          </p:cNvSpPr>
          <p:nvPr/>
        </p:nvSpPr>
        <p:spPr bwMode="auto">
          <a:xfrm>
            <a:off x="6578600" y="2395538"/>
            <a:ext cx="674688"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10" name="Line 16"/>
          <p:cNvSpPr>
            <a:spLocks noChangeShapeType="1"/>
          </p:cNvSpPr>
          <p:nvPr/>
        </p:nvSpPr>
        <p:spPr bwMode="auto">
          <a:xfrm>
            <a:off x="7050088" y="2403475"/>
            <a:ext cx="0" cy="28098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11" name="AutoShape 17"/>
          <p:cNvSpPr>
            <a:spLocks noChangeArrowheads="1"/>
          </p:cNvSpPr>
          <p:nvPr/>
        </p:nvSpPr>
        <p:spPr bwMode="auto">
          <a:xfrm>
            <a:off x="748030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12" name="Line 18"/>
          <p:cNvSpPr>
            <a:spLocks noChangeShapeType="1"/>
          </p:cNvSpPr>
          <p:nvPr/>
        </p:nvSpPr>
        <p:spPr bwMode="auto">
          <a:xfrm>
            <a:off x="7953375" y="2400300"/>
            <a:ext cx="0"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13" name="Text Box 19"/>
          <p:cNvSpPr txBox="1">
            <a:spLocks noChangeArrowheads="1"/>
          </p:cNvSpPr>
          <p:nvPr/>
        </p:nvSpPr>
        <p:spPr bwMode="auto">
          <a:xfrm>
            <a:off x="1652588" y="23637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0</a:t>
            </a:r>
          </a:p>
        </p:txBody>
      </p:sp>
      <p:sp>
        <p:nvSpPr>
          <p:cNvPr id="85014" name="Text Box 20"/>
          <p:cNvSpPr txBox="1">
            <a:spLocks noChangeArrowheads="1"/>
          </p:cNvSpPr>
          <p:nvPr/>
        </p:nvSpPr>
        <p:spPr bwMode="auto">
          <a:xfrm>
            <a:off x="2413000"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4</a:t>
            </a:r>
          </a:p>
        </p:txBody>
      </p:sp>
      <p:sp>
        <p:nvSpPr>
          <p:cNvPr id="85015" name="Text Box 21"/>
          <p:cNvSpPr txBox="1">
            <a:spLocks noChangeArrowheads="1"/>
          </p:cNvSpPr>
          <p:nvPr/>
        </p:nvSpPr>
        <p:spPr bwMode="auto">
          <a:xfrm>
            <a:off x="3243263"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2</a:t>
            </a:r>
          </a:p>
        </p:txBody>
      </p:sp>
      <p:sp>
        <p:nvSpPr>
          <p:cNvPr id="85016" name="Text Box 22"/>
          <p:cNvSpPr txBox="1">
            <a:spLocks noChangeArrowheads="1"/>
          </p:cNvSpPr>
          <p:nvPr/>
        </p:nvSpPr>
        <p:spPr bwMode="auto">
          <a:xfrm>
            <a:off x="4071938"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6</a:t>
            </a:r>
          </a:p>
        </p:txBody>
      </p:sp>
      <p:sp>
        <p:nvSpPr>
          <p:cNvPr id="85017" name="Text Box 23"/>
          <p:cNvSpPr txBox="1">
            <a:spLocks noChangeArrowheads="1"/>
          </p:cNvSpPr>
          <p:nvPr/>
        </p:nvSpPr>
        <p:spPr bwMode="auto">
          <a:xfrm>
            <a:off x="4970463"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1</a:t>
            </a:r>
          </a:p>
        </p:txBody>
      </p:sp>
      <p:sp>
        <p:nvSpPr>
          <p:cNvPr id="85018" name="Text Box 24"/>
          <p:cNvSpPr txBox="1">
            <a:spLocks noChangeArrowheads="1"/>
          </p:cNvSpPr>
          <p:nvPr/>
        </p:nvSpPr>
        <p:spPr bwMode="auto">
          <a:xfrm>
            <a:off x="5800725"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5</a:t>
            </a:r>
          </a:p>
        </p:txBody>
      </p:sp>
      <p:sp>
        <p:nvSpPr>
          <p:cNvPr id="85019" name="Text Box 25"/>
          <p:cNvSpPr txBox="1">
            <a:spLocks noChangeArrowheads="1"/>
          </p:cNvSpPr>
          <p:nvPr/>
        </p:nvSpPr>
        <p:spPr bwMode="auto">
          <a:xfrm>
            <a:off x="6629400"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3</a:t>
            </a:r>
          </a:p>
        </p:txBody>
      </p:sp>
      <p:sp>
        <p:nvSpPr>
          <p:cNvPr id="85020" name="Text Box 26"/>
          <p:cNvSpPr txBox="1">
            <a:spLocks noChangeArrowheads="1"/>
          </p:cNvSpPr>
          <p:nvPr/>
        </p:nvSpPr>
        <p:spPr bwMode="auto">
          <a:xfrm>
            <a:off x="7527925"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7</a:t>
            </a:r>
          </a:p>
        </p:txBody>
      </p:sp>
      <p:sp>
        <p:nvSpPr>
          <p:cNvPr id="85021" name="Text Box 27"/>
          <p:cNvSpPr txBox="1">
            <a:spLocks noChangeArrowheads="1"/>
          </p:cNvSpPr>
          <p:nvPr/>
        </p:nvSpPr>
        <p:spPr bwMode="auto">
          <a:xfrm>
            <a:off x="898525" y="1801813"/>
            <a:ext cx="1482725" cy="42227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dirty="0">
                <a:solidFill>
                  <a:schemeClr val="tx1"/>
                </a:solidFill>
                <a:latin typeface="Arial" pitchFamily="34" charset="0"/>
              </a:rPr>
              <a:t>Real keys:</a:t>
            </a:r>
          </a:p>
        </p:txBody>
      </p:sp>
      <p:sp>
        <p:nvSpPr>
          <p:cNvPr id="85022" name="AutoShape 28"/>
          <p:cNvSpPr>
            <a:spLocks noChangeArrowheads="1"/>
          </p:cNvSpPr>
          <p:nvPr/>
        </p:nvSpPr>
        <p:spPr bwMode="auto">
          <a:xfrm>
            <a:off x="1546225" y="4516438"/>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23" name="Line 29"/>
          <p:cNvSpPr>
            <a:spLocks noChangeShapeType="1"/>
          </p:cNvSpPr>
          <p:nvPr/>
        </p:nvSpPr>
        <p:spPr bwMode="auto">
          <a:xfrm>
            <a:off x="2084388" y="4524375"/>
            <a:ext cx="1587"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24" name="AutoShape 30"/>
          <p:cNvSpPr>
            <a:spLocks noChangeArrowheads="1"/>
          </p:cNvSpPr>
          <p:nvPr/>
        </p:nvSpPr>
        <p:spPr bwMode="auto">
          <a:xfrm>
            <a:off x="3214688" y="4506913"/>
            <a:ext cx="676275" cy="293687"/>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25" name="Line 31"/>
          <p:cNvSpPr>
            <a:spLocks noChangeShapeType="1"/>
          </p:cNvSpPr>
          <p:nvPr/>
        </p:nvSpPr>
        <p:spPr bwMode="auto">
          <a:xfrm>
            <a:off x="3686175" y="4516438"/>
            <a:ext cx="1588"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26" name="AutoShape 32"/>
          <p:cNvSpPr>
            <a:spLocks noChangeArrowheads="1"/>
          </p:cNvSpPr>
          <p:nvPr/>
        </p:nvSpPr>
        <p:spPr bwMode="auto">
          <a:xfrm>
            <a:off x="2378075" y="4506913"/>
            <a:ext cx="676275" cy="293687"/>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27" name="Line 33"/>
          <p:cNvSpPr>
            <a:spLocks noChangeShapeType="1"/>
          </p:cNvSpPr>
          <p:nvPr/>
        </p:nvSpPr>
        <p:spPr bwMode="auto">
          <a:xfrm>
            <a:off x="2849563" y="4516438"/>
            <a:ext cx="1587"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28" name="AutoShape 34"/>
          <p:cNvSpPr>
            <a:spLocks noChangeArrowheads="1"/>
          </p:cNvSpPr>
          <p:nvPr/>
        </p:nvSpPr>
        <p:spPr bwMode="auto">
          <a:xfrm>
            <a:off x="4033838" y="4510088"/>
            <a:ext cx="674687"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29" name="Line 35"/>
          <p:cNvSpPr>
            <a:spLocks noChangeShapeType="1"/>
          </p:cNvSpPr>
          <p:nvPr/>
        </p:nvSpPr>
        <p:spPr bwMode="auto">
          <a:xfrm>
            <a:off x="4505325" y="4519613"/>
            <a:ext cx="0" cy="28098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30" name="AutoShape 36"/>
          <p:cNvSpPr>
            <a:spLocks noChangeArrowheads="1"/>
          </p:cNvSpPr>
          <p:nvPr/>
        </p:nvSpPr>
        <p:spPr bwMode="auto">
          <a:xfrm>
            <a:off x="4935538" y="4506913"/>
            <a:ext cx="676275" cy="293687"/>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31" name="Line 37"/>
          <p:cNvSpPr>
            <a:spLocks noChangeShapeType="1"/>
          </p:cNvSpPr>
          <p:nvPr/>
        </p:nvSpPr>
        <p:spPr bwMode="auto">
          <a:xfrm>
            <a:off x="5408613" y="4516438"/>
            <a:ext cx="0"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32" name="AutoShape 38"/>
          <p:cNvSpPr>
            <a:spLocks noChangeArrowheads="1"/>
          </p:cNvSpPr>
          <p:nvPr/>
        </p:nvSpPr>
        <p:spPr bwMode="auto">
          <a:xfrm>
            <a:off x="5772150" y="4505325"/>
            <a:ext cx="676275" cy="293688"/>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33" name="Line 39"/>
          <p:cNvSpPr>
            <a:spLocks noChangeShapeType="1"/>
          </p:cNvSpPr>
          <p:nvPr/>
        </p:nvSpPr>
        <p:spPr bwMode="auto">
          <a:xfrm>
            <a:off x="6243638" y="4514850"/>
            <a:ext cx="1587"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34" name="AutoShape 40"/>
          <p:cNvSpPr>
            <a:spLocks noChangeArrowheads="1"/>
          </p:cNvSpPr>
          <p:nvPr/>
        </p:nvSpPr>
        <p:spPr bwMode="auto">
          <a:xfrm>
            <a:off x="6591300" y="4508500"/>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35" name="Line 41"/>
          <p:cNvSpPr>
            <a:spLocks noChangeShapeType="1"/>
          </p:cNvSpPr>
          <p:nvPr/>
        </p:nvSpPr>
        <p:spPr bwMode="auto">
          <a:xfrm>
            <a:off x="7062788" y="4518025"/>
            <a:ext cx="0" cy="28098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36" name="AutoShape 42"/>
          <p:cNvSpPr>
            <a:spLocks noChangeArrowheads="1"/>
          </p:cNvSpPr>
          <p:nvPr/>
        </p:nvSpPr>
        <p:spPr bwMode="auto">
          <a:xfrm>
            <a:off x="7494588" y="4505325"/>
            <a:ext cx="674687" cy="293688"/>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5037" name="Line 43"/>
          <p:cNvSpPr>
            <a:spLocks noChangeShapeType="1"/>
          </p:cNvSpPr>
          <p:nvPr/>
        </p:nvSpPr>
        <p:spPr bwMode="auto">
          <a:xfrm>
            <a:off x="7966075" y="4514850"/>
            <a:ext cx="0"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5038" name="Text Box 44"/>
          <p:cNvSpPr txBox="1">
            <a:spLocks noChangeArrowheads="1"/>
          </p:cNvSpPr>
          <p:nvPr/>
        </p:nvSpPr>
        <p:spPr bwMode="auto">
          <a:xfrm>
            <a:off x="1652588" y="44783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0</a:t>
            </a:r>
          </a:p>
        </p:txBody>
      </p:sp>
      <p:sp>
        <p:nvSpPr>
          <p:cNvPr id="85039" name="Text Box 45"/>
          <p:cNvSpPr txBox="1">
            <a:spLocks noChangeArrowheads="1"/>
          </p:cNvSpPr>
          <p:nvPr/>
        </p:nvSpPr>
        <p:spPr bwMode="auto">
          <a:xfrm>
            <a:off x="2413000" y="4465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1</a:t>
            </a:r>
          </a:p>
        </p:txBody>
      </p:sp>
      <p:sp>
        <p:nvSpPr>
          <p:cNvPr id="85040" name="Text Box 46"/>
          <p:cNvSpPr txBox="1">
            <a:spLocks noChangeArrowheads="1"/>
          </p:cNvSpPr>
          <p:nvPr/>
        </p:nvSpPr>
        <p:spPr bwMode="auto">
          <a:xfrm>
            <a:off x="3243263" y="4465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2</a:t>
            </a:r>
          </a:p>
        </p:txBody>
      </p:sp>
      <p:sp>
        <p:nvSpPr>
          <p:cNvPr id="85041" name="Text Box 47"/>
          <p:cNvSpPr txBox="1">
            <a:spLocks noChangeArrowheads="1"/>
          </p:cNvSpPr>
          <p:nvPr/>
        </p:nvSpPr>
        <p:spPr bwMode="auto">
          <a:xfrm>
            <a:off x="4071938" y="4465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3</a:t>
            </a:r>
          </a:p>
        </p:txBody>
      </p:sp>
      <p:sp>
        <p:nvSpPr>
          <p:cNvPr id="85042" name="Text Box 48"/>
          <p:cNvSpPr txBox="1">
            <a:spLocks noChangeArrowheads="1"/>
          </p:cNvSpPr>
          <p:nvPr/>
        </p:nvSpPr>
        <p:spPr bwMode="auto">
          <a:xfrm>
            <a:off x="4970463" y="4465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4</a:t>
            </a:r>
          </a:p>
        </p:txBody>
      </p:sp>
      <p:sp>
        <p:nvSpPr>
          <p:cNvPr id="85043" name="Text Box 49"/>
          <p:cNvSpPr txBox="1">
            <a:spLocks noChangeArrowheads="1"/>
          </p:cNvSpPr>
          <p:nvPr/>
        </p:nvSpPr>
        <p:spPr bwMode="auto">
          <a:xfrm>
            <a:off x="5800725" y="4465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5</a:t>
            </a:r>
          </a:p>
        </p:txBody>
      </p:sp>
      <p:sp>
        <p:nvSpPr>
          <p:cNvPr id="85044" name="Text Box 50"/>
          <p:cNvSpPr txBox="1">
            <a:spLocks noChangeArrowheads="1"/>
          </p:cNvSpPr>
          <p:nvPr/>
        </p:nvSpPr>
        <p:spPr bwMode="auto">
          <a:xfrm>
            <a:off x="6629400" y="4465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6</a:t>
            </a:r>
          </a:p>
        </p:txBody>
      </p:sp>
      <p:sp>
        <p:nvSpPr>
          <p:cNvPr id="85045" name="Text Box 51"/>
          <p:cNvSpPr txBox="1">
            <a:spLocks noChangeArrowheads="1"/>
          </p:cNvSpPr>
          <p:nvPr/>
        </p:nvSpPr>
        <p:spPr bwMode="auto">
          <a:xfrm>
            <a:off x="7527925" y="4465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7</a:t>
            </a:r>
          </a:p>
        </p:txBody>
      </p:sp>
      <p:sp>
        <p:nvSpPr>
          <p:cNvPr id="85046" name="Text Box 52"/>
          <p:cNvSpPr txBox="1">
            <a:spLocks noChangeArrowheads="1"/>
          </p:cNvSpPr>
          <p:nvPr/>
        </p:nvSpPr>
        <p:spPr bwMode="auto">
          <a:xfrm>
            <a:off x="909638" y="3736975"/>
            <a:ext cx="1549299"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dirty="0">
                <a:solidFill>
                  <a:srgbClr val="020202"/>
                </a:solidFill>
                <a:latin typeface="Arial" pitchFamily="34" charset="0"/>
              </a:rPr>
              <a:t>Split-order:</a:t>
            </a:r>
          </a:p>
        </p:txBody>
      </p:sp>
      <p:sp>
        <p:nvSpPr>
          <p:cNvPr id="1498165" name="Text Box 53"/>
          <p:cNvSpPr txBox="1">
            <a:spLocks noChangeArrowheads="1"/>
          </p:cNvSpPr>
          <p:nvPr/>
        </p:nvSpPr>
        <p:spPr bwMode="auto">
          <a:xfrm>
            <a:off x="503238" y="2735263"/>
            <a:ext cx="3343275" cy="936625"/>
          </a:xfrm>
          <a:prstGeom prst="rect">
            <a:avLst/>
          </a:prstGeom>
          <a:noFill/>
          <a:ln w="9525">
            <a:noFill/>
            <a:miter lim="800000"/>
            <a:headEnd/>
            <a:tailEnd/>
          </a:ln>
        </p:spPr>
        <p:txBody>
          <a:bodyPr lIns="82945" tIns="41473" rIns="82945" bIns="41473">
            <a:spAutoFit/>
          </a:bodyPr>
          <a:lstStyle/>
          <a:p>
            <a:pPr algn="l" defTabSz="828675" eaLnBrk="1" hangingPunct="1">
              <a:defRPr/>
            </a:pPr>
            <a:r>
              <a:rPr kumimoji="1" lang="en-US" sz="2800" b="1" dirty="0">
                <a:solidFill>
                  <a:srgbClr val="FF3300"/>
                </a:solidFill>
                <a:latin typeface="Arial" pitchFamily="34" charset="0"/>
                <a:cs typeface="Arial" pitchFamily="34" charset="0"/>
              </a:rPr>
              <a:t>Real key 1 is in the 4</a:t>
            </a:r>
            <a:r>
              <a:rPr kumimoji="1" lang="en-US" sz="2800" b="1" baseline="30000" dirty="0">
                <a:solidFill>
                  <a:srgbClr val="FF3300"/>
                </a:solidFill>
                <a:latin typeface="Arial" pitchFamily="34" charset="0"/>
                <a:cs typeface="Arial" pitchFamily="34" charset="0"/>
              </a:rPr>
              <a:t>th </a:t>
            </a:r>
            <a:r>
              <a:rPr kumimoji="1" lang="en-US" sz="2800" b="1" dirty="0">
                <a:solidFill>
                  <a:srgbClr val="FF3300"/>
                </a:solidFill>
                <a:latin typeface="Arial" pitchFamily="34" charset="0"/>
                <a:cs typeface="Arial" pitchFamily="34" charset="0"/>
              </a:rPr>
              <a:t>location </a:t>
            </a:r>
          </a:p>
        </p:txBody>
      </p:sp>
      <p:sp>
        <p:nvSpPr>
          <p:cNvPr id="1498166" name="AutoShape 54"/>
          <p:cNvSpPr>
            <a:spLocks noChangeArrowheads="1"/>
          </p:cNvSpPr>
          <p:nvPr/>
        </p:nvSpPr>
        <p:spPr bwMode="auto">
          <a:xfrm>
            <a:off x="4848225" y="2233613"/>
            <a:ext cx="858838" cy="625475"/>
          </a:xfrm>
          <a:prstGeom prst="wedgeRoundRectCallout">
            <a:avLst>
              <a:gd name="adj1" fmla="val -210297"/>
              <a:gd name="adj2" fmla="val 72689"/>
              <a:gd name="adj3" fmla="val 16667"/>
            </a:avLst>
          </a:prstGeom>
          <a:noFill/>
          <a:ln w="38100" algn="ctr">
            <a:solidFill>
              <a:srgbClr val="FF0000"/>
            </a:solidFill>
            <a:miter lim="800000"/>
            <a:headEnd/>
            <a:tailEnd/>
          </a:ln>
        </p:spPr>
        <p:txBody>
          <a:bodyPr anchor="ctr"/>
          <a:lstStyle/>
          <a:p>
            <a:pPr algn="ctr" eaLnBrk="1" hangingPunct="1">
              <a:lnSpc>
                <a:spcPct val="70000"/>
              </a:lnSpc>
              <a:spcBef>
                <a:spcPct val="30000"/>
              </a:spcBef>
              <a:defRPr/>
            </a:pPr>
            <a:endParaRPr lang="en-US" b="1" dirty="0">
              <a:latin typeface="Arial" pitchFamily="34" charset="0"/>
            </a:endParaRPr>
          </a:p>
        </p:txBody>
      </p:sp>
      <p:sp>
        <p:nvSpPr>
          <p:cNvPr id="1498167" name="AutoShape 55"/>
          <p:cNvSpPr>
            <a:spLocks noChangeArrowheads="1"/>
          </p:cNvSpPr>
          <p:nvPr/>
        </p:nvSpPr>
        <p:spPr bwMode="auto">
          <a:xfrm>
            <a:off x="4864100" y="4321175"/>
            <a:ext cx="858838" cy="625475"/>
          </a:xfrm>
          <a:prstGeom prst="wedgeRoundRectCallout">
            <a:avLst>
              <a:gd name="adj1" fmla="val -224789"/>
              <a:gd name="adj2" fmla="val -174515"/>
              <a:gd name="adj3" fmla="val 16667"/>
            </a:avLst>
          </a:prstGeom>
          <a:noFill/>
          <a:ln w="38100" algn="ctr">
            <a:solidFill>
              <a:srgbClr val="FF0000"/>
            </a:solidFill>
            <a:miter lim="800000"/>
            <a:headEnd/>
            <a:tailEnd/>
          </a:ln>
        </p:spPr>
        <p:txBody>
          <a:bodyPr anchor="ctr"/>
          <a:lstStyle/>
          <a:p>
            <a:pPr algn="ctr" eaLnBrk="1" hangingPunct="1">
              <a:lnSpc>
                <a:spcPct val="70000"/>
              </a:lnSpc>
              <a:spcBef>
                <a:spcPct val="30000"/>
              </a:spcBef>
              <a:defRPr/>
            </a:pPr>
            <a:endParaRPr lang="en-US" b="1"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81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8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65" grpId="0"/>
      <p:bldP spid="1498166" grpId="0" animBg="1"/>
      <p:bldP spid="149816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1"/>
          <p:cNvSpPr>
            <a:spLocks noGrp="1"/>
          </p:cNvSpPr>
          <p:nvPr>
            <p:ph type="ftr" sz="quarter" idx="10"/>
          </p:nvPr>
        </p:nvSpPr>
        <p:spPr>
          <a:noFill/>
        </p:spPr>
        <p:txBody>
          <a:bodyPr/>
          <a:lstStyle/>
          <a:p>
            <a:r>
              <a:rPr lang="en-US" smtClean="0"/>
              <a:t>Art of Multiprocessor Programming</a:t>
            </a:r>
          </a:p>
        </p:txBody>
      </p:sp>
      <p:sp>
        <p:nvSpPr>
          <p:cNvPr id="86019" name="Slide Number Placeholder 2"/>
          <p:cNvSpPr>
            <a:spLocks noGrp="1"/>
          </p:cNvSpPr>
          <p:nvPr>
            <p:ph type="sldNum" sz="quarter" idx="11"/>
          </p:nvPr>
        </p:nvSpPr>
        <p:spPr>
          <a:noFill/>
        </p:spPr>
        <p:txBody>
          <a:bodyPr/>
          <a:lstStyle/>
          <a:p>
            <a:fld id="{0FFA74A8-4727-4289-B7C1-02F22537F2DF}" type="slidenum">
              <a:rPr lang="ar-SA" smtClean="0">
                <a:cs typeface="Arial" pitchFamily="34" charset="0"/>
              </a:rPr>
              <a:pPr/>
              <a:t>74</a:t>
            </a:fld>
            <a:endParaRPr lang="en-US" smtClean="0">
              <a:cs typeface="Arial" pitchFamily="34" charset="0"/>
            </a:endParaRPr>
          </a:p>
        </p:txBody>
      </p:sp>
      <p:sp>
        <p:nvSpPr>
          <p:cNvPr id="86020" name="Rectangle 2"/>
          <p:cNvSpPr>
            <a:spLocks noGrp="1" noChangeArrowheads="1"/>
          </p:cNvSpPr>
          <p:nvPr>
            <p:ph type="title" idx="4294967295"/>
          </p:nvPr>
        </p:nvSpPr>
        <p:spPr/>
        <p:txBody>
          <a:bodyPr/>
          <a:lstStyle/>
          <a:p>
            <a:pPr defTabSz="1008063"/>
            <a:r>
              <a:rPr lang="en-US" smtClean="0"/>
              <a:t>A Bit of Magic</a:t>
            </a:r>
          </a:p>
        </p:txBody>
      </p:sp>
      <p:sp>
        <p:nvSpPr>
          <p:cNvPr id="86021" name="AutoShape 3"/>
          <p:cNvSpPr>
            <a:spLocks noChangeArrowheads="1"/>
          </p:cNvSpPr>
          <p:nvPr/>
        </p:nvSpPr>
        <p:spPr bwMode="auto">
          <a:xfrm>
            <a:off x="1533525" y="2401888"/>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22" name="Line 4"/>
          <p:cNvSpPr>
            <a:spLocks noChangeShapeType="1"/>
          </p:cNvSpPr>
          <p:nvPr/>
        </p:nvSpPr>
        <p:spPr bwMode="auto">
          <a:xfrm>
            <a:off x="2071688" y="2411413"/>
            <a:ext cx="1587" cy="28098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23" name="AutoShape 5"/>
          <p:cNvSpPr>
            <a:spLocks noChangeArrowheads="1"/>
          </p:cNvSpPr>
          <p:nvPr/>
        </p:nvSpPr>
        <p:spPr bwMode="auto">
          <a:xfrm>
            <a:off x="320198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24" name="Line 6"/>
          <p:cNvSpPr>
            <a:spLocks noChangeShapeType="1"/>
          </p:cNvSpPr>
          <p:nvPr/>
        </p:nvSpPr>
        <p:spPr bwMode="auto">
          <a:xfrm>
            <a:off x="3673475" y="2401888"/>
            <a:ext cx="1588"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25" name="AutoShape 7"/>
          <p:cNvSpPr>
            <a:spLocks noChangeArrowheads="1"/>
          </p:cNvSpPr>
          <p:nvPr/>
        </p:nvSpPr>
        <p:spPr bwMode="auto">
          <a:xfrm>
            <a:off x="2365375"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26" name="Line 8"/>
          <p:cNvSpPr>
            <a:spLocks noChangeShapeType="1"/>
          </p:cNvSpPr>
          <p:nvPr/>
        </p:nvSpPr>
        <p:spPr bwMode="auto">
          <a:xfrm>
            <a:off x="2836863" y="2401888"/>
            <a:ext cx="1587"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27" name="AutoShape 9"/>
          <p:cNvSpPr>
            <a:spLocks noChangeArrowheads="1"/>
          </p:cNvSpPr>
          <p:nvPr/>
        </p:nvSpPr>
        <p:spPr bwMode="auto">
          <a:xfrm>
            <a:off x="4021138" y="2397125"/>
            <a:ext cx="674687" cy="29051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28" name="Line 10"/>
          <p:cNvSpPr>
            <a:spLocks noChangeShapeType="1"/>
          </p:cNvSpPr>
          <p:nvPr/>
        </p:nvSpPr>
        <p:spPr bwMode="auto">
          <a:xfrm>
            <a:off x="4492625" y="2405063"/>
            <a:ext cx="0" cy="28098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29" name="AutoShape 11"/>
          <p:cNvSpPr>
            <a:spLocks noChangeArrowheads="1"/>
          </p:cNvSpPr>
          <p:nvPr/>
        </p:nvSpPr>
        <p:spPr bwMode="auto">
          <a:xfrm>
            <a:off x="4922838" y="2393950"/>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30" name="Line 12"/>
          <p:cNvSpPr>
            <a:spLocks noChangeShapeType="1"/>
          </p:cNvSpPr>
          <p:nvPr/>
        </p:nvSpPr>
        <p:spPr bwMode="auto">
          <a:xfrm>
            <a:off x="5395913" y="2401888"/>
            <a:ext cx="0"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31" name="AutoShape 13"/>
          <p:cNvSpPr>
            <a:spLocks noChangeArrowheads="1"/>
          </p:cNvSpPr>
          <p:nvPr/>
        </p:nvSpPr>
        <p:spPr bwMode="auto">
          <a:xfrm>
            <a:off x="575945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32" name="Line 14"/>
          <p:cNvSpPr>
            <a:spLocks noChangeShapeType="1"/>
          </p:cNvSpPr>
          <p:nvPr/>
        </p:nvSpPr>
        <p:spPr bwMode="auto">
          <a:xfrm>
            <a:off x="6230938" y="2400300"/>
            <a:ext cx="1587"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33" name="AutoShape 15"/>
          <p:cNvSpPr>
            <a:spLocks noChangeArrowheads="1"/>
          </p:cNvSpPr>
          <p:nvPr/>
        </p:nvSpPr>
        <p:spPr bwMode="auto">
          <a:xfrm>
            <a:off x="6578600" y="2395538"/>
            <a:ext cx="674688"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34" name="Line 16"/>
          <p:cNvSpPr>
            <a:spLocks noChangeShapeType="1"/>
          </p:cNvSpPr>
          <p:nvPr/>
        </p:nvSpPr>
        <p:spPr bwMode="auto">
          <a:xfrm>
            <a:off x="7050088" y="2403475"/>
            <a:ext cx="0" cy="28098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35" name="AutoShape 17"/>
          <p:cNvSpPr>
            <a:spLocks noChangeArrowheads="1"/>
          </p:cNvSpPr>
          <p:nvPr/>
        </p:nvSpPr>
        <p:spPr bwMode="auto">
          <a:xfrm>
            <a:off x="7480300" y="239236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36" name="Line 18"/>
          <p:cNvSpPr>
            <a:spLocks noChangeShapeType="1"/>
          </p:cNvSpPr>
          <p:nvPr/>
        </p:nvSpPr>
        <p:spPr bwMode="auto">
          <a:xfrm>
            <a:off x="7953375" y="2400300"/>
            <a:ext cx="0"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37" name="Text Box 19"/>
          <p:cNvSpPr txBox="1">
            <a:spLocks noChangeArrowheads="1"/>
          </p:cNvSpPr>
          <p:nvPr/>
        </p:nvSpPr>
        <p:spPr bwMode="auto">
          <a:xfrm>
            <a:off x="1652588" y="23637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0</a:t>
            </a:r>
          </a:p>
        </p:txBody>
      </p:sp>
      <p:sp>
        <p:nvSpPr>
          <p:cNvPr id="86038" name="Text Box 20"/>
          <p:cNvSpPr txBox="1">
            <a:spLocks noChangeArrowheads="1"/>
          </p:cNvSpPr>
          <p:nvPr/>
        </p:nvSpPr>
        <p:spPr bwMode="auto">
          <a:xfrm>
            <a:off x="2413000"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4</a:t>
            </a:r>
          </a:p>
        </p:txBody>
      </p:sp>
      <p:sp>
        <p:nvSpPr>
          <p:cNvPr id="86039" name="Text Box 21"/>
          <p:cNvSpPr txBox="1">
            <a:spLocks noChangeArrowheads="1"/>
          </p:cNvSpPr>
          <p:nvPr/>
        </p:nvSpPr>
        <p:spPr bwMode="auto">
          <a:xfrm>
            <a:off x="3243263"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2</a:t>
            </a:r>
          </a:p>
        </p:txBody>
      </p:sp>
      <p:sp>
        <p:nvSpPr>
          <p:cNvPr id="86040" name="Text Box 22"/>
          <p:cNvSpPr txBox="1">
            <a:spLocks noChangeArrowheads="1"/>
          </p:cNvSpPr>
          <p:nvPr/>
        </p:nvSpPr>
        <p:spPr bwMode="auto">
          <a:xfrm>
            <a:off x="4071938"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6</a:t>
            </a:r>
          </a:p>
        </p:txBody>
      </p:sp>
      <p:sp>
        <p:nvSpPr>
          <p:cNvPr id="86041" name="Text Box 23"/>
          <p:cNvSpPr txBox="1">
            <a:spLocks noChangeArrowheads="1"/>
          </p:cNvSpPr>
          <p:nvPr/>
        </p:nvSpPr>
        <p:spPr bwMode="auto">
          <a:xfrm>
            <a:off x="4970463"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1</a:t>
            </a:r>
          </a:p>
        </p:txBody>
      </p:sp>
      <p:sp>
        <p:nvSpPr>
          <p:cNvPr id="86042" name="Text Box 24"/>
          <p:cNvSpPr txBox="1">
            <a:spLocks noChangeArrowheads="1"/>
          </p:cNvSpPr>
          <p:nvPr/>
        </p:nvSpPr>
        <p:spPr bwMode="auto">
          <a:xfrm>
            <a:off x="5800725"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5</a:t>
            </a:r>
          </a:p>
        </p:txBody>
      </p:sp>
      <p:sp>
        <p:nvSpPr>
          <p:cNvPr id="86043" name="Text Box 25"/>
          <p:cNvSpPr txBox="1">
            <a:spLocks noChangeArrowheads="1"/>
          </p:cNvSpPr>
          <p:nvPr/>
        </p:nvSpPr>
        <p:spPr bwMode="auto">
          <a:xfrm>
            <a:off x="6629400"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3</a:t>
            </a:r>
          </a:p>
        </p:txBody>
      </p:sp>
      <p:sp>
        <p:nvSpPr>
          <p:cNvPr id="86044" name="Text Box 26"/>
          <p:cNvSpPr txBox="1">
            <a:spLocks noChangeArrowheads="1"/>
          </p:cNvSpPr>
          <p:nvPr/>
        </p:nvSpPr>
        <p:spPr bwMode="auto">
          <a:xfrm>
            <a:off x="7527925" y="235108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181614"/>
                </a:solidFill>
                <a:latin typeface="Arial" pitchFamily="34" charset="0"/>
              </a:rPr>
              <a:t>7</a:t>
            </a:r>
          </a:p>
        </p:txBody>
      </p:sp>
      <p:sp>
        <p:nvSpPr>
          <p:cNvPr id="86045" name="Text Box 27"/>
          <p:cNvSpPr txBox="1">
            <a:spLocks noChangeArrowheads="1"/>
          </p:cNvSpPr>
          <p:nvPr/>
        </p:nvSpPr>
        <p:spPr bwMode="auto">
          <a:xfrm>
            <a:off x="898525" y="1801813"/>
            <a:ext cx="1482725" cy="42227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dirty="0">
                <a:solidFill>
                  <a:schemeClr val="tx1"/>
                </a:solidFill>
                <a:latin typeface="Arial" pitchFamily="34" charset="0"/>
              </a:rPr>
              <a:t>Real keys:</a:t>
            </a:r>
          </a:p>
        </p:txBody>
      </p:sp>
      <p:grpSp>
        <p:nvGrpSpPr>
          <p:cNvPr id="86046" name="Group 28"/>
          <p:cNvGrpSpPr>
            <a:grpSpLocks/>
          </p:cNvGrpSpPr>
          <p:nvPr/>
        </p:nvGrpSpPr>
        <p:grpSpPr bwMode="auto">
          <a:xfrm>
            <a:off x="909638" y="3736976"/>
            <a:ext cx="7259637" cy="1101873"/>
            <a:chOff x="632" y="2595"/>
            <a:chExt cx="5041" cy="765"/>
          </a:xfrm>
        </p:grpSpPr>
        <p:sp>
          <p:nvSpPr>
            <p:cNvPr id="86067" name="AutoShape 29"/>
            <p:cNvSpPr>
              <a:spLocks noChangeArrowheads="1"/>
            </p:cNvSpPr>
            <p:nvPr/>
          </p:nvSpPr>
          <p:spPr bwMode="auto">
            <a:xfrm>
              <a:off x="1074" y="3136"/>
              <a:ext cx="468" cy="20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68" name="Line 30"/>
            <p:cNvSpPr>
              <a:spLocks noChangeShapeType="1"/>
            </p:cNvSpPr>
            <p:nvPr/>
          </p:nvSpPr>
          <p:spPr bwMode="auto">
            <a:xfrm>
              <a:off x="1448" y="3142"/>
              <a:ext cx="1" cy="196"/>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69" name="AutoShape 31"/>
            <p:cNvSpPr>
              <a:spLocks noChangeArrowheads="1"/>
            </p:cNvSpPr>
            <p:nvPr/>
          </p:nvSpPr>
          <p:spPr bwMode="auto">
            <a:xfrm>
              <a:off x="2233" y="3130"/>
              <a:ext cx="473" cy="205"/>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70" name="Line 32"/>
            <p:cNvSpPr>
              <a:spLocks noChangeShapeType="1"/>
            </p:cNvSpPr>
            <p:nvPr/>
          </p:nvSpPr>
          <p:spPr bwMode="auto">
            <a:xfrm>
              <a:off x="2560" y="3136"/>
              <a:ext cx="1" cy="196"/>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71" name="AutoShape 33"/>
            <p:cNvSpPr>
              <a:spLocks noChangeArrowheads="1"/>
            </p:cNvSpPr>
            <p:nvPr/>
          </p:nvSpPr>
          <p:spPr bwMode="auto">
            <a:xfrm>
              <a:off x="1652" y="3130"/>
              <a:ext cx="472" cy="205"/>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72" name="Line 34"/>
            <p:cNvSpPr>
              <a:spLocks noChangeShapeType="1"/>
            </p:cNvSpPr>
            <p:nvPr/>
          </p:nvSpPr>
          <p:spPr bwMode="auto">
            <a:xfrm>
              <a:off x="1979" y="3136"/>
              <a:ext cx="1" cy="196"/>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73" name="AutoShape 35"/>
            <p:cNvSpPr>
              <a:spLocks noChangeArrowheads="1"/>
            </p:cNvSpPr>
            <p:nvPr/>
          </p:nvSpPr>
          <p:spPr bwMode="auto">
            <a:xfrm>
              <a:off x="2801" y="3132"/>
              <a:ext cx="464" cy="20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74" name="Line 36"/>
            <p:cNvSpPr>
              <a:spLocks noChangeShapeType="1"/>
            </p:cNvSpPr>
            <p:nvPr/>
          </p:nvSpPr>
          <p:spPr bwMode="auto">
            <a:xfrm>
              <a:off x="3129" y="3138"/>
              <a:ext cx="0" cy="19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75" name="AutoShape 37"/>
            <p:cNvSpPr>
              <a:spLocks noChangeArrowheads="1"/>
            </p:cNvSpPr>
            <p:nvPr/>
          </p:nvSpPr>
          <p:spPr bwMode="auto">
            <a:xfrm>
              <a:off x="3428" y="3130"/>
              <a:ext cx="474" cy="205"/>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76" name="Line 38"/>
            <p:cNvSpPr>
              <a:spLocks noChangeShapeType="1"/>
            </p:cNvSpPr>
            <p:nvPr/>
          </p:nvSpPr>
          <p:spPr bwMode="auto">
            <a:xfrm>
              <a:off x="3756" y="3136"/>
              <a:ext cx="0" cy="196"/>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77" name="AutoShape 39"/>
            <p:cNvSpPr>
              <a:spLocks noChangeArrowheads="1"/>
            </p:cNvSpPr>
            <p:nvPr/>
          </p:nvSpPr>
          <p:spPr bwMode="auto">
            <a:xfrm>
              <a:off x="4008" y="3130"/>
              <a:ext cx="470" cy="205"/>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78" name="Line 40"/>
            <p:cNvSpPr>
              <a:spLocks noChangeShapeType="1"/>
            </p:cNvSpPr>
            <p:nvPr/>
          </p:nvSpPr>
          <p:spPr bwMode="auto">
            <a:xfrm>
              <a:off x="4336" y="3135"/>
              <a:ext cx="1" cy="196"/>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79" name="AutoShape 41"/>
            <p:cNvSpPr>
              <a:spLocks noChangeArrowheads="1"/>
            </p:cNvSpPr>
            <p:nvPr/>
          </p:nvSpPr>
          <p:spPr bwMode="auto">
            <a:xfrm>
              <a:off x="4577" y="3131"/>
              <a:ext cx="465" cy="204"/>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80" name="Line 42"/>
            <p:cNvSpPr>
              <a:spLocks noChangeShapeType="1"/>
            </p:cNvSpPr>
            <p:nvPr/>
          </p:nvSpPr>
          <p:spPr bwMode="auto">
            <a:xfrm>
              <a:off x="4905" y="3137"/>
              <a:ext cx="0" cy="19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81" name="AutoShape 43"/>
            <p:cNvSpPr>
              <a:spLocks noChangeArrowheads="1"/>
            </p:cNvSpPr>
            <p:nvPr/>
          </p:nvSpPr>
          <p:spPr bwMode="auto">
            <a:xfrm>
              <a:off x="5205" y="3130"/>
              <a:ext cx="468" cy="205"/>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6082" name="Line 44"/>
            <p:cNvSpPr>
              <a:spLocks noChangeShapeType="1"/>
            </p:cNvSpPr>
            <p:nvPr/>
          </p:nvSpPr>
          <p:spPr bwMode="auto">
            <a:xfrm>
              <a:off x="5532" y="3135"/>
              <a:ext cx="0" cy="196"/>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6083" name="Text Box 45"/>
            <p:cNvSpPr txBox="1">
              <a:spLocks noChangeArrowheads="1"/>
            </p:cNvSpPr>
            <p:nvPr/>
          </p:nvSpPr>
          <p:spPr bwMode="auto">
            <a:xfrm>
              <a:off x="1148" y="3110"/>
              <a:ext cx="205" cy="25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0</a:t>
              </a:r>
            </a:p>
          </p:txBody>
        </p:sp>
        <p:sp>
          <p:nvSpPr>
            <p:cNvPr id="86084" name="Text Box 46"/>
            <p:cNvSpPr txBox="1">
              <a:spLocks noChangeArrowheads="1"/>
            </p:cNvSpPr>
            <p:nvPr/>
          </p:nvSpPr>
          <p:spPr bwMode="auto">
            <a:xfrm>
              <a:off x="1676" y="3101"/>
              <a:ext cx="205" cy="25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1</a:t>
              </a:r>
            </a:p>
          </p:txBody>
        </p:sp>
        <p:sp>
          <p:nvSpPr>
            <p:cNvPr id="86085" name="Text Box 47"/>
            <p:cNvSpPr txBox="1">
              <a:spLocks noChangeArrowheads="1"/>
            </p:cNvSpPr>
            <p:nvPr/>
          </p:nvSpPr>
          <p:spPr bwMode="auto">
            <a:xfrm>
              <a:off x="2252" y="3101"/>
              <a:ext cx="205" cy="25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2</a:t>
              </a:r>
            </a:p>
          </p:txBody>
        </p:sp>
        <p:sp>
          <p:nvSpPr>
            <p:cNvPr id="86086" name="Text Box 48"/>
            <p:cNvSpPr txBox="1">
              <a:spLocks noChangeArrowheads="1"/>
            </p:cNvSpPr>
            <p:nvPr/>
          </p:nvSpPr>
          <p:spPr bwMode="auto">
            <a:xfrm>
              <a:off x="2828" y="3101"/>
              <a:ext cx="205" cy="25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3</a:t>
              </a:r>
            </a:p>
          </p:txBody>
        </p:sp>
        <p:sp>
          <p:nvSpPr>
            <p:cNvPr id="86087" name="Text Box 49"/>
            <p:cNvSpPr txBox="1">
              <a:spLocks noChangeArrowheads="1"/>
            </p:cNvSpPr>
            <p:nvPr/>
          </p:nvSpPr>
          <p:spPr bwMode="auto">
            <a:xfrm>
              <a:off x="3452" y="3101"/>
              <a:ext cx="205" cy="25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4</a:t>
              </a:r>
            </a:p>
          </p:txBody>
        </p:sp>
        <p:sp>
          <p:nvSpPr>
            <p:cNvPr id="86088" name="Text Box 50"/>
            <p:cNvSpPr txBox="1">
              <a:spLocks noChangeArrowheads="1"/>
            </p:cNvSpPr>
            <p:nvPr/>
          </p:nvSpPr>
          <p:spPr bwMode="auto">
            <a:xfrm>
              <a:off x="4028" y="3101"/>
              <a:ext cx="205" cy="25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5</a:t>
              </a:r>
            </a:p>
          </p:txBody>
        </p:sp>
        <p:sp>
          <p:nvSpPr>
            <p:cNvPr id="86089" name="Text Box 51"/>
            <p:cNvSpPr txBox="1">
              <a:spLocks noChangeArrowheads="1"/>
            </p:cNvSpPr>
            <p:nvPr/>
          </p:nvSpPr>
          <p:spPr bwMode="auto">
            <a:xfrm>
              <a:off x="4604" y="3101"/>
              <a:ext cx="205" cy="25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6</a:t>
              </a:r>
            </a:p>
          </p:txBody>
        </p:sp>
        <p:sp>
          <p:nvSpPr>
            <p:cNvPr id="86090" name="Text Box 52"/>
            <p:cNvSpPr txBox="1">
              <a:spLocks noChangeArrowheads="1"/>
            </p:cNvSpPr>
            <p:nvPr/>
          </p:nvSpPr>
          <p:spPr bwMode="auto">
            <a:xfrm>
              <a:off x="5228" y="3101"/>
              <a:ext cx="205" cy="25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7</a:t>
              </a:r>
            </a:p>
          </p:txBody>
        </p:sp>
        <p:sp>
          <p:nvSpPr>
            <p:cNvPr id="86091" name="Text Box 53"/>
            <p:cNvSpPr txBox="1">
              <a:spLocks noChangeArrowheads="1"/>
            </p:cNvSpPr>
            <p:nvPr/>
          </p:nvSpPr>
          <p:spPr bwMode="auto">
            <a:xfrm>
              <a:off x="632" y="2595"/>
              <a:ext cx="1076"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dirty="0">
                  <a:solidFill>
                    <a:srgbClr val="020202"/>
                  </a:solidFill>
                  <a:latin typeface="Arial" pitchFamily="34" charset="0"/>
                </a:rPr>
                <a:t>Split-order:</a:t>
              </a:r>
            </a:p>
          </p:txBody>
        </p:sp>
      </p:grpSp>
      <p:grpSp>
        <p:nvGrpSpPr>
          <p:cNvPr id="86047" name="Group 54"/>
          <p:cNvGrpSpPr>
            <a:grpSpLocks/>
          </p:cNvGrpSpPr>
          <p:nvPr/>
        </p:nvGrpSpPr>
        <p:grpSpPr bwMode="auto">
          <a:xfrm>
            <a:off x="1450975" y="2833688"/>
            <a:ext cx="6554508" cy="2565400"/>
            <a:chOff x="1008" y="1968"/>
            <a:chExt cx="4551" cy="1781"/>
          </a:xfrm>
        </p:grpSpPr>
        <p:sp>
          <p:nvSpPr>
            <p:cNvPr id="86051" name="Text Box 55"/>
            <p:cNvSpPr txBox="1">
              <a:spLocks noChangeArrowheads="1"/>
            </p:cNvSpPr>
            <p:nvPr/>
          </p:nvSpPr>
          <p:spPr bwMode="auto">
            <a:xfrm>
              <a:off x="1008" y="1968"/>
              <a:ext cx="444"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000</a:t>
              </a:r>
            </a:p>
          </p:txBody>
        </p:sp>
        <p:sp>
          <p:nvSpPr>
            <p:cNvPr id="86052" name="Text Box 56"/>
            <p:cNvSpPr txBox="1">
              <a:spLocks noChangeArrowheads="1"/>
            </p:cNvSpPr>
            <p:nvPr/>
          </p:nvSpPr>
          <p:spPr bwMode="auto">
            <a:xfrm>
              <a:off x="1632" y="1968"/>
              <a:ext cx="444"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100</a:t>
              </a:r>
            </a:p>
          </p:txBody>
        </p:sp>
        <p:sp>
          <p:nvSpPr>
            <p:cNvPr id="86053" name="Text Box 57"/>
            <p:cNvSpPr txBox="1">
              <a:spLocks noChangeArrowheads="1"/>
            </p:cNvSpPr>
            <p:nvPr/>
          </p:nvSpPr>
          <p:spPr bwMode="auto">
            <a:xfrm>
              <a:off x="2179" y="1968"/>
              <a:ext cx="444"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010</a:t>
              </a:r>
            </a:p>
          </p:txBody>
        </p:sp>
        <p:sp>
          <p:nvSpPr>
            <p:cNvPr id="86054" name="Text Box 58"/>
            <p:cNvSpPr txBox="1">
              <a:spLocks noChangeArrowheads="1"/>
            </p:cNvSpPr>
            <p:nvPr/>
          </p:nvSpPr>
          <p:spPr bwMode="auto">
            <a:xfrm>
              <a:off x="2755" y="1968"/>
              <a:ext cx="433"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110</a:t>
              </a:r>
            </a:p>
          </p:txBody>
        </p:sp>
        <p:sp>
          <p:nvSpPr>
            <p:cNvPr id="86055" name="Text Box 59"/>
            <p:cNvSpPr txBox="1">
              <a:spLocks noChangeArrowheads="1"/>
            </p:cNvSpPr>
            <p:nvPr/>
          </p:nvSpPr>
          <p:spPr bwMode="auto">
            <a:xfrm>
              <a:off x="3390" y="1968"/>
              <a:ext cx="444"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001</a:t>
              </a:r>
            </a:p>
          </p:txBody>
        </p:sp>
        <p:sp>
          <p:nvSpPr>
            <p:cNvPr id="86056" name="Text Box 60"/>
            <p:cNvSpPr txBox="1">
              <a:spLocks noChangeArrowheads="1"/>
            </p:cNvSpPr>
            <p:nvPr/>
          </p:nvSpPr>
          <p:spPr bwMode="auto">
            <a:xfrm>
              <a:off x="4014" y="1968"/>
              <a:ext cx="444"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101</a:t>
              </a:r>
            </a:p>
          </p:txBody>
        </p:sp>
        <p:sp>
          <p:nvSpPr>
            <p:cNvPr id="86057" name="Text Box 61"/>
            <p:cNvSpPr txBox="1">
              <a:spLocks noChangeArrowheads="1"/>
            </p:cNvSpPr>
            <p:nvPr/>
          </p:nvSpPr>
          <p:spPr bwMode="auto">
            <a:xfrm>
              <a:off x="4561" y="1968"/>
              <a:ext cx="433"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011</a:t>
              </a:r>
            </a:p>
          </p:txBody>
        </p:sp>
        <p:sp>
          <p:nvSpPr>
            <p:cNvPr id="86058" name="Text Box 62"/>
            <p:cNvSpPr txBox="1">
              <a:spLocks noChangeArrowheads="1"/>
            </p:cNvSpPr>
            <p:nvPr/>
          </p:nvSpPr>
          <p:spPr bwMode="auto">
            <a:xfrm>
              <a:off x="5137" y="1968"/>
              <a:ext cx="422"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111</a:t>
              </a:r>
            </a:p>
          </p:txBody>
        </p:sp>
        <p:sp>
          <p:nvSpPr>
            <p:cNvPr id="86059" name="Text Box 63"/>
            <p:cNvSpPr txBox="1">
              <a:spLocks noChangeArrowheads="1"/>
            </p:cNvSpPr>
            <p:nvPr/>
          </p:nvSpPr>
          <p:spPr bwMode="auto">
            <a:xfrm>
              <a:off x="1008" y="3456"/>
              <a:ext cx="444"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000</a:t>
              </a:r>
            </a:p>
          </p:txBody>
        </p:sp>
        <p:sp>
          <p:nvSpPr>
            <p:cNvPr id="86060" name="Text Box 64"/>
            <p:cNvSpPr txBox="1">
              <a:spLocks noChangeArrowheads="1"/>
            </p:cNvSpPr>
            <p:nvPr/>
          </p:nvSpPr>
          <p:spPr bwMode="auto">
            <a:xfrm>
              <a:off x="1632" y="3456"/>
              <a:ext cx="444"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001</a:t>
              </a:r>
            </a:p>
          </p:txBody>
        </p:sp>
        <p:sp>
          <p:nvSpPr>
            <p:cNvPr id="86061" name="Text Box 65"/>
            <p:cNvSpPr txBox="1">
              <a:spLocks noChangeArrowheads="1"/>
            </p:cNvSpPr>
            <p:nvPr/>
          </p:nvSpPr>
          <p:spPr bwMode="auto">
            <a:xfrm>
              <a:off x="2179" y="3456"/>
              <a:ext cx="444"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010</a:t>
              </a:r>
            </a:p>
          </p:txBody>
        </p:sp>
        <p:sp>
          <p:nvSpPr>
            <p:cNvPr id="86062" name="Text Box 66"/>
            <p:cNvSpPr txBox="1">
              <a:spLocks noChangeArrowheads="1"/>
            </p:cNvSpPr>
            <p:nvPr/>
          </p:nvSpPr>
          <p:spPr bwMode="auto">
            <a:xfrm>
              <a:off x="2755" y="3456"/>
              <a:ext cx="433"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011</a:t>
              </a:r>
            </a:p>
          </p:txBody>
        </p:sp>
        <p:sp>
          <p:nvSpPr>
            <p:cNvPr id="86063" name="Text Box 67"/>
            <p:cNvSpPr txBox="1">
              <a:spLocks noChangeArrowheads="1"/>
            </p:cNvSpPr>
            <p:nvPr/>
          </p:nvSpPr>
          <p:spPr bwMode="auto">
            <a:xfrm>
              <a:off x="3390" y="3456"/>
              <a:ext cx="444"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100</a:t>
              </a:r>
            </a:p>
          </p:txBody>
        </p:sp>
        <p:sp>
          <p:nvSpPr>
            <p:cNvPr id="86064" name="Text Box 68"/>
            <p:cNvSpPr txBox="1">
              <a:spLocks noChangeArrowheads="1"/>
            </p:cNvSpPr>
            <p:nvPr/>
          </p:nvSpPr>
          <p:spPr bwMode="auto">
            <a:xfrm>
              <a:off x="4014" y="3456"/>
              <a:ext cx="444"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101</a:t>
              </a:r>
            </a:p>
          </p:txBody>
        </p:sp>
        <p:sp>
          <p:nvSpPr>
            <p:cNvPr id="86065" name="Text Box 69"/>
            <p:cNvSpPr txBox="1">
              <a:spLocks noChangeArrowheads="1"/>
            </p:cNvSpPr>
            <p:nvPr/>
          </p:nvSpPr>
          <p:spPr bwMode="auto">
            <a:xfrm>
              <a:off x="4559" y="3456"/>
              <a:ext cx="433"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110</a:t>
              </a:r>
            </a:p>
          </p:txBody>
        </p:sp>
        <p:sp>
          <p:nvSpPr>
            <p:cNvPr id="86066" name="Text Box 70"/>
            <p:cNvSpPr txBox="1">
              <a:spLocks noChangeArrowheads="1"/>
            </p:cNvSpPr>
            <p:nvPr/>
          </p:nvSpPr>
          <p:spPr bwMode="auto">
            <a:xfrm>
              <a:off x="5137" y="3456"/>
              <a:ext cx="422" cy="293"/>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111</a:t>
              </a:r>
            </a:p>
          </p:txBody>
        </p:sp>
      </p:grpSp>
      <p:sp>
        <p:nvSpPr>
          <p:cNvPr id="1500231" name="Text Box 71"/>
          <p:cNvSpPr txBox="1">
            <a:spLocks noChangeArrowheads="1"/>
          </p:cNvSpPr>
          <p:nvPr/>
        </p:nvSpPr>
        <p:spPr bwMode="auto">
          <a:xfrm>
            <a:off x="352425" y="3405188"/>
            <a:ext cx="5754688" cy="514350"/>
          </a:xfrm>
          <a:prstGeom prst="rect">
            <a:avLst/>
          </a:prstGeom>
          <a:solidFill>
            <a:schemeClr val="bg1">
              <a:alpha val="81175"/>
            </a:schemeClr>
          </a:solidFill>
          <a:ln w="9525">
            <a:noFill/>
            <a:miter lim="800000"/>
            <a:headEnd/>
            <a:tailEnd/>
          </a:ln>
        </p:spPr>
        <p:txBody>
          <a:bodyPr lIns="82945" tIns="41473" rIns="82945" bIns="41473">
            <a:spAutoFit/>
          </a:bodyPr>
          <a:lstStyle/>
          <a:p>
            <a:pPr algn="l" defTabSz="828675" eaLnBrk="1" hangingPunct="1">
              <a:defRPr/>
            </a:pPr>
            <a:r>
              <a:rPr kumimoji="1" lang="en-US" sz="2800" b="1" dirty="0">
                <a:solidFill>
                  <a:srgbClr val="FF3300"/>
                </a:solidFill>
                <a:latin typeface="Arial" pitchFamily="34" charset="0"/>
                <a:cs typeface="Arial" pitchFamily="34" charset="0"/>
              </a:rPr>
              <a:t>Real</a:t>
            </a:r>
            <a:r>
              <a:rPr kumimoji="1" lang="en-US" sz="2800" b="1" dirty="0">
                <a:solidFill>
                  <a:srgbClr val="FF3300"/>
                </a:solidFill>
                <a:latin typeface="Arial" pitchFamily="34" charset="0"/>
              </a:rPr>
              <a:t> key 1 is in 4</a:t>
            </a:r>
            <a:r>
              <a:rPr kumimoji="1" lang="en-US" sz="2800" b="1" baseline="30000" dirty="0">
                <a:solidFill>
                  <a:srgbClr val="FF3300"/>
                </a:solidFill>
                <a:latin typeface="Arial" pitchFamily="34" charset="0"/>
              </a:rPr>
              <a:t>th </a:t>
            </a:r>
            <a:r>
              <a:rPr kumimoji="1" lang="en-US" sz="2800" b="1" dirty="0">
                <a:solidFill>
                  <a:srgbClr val="FF3300"/>
                </a:solidFill>
                <a:latin typeface="Arial" pitchFamily="34" charset="0"/>
              </a:rPr>
              <a:t>location </a:t>
            </a:r>
          </a:p>
        </p:txBody>
      </p:sp>
      <p:sp>
        <p:nvSpPr>
          <p:cNvPr id="86049" name="AutoShape 72"/>
          <p:cNvSpPr>
            <a:spLocks noChangeArrowheads="1"/>
          </p:cNvSpPr>
          <p:nvPr/>
        </p:nvSpPr>
        <p:spPr bwMode="auto">
          <a:xfrm>
            <a:off x="4848225" y="2725738"/>
            <a:ext cx="858838" cy="625475"/>
          </a:xfrm>
          <a:prstGeom prst="wedgeRoundRectCallout">
            <a:avLst>
              <a:gd name="adj1" fmla="val -327079"/>
              <a:gd name="adj2" fmla="val 68528"/>
              <a:gd name="adj3" fmla="val 16667"/>
            </a:avLst>
          </a:prstGeom>
          <a:noFill/>
          <a:ln w="38100" algn="ctr">
            <a:solidFill>
              <a:srgbClr val="FF0000"/>
            </a:solidFill>
            <a:miter lim="800000"/>
            <a:headEnd/>
            <a:tailEnd/>
          </a:ln>
        </p:spPr>
        <p:txBody>
          <a:bodyPr anchor="ctr"/>
          <a:lstStyle/>
          <a:p>
            <a:pPr algn="ctr" eaLnBrk="1" hangingPunct="1">
              <a:lnSpc>
                <a:spcPct val="70000"/>
              </a:lnSpc>
              <a:spcBef>
                <a:spcPct val="30000"/>
              </a:spcBef>
              <a:defRPr/>
            </a:pPr>
            <a:endParaRPr lang="en-US" b="1" dirty="0">
              <a:latin typeface="Arial" pitchFamily="34" charset="0"/>
            </a:endParaRPr>
          </a:p>
        </p:txBody>
      </p:sp>
      <p:sp>
        <p:nvSpPr>
          <p:cNvPr id="86050" name="AutoShape 73"/>
          <p:cNvSpPr>
            <a:spLocks noChangeArrowheads="1"/>
          </p:cNvSpPr>
          <p:nvPr/>
        </p:nvSpPr>
        <p:spPr bwMode="auto">
          <a:xfrm>
            <a:off x="4787900" y="4838700"/>
            <a:ext cx="858838" cy="625475"/>
          </a:xfrm>
          <a:prstGeom prst="wedgeRoundRectCallout">
            <a:avLst>
              <a:gd name="adj1" fmla="val -187338"/>
              <a:gd name="adj2" fmla="val -213454"/>
              <a:gd name="adj3" fmla="val 16667"/>
            </a:avLst>
          </a:prstGeom>
          <a:noFill/>
          <a:ln w="38100" algn="ctr">
            <a:solidFill>
              <a:srgbClr val="FF0000"/>
            </a:solidFill>
            <a:miter lim="800000"/>
            <a:headEnd/>
            <a:tailEnd/>
          </a:ln>
        </p:spPr>
        <p:txBody>
          <a:bodyPr anchor="ctr"/>
          <a:lstStyle/>
          <a:p>
            <a:pPr algn="ctr" eaLnBrk="1" hangingPunct="1">
              <a:lnSpc>
                <a:spcPct val="70000"/>
              </a:lnSpc>
              <a:spcBef>
                <a:spcPct val="30000"/>
              </a:spcBef>
              <a:defRPr/>
            </a:pPr>
            <a:endParaRPr lang="en-US" b="1"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00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023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1"/>
          <p:cNvSpPr>
            <a:spLocks noGrp="1"/>
          </p:cNvSpPr>
          <p:nvPr>
            <p:ph type="ftr" sz="quarter" idx="10"/>
          </p:nvPr>
        </p:nvSpPr>
        <p:spPr>
          <a:noFill/>
        </p:spPr>
        <p:txBody>
          <a:bodyPr/>
          <a:lstStyle/>
          <a:p>
            <a:r>
              <a:rPr lang="en-US" smtClean="0"/>
              <a:t>Art of Multiprocessor Programming</a:t>
            </a:r>
          </a:p>
        </p:txBody>
      </p:sp>
      <p:sp>
        <p:nvSpPr>
          <p:cNvPr id="87043" name="Slide Number Placeholder 2"/>
          <p:cNvSpPr>
            <a:spLocks noGrp="1"/>
          </p:cNvSpPr>
          <p:nvPr>
            <p:ph type="sldNum" sz="quarter" idx="11"/>
          </p:nvPr>
        </p:nvSpPr>
        <p:spPr>
          <a:noFill/>
        </p:spPr>
        <p:txBody>
          <a:bodyPr/>
          <a:lstStyle/>
          <a:p>
            <a:fld id="{2486F267-FF4C-4C13-B5B5-D4E40CA4067C}" type="slidenum">
              <a:rPr lang="ar-SA" smtClean="0">
                <a:cs typeface="Arial" pitchFamily="34" charset="0"/>
              </a:rPr>
              <a:pPr/>
              <a:t>75</a:t>
            </a:fld>
            <a:endParaRPr lang="en-US" smtClean="0">
              <a:cs typeface="Arial" pitchFamily="34" charset="0"/>
            </a:endParaRPr>
          </a:p>
        </p:txBody>
      </p:sp>
      <p:sp>
        <p:nvSpPr>
          <p:cNvPr id="87044" name="Rectangle 2"/>
          <p:cNvSpPr>
            <a:spLocks noGrp="1" noChangeArrowheads="1"/>
          </p:cNvSpPr>
          <p:nvPr>
            <p:ph type="title" idx="4294967295"/>
          </p:nvPr>
        </p:nvSpPr>
        <p:spPr/>
        <p:txBody>
          <a:bodyPr/>
          <a:lstStyle/>
          <a:p>
            <a:pPr defTabSz="1008063"/>
            <a:r>
              <a:rPr lang="en-US" smtClean="0"/>
              <a:t>A Bit of Magic</a:t>
            </a:r>
          </a:p>
        </p:txBody>
      </p:sp>
      <p:sp>
        <p:nvSpPr>
          <p:cNvPr id="87045" name="Text Box 3"/>
          <p:cNvSpPr txBox="1">
            <a:spLocks noChangeArrowheads="1"/>
          </p:cNvSpPr>
          <p:nvPr/>
        </p:nvSpPr>
        <p:spPr bwMode="auto">
          <a:xfrm>
            <a:off x="898525" y="1801813"/>
            <a:ext cx="1482725" cy="42227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dirty="0">
                <a:solidFill>
                  <a:schemeClr val="tx1"/>
                </a:solidFill>
                <a:latin typeface="Arial" pitchFamily="34" charset="0"/>
              </a:rPr>
              <a:t>Real keys:</a:t>
            </a:r>
          </a:p>
        </p:txBody>
      </p:sp>
      <p:sp>
        <p:nvSpPr>
          <p:cNvPr id="87046" name="Text Box 4"/>
          <p:cNvSpPr txBox="1">
            <a:spLocks noChangeArrowheads="1"/>
          </p:cNvSpPr>
          <p:nvPr/>
        </p:nvSpPr>
        <p:spPr bwMode="auto">
          <a:xfrm>
            <a:off x="909638" y="3736975"/>
            <a:ext cx="1549299"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dirty="0">
                <a:solidFill>
                  <a:schemeClr val="tx1"/>
                </a:solidFill>
                <a:latin typeface="Arial" pitchFamily="34" charset="0"/>
              </a:rPr>
              <a:t>Split-order:</a:t>
            </a:r>
          </a:p>
        </p:txBody>
      </p:sp>
      <p:sp>
        <p:nvSpPr>
          <p:cNvPr id="87047" name="Text Box 5"/>
          <p:cNvSpPr txBox="1">
            <a:spLocks noChangeArrowheads="1"/>
          </p:cNvSpPr>
          <p:nvPr/>
        </p:nvSpPr>
        <p:spPr bwMode="auto">
          <a:xfrm>
            <a:off x="1450975" y="2833688"/>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000</a:t>
            </a:r>
          </a:p>
        </p:txBody>
      </p:sp>
      <p:sp>
        <p:nvSpPr>
          <p:cNvPr id="87048" name="Text Box 6"/>
          <p:cNvSpPr txBox="1">
            <a:spLocks noChangeArrowheads="1"/>
          </p:cNvSpPr>
          <p:nvPr/>
        </p:nvSpPr>
        <p:spPr bwMode="auto">
          <a:xfrm>
            <a:off x="2349500" y="2833688"/>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100</a:t>
            </a:r>
          </a:p>
        </p:txBody>
      </p:sp>
      <p:sp>
        <p:nvSpPr>
          <p:cNvPr id="87049" name="Text Box 7"/>
          <p:cNvSpPr txBox="1">
            <a:spLocks noChangeArrowheads="1"/>
          </p:cNvSpPr>
          <p:nvPr/>
        </p:nvSpPr>
        <p:spPr bwMode="auto">
          <a:xfrm>
            <a:off x="3138488" y="2833688"/>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010</a:t>
            </a:r>
          </a:p>
        </p:txBody>
      </p:sp>
      <p:sp>
        <p:nvSpPr>
          <p:cNvPr id="87050" name="Text Box 8"/>
          <p:cNvSpPr txBox="1">
            <a:spLocks noChangeArrowheads="1"/>
          </p:cNvSpPr>
          <p:nvPr/>
        </p:nvSpPr>
        <p:spPr bwMode="auto">
          <a:xfrm>
            <a:off x="3967163" y="2833688"/>
            <a:ext cx="623212"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110</a:t>
            </a:r>
          </a:p>
        </p:txBody>
      </p:sp>
      <p:sp>
        <p:nvSpPr>
          <p:cNvPr id="87051" name="Text Box 9"/>
          <p:cNvSpPr txBox="1">
            <a:spLocks noChangeArrowheads="1"/>
          </p:cNvSpPr>
          <p:nvPr/>
        </p:nvSpPr>
        <p:spPr bwMode="auto">
          <a:xfrm>
            <a:off x="4881563" y="2833688"/>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001</a:t>
            </a:r>
          </a:p>
        </p:txBody>
      </p:sp>
      <p:sp>
        <p:nvSpPr>
          <p:cNvPr id="87052" name="Text Box 10"/>
          <p:cNvSpPr txBox="1">
            <a:spLocks noChangeArrowheads="1"/>
          </p:cNvSpPr>
          <p:nvPr/>
        </p:nvSpPr>
        <p:spPr bwMode="auto">
          <a:xfrm>
            <a:off x="5780088" y="2833688"/>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101</a:t>
            </a:r>
          </a:p>
        </p:txBody>
      </p:sp>
      <p:sp>
        <p:nvSpPr>
          <p:cNvPr id="87053" name="Text Box 11"/>
          <p:cNvSpPr txBox="1">
            <a:spLocks noChangeArrowheads="1"/>
          </p:cNvSpPr>
          <p:nvPr/>
        </p:nvSpPr>
        <p:spPr bwMode="auto">
          <a:xfrm>
            <a:off x="6567488" y="2833688"/>
            <a:ext cx="623212"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011</a:t>
            </a:r>
          </a:p>
        </p:txBody>
      </p:sp>
      <p:sp>
        <p:nvSpPr>
          <p:cNvPr id="87054" name="Text Box 12"/>
          <p:cNvSpPr txBox="1">
            <a:spLocks noChangeArrowheads="1"/>
          </p:cNvSpPr>
          <p:nvPr/>
        </p:nvSpPr>
        <p:spPr bwMode="auto">
          <a:xfrm>
            <a:off x="7397750" y="2833688"/>
            <a:ext cx="607631"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111</a:t>
            </a:r>
          </a:p>
        </p:txBody>
      </p:sp>
      <p:sp>
        <p:nvSpPr>
          <p:cNvPr id="87055" name="Text Box 13"/>
          <p:cNvSpPr txBox="1">
            <a:spLocks noChangeArrowheads="1"/>
          </p:cNvSpPr>
          <p:nvPr/>
        </p:nvSpPr>
        <p:spPr bwMode="auto">
          <a:xfrm>
            <a:off x="1450975" y="497681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000</a:t>
            </a:r>
          </a:p>
        </p:txBody>
      </p:sp>
      <p:sp>
        <p:nvSpPr>
          <p:cNvPr id="87056" name="Text Box 14"/>
          <p:cNvSpPr txBox="1">
            <a:spLocks noChangeArrowheads="1"/>
          </p:cNvSpPr>
          <p:nvPr/>
        </p:nvSpPr>
        <p:spPr bwMode="auto">
          <a:xfrm>
            <a:off x="2349500" y="497681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001</a:t>
            </a:r>
          </a:p>
        </p:txBody>
      </p:sp>
      <p:sp>
        <p:nvSpPr>
          <p:cNvPr id="87057" name="Text Box 15"/>
          <p:cNvSpPr txBox="1">
            <a:spLocks noChangeArrowheads="1"/>
          </p:cNvSpPr>
          <p:nvPr/>
        </p:nvSpPr>
        <p:spPr bwMode="auto">
          <a:xfrm>
            <a:off x="3138488" y="497681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010</a:t>
            </a:r>
          </a:p>
        </p:txBody>
      </p:sp>
      <p:sp>
        <p:nvSpPr>
          <p:cNvPr id="87058" name="Text Box 16"/>
          <p:cNvSpPr txBox="1">
            <a:spLocks noChangeArrowheads="1"/>
          </p:cNvSpPr>
          <p:nvPr/>
        </p:nvSpPr>
        <p:spPr bwMode="auto">
          <a:xfrm>
            <a:off x="3967163" y="4976813"/>
            <a:ext cx="623212"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011</a:t>
            </a:r>
          </a:p>
        </p:txBody>
      </p:sp>
      <p:sp>
        <p:nvSpPr>
          <p:cNvPr id="87059" name="Text Box 17"/>
          <p:cNvSpPr txBox="1">
            <a:spLocks noChangeArrowheads="1"/>
          </p:cNvSpPr>
          <p:nvPr/>
        </p:nvSpPr>
        <p:spPr bwMode="auto">
          <a:xfrm>
            <a:off x="4881563" y="497681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100</a:t>
            </a:r>
          </a:p>
        </p:txBody>
      </p:sp>
      <p:sp>
        <p:nvSpPr>
          <p:cNvPr id="87060" name="Text Box 18"/>
          <p:cNvSpPr txBox="1">
            <a:spLocks noChangeArrowheads="1"/>
          </p:cNvSpPr>
          <p:nvPr/>
        </p:nvSpPr>
        <p:spPr bwMode="auto">
          <a:xfrm>
            <a:off x="5780088" y="497681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101</a:t>
            </a:r>
          </a:p>
        </p:txBody>
      </p:sp>
      <p:sp>
        <p:nvSpPr>
          <p:cNvPr id="87061" name="Text Box 19"/>
          <p:cNvSpPr txBox="1">
            <a:spLocks noChangeArrowheads="1"/>
          </p:cNvSpPr>
          <p:nvPr/>
        </p:nvSpPr>
        <p:spPr bwMode="auto">
          <a:xfrm>
            <a:off x="6567488" y="4976813"/>
            <a:ext cx="623212"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110</a:t>
            </a:r>
          </a:p>
        </p:txBody>
      </p:sp>
      <p:sp>
        <p:nvSpPr>
          <p:cNvPr id="87062" name="Text Box 20"/>
          <p:cNvSpPr txBox="1">
            <a:spLocks noChangeArrowheads="1"/>
          </p:cNvSpPr>
          <p:nvPr/>
        </p:nvSpPr>
        <p:spPr bwMode="auto">
          <a:xfrm>
            <a:off x="7397750" y="4976813"/>
            <a:ext cx="607631"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1"/>
          <p:cNvSpPr>
            <a:spLocks noGrp="1"/>
          </p:cNvSpPr>
          <p:nvPr>
            <p:ph type="ftr" sz="quarter" idx="10"/>
          </p:nvPr>
        </p:nvSpPr>
        <p:spPr>
          <a:noFill/>
        </p:spPr>
        <p:txBody>
          <a:bodyPr/>
          <a:lstStyle/>
          <a:p>
            <a:r>
              <a:rPr lang="en-US" smtClean="0"/>
              <a:t>Art of Multiprocessor Programming</a:t>
            </a:r>
          </a:p>
        </p:txBody>
      </p:sp>
      <p:sp>
        <p:nvSpPr>
          <p:cNvPr id="88067" name="Slide Number Placeholder 2"/>
          <p:cNvSpPr>
            <a:spLocks noGrp="1"/>
          </p:cNvSpPr>
          <p:nvPr>
            <p:ph type="sldNum" sz="quarter" idx="11"/>
          </p:nvPr>
        </p:nvSpPr>
        <p:spPr>
          <a:noFill/>
        </p:spPr>
        <p:txBody>
          <a:bodyPr/>
          <a:lstStyle/>
          <a:p>
            <a:fld id="{9DD9C9B7-A369-46E8-BC3B-9C57AE6F0886}" type="slidenum">
              <a:rPr lang="ar-SA" smtClean="0">
                <a:cs typeface="Arial" pitchFamily="34" charset="0"/>
              </a:rPr>
              <a:pPr/>
              <a:t>76</a:t>
            </a:fld>
            <a:endParaRPr lang="en-US" smtClean="0">
              <a:cs typeface="Arial" pitchFamily="34" charset="0"/>
            </a:endParaRPr>
          </a:p>
        </p:txBody>
      </p:sp>
      <p:sp>
        <p:nvSpPr>
          <p:cNvPr id="88068" name="Rectangle 2"/>
          <p:cNvSpPr>
            <a:spLocks noGrp="1" noChangeArrowheads="1"/>
          </p:cNvSpPr>
          <p:nvPr>
            <p:ph type="title" idx="4294967295"/>
          </p:nvPr>
        </p:nvSpPr>
        <p:spPr/>
        <p:txBody>
          <a:bodyPr/>
          <a:lstStyle/>
          <a:p>
            <a:pPr defTabSz="1008063"/>
            <a:r>
              <a:rPr lang="en-US" smtClean="0"/>
              <a:t>A Bit of Magic</a:t>
            </a:r>
          </a:p>
        </p:txBody>
      </p:sp>
      <p:sp>
        <p:nvSpPr>
          <p:cNvPr id="88069" name="Text Box 3"/>
          <p:cNvSpPr txBox="1">
            <a:spLocks noChangeArrowheads="1"/>
          </p:cNvSpPr>
          <p:nvPr/>
        </p:nvSpPr>
        <p:spPr bwMode="auto">
          <a:xfrm>
            <a:off x="898525" y="1801813"/>
            <a:ext cx="1482725" cy="42227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dirty="0">
                <a:solidFill>
                  <a:schemeClr val="tx1"/>
                </a:solidFill>
                <a:latin typeface="Arial" pitchFamily="34" charset="0"/>
              </a:rPr>
              <a:t>Real keys:</a:t>
            </a:r>
          </a:p>
        </p:txBody>
      </p:sp>
      <p:sp>
        <p:nvSpPr>
          <p:cNvPr id="88070" name="Text Box 4"/>
          <p:cNvSpPr txBox="1">
            <a:spLocks noChangeArrowheads="1"/>
          </p:cNvSpPr>
          <p:nvPr/>
        </p:nvSpPr>
        <p:spPr bwMode="auto">
          <a:xfrm>
            <a:off x="909638" y="3736975"/>
            <a:ext cx="1549299"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dirty="0">
                <a:solidFill>
                  <a:schemeClr val="tx1"/>
                </a:solidFill>
                <a:latin typeface="Arial" pitchFamily="34" charset="0"/>
              </a:rPr>
              <a:t>Split-order:</a:t>
            </a:r>
          </a:p>
        </p:txBody>
      </p:sp>
      <p:sp>
        <p:nvSpPr>
          <p:cNvPr id="88071" name="Text Box 5"/>
          <p:cNvSpPr txBox="1">
            <a:spLocks noChangeArrowheads="1"/>
          </p:cNvSpPr>
          <p:nvPr/>
        </p:nvSpPr>
        <p:spPr bwMode="auto">
          <a:xfrm>
            <a:off x="1450975" y="2833688"/>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000</a:t>
            </a:r>
          </a:p>
        </p:txBody>
      </p:sp>
      <p:sp>
        <p:nvSpPr>
          <p:cNvPr id="88072" name="Text Box 6"/>
          <p:cNvSpPr txBox="1">
            <a:spLocks noChangeArrowheads="1"/>
          </p:cNvSpPr>
          <p:nvPr/>
        </p:nvSpPr>
        <p:spPr bwMode="auto">
          <a:xfrm>
            <a:off x="2349500" y="2833688"/>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100</a:t>
            </a:r>
          </a:p>
        </p:txBody>
      </p:sp>
      <p:sp>
        <p:nvSpPr>
          <p:cNvPr id="88073" name="Text Box 7"/>
          <p:cNvSpPr txBox="1">
            <a:spLocks noChangeArrowheads="1"/>
          </p:cNvSpPr>
          <p:nvPr/>
        </p:nvSpPr>
        <p:spPr bwMode="auto">
          <a:xfrm>
            <a:off x="3138488" y="2833688"/>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010</a:t>
            </a:r>
          </a:p>
        </p:txBody>
      </p:sp>
      <p:sp>
        <p:nvSpPr>
          <p:cNvPr id="88074" name="Text Box 8"/>
          <p:cNvSpPr txBox="1">
            <a:spLocks noChangeArrowheads="1"/>
          </p:cNvSpPr>
          <p:nvPr/>
        </p:nvSpPr>
        <p:spPr bwMode="auto">
          <a:xfrm>
            <a:off x="3967163" y="2833688"/>
            <a:ext cx="623212"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110</a:t>
            </a:r>
          </a:p>
        </p:txBody>
      </p:sp>
      <p:sp>
        <p:nvSpPr>
          <p:cNvPr id="88075" name="Text Box 9"/>
          <p:cNvSpPr txBox="1">
            <a:spLocks noChangeArrowheads="1"/>
          </p:cNvSpPr>
          <p:nvPr/>
        </p:nvSpPr>
        <p:spPr bwMode="auto">
          <a:xfrm>
            <a:off x="4881563" y="2833688"/>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001</a:t>
            </a:r>
          </a:p>
        </p:txBody>
      </p:sp>
      <p:sp>
        <p:nvSpPr>
          <p:cNvPr id="88076" name="Text Box 10"/>
          <p:cNvSpPr txBox="1">
            <a:spLocks noChangeArrowheads="1"/>
          </p:cNvSpPr>
          <p:nvPr/>
        </p:nvSpPr>
        <p:spPr bwMode="auto">
          <a:xfrm>
            <a:off x="5780088" y="2833688"/>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101</a:t>
            </a:r>
          </a:p>
        </p:txBody>
      </p:sp>
      <p:sp>
        <p:nvSpPr>
          <p:cNvPr id="88077" name="Text Box 11"/>
          <p:cNvSpPr txBox="1">
            <a:spLocks noChangeArrowheads="1"/>
          </p:cNvSpPr>
          <p:nvPr/>
        </p:nvSpPr>
        <p:spPr bwMode="auto">
          <a:xfrm>
            <a:off x="6567488" y="2833688"/>
            <a:ext cx="623212"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011</a:t>
            </a:r>
          </a:p>
        </p:txBody>
      </p:sp>
      <p:sp>
        <p:nvSpPr>
          <p:cNvPr id="88078" name="Text Box 12"/>
          <p:cNvSpPr txBox="1">
            <a:spLocks noChangeArrowheads="1"/>
          </p:cNvSpPr>
          <p:nvPr/>
        </p:nvSpPr>
        <p:spPr bwMode="auto">
          <a:xfrm>
            <a:off x="7397750" y="2833688"/>
            <a:ext cx="607631"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111</a:t>
            </a:r>
          </a:p>
        </p:txBody>
      </p:sp>
      <p:sp>
        <p:nvSpPr>
          <p:cNvPr id="88079" name="Text Box 13"/>
          <p:cNvSpPr txBox="1">
            <a:spLocks noChangeArrowheads="1"/>
          </p:cNvSpPr>
          <p:nvPr/>
        </p:nvSpPr>
        <p:spPr bwMode="auto">
          <a:xfrm>
            <a:off x="1450975" y="497681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000</a:t>
            </a:r>
          </a:p>
        </p:txBody>
      </p:sp>
      <p:sp>
        <p:nvSpPr>
          <p:cNvPr id="88080" name="Text Box 14"/>
          <p:cNvSpPr txBox="1">
            <a:spLocks noChangeArrowheads="1"/>
          </p:cNvSpPr>
          <p:nvPr/>
        </p:nvSpPr>
        <p:spPr bwMode="auto">
          <a:xfrm>
            <a:off x="2349500" y="497681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001</a:t>
            </a:r>
          </a:p>
        </p:txBody>
      </p:sp>
      <p:sp>
        <p:nvSpPr>
          <p:cNvPr id="88081" name="Text Box 15"/>
          <p:cNvSpPr txBox="1">
            <a:spLocks noChangeArrowheads="1"/>
          </p:cNvSpPr>
          <p:nvPr/>
        </p:nvSpPr>
        <p:spPr bwMode="auto">
          <a:xfrm>
            <a:off x="3138488" y="497681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010</a:t>
            </a:r>
          </a:p>
        </p:txBody>
      </p:sp>
      <p:sp>
        <p:nvSpPr>
          <p:cNvPr id="88082" name="Text Box 16"/>
          <p:cNvSpPr txBox="1">
            <a:spLocks noChangeArrowheads="1"/>
          </p:cNvSpPr>
          <p:nvPr/>
        </p:nvSpPr>
        <p:spPr bwMode="auto">
          <a:xfrm>
            <a:off x="3967163" y="4976813"/>
            <a:ext cx="623212"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011</a:t>
            </a:r>
          </a:p>
        </p:txBody>
      </p:sp>
      <p:sp>
        <p:nvSpPr>
          <p:cNvPr id="88083" name="Text Box 17"/>
          <p:cNvSpPr txBox="1">
            <a:spLocks noChangeArrowheads="1"/>
          </p:cNvSpPr>
          <p:nvPr/>
        </p:nvSpPr>
        <p:spPr bwMode="auto">
          <a:xfrm>
            <a:off x="4881563" y="497681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100</a:t>
            </a:r>
          </a:p>
        </p:txBody>
      </p:sp>
      <p:sp>
        <p:nvSpPr>
          <p:cNvPr id="88084" name="Text Box 18"/>
          <p:cNvSpPr txBox="1">
            <a:spLocks noChangeArrowheads="1"/>
          </p:cNvSpPr>
          <p:nvPr/>
        </p:nvSpPr>
        <p:spPr bwMode="auto">
          <a:xfrm>
            <a:off x="5780088" y="497681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101</a:t>
            </a:r>
          </a:p>
        </p:txBody>
      </p:sp>
      <p:sp>
        <p:nvSpPr>
          <p:cNvPr id="88085" name="Text Box 19"/>
          <p:cNvSpPr txBox="1">
            <a:spLocks noChangeArrowheads="1"/>
          </p:cNvSpPr>
          <p:nvPr/>
        </p:nvSpPr>
        <p:spPr bwMode="auto">
          <a:xfrm>
            <a:off x="6567488" y="4976813"/>
            <a:ext cx="623212"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110</a:t>
            </a:r>
          </a:p>
        </p:txBody>
      </p:sp>
      <p:sp>
        <p:nvSpPr>
          <p:cNvPr id="88086" name="Text Box 20"/>
          <p:cNvSpPr txBox="1">
            <a:spLocks noChangeArrowheads="1"/>
          </p:cNvSpPr>
          <p:nvPr/>
        </p:nvSpPr>
        <p:spPr bwMode="auto">
          <a:xfrm>
            <a:off x="7397750" y="4976813"/>
            <a:ext cx="607631"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111</a:t>
            </a:r>
          </a:p>
        </p:txBody>
      </p:sp>
      <p:sp>
        <p:nvSpPr>
          <p:cNvPr id="1504277" name="Freeform 21"/>
          <p:cNvSpPr>
            <a:spLocks/>
          </p:cNvSpPr>
          <p:nvPr/>
        </p:nvSpPr>
        <p:spPr bwMode="auto">
          <a:xfrm>
            <a:off x="4976813" y="3249613"/>
            <a:ext cx="484187" cy="1658937"/>
          </a:xfrm>
          <a:custGeom>
            <a:avLst/>
            <a:gdLst>
              <a:gd name="T0" fmla="*/ 2147483647 w 336"/>
              <a:gd name="T1" fmla="*/ 0 h 1152"/>
              <a:gd name="T2" fmla="*/ 2147483647 w 336"/>
              <a:gd name="T3" fmla="*/ 2147483647 h 1152"/>
              <a:gd name="T4" fmla="*/ 2147483647 w 336"/>
              <a:gd name="T5" fmla="*/ 2147483647 h 1152"/>
              <a:gd name="T6" fmla="*/ 0 w 336"/>
              <a:gd name="T7" fmla="*/ 2147483647 h 1152"/>
              <a:gd name="T8" fmla="*/ 0 60000 65536"/>
              <a:gd name="T9" fmla="*/ 0 60000 65536"/>
              <a:gd name="T10" fmla="*/ 0 60000 65536"/>
              <a:gd name="T11" fmla="*/ 0 60000 65536"/>
              <a:gd name="T12" fmla="*/ 0 w 336"/>
              <a:gd name="T13" fmla="*/ 0 h 1152"/>
              <a:gd name="T14" fmla="*/ 336 w 336"/>
              <a:gd name="T15" fmla="*/ 1152 h 1152"/>
            </a:gdLst>
            <a:ahLst/>
            <a:cxnLst>
              <a:cxn ang="T8">
                <a:pos x="T0" y="T1"/>
              </a:cxn>
              <a:cxn ang="T9">
                <a:pos x="T2" y="T3"/>
              </a:cxn>
              <a:cxn ang="T10">
                <a:pos x="T4" y="T5"/>
              </a:cxn>
              <a:cxn ang="T11">
                <a:pos x="T6" y="T7"/>
              </a:cxn>
            </a:cxnLst>
            <a:rect l="T12" t="T13" r="T14" b="T15"/>
            <a:pathLst>
              <a:path w="336" h="1152">
                <a:moveTo>
                  <a:pt x="336" y="0"/>
                </a:moveTo>
                <a:cubicBezTo>
                  <a:pt x="336" y="96"/>
                  <a:pt x="336" y="192"/>
                  <a:pt x="288" y="288"/>
                </a:cubicBezTo>
                <a:cubicBezTo>
                  <a:pt x="240" y="384"/>
                  <a:pt x="96" y="432"/>
                  <a:pt x="48" y="576"/>
                </a:cubicBezTo>
                <a:cubicBezTo>
                  <a:pt x="0" y="720"/>
                  <a:pt x="8" y="1048"/>
                  <a:pt x="0" y="1152"/>
                </a:cubicBezTo>
              </a:path>
            </a:pathLst>
          </a:custGeom>
          <a:noFill/>
          <a:ln w="76200">
            <a:solidFill>
              <a:srgbClr val="FF3300"/>
            </a:solidFill>
            <a:miter lim="800000"/>
            <a:headEnd type="none" w="lg" len="lg"/>
            <a:tailEnd type="triangle" w="med" len="med"/>
          </a:ln>
        </p:spPr>
        <p:txBody>
          <a:bodyPr wrap="none"/>
          <a:lstStyle/>
          <a:p>
            <a:pPr algn="ctr" eaLnBrk="1" hangingPunct="1">
              <a:lnSpc>
                <a:spcPct val="70000"/>
              </a:lnSpc>
              <a:spcBef>
                <a:spcPct val="30000"/>
              </a:spcBef>
              <a:defRPr/>
            </a:pPr>
            <a:endParaRPr lang="en-US" sz="2800" b="1" dirty="0">
              <a:latin typeface="Arial" pitchFamily="34" charset="0"/>
            </a:endParaRPr>
          </a:p>
        </p:txBody>
      </p:sp>
      <p:sp>
        <p:nvSpPr>
          <p:cNvPr id="1504278" name="Freeform 22"/>
          <p:cNvSpPr>
            <a:spLocks/>
          </p:cNvSpPr>
          <p:nvPr/>
        </p:nvSpPr>
        <p:spPr bwMode="auto">
          <a:xfrm flipH="1">
            <a:off x="4976813" y="3249613"/>
            <a:ext cx="484187" cy="1658937"/>
          </a:xfrm>
          <a:custGeom>
            <a:avLst/>
            <a:gdLst>
              <a:gd name="T0" fmla="*/ 2147483647 w 336"/>
              <a:gd name="T1" fmla="*/ 0 h 1152"/>
              <a:gd name="T2" fmla="*/ 2147483647 w 336"/>
              <a:gd name="T3" fmla="*/ 2147483647 h 1152"/>
              <a:gd name="T4" fmla="*/ 2147483647 w 336"/>
              <a:gd name="T5" fmla="*/ 2147483647 h 1152"/>
              <a:gd name="T6" fmla="*/ 0 w 336"/>
              <a:gd name="T7" fmla="*/ 2147483647 h 1152"/>
              <a:gd name="T8" fmla="*/ 0 60000 65536"/>
              <a:gd name="T9" fmla="*/ 0 60000 65536"/>
              <a:gd name="T10" fmla="*/ 0 60000 65536"/>
              <a:gd name="T11" fmla="*/ 0 60000 65536"/>
              <a:gd name="T12" fmla="*/ 0 w 336"/>
              <a:gd name="T13" fmla="*/ 0 h 1152"/>
              <a:gd name="T14" fmla="*/ 336 w 336"/>
              <a:gd name="T15" fmla="*/ 1152 h 1152"/>
            </a:gdLst>
            <a:ahLst/>
            <a:cxnLst>
              <a:cxn ang="T8">
                <a:pos x="T0" y="T1"/>
              </a:cxn>
              <a:cxn ang="T9">
                <a:pos x="T2" y="T3"/>
              </a:cxn>
              <a:cxn ang="T10">
                <a:pos x="T4" y="T5"/>
              </a:cxn>
              <a:cxn ang="T11">
                <a:pos x="T6" y="T7"/>
              </a:cxn>
            </a:cxnLst>
            <a:rect l="T12" t="T13" r="T14" b="T15"/>
            <a:pathLst>
              <a:path w="336" h="1152">
                <a:moveTo>
                  <a:pt x="336" y="0"/>
                </a:moveTo>
                <a:cubicBezTo>
                  <a:pt x="336" y="96"/>
                  <a:pt x="336" y="192"/>
                  <a:pt x="288" y="288"/>
                </a:cubicBezTo>
                <a:cubicBezTo>
                  <a:pt x="240" y="384"/>
                  <a:pt x="96" y="432"/>
                  <a:pt x="48" y="576"/>
                </a:cubicBezTo>
                <a:cubicBezTo>
                  <a:pt x="0" y="720"/>
                  <a:pt x="8" y="1048"/>
                  <a:pt x="0" y="1152"/>
                </a:cubicBezTo>
              </a:path>
            </a:pathLst>
          </a:custGeom>
          <a:noFill/>
          <a:ln w="76200">
            <a:solidFill>
              <a:srgbClr val="FF3300"/>
            </a:solidFill>
            <a:miter lim="800000"/>
            <a:headEnd type="none" w="lg" len="lg"/>
            <a:tailEnd type="triangle" w="med" len="med"/>
          </a:ln>
        </p:spPr>
        <p:txBody>
          <a:bodyPr wrap="none"/>
          <a:lstStyle/>
          <a:p>
            <a:pPr algn="ctr" eaLnBrk="1" hangingPunct="1">
              <a:lnSpc>
                <a:spcPct val="70000"/>
              </a:lnSpc>
              <a:spcBef>
                <a:spcPct val="30000"/>
              </a:spcBef>
              <a:defRPr/>
            </a:pPr>
            <a:endParaRPr lang="en-US" sz="2800" b="1" dirty="0">
              <a:latin typeface="Arial" pitchFamily="34" charset="0"/>
            </a:endParaRPr>
          </a:p>
        </p:txBody>
      </p:sp>
      <p:sp>
        <p:nvSpPr>
          <p:cNvPr id="1504279" name="Text Box 23"/>
          <p:cNvSpPr txBox="1">
            <a:spLocks noChangeArrowheads="1"/>
          </p:cNvSpPr>
          <p:nvPr/>
        </p:nvSpPr>
        <p:spPr bwMode="auto">
          <a:xfrm>
            <a:off x="2238375" y="5372100"/>
            <a:ext cx="5018088" cy="936625"/>
          </a:xfrm>
          <a:prstGeom prst="rect">
            <a:avLst/>
          </a:prstGeom>
          <a:noFill/>
          <a:ln w="9525">
            <a:noFill/>
            <a:miter lim="800000"/>
            <a:headEnd/>
            <a:tailEnd/>
          </a:ln>
        </p:spPr>
        <p:txBody>
          <a:bodyPr lIns="82945" tIns="41473" rIns="82945" bIns="41473">
            <a:spAutoFit/>
          </a:bodyPr>
          <a:lstStyle/>
          <a:p>
            <a:pPr algn="ctr" defTabSz="828675" rtl="1" eaLnBrk="1" hangingPunct="1"/>
            <a:r>
              <a:rPr kumimoji="1" lang="en-US" sz="2800" b="1" dirty="0">
                <a:solidFill>
                  <a:srgbClr val="FF3300"/>
                </a:solidFill>
                <a:latin typeface="Arial" pitchFamily="34" charset="0"/>
                <a:cs typeface="Arial" pitchFamily="34" charset="0"/>
              </a:rPr>
              <a:t>Just reverse the order of the key bits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4278"/>
                                        </p:tgtEl>
                                        <p:attrNameLst>
                                          <p:attrName>style.visibility</p:attrName>
                                        </p:attrNameLst>
                                      </p:cBhvr>
                                      <p:to>
                                        <p:strVal val="visible"/>
                                      </p:to>
                                    </p:set>
                                    <p:animEffect transition="in" filter="blinds(horizontal)">
                                      <p:cBhvr>
                                        <p:cTn id="7" dur="500"/>
                                        <p:tgtEl>
                                          <p:spTgt spid="150427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04279"/>
                                        </p:tgtEl>
                                        <p:attrNameLst>
                                          <p:attrName>style.visibility</p:attrName>
                                        </p:attrNameLst>
                                      </p:cBhvr>
                                      <p:to>
                                        <p:strVal val="visible"/>
                                      </p:to>
                                    </p:set>
                                    <p:animEffect transition="in" filter="blinds(horizontal)">
                                      <p:cBhvr>
                                        <p:cTn id="10" dur="500"/>
                                        <p:tgtEl>
                                          <p:spTgt spid="150427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04277"/>
                                        </p:tgtEl>
                                        <p:attrNameLst>
                                          <p:attrName>style.visibility</p:attrName>
                                        </p:attrNameLst>
                                      </p:cBhvr>
                                      <p:to>
                                        <p:strVal val="visible"/>
                                      </p:to>
                                    </p:set>
                                    <p:animEffect transition="in" filter="blinds(horizontal)">
                                      <p:cBhvr>
                                        <p:cTn id="13" dur="500"/>
                                        <p:tgtEl>
                                          <p:spTgt spid="150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4277" grpId="0" animBg="1"/>
      <p:bldP spid="1504278" grpId="0" animBg="1"/>
      <p:bldP spid="150427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1"/>
          <p:cNvSpPr>
            <a:spLocks noGrp="1"/>
          </p:cNvSpPr>
          <p:nvPr>
            <p:ph type="ftr" sz="quarter" idx="10"/>
          </p:nvPr>
        </p:nvSpPr>
        <p:spPr>
          <a:noFill/>
        </p:spPr>
        <p:txBody>
          <a:bodyPr/>
          <a:lstStyle/>
          <a:p>
            <a:r>
              <a:rPr lang="en-US" smtClean="0"/>
              <a:t>Art of Multiprocessor Programming</a:t>
            </a:r>
          </a:p>
        </p:txBody>
      </p:sp>
      <p:sp>
        <p:nvSpPr>
          <p:cNvPr id="89091" name="Slide Number Placeholder 2"/>
          <p:cNvSpPr>
            <a:spLocks noGrp="1"/>
          </p:cNvSpPr>
          <p:nvPr>
            <p:ph type="sldNum" sz="quarter" idx="11"/>
          </p:nvPr>
        </p:nvSpPr>
        <p:spPr>
          <a:noFill/>
        </p:spPr>
        <p:txBody>
          <a:bodyPr/>
          <a:lstStyle/>
          <a:p>
            <a:fld id="{994F6FCE-B835-46F9-9FE6-2B36E382C92B}" type="slidenum">
              <a:rPr lang="ar-SA" smtClean="0">
                <a:cs typeface="Arial" pitchFamily="34" charset="0"/>
              </a:rPr>
              <a:pPr/>
              <a:t>77</a:t>
            </a:fld>
            <a:endParaRPr lang="en-US" smtClean="0">
              <a:cs typeface="Arial" pitchFamily="34" charset="0"/>
            </a:endParaRPr>
          </a:p>
        </p:txBody>
      </p:sp>
      <p:sp>
        <p:nvSpPr>
          <p:cNvPr id="89092" name="Rectangle 2"/>
          <p:cNvSpPr>
            <a:spLocks noGrp="1" noChangeArrowheads="1"/>
          </p:cNvSpPr>
          <p:nvPr>
            <p:ph type="title" idx="4294967295"/>
          </p:nvPr>
        </p:nvSpPr>
        <p:spPr/>
        <p:txBody>
          <a:bodyPr/>
          <a:lstStyle/>
          <a:p>
            <a:pPr defTabSz="1008063"/>
            <a:r>
              <a:rPr lang="en-US" smtClean="0"/>
              <a:t>Split Ordered Hashing</a:t>
            </a:r>
          </a:p>
        </p:txBody>
      </p:sp>
      <p:sp>
        <p:nvSpPr>
          <p:cNvPr id="89093" name="AutoShape 3"/>
          <p:cNvSpPr>
            <a:spLocks noChangeArrowheads="1"/>
          </p:cNvSpPr>
          <p:nvPr/>
        </p:nvSpPr>
        <p:spPr bwMode="auto">
          <a:xfrm>
            <a:off x="1533525" y="3624263"/>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9094" name="Line 4"/>
          <p:cNvSpPr>
            <a:spLocks noChangeShapeType="1"/>
          </p:cNvSpPr>
          <p:nvPr/>
        </p:nvSpPr>
        <p:spPr bwMode="auto">
          <a:xfrm>
            <a:off x="2071688" y="3633788"/>
            <a:ext cx="1587" cy="28098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9095" name="AutoShape 5"/>
          <p:cNvSpPr>
            <a:spLocks noChangeArrowheads="1"/>
          </p:cNvSpPr>
          <p:nvPr/>
        </p:nvSpPr>
        <p:spPr bwMode="auto">
          <a:xfrm>
            <a:off x="3201988" y="36163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9096" name="Line 6"/>
          <p:cNvSpPr>
            <a:spLocks noChangeShapeType="1"/>
          </p:cNvSpPr>
          <p:nvPr/>
        </p:nvSpPr>
        <p:spPr bwMode="auto">
          <a:xfrm>
            <a:off x="3673475" y="3624263"/>
            <a:ext cx="1588"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9097" name="Line 7"/>
          <p:cNvSpPr>
            <a:spLocks noChangeShapeType="1"/>
          </p:cNvSpPr>
          <p:nvPr/>
        </p:nvSpPr>
        <p:spPr bwMode="auto">
          <a:xfrm flipV="1">
            <a:off x="2143125" y="3765550"/>
            <a:ext cx="222250" cy="17463"/>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89098" name="AutoShape 8"/>
          <p:cNvSpPr>
            <a:spLocks noChangeArrowheads="1"/>
          </p:cNvSpPr>
          <p:nvPr/>
        </p:nvSpPr>
        <p:spPr bwMode="auto">
          <a:xfrm>
            <a:off x="2365375" y="36163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9099" name="Line 9"/>
          <p:cNvSpPr>
            <a:spLocks noChangeShapeType="1"/>
          </p:cNvSpPr>
          <p:nvPr/>
        </p:nvSpPr>
        <p:spPr bwMode="auto">
          <a:xfrm>
            <a:off x="2836863" y="3624263"/>
            <a:ext cx="1587"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9100" name="AutoShape 10"/>
          <p:cNvSpPr>
            <a:spLocks noChangeArrowheads="1"/>
          </p:cNvSpPr>
          <p:nvPr/>
        </p:nvSpPr>
        <p:spPr bwMode="auto">
          <a:xfrm>
            <a:off x="4021138" y="3619500"/>
            <a:ext cx="674687" cy="29051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9101" name="Line 11"/>
          <p:cNvSpPr>
            <a:spLocks noChangeShapeType="1"/>
          </p:cNvSpPr>
          <p:nvPr/>
        </p:nvSpPr>
        <p:spPr bwMode="auto">
          <a:xfrm>
            <a:off x="4492625" y="3627438"/>
            <a:ext cx="0" cy="28098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9102" name="Line 12"/>
          <p:cNvSpPr>
            <a:spLocks noChangeShapeType="1"/>
          </p:cNvSpPr>
          <p:nvPr/>
        </p:nvSpPr>
        <p:spPr bwMode="auto">
          <a:xfrm flipV="1">
            <a:off x="4630738" y="3765550"/>
            <a:ext cx="292100" cy="17463"/>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89103" name="AutoShape 13"/>
          <p:cNvSpPr>
            <a:spLocks noChangeArrowheads="1"/>
          </p:cNvSpPr>
          <p:nvPr/>
        </p:nvSpPr>
        <p:spPr bwMode="auto">
          <a:xfrm>
            <a:off x="4922838" y="36163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9104" name="Line 14"/>
          <p:cNvSpPr>
            <a:spLocks noChangeShapeType="1"/>
          </p:cNvSpPr>
          <p:nvPr/>
        </p:nvSpPr>
        <p:spPr bwMode="auto">
          <a:xfrm>
            <a:off x="5395913" y="3624263"/>
            <a:ext cx="0"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9105" name="Line 15"/>
          <p:cNvSpPr>
            <a:spLocks noChangeShapeType="1"/>
          </p:cNvSpPr>
          <p:nvPr/>
        </p:nvSpPr>
        <p:spPr bwMode="auto">
          <a:xfrm>
            <a:off x="3713163" y="3765550"/>
            <a:ext cx="315912" cy="0"/>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89106" name="Line 16"/>
          <p:cNvSpPr>
            <a:spLocks noChangeShapeType="1"/>
          </p:cNvSpPr>
          <p:nvPr/>
        </p:nvSpPr>
        <p:spPr bwMode="auto">
          <a:xfrm>
            <a:off x="2906713" y="3765550"/>
            <a:ext cx="314325" cy="0"/>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89107" name="AutoShape 17"/>
          <p:cNvSpPr>
            <a:spLocks noChangeArrowheads="1"/>
          </p:cNvSpPr>
          <p:nvPr/>
        </p:nvSpPr>
        <p:spPr bwMode="auto">
          <a:xfrm>
            <a:off x="690563" y="3992563"/>
            <a:ext cx="515937" cy="342900"/>
          </a:xfrm>
          <a:prstGeom prst="roundRect">
            <a:avLst>
              <a:gd name="adj" fmla="val 278"/>
            </a:avLst>
          </a:prstGeom>
          <a:solidFill>
            <a:srgbClr val="99FFCC"/>
          </a:solidFill>
          <a:ln w="35941">
            <a:solidFill>
              <a:srgbClr val="000000"/>
            </a:solidFill>
            <a:round/>
            <a:headEnd/>
            <a:tailEnd/>
          </a:ln>
        </p:spPr>
        <p:txBody>
          <a:bodyPr wrap="none" lIns="82945" tIns="41473" rIns="82945" bIns="41473" anchor="ctr"/>
          <a:lstStyle/>
          <a:p>
            <a:pPr algn="ctr" defTabSz="828675" rtl="1" eaLnBrk="1" hangingPunct="1">
              <a:defRPr/>
            </a:pPr>
            <a:endParaRPr kumimoji="1" lang="en-US" sz="1800" dirty="0">
              <a:solidFill>
                <a:srgbClr val="181614"/>
              </a:solidFill>
              <a:latin typeface="Arial" pitchFamily="34" charset="0"/>
            </a:endParaRPr>
          </a:p>
        </p:txBody>
      </p:sp>
      <p:sp>
        <p:nvSpPr>
          <p:cNvPr id="89108" name="Line 18"/>
          <p:cNvSpPr>
            <a:spLocks noChangeShapeType="1"/>
          </p:cNvSpPr>
          <p:nvPr/>
        </p:nvSpPr>
        <p:spPr bwMode="auto">
          <a:xfrm flipV="1">
            <a:off x="1062038" y="3770313"/>
            <a:ext cx="473075" cy="381000"/>
          </a:xfrm>
          <a:prstGeom prst="line">
            <a:avLst/>
          </a:prstGeom>
          <a:noFill/>
          <a:ln w="38100">
            <a:solidFill>
              <a:srgbClr val="FF0000"/>
            </a:solidFill>
            <a:round/>
            <a:headEnd type="oval" w="sm" len="sm"/>
            <a:tailEnd type="triangle" w="med" len="med"/>
          </a:ln>
        </p:spPr>
        <p:txBody>
          <a:bodyPr/>
          <a:lstStyle/>
          <a:p>
            <a:pPr>
              <a:defRPr/>
            </a:pPr>
            <a:endParaRPr lang="en-US" dirty="0">
              <a:latin typeface="Arial" pitchFamily="34" charset="0"/>
            </a:endParaRPr>
          </a:p>
        </p:txBody>
      </p:sp>
      <p:sp>
        <p:nvSpPr>
          <p:cNvPr id="89109" name="AutoShape 19"/>
          <p:cNvSpPr>
            <a:spLocks noChangeArrowheads="1"/>
          </p:cNvSpPr>
          <p:nvPr/>
        </p:nvSpPr>
        <p:spPr bwMode="auto">
          <a:xfrm>
            <a:off x="5759450" y="3614738"/>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9110" name="Line 20"/>
          <p:cNvSpPr>
            <a:spLocks noChangeShapeType="1"/>
          </p:cNvSpPr>
          <p:nvPr/>
        </p:nvSpPr>
        <p:spPr bwMode="auto">
          <a:xfrm>
            <a:off x="6230938" y="3622675"/>
            <a:ext cx="1587"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9111" name="AutoShape 21"/>
          <p:cNvSpPr>
            <a:spLocks noChangeArrowheads="1"/>
          </p:cNvSpPr>
          <p:nvPr/>
        </p:nvSpPr>
        <p:spPr bwMode="auto">
          <a:xfrm>
            <a:off x="6578600" y="3617913"/>
            <a:ext cx="674688"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9112" name="Line 22"/>
          <p:cNvSpPr>
            <a:spLocks noChangeShapeType="1"/>
          </p:cNvSpPr>
          <p:nvPr/>
        </p:nvSpPr>
        <p:spPr bwMode="auto">
          <a:xfrm>
            <a:off x="7050088" y="3625850"/>
            <a:ext cx="0" cy="28098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9113" name="Line 23"/>
          <p:cNvSpPr>
            <a:spLocks noChangeShapeType="1"/>
          </p:cNvSpPr>
          <p:nvPr/>
        </p:nvSpPr>
        <p:spPr bwMode="auto">
          <a:xfrm flipV="1">
            <a:off x="7188200" y="3763963"/>
            <a:ext cx="292100" cy="17462"/>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89114" name="AutoShape 24"/>
          <p:cNvSpPr>
            <a:spLocks noChangeArrowheads="1"/>
          </p:cNvSpPr>
          <p:nvPr/>
        </p:nvSpPr>
        <p:spPr bwMode="auto">
          <a:xfrm>
            <a:off x="7480300" y="3614738"/>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9115" name="Line 25"/>
          <p:cNvSpPr>
            <a:spLocks noChangeShapeType="1"/>
          </p:cNvSpPr>
          <p:nvPr/>
        </p:nvSpPr>
        <p:spPr bwMode="auto">
          <a:xfrm>
            <a:off x="7953375" y="3622675"/>
            <a:ext cx="0"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89116" name="Line 26"/>
          <p:cNvSpPr>
            <a:spLocks noChangeShapeType="1"/>
          </p:cNvSpPr>
          <p:nvPr/>
        </p:nvSpPr>
        <p:spPr bwMode="auto">
          <a:xfrm>
            <a:off x="6270625" y="3763963"/>
            <a:ext cx="315913" cy="0"/>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89117" name="Line 27"/>
          <p:cNvSpPr>
            <a:spLocks noChangeShapeType="1"/>
          </p:cNvSpPr>
          <p:nvPr/>
        </p:nvSpPr>
        <p:spPr bwMode="auto">
          <a:xfrm>
            <a:off x="5462588" y="3763963"/>
            <a:ext cx="315912" cy="0"/>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89118" name="Text Box 28"/>
          <p:cNvSpPr txBox="1">
            <a:spLocks noChangeArrowheads="1"/>
          </p:cNvSpPr>
          <p:nvPr/>
        </p:nvSpPr>
        <p:spPr bwMode="auto">
          <a:xfrm>
            <a:off x="690563" y="399097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dirty="0">
                <a:solidFill>
                  <a:srgbClr val="020202"/>
                </a:solidFill>
                <a:latin typeface="Arial" pitchFamily="34" charset="0"/>
              </a:rPr>
              <a:t>0</a:t>
            </a:r>
          </a:p>
        </p:txBody>
      </p:sp>
      <p:sp>
        <p:nvSpPr>
          <p:cNvPr id="89119" name="AutoShape 29"/>
          <p:cNvSpPr>
            <a:spLocks noChangeArrowheads="1"/>
          </p:cNvSpPr>
          <p:nvPr/>
        </p:nvSpPr>
        <p:spPr bwMode="auto">
          <a:xfrm>
            <a:off x="690563" y="4335463"/>
            <a:ext cx="515937" cy="344487"/>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9120" name="Freeform 30"/>
          <p:cNvSpPr>
            <a:spLocks/>
          </p:cNvSpPr>
          <p:nvPr/>
        </p:nvSpPr>
        <p:spPr bwMode="auto">
          <a:xfrm>
            <a:off x="1062038" y="3894138"/>
            <a:ext cx="4052887" cy="646112"/>
          </a:xfrm>
          <a:custGeom>
            <a:avLst/>
            <a:gdLst>
              <a:gd name="T0" fmla="*/ 0 w 2400"/>
              <a:gd name="T1" fmla="*/ 2147483647 h 639"/>
              <a:gd name="T2" fmla="*/ 2147483647 w 2400"/>
              <a:gd name="T3" fmla="*/ 2147483647 h 639"/>
              <a:gd name="T4" fmla="*/ 2147483647 w 2400"/>
              <a:gd name="T5" fmla="*/ 2147483647 h 639"/>
              <a:gd name="T6" fmla="*/ 2147483647 w 2400"/>
              <a:gd name="T7" fmla="*/ 2147483647 h 639"/>
              <a:gd name="T8" fmla="*/ 2147483647 w 2400"/>
              <a:gd name="T9" fmla="*/ 0 h 639"/>
              <a:gd name="T10" fmla="*/ 0 60000 65536"/>
              <a:gd name="T11" fmla="*/ 0 60000 65536"/>
              <a:gd name="T12" fmla="*/ 0 60000 65536"/>
              <a:gd name="T13" fmla="*/ 0 60000 65536"/>
              <a:gd name="T14" fmla="*/ 0 60000 65536"/>
              <a:gd name="T15" fmla="*/ 0 w 2400"/>
              <a:gd name="T16" fmla="*/ 0 h 639"/>
              <a:gd name="T17" fmla="*/ 2400 w 2400"/>
              <a:gd name="T18" fmla="*/ 639 h 639"/>
            </a:gdLst>
            <a:ahLst/>
            <a:cxnLst>
              <a:cxn ang="T10">
                <a:pos x="T0" y="T1"/>
              </a:cxn>
              <a:cxn ang="T11">
                <a:pos x="T2" y="T3"/>
              </a:cxn>
              <a:cxn ang="T12">
                <a:pos x="T4" y="T5"/>
              </a:cxn>
              <a:cxn ang="T13">
                <a:pos x="T6" y="T7"/>
              </a:cxn>
              <a:cxn ang="T14">
                <a:pos x="T8" y="T9"/>
              </a:cxn>
            </a:cxnLst>
            <a:rect l="T15" t="T16" r="T17" b="T18"/>
            <a:pathLst>
              <a:path w="2400" h="639">
                <a:moveTo>
                  <a:pt x="0" y="639"/>
                </a:moveTo>
                <a:lnTo>
                  <a:pt x="837" y="622"/>
                </a:lnTo>
                <a:cubicBezTo>
                  <a:pt x="1095" y="606"/>
                  <a:pt x="1349" y="581"/>
                  <a:pt x="1550" y="540"/>
                </a:cubicBezTo>
                <a:cubicBezTo>
                  <a:pt x="1751" y="499"/>
                  <a:pt x="1901" y="465"/>
                  <a:pt x="2043" y="375"/>
                </a:cubicBezTo>
                <a:cubicBezTo>
                  <a:pt x="2185" y="285"/>
                  <a:pt x="2326" y="78"/>
                  <a:pt x="2400" y="0"/>
                </a:cubicBezTo>
              </a:path>
            </a:pathLst>
          </a:custGeom>
          <a:noFill/>
          <a:ln w="38100">
            <a:solidFill>
              <a:srgbClr val="FF0000"/>
            </a:solidFill>
            <a:round/>
            <a:headEnd type="oval" w="sm" len="sm"/>
            <a:tailEnd type="triangle" w="med" len="med"/>
          </a:ln>
        </p:spPr>
        <p:txBody>
          <a:bodyPr/>
          <a:lstStyle/>
          <a:p>
            <a:pPr algn="ctr" eaLnBrk="1" hangingPunct="1">
              <a:lnSpc>
                <a:spcPct val="70000"/>
              </a:lnSpc>
              <a:spcBef>
                <a:spcPct val="30000"/>
              </a:spcBef>
              <a:defRPr/>
            </a:pPr>
            <a:endParaRPr lang="en-US" sz="2800" b="1" dirty="0">
              <a:latin typeface="Arial" pitchFamily="34" charset="0"/>
            </a:endParaRPr>
          </a:p>
        </p:txBody>
      </p:sp>
      <p:sp>
        <p:nvSpPr>
          <p:cNvPr id="89121" name="Text Box 31"/>
          <p:cNvSpPr txBox="1">
            <a:spLocks noChangeArrowheads="1"/>
          </p:cNvSpPr>
          <p:nvPr/>
        </p:nvSpPr>
        <p:spPr bwMode="auto">
          <a:xfrm>
            <a:off x="690563" y="433546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dirty="0">
                <a:solidFill>
                  <a:srgbClr val="020202"/>
                </a:solidFill>
                <a:latin typeface="Arial" pitchFamily="34" charset="0"/>
              </a:rPr>
              <a:t>1</a:t>
            </a:r>
          </a:p>
        </p:txBody>
      </p:sp>
      <p:sp>
        <p:nvSpPr>
          <p:cNvPr id="89122" name="AutoShape 32"/>
          <p:cNvSpPr>
            <a:spLocks noChangeArrowheads="1"/>
          </p:cNvSpPr>
          <p:nvPr/>
        </p:nvSpPr>
        <p:spPr bwMode="auto">
          <a:xfrm>
            <a:off x="690563" y="4679950"/>
            <a:ext cx="515937" cy="344488"/>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9123" name="AutoShape 33"/>
          <p:cNvSpPr>
            <a:spLocks noChangeArrowheads="1"/>
          </p:cNvSpPr>
          <p:nvPr/>
        </p:nvSpPr>
        <p:spPr bwMode="auto">
          <a:xfrm>
            <a:off x="690563" y="5024438"/>
            <a:ext cx="515937" cy="346075"/>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89124" name="Freeform 34"/>
          <p:cNvSpPr>
            <a:spLocks/>
          </p:cNvSpPr>
          <p:nvPr/>
        </p:nvSpPr>
        <p:spPr bwMode="auto">
          <a:xfrm>
            <a:off x="1062038" y="3867150"/>
            <a:ext cx="5780087" cy="1312863"/>
          </a:xfrm>
          <a:custGeom>
            <a:avLst/>
            <a:gdLst>
              <a:gd name="T0" fmla="*/ 0 w 3264"/>
              <a:gd name="T1" fmla="*/ 2147483647 h 1311"/>
              <a:gd name="T2" fmla="*/ 2147483647 w 3264"/>
              <a:gd name="T3" fmla="*/ 2147483647 h 1311"/>
              <a:gd name="T4" fmla="*/ 2147483647 w 3264"/>
              <a:gd name="T5" fmla="*/ 2147483647 h 1311"/>
              <a:gd name="T6" fmla="*/ 2147483647 w 3264"/>
              <a:gd name="T7" fmla="*/ 2147483647 h 1311"/>
              <a:gd name="T8" fmla="*/ 2147483647 w 3264"/>
              <a:gd name="T9" fmla="*/ 2147483647 h 1311"/>
              <a:gd name="T10" fmla="*/ 2147483647 w 3264"/>
              <a:gd name="T11" fmla="*/ 0 h 1311"/>
              <a:gd name="T12" fmla="*/ 0 60000 65536"/>
              <a:gd name="T13" fmla="*/ 0 60000 65536"/>
              <a:gd name="T14" fmla="*/ 0 60000 65536"/>
              <a:gd name="T15" fmla="*/ 0 60000 65536"/>
              <a:gd name="T16" fmla="*/ 0 60000 65536"/>
              <a:gd name="T17" fmla="*/ 0 60000 65536"/>
              <a:gd name="T18" fmla="*/ 0 w 3264"/>
              <a:gd name="T19" fmla="*/ 0 h 1311"/>
              <a:gd name="T20" fmla="*/ 3264 w 3264"/>
              <a:gd name="T21" fmla="*/ 1311 h 1311"/>
            </a:gdLst>
            <a:ahLst/>
            <a:cxnLst>
              <a:cxn ang="T12">
                <a:pos x="T0" y="T1"/>
              </a:cxn>
              <a:cxn ang="T13">
                <a:pos x="T2" y="T3"/>
              </a:cxn>
              <a:cxn ang="T14">
                <a:pos x="T4" y="T5"/>
              </a:cxn>
              <a:cxn ang="T15">
                <a:pos x="T6" y="T7"/>
              </a:cxn>
              <a:cxn ang="T16">
                <a:pos x="T8" y="T9"/>
              </a:cxn>
              <a:cxn ang="T17">
                <a:pos x="T10" y="T11"/>
              </a:cxn>
            </a:cxnLst>
            <a:rect l="T18" t="T19" r="T20" b="T21"/>
            <a:pathLst>
              <a:path w="3264" h="1311">
                <a:moveTo>
                  <a:pt x="0" y="1311"/>
                </a:moveTo>
                <a:cubicBezTo>
                  <a:pt x="194" y="1299"/>
                  <a:pt x="826" y="1284"/>
                  <a:pt x="1166" y="1240"/>
                </a:cubicBezTo>
                <a:cubicBezTo>
                  <a:pt x="1506" y="1196"/>
                  <a:pt x="1818" y="1110"/>
                  <a:pt x="2043" y="1048"/>
                </a:cubicBezTo>
                <a:cubicBezTo>
                  <a:pt x="2268" y="986"/>
                  <a:pt x="2339" y="969"/>
                  <a:pt x="2519" y="867"/>
                </a:cubicBezTo>
                <a:cubicBezTo>
                  <a:pt x="2699" y="765"/>
                  <a:pt x="2998" y="583"/>
                  <a:pt x="3122" y="438"/>
                </a:cubicBezTo>
                <a:cubicBezTo>
                  <a:pt x="3246" y="293"/>
                  <a:pt x="3235" y="91"/>
                  <a:pt x="3264" y="0"/>
                </a:cubicBezTo>
              </a:path>
            </a:pathLst>
          </a:custGeom>
          <a:noFill/>
          <a:ln w="38100">
            <a:solidFill>
              <a:srgbClr val="FF0000"/>
            </a:solidFill>
            <a:round/>
            <a:headEnd type="oval" w="sm" len="sm"/>
            <a:tailEnd type="triangle" w="med" len="med"/>
          </a:ln>
        </p:spPr>
        <p:txBody>
          <a:bodyPr/>
          <a:lstStyle/>
          <a:p>
            <a:pPr algn="ctr" eaLnBrk="1" hangingPunct="1">
              <a:lnSpc>
                <a:spcPct val="70000"/>
              </a:lnSpc>
              <a:spcBef>
                <a:spcPct val="30000"/>
              </a:spcBef>
              <a:defRPr/>
            </a:pPr>
            <a:endParaRPr lang="en-US" sz="2800" b="1" dirty="0">
              <a:latin typeface="Arial" pitchFamily="34" charset="0"/>
            </a:endParaRPr>
          </a:p>
        </p:txBody>
      </p:sp>
      <p:sp>
        <p:nvSpPr>
          <p:cNvPr id="89125" name="Freeform 35"/>
          <p:cNvSpPr>
            <a:spLocks/>
          </p:cNvSpPr>
          <p:nvPr/>
        </p:nvSpPr>
        <p:spPr bwMode="auto">
          <a:xfrm>
            <a:off x="1062038" y="3865563"/>
            <a:ext cx="2324100" cy="982662"/>
          </a:xfrm>
          <a:custGeom>
            <a:avLst/>
            <a:gdLst>
              <a:gd name="T0" fmla="*/ 0 w 1559"/>
              <a:gd name="T1" fmla="*/ 2147483647 h 996"/>
              <a:gd name="T2" fmla="*/ 2147483647 w 1559"/>
              <a:gd name="T3" fmla="*/ 2147483647 h 996"/>
              <a:gd name="T4" fmla="*/ 2147483647 w 1559"/>
              <a:gd name="T5" fmla="*/ 2147483647 h 996"/>
              <a:gd name="T6" fmla="*/ 2147483647 w 1559"/>
              <a:gd name="T7" fmla="*/ 0 h 996"/>
              <a:gd name="T8" fmla="*/ 0 60000 65536"/>
              <a:gd name="T9" fmla="*/ 0 60000 65536"/>
              <a:gd name="T10" fmla="*/ 0 60000 65536"/>
              <a:gd name="T11" fmla="*/ 0 60000 65536"/>
              <a:gd name="T12" fmla="*/ 0 w 1559"/>
              <a:gd name="T13" fmla="*/ 0 h 996"/>
              <a:gd name="T14" fmla="*/ 1559 w 1559"/>
              <a:gd name="T15" fmla="*/ 996 h 996"/>
            </a:gdLst>
            <a:ahLst/>
            <a:cxnLst>
              <a:cxn ang="T8">
                <a:pos x="T0" y="T1"/>
              </a:cxn>
              <a:cxn ang="T9">
                <a:pos x="T2" y="T3"/>
              </a:cxn>
              <a:cxn ang="T10">
                <a:pos x="T4" y="T5"/>
              </a:cxn>
              <a:cxn ang="T11">
                <a:pos x="T6" y="T7"/>
              </a:cxn>
            </a:cxnLst>
            <a:rect l="T12" t="T13" r="T14" b="T15"/>
            <a:pathLst>
              <a:path w="1559" h="996">
                <a:moveTo>
                  <a:pt x="0" y="996"/>
                </a:moveTo>
                <a:cubicBezTo>
                  <a:pt x="107" y="973"/>
                  <a:pt x="426" y="954"/>
                  <a:pt x="645" y="860"/>
                </a:cubicBezTo>
                <a:cubicBezTo>
                  <a:pt x="864" y="766"/>
                  <a:pt x="1160" y="573"/>
                  <a:pt x="1312" y="430"/>
                </a:cubicBezTo>
                <a:cubicBezTo>
                  <a:pt x="1464" y="287"/>
                  <a:pt x="1508" y="90"/>
                  <a:pt x="1559" y="0"/>
                </a:cubicBezTo>
              </a:path>
            </a:pathLst>
          </a:custGeom>
          <a:noFill/>
          <a:ln w="38100">
            <a:solidFill>
              <a:srgbClr val="FF0000"/>
            </a:solidFill>
            <a:round/>
            <a:headEnd type="oval" w="sm" len="sm"/>
            <a:tailEnd type="triangle" w="med" len="med"/>
          </a:ln>
        </p:spPr>
        <p:txBody>
          <a:bodyPr/>
          <a:lstStyle/>
          <a:p>
            <a:pPr algn="ctr" eaLnBrk="1" hangingPunct="1">
              <a:lnSpc>
                <a:spcPct val="70000"/>
              </a:lnSpc>
              <a:spcBef>
                <a:spcPct val="30000"/>
              </a:spcBef>
              <a:defRPr/>
            </a:pPr>
            <a:endParaRPr lang="en-US" sz="2800" b="1" dirty="0">
              <a:latin typeface="Arial" pitchFamily="34" charset="0"/>
            </a:endParaRPr>
          </a:p>
        </p:txBody>
      </p:sp>
      <p:sp>
        <p:nvSpPr>
          <p:cNvPr id="89126" name="Text Box 36"/>
          <p:cNvSpPr txBox="1">
            <a:spLocks noChangeArrowheads="1"/>
          </p:cNvSpPr>
          <p:nvPr/>
        </p:nvSpPr>
        <p:spPr bwMode="auto">
          <a:xfrm>
            <a:off x="711200" y="4667250"/>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dirty="0">
                <a:solidFill>
                  <a:srgbClr val="020202"/>
                </a:solidFill>
                <a:latin typeface="Arial" pitchFamily="34" charset="0"/>
              </a:rPr>
              <a:t>2</a:t>
            </a:r>
          </a:p>
        </p:txBody>
      </p:sp>
      <p:sp>
        <p:nvSpPr>
          <p:cNvPr id="89127" name="Text Box 37"/>
          <p:cNvSpPr txBox="1">
            <a:spLocks noChangeArrowheads="1"/>
          </p:cNvSpPr>
          <p:nvPr/>
        </p:nvSpPr>
        <p:spPr bwMode="auto">
          <a:xfrm>
            <a:off x="703263" y="501332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dirty="0">
                <a:solidFill>
                  <a:srgbClr val="020202"/>
                </a:solidFill>
                <a:latin typeface="Arial" pitchFamily="34" charset="0"/>
              </a:rPr>
              <a:t>3</a:t>
            </a:r>
          </a:p>
        </p:txBody>
      </p:sp>
      <p:sp>
        <p:nvSpPr>
          <p:cNvPr id="89128" name="Text Box 38"/>
          <p:cNvSpPr txBox="1">
            <a:spLocks noChangeArrowheads="1"/>
          </p:cNvSpPr>
          <p:nvPr/>
        </p:nvSpPr>
        <p:spPr bwMode="auto">
          <a:xfrm>
            <a:off x="1652588" y="35893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0</a:t>
            </a:r>
          </a:p>
        </p:txBody>
      </p:sp>
      <p:sp>
        <p:nvSpPr>
          <p:cNvPr id="89129" name="Text Box 39"/>
          <p:cNvSpPr txBox="1">
            <a:spLocks noChangeArrowheads="1"/>
          </p:cNvSpPr>
          <p:nvPr/>
        </p:nvSpPr>
        <p:spPr bwMode="auto">
          <a:xfrm>
            <a:off x="2413000"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4</a:t>
            </a:r>
          </a:p>
        </p:txBody>
      </p:sp>
      <p:sp>
        <p:nvSpPr>
          <p:cNvPr id="89130" name="Text Box 40"/>
          <p:cNvSpPr txBox="1">
            <a:spLocks noChangeArrowheads="1"/>
          </p:cNvSpPr>
          <p:nvPr/>
        </p:nvSpPr>
        <p:spPr bwMode="auto">
          <a:xfrm>
            <a:off x="3243263"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2</a:t>
            </a:r>
          </a:p>
        </p:txBody>
      </p:sp>
      <p:sp>
        <p:nvSpPr>
          <p:cNvPr id="89131" name="Text Box 41"/>
          <p:cNvSpPr txBox="1">
            <a:spLocks noChangeArrowheads="1"/>
          </p:cNvSpPr>
          <p:nvPr/>
        </p:nvSpPr>
        <p:spPr bwMode="auto">
          <a:xfrm>
            <a:off x="4071938"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6</a:t>
            </a:r>
          </a:p>
        </p:txBody>
      </p:sp>
      <p:sp>
        <p:nvSpPr>
          <p:cNvPr id="89132" name="Text Box 42"/>
          <p:cNvSpPr txBox="1">
            <a:spLocks noChangeArrowheads="1"/>
          </p:cNvSpPr>
          <p:nvPr/>
        </p:nvSpPr>
        <p:spPr bwMode="auto">
          <a:xfrm>
            <a:off x="4970463"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1</a:t>
            </a:r>
          </a:p>
        </p:txBody>
      </p:sp>
      <p:sp>
        <p:nvSpPr>
          <p:cNvPr id="89133" name="Text Box 43"/>
          <p:cNvSpPr txBox="1">
            <a:spLocks noChangeArrowheads="1"/>
          </p:cNvSpPr>
          <p:nvPr/>
        </p:nvSpPr>
        <p:spPr bwMode="auto">
          <a:xfrm>
            <a:off x="5800725"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5</a:t>
            </a:r>
          </a:p>
        </p:txBody>
      </p:sp>
      <p:sp>
        <p:nvSpPr>
          <p:cNvPr id="89134" name="Text Box 44"/>
          <p:cNvSpPr txBox="1">
            <a:spLocks noChangeArrowheads="1"/>
          </p:cNvSpPr>
          <p:nvPr/>
        </p:nvSpPr>
        <p:spPr bwMode="auto">
          <a:xfrm>
            <a:off x="6629400"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3</a:t>
            </a:r>
          </a:p>
        </p:txBody>
      </p:sp>
      <p:sp>
        <p:nvSpPr>
          <p:cNvPr id="89135" name="Text Box 45"/>
          <p:cNvSpPr txBox="1">
            <a:spLocks noChangeArrowheads="1"/>
          </p:cNvSpPr>
          <p:nvPr/>
        </p:nvSpPr>
        <p:spPr bwMode="auto">
          <a:xfrm>
            <a:off x="7527925" y="35766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7</a:t>
            </a:r>
          </a:p>
        </p:txBody>
      </p:sp>
      <p:sp>
        <p:nvSpPr>
          <p:cNvPr id="89136" name="Text Box 13"/>
          <p:cNvSpPr txBox="1">
            <a:spLocks noChangeArrowheads="1"/>
          </p:cNvSpPr>
          <p:nvPr/>
        </p:nvSpPr>
        <p:spPr bwMode="auto">
          <a:xfrm>
            <a:off x="1450975" y="311626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000</a:t>
            </a:r>
          </a:p>
        </p:txBody>
      </p:sp>
      <p:sp>
        <p:nvSpPr>
          <p:cNvPr id="89137" name="Text Box 14"/>
          <p:cNvSpPr txBox="1">
            <a:spLocks noChangeArrowheads="1"/>
          </p:cNvSpPr>
          <p:nvPr/>
        </p:nvSpPr>
        <p:spPr bwMode="auto">
          <a:xfrm>
            <a:off x="2349500" y="311626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001</a:t>
            </a:r>
          </a:p>
        </p:txBody>
      </p:sp>
      <p:sp>
        <p:nvSpPr>
          <p:cNvPr id="89138" name="Text Box 15"/>
          <p:cNvSpPr txBox="1">
            <a:spLocks noChangeArrowheads="1"/>
          </p:cNvSpPr>
          <p:nvPr/>
        </p:nvSpPr>
        <p:spPr bwMode="auto">
          <a:xfrm>
            <a:off x="3138488" y="311626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010</a:t>
            </a:r>
          </a:p>
        </p:txBody>
      </p:sp>
      <p:sp>
        <p:nvSpPr>
          <p:cNvPr id="89139" name="Text Box 16"/>
          <p:cNvSpPr txBox="1">
            <a:spLocks noChangeArrowheads="1"/>
          </p:cNvSpPr>
          <p:nvPr/>
        </p:nvSpPr>
        <p:spPr bwMode="auto">
          <a:xfrm>
            <a:off x="3967163" y="3116263"/>
            <a:ext cx="623212"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011</a:t>
            </a:r>
          </a:p>
        </p:txBody>
      </p:sp>
      <p:sp>
        <p:nvSpPr>
          <p:cNvPr id="89140" name="Text Box 17"/>
          <p:cNvSpPr txBox="1">
            <a:spLocks noChangeArrowheads="1"/>
          </p:cNvSpPr>
          <p:nvPr/>
        </p:nvSpPr>
        <p:spPr bwMode="auto">
          <a:xfrm>
            <a:off x="4881563" y="311626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100</a:t>
            </a:r>
          </a:p>
        </p:txBody>
      </p:sp>
      <p:sp>
        <p:nvSpPr>
          <p:cNvPr id="89141" name="Text Box 18"/>
          <p:cNvSpPr txBox="1">
            <a:spLocks noChangeArrowheads="1"/>
          </p:cNvSpPr>
          <p:nvPr/>
        </p:nvSpPr>
        <p:spPr bwMode="auto">
          <a:xfrm>
            <a:off x="5780088" y="3116263"/>
            <a:ext cx="638793"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101</a:t>
            </a:r>
          </a:p>
        </p:txBody>
      </p:sp>
      <p:sp>
        <p:nvSpPr>
          <p:cNvPr id="89142" name="Text Box 19"/>
          <p:cNvSpPr txBox="1">
            <a:spLocks noChangeArrowheads="1"/>
          </p:cNvSpPr>
          <p:nvPr/>
        </p:nvSpPr>
        <p:spPr bwMode="auto">
          <a:xfrm>
            <a:off x="6567488" y="3116263"/>
            <a:ext cx="623212"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110</a:t>
            </a:r>
          </a:p>
        </p:txBody>
      </p:sp>
      <p:sp>
        <p:nvSpPr>
          <p:cNvPr id="89143" name="Text Box 20"/>
          <p:cNvSpPr txBox="1">
            <a:spLocks noChangeArrowheads="1"/>
          </p:cNvSpPr>
          <p:nvPr/>
        </p:nvSpPr>
        <p:spPr bwMode="auto">
          <a:xfrm>
            <a:off x="7397750" y="3116263"/>
            <a:ext cx="607631" cy="422310"/>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2200" b="1" dirty="0">
                <a:solidFill>
                  <a:schemeClr val="tx2"/>
                </a:solidFill>
                <a:latin typeface="Arial" pitchFamily="34" charset="0"/>
                <a:cs typeface="Courier New" pitchFamily="49" charset="0"/>
              </a:rPr>
              <a:t>111</a:t>
            </a:r>
          </a:p>
        </p:txBody>
      </p:sp>
      <p:sp>
        <p:nvSpPr>
          <p:cNvPr id="65" name="Text Box 23"/>
          <p:cNvSpPr txBox="1">
            <a:spLocks noChangeArrowheads="1"/>
          </p:cNvSpPr>
          <p:nvPr/>
        </p:nvSpPr>
        <p:spPr bwMode="auto">
          <a:xfrm>
            <a:off x="1749425" y="1855788"/>
            <a:ext cx="6227763" cy="515937"/>
          </a:xfrm>
          <a:prstGeom prst="rect">
            <a:avLst/>
          </a:prstGeom>
          <a:noFill/>
          <a:ln w="9525">
            <a:noFill/>
            <a:miter lim="800000"/>
            <a:headEnd/>
            <a:tailEnd/>
          </a:ln>
        </p:spPr>
        <p:txBody>
          <a:bodyPr lIns="82945" tIns="41473" rIns="82945" bIns="41473">
            <a:spAutoFit/>
          </a:bodyPr>
          <a:lstStyle/>
          <a:p>
            <a:pPr algn="ctr" defTabSz="828675" rtl="1" eaLnBrk="1" hangingPunct="1"/>
            <a:r>
              <a:rPr kumimoji="1" lang="en-US" sz="2800" b="1" dirty="0">
                <a:solidFill>
                  <a:srgbClr val="FF3300"/>
                </a:solidFill>
                <a:latin typeface="Arial" pitchFamily="34" charset="0"/>
                <a:cs typeface="Arial" pitchFamily="34" charset="0"/>
              </a:rPr>
              <a:t>Order according to reversed bits </a:t>
            </a:r>
          </a:p>
        </p:txBody>
      </p:sp>
      <p:sp>
        <p:nvSpPr>
          <p:cNvPr id="66" name="Freeform 21"/>
          <p:cNvSpPr>
            <a:spLocks/>
          </p:cNvSpPr>
          <p:nvPr/>
        </p:nvSpPr>
        <p:spPr bwMode="auto">
          <a:xfrm flipH="1">
            <a:off x="4799013" y="2430463"/>
            <a:ext cx="387350" cy="674687"/>
          </a:xfrm>
          <a:custGeom>
            <a:avLst/>
            <a:gdLst>
              <a:gd name="T0" fmla="*/ 2147483647 w 336"/>
              <a:gd name="T1" fmla="*/ 0 h 1152"/>
              <a:gd name="T2" fmla="*/ 2147483647 w 336"/>
              <a:gd name="T3" fmla="*/ 2147483647 h 1152"/>
              <a:gd name="T4" fmla="*/ 2147483647 w 336"/>
              <a:gd name="T5" fmla="*/ 2147483647 h 1152"/>
              <a:gd name="T6" fmla="*/ 0 w 336"/>
              <a:gd name="T7" fmla="*/ 2147483647 h 1152"/>
              <a:gd name="T8" fmla="*/ 0 60000 65536"/>
              <a:gd name="T9" fmla="*/ 0 60000 65536"/>
              <a:gd name="T10" fmla="*/ 0 60000 65536"/>
              <a:gd name="T11" fmla="*/ 0 60000 65536"/>
              <a:gd name="T12" fmla="*/ 0 w 336"/>
              <a:gd name="T13" fmla="*/ 0 h 1152"/>
              <a:gd name="T14" fmla="*/ 336 w 336"/>
              <a:gd name="T15" fmla="*/ 1152 h 1152"/>
            </a:gdLst>
            <a:ahLst/>
            <a:cxnLst>
              <a:cxn ang="T8">
                <a:pos x="T0" y="T1"/>
              </a:cxn>
              <a:cxn ang="T9">
                <a:pos x="T2" y="T3"/>
              </a:cxn>
              <a:cxn ang="T10">
                <a:pos x="T4" y="T5"/>
              </a:cxn>
              <a:cxn ang="T11">
                <a:pos x="T6" y="T7"/>
              </a:cxn>
            </a:cxnLst>
            <a:rect l="T12" t="T13" r="T14" b="T15"/>
            <a:pathLst>
              <a:path w="336" h="1152">
                <a:moveTo>
                  <a:pt x="336" y="0"/>
                </a:moveTo>
                <a:cubicBezTo>
                  <a:pt x="336" y="96"/>
                  <a:pt x="336" y="192"/>
                  <a:pt x="288" y="288"/>
                </a:cubicBezTo>
                <a:cubicBezTo>
                  <a:pt x="240" y="384"/>
                  <a:pt x="96" y="432"/>
                  <a:pt x="48" y="576"/>
                </a:cubicBezTo>
                <a:cubicBezTo>
                  <a:pt x="0" y="720"/>
                  <a:pt x="8" y="1048"/>
                  <a:pt x="0" y="1152"/>
                </a:cubicBezTo>
              </a:path>
            </a:pathLst>
          </a:custGeom>
          <a:noFill/>
          <a:ln w="76200">
            <a:solidFill>
              <a:srgbClr val="FF3300"/>
            </a:solidFill>
            <a:miter lim="800000"/>
            <a:headEnd type="none" w="lg" len="lg"/>
            <a:tailEnd type="triangle" w="med" len="med"/>
          </a:ln>
        </p:spPr>
        <p:txBody>
          <a:bodyPr wrap="none"/>
          <a:lstStyle/>
          <a:p>
            <a:pPr algn="ctr" eaLnBrk="1" hangingPunct="1">
              <a:lnSpc>
                <a:spcPct val="70000"/>
              </a:lnSpc>
              <a:spcBef>
                <a:spcPct val="30000"/>
              </a:spcBef>
            </a:pPr>
            <a:endParaRPr lang="en-US" sz="2800" b="1"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linds(horizontal)">
                                      <p:cBhvr>
                                        <p:cTn id="7" dur="500"/>
                                        <p:tgtEl>
                                          <p:spTgt spid="6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blinds(horizontal)">
                                      <p:cBhvr>
                                        <p:cTn id="1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1"/>
          <p:cNvSpPr>
            <a:spLocks noGrp="1"/>
          </p:cNvSpPr>
          <p:nvPr>
            <p:ph type="ftr" sz="quarter" idx="10"/>
          </p:nvPr>
        </p:nvSpPr>
        <p:spPr>
          <a:noFill/>
        </p:spPr>
        <p:txBody>
          <a:bodyPr/>
          <a:lstStyle/>
          <a:p>
            <a:r>
              <a:rPr lang="en-US" smtClean="0"/>
              <a:t>Art of Multiprocessor Programming</a:t>
            </a:r>
          </a:p>
        </p:txBody>
      </p:sp>
      <p:sp>
        <p:nvSpPr>
          <p:cNvPr id="90115" name="Slide Number Placeholder 2"/>
          <p:cNvSpPr>
            <a:spLocks noGrp="1"/>
          </p:cNvSpPr>
          <p:nvPr>
            <p:ph type="sldNum" sz="quarter" idx="11"/>
          </p:nvPr>
        </p:nvSpPr>
        <p:spPr>
          <a:noFill/>
        </p:spPr>
        <p:txBody>
          <a:bodyPr/>
          <a:lstStyle/>
          <a:p>
            <a:fld id="{15863CE8-0B0F-4567-A178-D656605A6450}" type="slidenum">
              <a:rPr lang="ar-SA" smtClean="0">
                <a:cs typeface="Arial" pitchFamily="34" charset="0"/>
              </a:rPr>
              <a:pPr/>
              <a:t>78</a:t>
            </a:fld>
            <a:endParaRPr lang="en-US" smtClean="0">
              <a:cs typeface="Arial" pitchFamily="34" charset="0"/>
            </a:endParaRPr>
          </a:p>
        </p:txBody>
      </p:sp>
      <p:sp>
        <p:nvSpPr>
          <p:cNvPr id="90116" name="Rectangle 2"/>
          <p:cNvSpPr>
            <a:spLocks noGrp="1" noChangeArrowheads="1"/>
          </p:cNvSpPr>
          <p:nvPr>
            <p:ph type="title" idx="4294967295"/>
          </p:nvPr>
        </p:nvSpPr>
        <p:spPr/>
        <p:txBody>
          <a:bodyPr/>
          <a:lstStyle/>
          <a:p>
            <a:pPr defTabSz="1008063"/>
            <a:r>
              <a:rPr lang="en-US" smtClean="0"/>
              <a:t>Parent Always Provides a Short Cut</a:t>
            </a:r>
          </a:p>
        </p:txBody>
      </p:sp>
      <p:sp>
        <p:nvSpPr>
          <p:cNvPr id="90117" name="AutoShape 3"/>
          <p:cNvSpPr>
            <a:spLocks noChangeArrowheads="1"/>
          </p:cNvSpPr>
          <p:nvPr/>
        </p:nvSpPr>
        <p:spPr bwMode="auto">
          <a:xfrm>
            <a:off x="1533525" y="2813050"/>
            <a:ext cx="674688"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90118" name="Line 4"/>
          <p:cNvSpPr>
            <a:spLocks noChangeShapeType="1"/>
          </p:cNvSpPr>
          <p:nvPr/>
        </p:nvSpPr>
        <p:spPr bwMode="auto">
          <a:xfrm>
            <a:off x="2071688" y="2822575"/>
            <a:ext cx="1587" cy="28098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90119" name="AutoShape 5"/>
          <p:cNvSpPr>
            <a:spLocks noChangeArrowheads="1"/>
          </p:cNvSpPr>
          <p:nvPr/>
        </p:nvSpPr>
        <p:spPr bwMode="auto">
          <a:xfrm>
            <a:off x="3201988" y="280511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90120" name="Line 6"/>
          <p:cNvSpPr>
            <a:spLocks noChangeShapeType="1"/>
          </p:cNvSpPr>
          <p:nvPr/>
        </p:nvSpPr>
        <p:spPr bwMode="auto">
          <a:xfrm>
            <a:off x="3673475" y="2813050"/>
            <a:ext cx="1588"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90121" name="Line 7"/>
          <p:cNvSpPr>
            <a:spLocks noChangeShapeType="1"/>
          </p:cNvSpPr>
          <p:nvPr/>
        </p:nvSpPr>
        <p:spPr bwMode="auto">
          <a:xfrm flipV="1">
            <a:off x="2143125" y="2954338"/>
            <a:ext cx="222250" cy="17462"/>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90122" name="AutoShape 8"/>
          <p:cNvSpPr>
            <a:spLocks noChangeArrowheads="1"/>
          </p:cNvSpPr>
          <p:nvPr/>
        </p:nvSpPr>
        <p:spPr bwMode="auto">
          <a:xfrm>
            <a:off x="2365375" y="280511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90123" name="Line 9"/>
          <p:cNvSpPr>
            <a:spLocks noChangeShapeType="1"/>
          </p:cNvSpPr>
          <p:nvPr/>
        </p:nvSpPr>
        <p:spPr bwMode="auto">
          <a:xfrm>
            <a:off x="2836863" y="2813050"/>
            <a:ext cx="1587"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90124" name="AutoShape 10"/>
          <p:cNvSpPr>
            <a:spLocks noChangeArrowheads="1"/>
          </p:cNvSpPr>
          <p:nvPr/>
        </p:nvSpPr>
        <p:spPr bwMode="auto">
          <a:xfrm>
            <a:off x="4021138" y="2808288"/>
            <a:ext cx="674687" cy="290512"/>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90125" name="Line 11"/>
          <p:cNvSpPr>
            <a:spLocks noChangeShapeType="1"/>
          </p:cNvSpPr>
          <p:nvPr/>
        </p:nvSpPr>
        <p:spPr bwMode="auto">
          <a:xfrm>
            <a:off x="4492625" y="2816225"/>
            <a:ext cx="0" cy="280988"/>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90126" name="Line 12"/>
          <p:cNvSpPr>
            <a:spLocks noChangeShapeType="1"/>
          </p:cNvSpPr>
          <p:nvPr/>
        </p:nvSpPr>
        <p:spPr bwMode="auto">
          <a:xfrm flipV="1">
            <a:off x="4630738" y="2954338"/>
            <a:ext cx="292100" cy="17462"/>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90127" name="AutoShape 13"/>
          <p:cNvSpPr>
            <a:spLocks noChangeArrowheads="1"/>
          </p:cNvSpPr>
          <p:nvPr/>
        </p:nvSpPr>
        <p:spPr bwMode="auto">
          <a:xfrm>
            <a:off x="4922838" y="2805113"/>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90128" name="Line 14"/>
          <p:cNvSpPr>
            <a:spLocks noChangeShapeType="1"/>
          </p:cNvSpPr>
          <p:nvPr/>
        </p:nvSpPr>
        <p:spPr bwMode="auto">
          <a:xfrm>
            <a:off x="5395913" y="2813050"/>
            <a:ext cx="0"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90129" name="Line 15"/>
          <p:cNvSpPr>
            <a:spLocks noChangeShapeType="1"/>
          </p:cNvSpPr>
          <p:nvPr/>
        </p:nvSpPr>
        <p:spPr bwMode="auto">
          <a:xfrm>
            <a:off x="3713163" y="2954338"/>
            <a:ext cx="315912" cy="0"/>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90130" name="Line 16"/>
          <p:cNvSpPr>
            <a:spLocks noChangeShapeType="1"/>
          </p:cNvSpPr>
          <p:nvPr/>
        </p:nvSpPr>
        <p:spPr bwMode="auto">
          <a:xfrm>
            <a:off x="2906713" y="2954338"/>
            <a:ext cx="314325" cy="0"/>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90131" name="AutoShape 17"/>
          <p:cNvSpPr>
            <a:spLocks noChangeArrowheads="1"/>
          </p:cNvSpPr>
          <p:nvPr/>
        </p:nvSpPr>
        <p:spPr bwMode="auto">
          <a:xfrm>
            <a:off x="690563" y="3181350"/>
            <a:ext cx="515937" cy="342900"/>
          </a:xfrm>
          <a:prstGeom prst="roundRect">
            <a:avLst>
              <a:gd name="adj" fmla="val 278"/>
            </a:avLst>
          </a:prstGeom>
          <a:solidFill>
            <a:srgbClr val="99FFCC"/>
          </a:solidFill>
          <a:ln w="35941">
            <a:solidFill>
              <a:srgbClr val="000000"/>
            </a:solidFill>
            <a:round/>
            <a:headEnd/>
            <a:tailEnd/>
          </a:ln>
        </p:spPr>
        <p:txBody>
          <a:bodyPr wrap="none" lIns="82945" tIns="41473" rIns="82945" bIns="41473" anchor="ctr"/>
          <a:lstStyle/>
          <a:p>
            <a:pPr algn="ctr" defTabSz="828675" rtl="1" eaLnBrk="1" hangingPunct="1">
              <a:defRPr/>
            </a:pPr>
            <a:endParaRPr kumimoji="1" lang="en-US" sz="1800" dirty="0">
              <a:solidFill>
                <a:srgbClr val="181614"/>
              </a:solidFill>
              <a:latin typeface="Arial" pitchFamily="34" charset="0"/>
            </a:endParaRPr>
          </a:p>
        </p:txBody>
      </p:sp>
      <p:sp>
        <p:nvSpPr>
          <p:cNvPr id="90132" name="Line 18"/>
          <p:cNvSpPr>
            <a:spLocks noChangeShapeType="1"/>
          </p:cNvSpPr>
          <p:nvPr/>
        </p:nvSpPr>
        <p:spPr bwMode="auto">
          <a:xfrm flipV="1">
            <a:off x="1062038" y="2959100"/>
            <a:ext cx="473075" cy="381000"/>
          </a:xfrm>
          <a:prstGeom prst="line">
            <a:avLst/>
          </a:prstGeom>
          <a:noFill/>
          <a:ln w="57150">
            <a:solidFill>
              <a:srgbClr val="FF0000"/>
            </a:solidFill>
            <a:round/>
            <a:headEnd type="oval" w="sm" len="sm"/>
            <a:tailEnd type="triangle" w="med" len="med"/>
          </a:ln>
        </p:spPr>
        <p:txBody>
          <a:bodyPr/>
          <a:lstStyle/>
          <a:p>
            <a:pPr>
              <a:defRPr/>
            </a:pPr>
            <a:endParaRPr lang="en-US" dirty="0">
              <a:latin typeface="Arial" pitchFamily="34" charset="0"/>
            </a:endParaRPr>
          </a:p>
        </p:txBody>
      </p:sp>
      <p:sp>
        <p:nvSpPr>
          <p:cNvPr id="90133" name="AutoShape 19"/>
          <p:cNvSpPr>
            <a:spLocks noChangeArrowheads="1"/>
          </p:cNvSpPr>
          <p:nvPr/>
        </p:nvSpPr>
        <p:spPr bwMode="auto">
          <a:xfrm>
            <a:off x="5759450" y="28035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90134" name="Line 20"/>
          <p:cNvSpPr>
            <a:spLocks noChangeShapeType="1"/>
          </p:cNvSpPr>
          <p:nvPr/>
        </p:nvSpPr>
        <p:spPr bwMode="auto">
          <a:xfrm>
            <a:off x="6230938" y="2811463"/>
            <a:ext cx="1587"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90135" name="AutoShape 21"/>
          <p:cNvSpPr>
            <a:spLocks noChangeArrowheads="1"/>
          </p:cNvSpPr>
          <p:nvPr/>
        </p:nvSpPr>
        <p:spPr bwMode="auto">
          <a:xfrm>
            <a:off x="6578600" y="2806700"/>
            <a:ext cx="674688" cy="290513"/>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90136" name="Line 22"/>
          <p:cNvSpPr>
            <a:spLocks noChangeShapeType="1"/>
          </p:cNvSpPr>
          <p:nvPr/>
        </p:nvSpPr>
        <p:spPr bwMode="auto">
          <a:xfrm>
            <a:off x="7050088" y="2814638"/>
            <a:ext cx="0" cy="280987"/>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90137" name="Line 23"/>
          <p:cNvSpPr>
            <a:spLocks noChangeShapeType="1"/>
          </p:cNvSpPr>
          <p:nvPr/>
        </p:nvSpPr>
        <p:spPr bwMode="auto">
          <a:xfrm flipV="1">
            <a:off x="7188200" y="2952750"/>
            <a:ext cx="292100" cy="17463"/>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90138" name="AutoShape 24"/>
          <p:cNvSpPr>
            <a:spLocks noChangeArrowheads="1"/>
          </p:cNvSpPr>
          <p:nvPr/>
        </p:nvSpPr>
        <p:spPr bwMode="auto">
          <a:xfrm>
            <a:off x="7480300" y="2803525"/>
            <a:ext cx="676275" cy="292100"/>
          </a:xfrm>
          <a:prstGeom prst="roundRect">
            <a:avLst>
              <a:gd name="adj" fmla="val 384"/>
            </a:avLst>
          </a:prstGeom>
          <a:solidFill>
            <a:srgbClr val="CCFFFF"/>
          </a:solidFill>
          <a:ln w="25200">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90139" name="Line 25"/>
          <p:cNvSpPr>
            <a:spLocks noChangeShapeType="1"/>
          </p:cNvSpPr>
          <p:nvPr/>
        </p:nvSpPr>
        <p:spPr bwMode="auto">
          <a:xfrm>
            <a:off x="7953375" y="2811463"/>
            <a:ext cx="0" cy="282575"/>
          </a:xfrm>
          <a:prstGeom prst="line">
            <a:avLst/>
          </a:prstGeom>
          <a:noFill/>
          <a:ln w="25200">
            <a:solidFill>
              <a:srgbClr val="000000"/>
            </a:solidFill>
            <a:round/>
            <a:headEnd/>
            <a:tailEnd/>
          </a:ln>
        </p:spPr>
        <p:txBody>
          <a:bodyPr/>
          <a:lstStyle/>
          <a:p>
            <a:pPr>
              <a:defRPr/>
            </a:pPr>
            <a:endParaRPr lang="en-US" dirty="0">
              <a:latin typeface="Arial" pitchFamily="34" charset="0"/>
            </a:endParaRPr>
          </a:p>
        </p:txBody>
      </p:sp>
      <p:sp>
        <p:nvSpPr>
          <p:cNvPr id="90140" name="Line 26"/>
          <p:cNvSpPr>
            <a:spLocks noChangeShapeType="1"/>
          </p:cNvSpPr>
          <p:nvPr/>
        </p:nvSpPr>
        <p:spPr bwMode="auto">
          <a:xfrm>
            <a:off x="6270625" y="2952750"/>
            <a:ext cx="315913" cy="0"/>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90141" name="Line 27"/>
          <p:cNvSpPr>
            <a:spLocks noChangeShapeType="1"/>
          </p:cNvSpPr>
          <p:nvPr/>
        </p:nvSpPr>
        <p:spPr bwMode="auto">
          <a:xfrm>
            <a:off x="5462588" y="2952750"/>
            <a:ext cx="315912" cy="0"/>
          </a:xfrm>
          <a:prstGeom prst="line">
            <a:avLst/>
          </a:prstGeom>
          <a:noFill/>
          <a:ln w="15621">
            <a:solidFill>
              <a:srgbClr val="000000"/>
            </a:solidFill>
            <a:round/>
            <a:headEnd type="oval" w="sm" len="sm"/>
            <a:tailEnd type="triangle" w="med" len="med"/>
          </a:ln>
        </p:spPr>
        <p:txBody>
          <a:bodyPr/>
          <a:lstStyle/>
          <a:p>
            <a:pPr>
              <a:defRPr/>
            </a:pPr>
            <a:endParaRPr lang="en-US" dirty="0">
              <a:latin typeface="Arial" pitchFamily="34" charset="0"/>
            </a:endParaRPr>
          </a:p>
        </p:txBody>
      </p:sp>
      <p:sp>
        <p:nvSpPr>
          <p:cNvPr id="90142" name="Text Box 28"/>
          <p:cNvSpPr txBox="1">
            <a:spLocks noChangeArrowheads="1"/>
          </p:cNvSpPr>
          <p:nvPr/>
        </p:nvSpPr>
        <p:spPr bwMode="auto">
          <a:xfrm>
            <a:off x="690563" y="317976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dirty="0">
                <a:solidFill>
                  <a:srgbClr val="020202"/>
                </a:solidFill>
                <a:latin typeface="Arial" pitchFamily="34" charset="0"/>
              </a:rPr>
              <a:t>0</a:t>
            </a:r>
          </a:p>
        </p:txBody>
      </p:sp>
      <p:sp>
        <p:nvSpPr>
          <p:cNvPr id="90143" name="AutoShape 29"/>
          <p:cNvSpPr>
            <a:spLocks noChangeArrowheads="1"/>
          </p:cNvSpPr>
          <p:nvPr/>
        </p:nvSpPr>
        <p:spPr bwMode="auto">
          <a:xfrm>
            <a:off x="690563" y="3524250"/>
            <a:ext cx="515937" cy="344488"/>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90144" name="Freeform 30"/>
          <p:cNvSpPr>
            <a:spLocks/>
          </p:cNvSpPr>
          <p:nvPr/>
        </p:nvSpPr>
        <p:spPr bwMode="auto">
          <a:xfrm>
            <a:off x="1062038" y="3082925"/>
            <a:ext cx="4052887" cy="646113"/>
          </a:xfrm>
          <a:custGeom>
            <a:avLst/>
            <a:gdLst>
              <a:gd name="T0" fmla="*/ 0 w 2400"/>
              <a:gd name="T1" fmla="*/ 2147483647 h 639"/>
              <a:gd name="T2" fmla="*/ 2147483647 w 2400"/>
              <a:gd name="T3" fmla="*/ 2147483647 h 639"/>
              <a:gd name="T4" fmla="*/ 2147483647 w 2400"/>
              <a:gd name="T5" fmla="*/ 2147483647 h 639"/>
              <a:gd name="T6" fmla="*/ 2147483647 w 2400"/>
              <a:gd name="T7" fmla="*/ 2147483647 h 639"/>
              <a:gd name="T8" fmla="*/ 2147483647 w 2400"/>
              <a:gd name="T9" fmla="*/ 0 h 639"/>
              <a:gd name="T10" fmla="*/ 0 60000 65536"/>
              <a:gd name="T11" fmla="*/ 0 60000 65536"/>
              <a:gd name="T12" fmla="*/ 0 60000 65536"/>
              <a:gd name="T13" fmla="*/ 0 60000 65536"/>
              <a:gd name="T14" fmla="*/ 0 60000 65536"/>
              <a:gd name="T15" fmla="*/ 0 w 2400"/>
              <a:gd name="T16" fmla="*/ 0 h 639"/>
              <a:gd name="T17" fmla="*/ 2400 w 2400"/>
              <a:gd name="T18" fmla="*/ 639 h 639"/>
            </a:gdLst>
            <a:ahLst/>
            <a:cxnLst>
              <a:cxn ang="T10">
                <a:pos x="T0" y="T1"/>
              </a:cxn>
              <a:cxn ang="T11">
                <a:pos x="T2" y="T3"/>
              </a:cxn>
              <a:cxn ang="T12">
                <a:pos x="T4" y="T5"/>
              </a:cxn>
              <a:cxn ang="T13">
                <a:pos x="T6" y="T7"/>
              </a:cxn>
              <a:cxn ang="T14">
                <a:pos x="T8" y="T9"/>
              </a:cxn>
            </a:cxnLst>
            <a:rect l="T15" t="T16" r="T17" b="T18"/>
            <a:pathLst>
              <a:path w="2400" h="639">
                <a:moveTo>
                  <a:pt x="0" y="639"/>
                </a:moveTo>
                <a:lnTo>
                  <a:pt x="837" y="622"/>
                </a:lnTo>
                <a:cubicBezTo>
                  <a:pt x="1095" y="606"/>
                  <a:pt x="1349" y="581"/>
                  <a:pt x="1550" y="540"/>
                </a:cubicBezTo>
                <a:cubicBezTo>
                  <a:pt x="1751" y="499"/>
                  <a:pt x="1901" y="465"/>
                  <a:pt x="2043" y="375"/>
                </a:cubicBezTo>
                <a:cubicBezTo>
                  <a:pt x="2185" y="285"/>
                  <a:pt x="2326" y="78"/>
                  <a:pt x="2400" y="0"/>
                </a:cubicBezTo>
              </a:path>
            </a:pathLst>
          </a:custGeom>
          <a:noFill/>
          <a:ln w="57150">
            <a:solidFill>
              <a:srgbClr val="0000FF"/>
            </a:solidFill>
            <a:round/>
            <a:headEnd type="oval" w="sm" len="sm"/>
            <a:tailEnd type="triangle" w="med" len="med"/>
          </a:ln>
        </p:spPr>
        <p:txBody>
          <a:bodyPr/>
          <a:lstStyle/>
          <a:p>
            <a:pPr algn="ctr" eaLnBrk="1" hangingPunct="1">
              <a:lnSpc>
                <a:spcPct val="70000"/>
              </a:lnSpc>
              <a:spcBef>
                <a:spcPct val="30000"/>
              </a:spcBef>
              <a:defRPr/>
            </a:pPr>
            <a:endParaRPr lang="en-US" sz="2800" b="1" dirty="0">
              <a:latin typeface="Arial" pitchFamily="34" charset="0"/>
            </a:endParaRPr>
          </a:p>
        </p:txBody>
      </p:sp>
      <p:sp>
        <p:nvSpPr>
          <p:cNvPr id="90145" name="Text Box 31"/>
          <p:cNvSpPr txBox="1">
            <a:spLocks noChangeArrowheads="1"/>
          </p:cNvSpPr>
          <p:nvPr/>
        </p:nvSpPr>
        <p:spPr bwMode="auto">
          <a:xfrm>
            <a:off x="690563" y="3524250"/>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dirty="0">
                <a:solidFill>
                  <a:srgbClr val="020202"/>
                </a:solidFill>
                <a:latin typeface="Arial" pitchFamily="34" charset="0"/>
              </a:rPr>
              <a:t>1</a:t>
            </a:r>
          </a:p>
        </p:txBody>
      </p:sp>
      <p:sp>
        <p:nvSpPr>
          <p:cNvPr id="1556512" name="AutoShape 32"/>
          <p:cNvSpPr>
            <a:spLocks noChangeArrowheads="1"/>
          </p:cNvSpPr>
          <p:nvPr/>
        </p:nvSpPr>
        <p:spPr bwMode="auto">
          <a:xfrm>
            <a:off x="690563" y="3868738"/>
            <a:ext cx="515937" cy="344487"/>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1556513" name="AutoShape 33"/>
          <p:cNvSpPr>
            <a:spLocks noChangeArrowheads="1"/>
          </p:cNvSpPr>
          <p:nvPr/>
        </p:nvSpPr>
        <p:spPr bwMode="auto">
          <a:xfrm>
            <a:off x="690563" y="4213225"/>
            <a:ext cx="515937" cy="346075"/>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defRPr/>
            </a:pPr>
            <a:endParaRPr lang="en-US" sz="2800" b="1" dirty="0">
              <a:latin typeface="Arial" pitchFamily="34" charset="0"/>
            </a:endParaRPr>
          </a:p>
        </p:txBody>
      </p:sp>
      <p:sp>
        <p:nvSpPr>
          <p:cNvPr id="1556514" name="Freeform 34"/>
          <p:cNvSpPr>
            <a:spLocks/>
          </p:cNvSpPr>
          <p:nvPr/>
        </p:nvSpPr>
        <p:spPr bwMode="auto">
          <a:xfrm>
            <a:off x="1062038" y="3055938"/>
            <a:ext cx="5780087" cy="1312862"/>
          </a:xfrm>
          <a:custGeom>
            <a:avLst/>
            <a:gdLst>
              <a:gd name="T0" fmla="*/ 0 w 3264"/>
              <a:gd name="T1" fmla="*/ 2147483647 h 1311"/>
              <a:gd name="T2" fmla="*/ 2147483647 w 3264"/>
              <a:gd name="T3" fmla="*/ 2147483647 h 1311"/>
              <a:gd name="T4" fmla="*/ 2147483647 w 3264"/>
              <a:gd name="T5" fmla="*/ 2147483647 h 1311"/>
              <a:gd name="T6" fmla="*/ 2147483647 w 3264"/>
              <a:gd name="T7" fmla="*/ 2147483647 h 1311"/>
              <a:gd name="T8" fmla="*/ 2147483647 w 3264"/>
              <a:gd name="T9" fmla="*/ 2147483647 h 1311"/>
              <a:gd name="T10" fmla="*/ 2147483647 w 3264"/>
              <a:gd name="T11" fmla="*/ 0 h 1311"/>
              <a:gd name="T12" fmla="*/ 0 60000 65536"/>
              <a:gd name="T13" fmla="*/ 0 60000 65536"/>
              <a:gd name="T14" fmla="*/ 0 60000 65536"/>
              <a:gd name="T15" fmla="*/ 0 60000 65536"/>
              <a:gd name="T16" fmla="*/ 0 60000 65536"/>
              <a:gd name="T17" fmla="*/ 0 60000 65536"/>
              <a:gd name="T18" fmla="*/ 0 w 3264"/>
              <a:gd name="T19" fmla="*/ 0 h 1311"/>
              <a:gd name="T20" fmla="*/ 3264 w 3264"/>
              <a:gd name="T21" fmla="*/ 1311 h 1311"/>
            </a:gdLst>
            <a:ahLst/>
            <a:cxnLst>
              <a:cxn ang="T12">
                <a:pos x="T0" y="T1"/>
              </a:cxn>
              <a:cxn ang="T13">
                <a:pos x="T2" y="T3"/>
              </a:cxn>
              <a:cxn ang="T14">
                <a:pos x="T4" y="T5"/>
              </a:cxn>
              <a:cxn ang="T15">
                <a:pos x="T6" y="T7"/>
              </a:cxn>
              <a:cxn ang="T16">
                <a:pos x="T8" y="T9"/>
              </a:cxn>
              <a:cxn ang="T17">
                <a:pos x="T10" y="T11"/>
              </a:cxn>
            </a:cxnLst>
            <a:rect l="T18" t="T19" r="T20" b="T21"/>
            <a:pathLst>
              <a:path w="3264" h="1311">
                <a:moveTo>
                  <a:pt x="0" y="1311"/>
                </a:moveTo>
                <a:cubicBezTo>
                  <a:pt x="194" y="1299"/>
                  <a:pt x="826" y="1284"/>
                  <a:pt x="1166" y="1240"/>
                </a:cubicBezTo>
                <a:cubicBezTo>
                  <a:pt x="1506" y="1196"/>
                  <a:pt x="1818" y="1110"/>
                  <a:pt x="2043" y="1048"/>
                </a:cubicBezTo>
                <a:cubicBezTo>
                  <a:pt x="2268" y="986"/>
                  <a:pt x="2339" y="969"/>
                  <a:pt x="2519" y="867"/>
                </a:cubicBezTo>
                <a:cubicBezTo>
                  <a:pt x="2699" y="765"/>
                  <a:pt x="2998" y="583"/>
                  <a:pt x="3122" y="438"/>
                </a:cubicBezTo>
                <a:cubicBezTo>
                  <a:pt x="3246" y="293"/>
                  <a:pt x="3235" y="91"/>
                  <a:pt x="3264" y="0"/>
                </a:cubicBezTo>
              </a:path>
            </a:pathLst>
          </a:custGeom>
          <a:noFill/>
          <a:ln w="57150" cap="rnd">
            <a:solidFill>
              <a:srgbClr val="0066FF"/>
            </a:solidFill>
            <a:prstDash val="sysDot"/>
            <a:round/>
            <a:headEnd type="oval" w="sm" len="sm"/>
            <a:tailEnd type="triangle" w="med" len="med"/>
          </a:ln>
        </p:spPr>
        <p:txBody>
          <a:bodyPr/>
          <a:lstStyle/>
          <a:p>
            <a:pPr algn="ctr" eaLnBrk="1" hangingPunct="1">
              <a:lnSpc>
                <a:spcPct val="70000"/>
              </a:lnSpc>
              <a:spcBef>
                <a:spcPct val="30000"/>
              </a:spcBef>
              <a:defRPr/>
            </a:pPr>
            <a:endParaRPr lang="en-US" sz="2800" b="1" dirty="0">
              <a:latin typeface="Arial" pitchFamily="34" charset="0"/>
            </a:endParaRPr>
          </a:p>
        </p:txBody>
      </p:sp>
      <p:sp>
        <p:nvSpPr>
          <p:cNvPr id="1556515" name="Freeform 35"/>
          <p:cNvSpPr>
            <a:spLocks/>
          </p:cNvSpPr>
          <p:nvPr/>
        </p:nvSpPr>
        <p:spPr bwMode="auto">
          <a:xfrm>
            <a:off x="1062038" y="3054350"/>
            <a:ext cx="2324100" cy="982663"/>
          </a:xfrm>
          <a:custGeom>
            <a:avLst/>
            <a:gdLst>
              <a:gd name="T0" fmla="*/ 0 w 1559"/>
              <a:gd name="T1" fmla="*/ 2147483647 h 996"/>
              <a:gd name="T2" fmla="*/ 2147483647 w 1559"/>
              <a:gd name="T3" fmla="*/ 2147483647 h 996"/>
              <a:gd name="T4" fmla="*/ 2147483647 w 1559"/>
              <a:gd name="T5" fmla="*/ 2147483647 h 996"/>
              <a:gd name="T6" fmla="*/ 2147483647 w 1559"/>
              <a:gd name="T7" fmla="*/ 0 h 996"/>
              <a:gd name="T8" fmla="*/ 0 60000 65536"/>
              <a:gd name="T9" fmla="*/ 0 60000 65536"/>
              <a:gd name="T10" fmla="*/ 0 60000 65536"/>
              <a:gd name="T11" fmla="*/ 0 60000 65536"/>
              <a:gd name="T12" fmla="*/ 0 w 1559"/>
              <a:gd name="T13" fmla="*/ 0 h 996"/>
              <a:gd name="T14" fmla="*/ 1559 w 1559"/>
              <a:gd name="T15" fmla="*/ 996 h 996"/>
            </a:gdLst>
            <a:ahLst/>
            <a:cxnLst>
              <a:cxn ang="T8">
                <a:pos x="T0" y="T1"/>
              </a:cxn>
              <a:cxn ang="T9">
                <a:pos x="T2" y="T3"/>
              </a:cxn>
              <a:cxn ang="T10">
                <a:pos x="T4" y="T5"/>
              </a:cxn>
              <a:cxn ang="T11">
                <a:pos x="T6" y="T7"/>
              </a:cxn>
            </a:cxnLst>
            <a:rect l="T12" t="T13" r="T14" b="T15"/>
            <a:pathLst>
              <a:path w="1559" h="996">
                <a:moveTo>
                  <a:pt x="0" y="996"/>
                </a:moveTo>
                <a:cubicBezTo>
                  <a:pt x="107" y="973"/>
                  <a:pt x="426" y="954"/>
                  <a:pt x="645" y="860"/>
                </a:cubicBezTo>
                <a:cubicBezTo>
                  <a:pt x="864" y="766"/>
                  <a:pt x="1160" y="573"/>
                  <a:pt x="1312" y="430"/>
                </a:cubicBezTo>
                <a:cubicBezTo>
                  <a:pt x="1464" y="287"/>
                  <a:pt x="1508" y="90"/>
                  <a:pt x="1559" y="0"/>
                </a:cubicBezTo>
              </a:path>
            </a:pathLst>
          </a:custGeom>
          <a:noFill/>
          <a:ln w="57150">
            <a:solidFill>
              <a:srgbClr val="FF0000"/>
            </a:solidFill>
            <a:round/>
            <a:headEnd type="oval" w="sm" len="sm"/>
            <a:tailEnd type="triangle" w="med" len="med"/>
          </a:ln>
        </p:spPr>
        <p:txBody>
          <a:bodyPr/>
          <a:lstStyle/>
          <a:p>
            <a:pPr algn="ctr" eaLnBrk="1" hangingPunct="1">
              <a:lnSpc>
                <a:spcPct val="70000"/>
              </a:lnSpc>
              <a:spcBef>
                <a:spcPct val="30000"/>
              </a:spcBef>
              <a:defRPr/>
            </a:pPr>
            <a:endParaRPr lang="en-US" sz="2800" b="1" dirty="0">
              <a:latin typeface="Arial" pitchFamily="34" charset="0"/>
            </a:endParaRPr>
          </a:p>
        </p:txBody>
      </p:sp>
      <p:sp>
        <p:nvSpPr>
          <p:cNvPr id="1556516" name="Text Box 36"/>
          <p:cNvSpPr txBox="1">
            <a:spLocks noChangeArrowheads="1"/>
          </p:cNvSpPr>
          <p:nvPr/>
        </p:nvSpPr>
        <p:spPr bwMode="auto">
          <a:xfrm>
            <a:off x="711200" y="3856038"/>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dirty="0">
                <a:solidFill>
                  <a:srgbClr val="020202"/>
                </a:solidFill>
                <a:latin typeface="Arial" pitchFamily="34" charset="0"/>
              </a:rPr>
              <a:t>2</a:t>
            </a:r>
          </a:p>
        </p:txBody>
      </p:sp>
      <p:sp>
        <p:nvSpPr>
          <p:cNvPr id="1556517" name="Text Box 37"/>
          <p:cNvSpPr txBox="1">
            <a:spLocks noChangeArrowheads="1"/>
          </p:cNvSpPr>
          <p:nvPr/>
        </p:nvSpPr>
        <p:spPr bwMode="auto">
          <a:xfrm>
            <a:off x="703263" y="4202113"/>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dirty="0">
                <a:solidFill>
                  <a:srgbClr val="020202"/>
                </a:solidFill>
                <a:latin typeface="Arial" pitchFamily="34" charset="0"/>
              </a:rPr>
              <a:t>3</a:t>
            </a:r>
          </a:p>
        </p:txBody>
      </p:sp>
      <p:sp>
        <p:nvSpPr>
          <p:cNvPr id="90152" name="Text Box 38"/>
          <p:cNvSpPr txBox="1">
            <a:spLocks noChangeArrowheads="1"/>
          </p:cNvSpPr>
          <p:nvPr/>
        </p:nvSpPr>
        <p:spPr bwMode="auto">
          <a:xfrm>
            <a:off x="1652588" y="277812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0</a:t>
            </a:r>
          </a:p>
        </p:txBody>
      </p:sp>
      <p:sp>
        <p:nvSpPr>
          <p:cNvPr id="90153" name="Text Box 39"/>
          <p:cNvSpPr txBox="1">
            <a:spLocks noChangeArrowheads="1"/>
          </p:cNvSpPr>
          <p:nvPr/>
        </p:nvSpPr>
        <p:spPr bwMode="auto">
          <a:xfrm>
            <a:off x="2413000" y="276542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4</a:t>
            </a:r>
          </a:p>
        </p:txBody>
      </p:sp>
      <p:sp>
        <p:nvSpPr>
          <p:cNvPr id="90154" name="Text Box 40"/>
          <p:cNvSpPr txBox="1">
            <a:spLocks noChangeArrowheads="1"/>
          </p:cNvSpPr>
          <p:nvPr/>
        </p:nvSpPr>
        <p:spPr bwMode="auto">
          <a:xfrm>
            <a:off x="3243263" y="276542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2</a:t>
            </a:r>
          </a:p>
        </p:txBody>
      </p:sp>
      <p:sp>
        <p:nvSpPr>
          <p:cNvPr id="90155" name="Text Box 41"/>
          <p:cNvSpPr txBox="1">
            <a:spLocks noChangeArrowheads="1"/>
          </p:cNvSpPr>
          <p:nvPr/>
        </p:nvSpPr>
        <p:spPr bwMode="auto">
          <a:xfrm>
            <a:off x="4071938" y="276542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6</a:t>
            </a:r>
          </a:p>
        </p:txBody>
      </p:sp>
      <p:sp>
        <p:nvSpPr>
          <p:cNvPr id="90156" name="Text Box 42"/>
          <p:cNvSpPr txBox="1">
            <a:spLocks noChangeArrowheads="1"/>
          </p:cNvSpPr>
          <p:nvPr/>
        </p:nvSpPr>
        <p:spPr bwMode="auto">
          <a:xfrm>
            <a:off x="4970463" y="276542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1</a:t>
            </a:r>
          </a:p>
        </p:txBody>
      </p:sp>
      <p:sp>
        <p:nvSpPr>
          <p:cNvPr id="90157" name="Text Box 43"/>
          <p:cNvSpPr txBox="1">
            <a:spLocks noChangeArrowheads="1"/>
          </p:cNvSpPr>
          <p:nvPr/>
        </p:nvSpPr>
        <p:spPr bwMode="auto">
          <a:xfrm>
            <a:off x="5800725" y="276542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5</a:t>
            </a:r>
          </a:p>
        </p:txBody>
      </p:sp>
      <p:sp>
        <p:nvSpPr>
          <p:cNvPr id="90158" name="Text Box 44"/>
          <p:cNvSpPr txBox="1">
            <a:spLocks noChangeArrowheads="1"/>
          </p:cNvSpPr>
          <p:nvPr/>
        </p:nvSpPr>
        <p:spPr bwMode="auto">
          <a:xfrm>
            <a:off x="6629400" y="276542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3</a:t>
            </a:r>
          </a:p>
        </p:txBody>
      </p:sp>
      <p:sp>
        <p:nvSpPr>
          <p:cNvPr id="90159" name="Text Box 45"/>
          <p:cNvSpPr txBox="1">
            <a:spLocks noChangeArrowheads="1"/>
          </p:cNvSpPr>
          <p:nvPr/>
        </p:nvSpPr>
        <p:spPr bwMode="auto">
          <a:xfrm>
            <a:off x="7527925" y="2765425"/>
            <a:ext cx="295750" cy="360755"/>
          </a:xfrm>
          <a:prstGeom prst="rect">
            <a:avLst/>
          </a:prstGeom>
          <a:noFill/>
          <a:ln w="9525">
            <a:noFill/>
            <a:miter lim="800000"/>
            <a:headEnd/>
            <a:tailEnd/>
          </a:ln>
        </p:spPr>
        <p:txBody>
          <a:bodyPr wrap="none" lIns="82945" tIns="41473" rIns="82945" bIns="41473">
            <a:spAutoFit/>
          </a:bodyPr>
          <a:lstStyle/>
          <a:p>
            <a:pPr algn="l" defTabSz="828675" eaLnBrk="1" hangingPunct="1">
              <a:defRPr/>
            </a:pPr>
            <a:r>
              <a:rPr kumimoji="1" lang="en-US" sz="1800" b="1" dirty="0">
                <a:solidFill>
                  <a:srgbClr val="020202"/>
                </a:solidFill>
                <a:latin typeface="Arial" pitchFamily="34" charset="0"/>
              </a:rPr>
              <a:t>7</a:t>
            </a:r>
          </a:p>
        </p:txBody>
      </p:sp>
      <p:sp>
        <p:nvSpPr>
          <p:cNvPr id="90160" name="Line 55"/>
          <p:cNvSpPr>
            <a:spLocks noChangeShapeType="1"/>
          </p:cNvSpPr>
          <p:nvPr/>
        </p:nvSpPr>
        <p:spPr bwMode="auto">
          <a:xfrm flipV="1">
            <a:off x="5081588" y="3200400"/>
            <a:ext cx="1619250" cy="7938"/>
          </a:xfrm>
          <a:prstGeom prst="line">
            <a:avLst/>
          </a:prstGeom>
          <a:noFill/>
          <a:ln w="38100">
            <a:solidFill>
              <a:srgbClr val="0000FF"/>
            </a:solidFill>
            <a:prstDash val="dash"/>
            <a:round/>
            <a:headEnd/>
            <a:tailEnd type="triangle" w="med" len="med"/>
          </a:ln>
        </p:spPr>
        <p:txBody>
          <a:bodyPr anchor="ctr">
            <a:spAutoFit/>
          </a:bodyPr>
          <a:lstStyle/>
          <a:p>
            <a:pPr>
              <a:defRPr/>
            </a:pPr>
            <a:endParaRPr lang="en-US" dirty="0">
              <a:latin typeface="Arial" pitchFamily="34" charset="0"/>
            </a:endParaRPr>
          </a:p>
        </p:txBody>
      </p:sp>
      <p:sp>
        <p:nvSpPr>
          <p:cNvPr id="90161" name="Text Box 56"/>
          <p:cNvSpPr txBox="1">
            <a:spLocks noChangeArrowheads="1"/>
          </p:cNvSpPr>
          <p:nvPr/>
        </p:nvSpPr>
        <p:spPr bwMode="auto">
          <a:xfrm>
            <a:off x="5224577" y="3233826"/>
            <a:ext cx="928460" cy="290336"/>
          </a:xfrm>
          <a:prstGeom prst="rect">
            <a:avLst/>
          </a:prstGeom>
          <a:noFill/>
          <a:ln w="38100">
            <a:noFill/>
            <a:miter lim="800000"/>
            <a:headEnd/>
            <a:tailEnd/>
          </a:ln>
        </p:spPr>
        <p:txBody>
          <a:bodyPr wrap="none" anchor="ctr">
            <a:spAutoFit/>
          </a:bodyPr>
          <a:lstStyle/>
          <a:p>
            <a:pPr algn="ctr" eaLnBrk="1" hangingPunct="1">
              <a:lnSpc>
                <a:spcPct val="70000"/>
              </a:lnSpc>
              <a:spcBef>
                <a:spcPct val="30000"/>
              </a:spcBef>
              <a:defRPr/>
            </a:pPr>
            <a:r>
              <a:rPr lang="en-US" sz="1800" b="1" dirty="0">
                <a:latin typeface="Arial" pitchFamily="34" charset="0"/>
              </a:rPr>
              <a:t>search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12"/>
                                        </p:tgtEl>
                                        <p:attrNameLst>
                                          <p:attrName>style.visibility</p:attrName>
                                        </p:attrNameLst>
                                      </p:cBhvr>
                                      <p:to>
                                        <p:strVal val="visible"/>
                                      </p:to>
                                    </p:set>
                                    <p:animEffect transition="in" filter="blinds(horizontal)">
                                      <p:cBhvr>
                                        <p:cTn id="7" dur="500"/>
                                        <p:tgtEl>
                                          <p:spTgt spid="15565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56513"/>
                                        </p:tgtEl>
                                        <p:attrNameLst>
                                          <p:attrName>style.visibility</p:attrName>
                                        </p:attrNameLst>
                                      </p:cBhvr>
                                      <p:to>
                                        <p:strVal val="visible"/>
                                      </p:to>
                                    </p:set>
                                    <p:animEffect transition="in" filter="blinds(horizontal)">
                                      <p:cBhvr>
                                        <p:cTn id="10" dur="500"/>
                                        <p:tgtEl>
                                          <p:spTgt spid="15565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56516"/>
                                        </p:tgtEl>
                                        <p:attrNameLst>
                                          <p:attrName>style.visibility</p:attrName>
                                        </p:attrNameLst>
                                      </p:cBhvr>
                                      <p:to>
                                        <p:strVal val="visible"/>
                                      </p:to>
                                    </p:set>
                                    <p:animEffect transition="in" filter="blinds(horizontal)">
                                      <p:cBhvr>
                                        <p:cTn id="13" dur="500"/>
                                        <p:tgtEl>
                                          <p:spTgt spid="15565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56517"/>
                                        </p:tgtEl>
                                        <p:attrNameLst>
                                          <p:attrName>style.visibility</p:attrName>
                                        </p:attrNameLst>
                                      </p:cBhvr>
                                      <p:to>
                                        <p:strVal val="visible"/>
                                      </p:to>
                                    </p:set>
                                    <p:animEffect transition="in" filter="blinds(horizontal)">
                                      <p:cBhvr>
                                        <p:cTn id="16" dur="500"/>
                                        <p:tgtEl>
                                          <p:spTgt spid="1556517"/>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556515"/>
                                        </p:tgtEl>
                                        <p:attrNameLst>
                                          <p:attrName>style.visibility</p:attrName>
                                        </p:attrNameLst>
                                      </p:cBhvr>
                                      <p:to>
                                        <p:strVal val="visible"/>
                                      </p:to>
                                    </p:set>
                                    <p:animEffect transition="in" filter="blinds(horizontal)">
                                      <p:cBhvr>
                                        <p:cTn id="20" dur="500"/>
                                        <p:tgtEl>
                                          <p:spTgt spid="15565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56514"/>
                                        </p:tgtEl>
                                        <p:attrNameLst>
                                          <p:attrName>style.visibility</p:attrName>
                                        </p:attrNameLst>
                                      </p:cBhvr>
                                      <p:to>
                                        <p:strVal val="visible"/>
                                      </p:to>
                                    </p:set>
                                    <p:animEffect transition="in" filter="blinds(horizontal)">
                                      <p:cBhvr>
                                        <p:cTn id="23" dur="500"/>
                                        <p:tgtEl>
                                          <p:spTgt spid="1556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2" grpId="0" animBg="1"/>
      <p:bldP spid="1556513" grpId="0" animBg="1"/>
      <p:bldP spid="1556514" grpId="0" animBg="1"/>
      <p:bldP spid="1556515" grpId="0" animBg="1"/>
      <p:bldP spid="1556516" grpId="0"/>
      <p:bldP spid="155651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1"/>
          <p:cNvSpPr>
            <a:spLocks noGrp="1"/>
          </p:cNvSpPr>
          <p:nvPr>
            <p:ph type="ftr" sz="quarter" idx="10"/>
          </p:nvPr>
        </p:nvSpPr>
        <p:spPr>
          <a:noFill/>
        </p:spPr>
        <p:txBody>
          <a:bodyPr/>
          <a:lstStyle/>
          <a:p>
            <a:r>
              <a:rPr lang="en-US" smtClean="0"/>
              <a:t>Art of Multiprocessor Programming</a:t>
            </a:r>
          </a:p>
        </p:txBody>
      </p:sp>
      <p:sp>
        <p:nvSpPr>
          <p:cNvPr id="91139" name="Slide Number Placeholder 2"/>
          <p:cNvSpPr>
            <a:spLocks noGrp="1"/>
          </p:cNvSpPr>
          <p:nvPr>
            <p:ph type="sldNum" sz="quarter" idx="11"/>
          </p:nvPr>
        </p:nvSpPr>
        <p:spPr>
          <a:noFill/>
        </p:spPr>
        <p:txBody>
          <a:bodyPr/>
          <a:lstStyle/>
          <a:p>
            <a:fld id="{7FFFFB65-0DE4-4119-A4CF-78FE1F0B7AB7}" type="slidenum">
              <a:rPr lang="ar-SA" smtClean="0">
                <a:cs typeface="Arial" pitchFamily="34" charset="0"/>
              </a:rPr>
              <a:pPr/>
              <a:t>79</a:t>
            </a:fld>
            <a:endParaRPr lang="en-US" smtClean="0">
              <a:cs typeface="Arial" pitchFamily="34" charset="0"/>
            </a:endParaRPr>
          </a:p>
        </p:txBody>
      </p:sp>
      <p:sp>
        <p:nvSpPr>
          <p:cNvPr id="91140" name="Rectangle 2"/>
          <p:cNvSpPr>
            <a:spLocks noGrp="1" noChangeArrowheads="1"/>
          </p:cNvSpPr>
          <p:nvPr>
            <p:ph type="title" idx="4294967295"/>
          </p:nvPr>
        </p:nvSpPr>
        <p:spPr>
          <a:xfrm>
            <a:off x="685800" y="814388"/>
            <a:ext cx="7772400" cy="661987"/>
          </a:xfrm>
        </p:spPr>
        <p:txBody>
          <a:bodyPr/>
          <a:lstStyle/>
          <a:p>
            <a:pPr defTabSz="1008063"/>
            <a:r>
              <a:rPr lang="en-US" smtClean="0"/>
              <a:t>Sentinel Nodes</a:t>
            </a:r>
          </a:p>
        </p:txBody>
      </p:sp>
      <p:sp>
        <p:nvSpPr>
          <p:cNvPr id="91141" name="AutoShape 3"/>
          <p:cNvSpPr>
            <a:spLocks noChangeArrowheads="1"/>
          </p:cNvSpPr>
          <p:nvPr/>
        </p:nvSpPr>
        <p:spPr bwMode="auto">
          <a:xfrm>
            <a:off x="844550" y="3355975"/>
            <a:ext cx="765175" cy="519113"/>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1142" name="AutoShape 4"/>
          <p:cNvSpPr>
            <a:spLocks noChangeArrowheads="1"/>
          </p:cNvSpPr>
          <p:nvPr/>
        </p:nvSpPr>
        <p:spPr bwMode="auto">
          <a:xfrm>
            <a:off x="844550" y="3876675"/>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1143" name="AutoShape 5"/>
          <p:cNvSpPr>
            <a:spLocks noChangeArrowheads="1"/>
          </p:cNvSpPr>
          <p:nvPr/>
        </p:nvSpPr>
        <p:spPr bwMode="auto">
          <a:xfrm>
            <a:off x="844550" y="231298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1144" name="AutoShape 6"/>
          <p:cNvSpPr>
            <a:spLocks noChangeArrowheads="1"/>
          </p:cNvSpPr>
          <p:nvPr/>
        </p:nvSpPr>
        <p:spPr bwMode="auto">
          <a:xfrm>
            <a:off x="844550" y="2833688"/>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1145" name="AutoShape 7"/>
          <p:cNvSpPr>
            <a:spLocks noChangeArrowheads="1"/>
          </p:cNvSpPr>
          <p:nvPr/>
        </p:nvSpPr>
        <p:spPr bwMode="auto">
          <a:xfrm>
            <a:off x="2595563" y="1839913"/>
            <a:ext cx="652462"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1146" name="Line 8"/>
          <p:cNvSpPr>
            <a:spLocks noChangeShapeType="1"/>
          </p:cNvSpPr>
          <p:nvPr/>
        </p:nvSpPr>
        <p:spPr bwMode="auto">
          <a:xfrm>
            <a:off x="3003550" y="1852613"/>
            <a:ext cx="1588"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1147" name="AutoShape 9"/>
          <p:cNvSpPr>
            <a:spLocks noChangeArrowheads="1"/>
          </p:cNvSpPr>
          <p:nvPr/>
        </p:nvSpPr>
        <p:spPr bwMode="auto">
          <a:xfrm>
            <a:off x="5129213" y="1828800"/>
            <a:ext cx="652462"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1148" name="Line 10"/>
          <p:cNvSpPr>
            <a:spLocks noChangeShapeType="1"/>
          </p:cNvSpPr>
          <p:nvPr/>
        </p:nvSpPr>
        <p:spPr bwMode="auto">
          <a:xfrm>
            <a:off x="5535613" y="18399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1149" name="Text Box 11"/>
          <p:cNvSpPr txBox="1">
            <a:spLocks noChangeArrowheads="1"/>
          </p:cNvSpPr>
          <p:nvPr/>
        </p:nvSpPr>
        <p:spPr bwMode="auto">
          <a:xfrm>
            <a:off x="968375" y="2432050"/>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91150" name="Text Box 12"/>
          <p:cNvSpPr txBox="1">
            <a:spLocks noChangeArrowheads="1"/>
          </p:cNvSpPr>
          <p:nvPr/>
        </p:nvSpPr>
        <p:spPr bwMode="auto">
          <a:xfrm>
            <a:off x="968375" y="295592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91151" name="Text Box 13"/>
          <p:cNvSpPr txBox="1">
            <a:spLocks noChangeArrowheads="1"/>
          </p:cNvSpPr>
          <p:nvPr/>
        </p:nvSpPr>
        <p:spPr bwMode="auto">
          <a:xfrm>
            <a:off x="968375" y="3478213"/>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91152" name="Text Box 14"/>
          <p:cNvSpPr txBox="1">
            <a:spLocks noChangeArrowheads="1"/>
          </p:cNvSpPr>
          <p:nvPr/>
        </p:nvSpPr>
        <p:spPr bwMode="auto">
          <a:xfrm>
            <a:off x="968375" y="4000500"/>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91153" name="Line 15"/>
          <p:cNvSpPr>
            <a:spLocks noChangeShapeType="1"/>
          </p:cNvSpPr>
          <p:nvPr/>
        </p:nvSpPr>
        <p:spPr bwMode="auto">
          <a:xfrm flipV="1">
            <a:off x="3128963" y="2022475"/>
            <a:ext cx="363537" cy="0"/>
          </a:xfrm>
          <a:prstGeom prst="line">
            <a:avLst/>
          </a:prstGeom>
          <a:noFill/>
          <a:ln w="57150">
            <a:solidFill>
              <a:srgbClr val="000000"/>
            </a:solidFill>
            <a:round/>
            <a:headEnd type="oval" w="med" len="med"/>
            <a:tailEnd type="triangle" w="med" len="med"/>
          </a:ln>
        </p:spPr>
        <p:txBody>
          <a:bodyPr/>
          <a:lstStyle/>
          <a:p>
            <a:endParaRPr lang="en-US" dirty="0">
              <a:latin typeface="Arial" pitchFamily="34" charset="0"/>
            </a:endParaRPr>
          </a:p>
        </p:txBody>
      </p:sp>
      <p:sp>
        <p:nvSpPr>
          <p:cNvPr id="91154" name="AutoShape 16"/>
          <p:cNvSpPr>
            <a:spLocks noChangeArrowheads="1"/>
          </p:cNvSpPr>
          <p:nvPr/>
        </p:nvSpPr>
        <p:spPr bwMode="auto">
          <a:xfrm>
            <a:off x="3492500" y="1828800"/>
            <a:ext cx="652463"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1155" name="Line 17"/>
          <p:cNvSpPr>
            <a:spLocks noChangeShapeType="1"/>
          </p:cNvSpPr>
          <p:nvPr/>
        </p:nvSpPr>
        <p:spPr bwMode="auto">
          <a:xfrm>
            <a:off x="3898900" y="1839913"/>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1156" name="AutoShape 18"/>
          <p:cNvSpPr>
            <a:spLocks noChangeArrowheads="1"/>
          </p:cNvSpPr>
          <p:nvPr/>
        </p:nvSpPr>
        <p:spPr bwMode="auto">
          <a:xfrm>
            <a:off x="6775450" y="1833563"/>
            <a:ext cx="652463"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1157" name="Line 19"/>
          <p:cNvSpPr>
            <a:spLocks noChangeShapeType="1"/>
          </p:cNvSpPr>
          <p:nvPr/>
        </p:nvSpPr>
        <p:spPr bwMode="auto">
          <a:xfrm>
            <a:off x="7183438" y="1844675"/>
            <a:ext cx="0"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1158" name="Line 20"/>
          <p:cNvSpPr>
            <a:spLocks noChangeShapeType="1"/>
          </p:cNvSpPr>
          <p:nvPr/>
        </p:nvSpPr>
        <p:spPr bwMode="auto">
          <a:xfrm flipV="1">
            <a:off x="7297738" y="2019300"/>
            <a:ext cx="319087" cy="0"/>
          </a:xfrm>
          <a:prstGeom prst="line">
            <a:avLst/>
          </a:prstGeom>
          <a:noFill/>
          <a:ln w="57150">
            <a:solidFill>
              <a:srgbClr val="000000"/>
            </a:solidFill>
            <a:round/>
            <a:headEnd type="oval" w="med" len="med"/>
            <a:tailEnd type="triangle" w="med" len="med"/>
          </a:ln>
        </p:spPr>
        <p:txBody>
          <a:bodyPr/>
          <a:lstStyle/>
          <a:p>
            <a:endParaRPr lang="en-US" dirty="0">
              <a:latin typeface="Arial" pitchFamily="34" charset="0"/>
            </a:endParaRPr>
          </a:p>
        </p:txBody>
      </p:sp>
      <p:sp>
        <p:nvSpPr>
          <p:cNvPr id="91159" name="AutoShape 21"/>
          <p:cNvSpPr>
            <a:spLocks noChangeArrowheads="1"/>
          </p:cNvSpPr>
          <p:nvPr/>
        </p:nvSpPr>
        <p:spPr bwMode="auto">
          <a:xfrm>
            <a:off x="7643813" y="1828800"/>
            <a:ext cx="652462"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1160" name="Line 22"/>
          <p:cNvSpPr>
            <a:spLocks noChangeShapeType="1"/>
          </p:cNvSpPr>
          <p:nvPr/>
        </p:nvSpPr>
        <p:spPr bwMode="auto">
          <a:xfrm>
            <a:off x="8051800" y="1839913"/>
            <a:ext cx="0"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1161" name="Text Box 23"/>
          <p:cNvSpPr txBox="1">
            <a:spLocks noChangeArrowheads="1"/>
          </p:cNvSpPr>
          <p:nvPr/>
        </p:nvSpPr>
        <p:spPr bwMode="auto">
          <a:xfrm>
            <a:off x="2563813" y="1808163"/>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91162" name="Text Box 24"/>
          <p:cNvSpPr txBox="1">
            <a:spLocks noChangeArrowheads="1"/>
          </p:cNvSpPr>
          <p:nvPr/>
        </p:nvSpPr>
        <p:spPr bwMode="auto">
          <a:xfrm>
            <a:off x="3557588" y="1795463"/>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91163" name="Text Box 25"/>
          <p:cNvSpPr txBox="1">
            <a:spLocks noChangeArrowheads="1"/>
          </p:cNvSpPr>
          <p:nvPr/>
        </p:nvSpPr>
        <p:spPr bwMode="auto">
          <a:xfrm>
            <a:off x="5199063" y="1804988"/>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91164" name="Text Box 26"/>
          <p:cNvSpPr txBox="1">
            <a:spLocks noChangeArrowheads="1"/>
          </p:cNvSpPr>
          <p:nvPr/>
        </p:nvSpPr>
        <p:spPr bwMode="auto">
          <a:xfrm>
            <a:off x="6843713" y="1808163"/>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91165" name="Text Box 27"/>
          <p:cNvSpPr txBox="1">
            <a:spLocks noChangeArrowheads="1"/>
          </p:cNvSpPr>
          <p:nvPr/>
        </p:nvSpPr>
        <p:spPr bwMode="auto">
          <a:xfrm>
            <a:off x="7616825" y="1808163"/>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91166" name="Line 28"/>
          <p:cNvSpPr>
            <a:spLocks noChangeShapeType="1"/>
          </p:cNvSpPr>
          <p:nvPr/>
        </p:nvSpPr>
        <p:spPr bwMode="auto">
          <a:xfrm flipV="1">
            <a:off x="5681663" y="2005013"/>
            <a:ext cx="1092200" cy="0"/>
          </a:xfrm>
          <a:prstGeom prst="line">
            <a:avLst/>
          </a:prstGeom>
          <a:noFill/>
          <a:ln w="57150">
            <a:solidFill>
              <a:srgbClr val="000000"/>
            </a:solidFill>
            <a:round/>
            <a:headEnd type="oval" w="med" len="med"/>
            <a:tailEnd type="triangle" w="med" len="med"/>
          </a:ln>
        </p:spPr>
        <p:txBody>
          <a:bodyPr/>
          <a:lstStyle/>
          <a:p>
            <a:endParaRPr lang="en-US" dirty="0">
              <a:latin typeface="Arial" pitchFamily="34" charset="0"/>
            </a:endParaRPr>
          </a:p>
        </p:txBody>
      </p:sp>
      <p:sp>
        <p:nvSpPr>
          <p:cNvPr id="91167" name="Line 29"/>
          <p:cNvSpPr>
            <a:spLocks noChangeShapeType="1"/>
          </p:cNvSpPr>
          <p:nvPr/>
        </p:nvSpPr>
        <p:spPr bwMode="auto">
          <a:xfrm flipV="1">
            <a:off x="4022725" y="2005013"/>
            <a:ext cx="1092200" cy="0"/>
          </a:xfrm>
          <a:prstGeom prst="line">
            <a:avLst/>
          </a:prstGeom>
          <a:noFill/>
          <a:ln w="57150">
            <a:solidFill>
              <a:srgbClr val="000000"/>
            </a:solidFill>
            <a:round/>
            <a:headEnd type="oval" w="med" len="med"/>
            <a:tailEnd type="triangle" w="med" len="med"/>
          </a:ln>
        </p:spPr>
        <p:txBody>
          <a:bodyPr/>
          <a:lstStyle/>
          <a:p>
            <a:endParaRPr lang="en-US" dirty="0">
              <a:latin typeface="Arial" pitchFamily="34" charset="0"/>
            </a:endParaRPr>
          </a:p>
        </p:txBody>
      </p:sp>
      <p:sp>
        <p:nvSpPr>
          <p:cNvPr id="91168" name="Freeform 30"/>
          <p:cNvSpPr>
            <a:spLocks/>
          </p:cNvSpPr>
          <p:nvPr/>
        </p:nvSpPr>
        <p:spPr bwMode="auto">
          <a:xfrm>
            <a:off x="1397000" y="2211388"/>
            <a:ext cx="3787775" cy="857250"/>
          </a:xfrm>
          <a:custGeom>
            <a:avLst/>
            <a:gdLst>
              <a:gd name="T0" fmla="*/ 0 w 2448"/>
              <a:gd name="T1" fmla="*/ 2147483647 h 630"/>
              <a:gd name="T2" fmla="*/ 2147483647 w 2448"/>
              <a:gd name="T3" fmla="*/ 2147483647 h 630"/>
              <a:gd name="T4" fmla="*/ 2147483647 w 2448"/>
              <a:gd name="T5" fmla="*/ 2147483647 h 630"/>
              <a:gd name="T6" fmla="*/ 2147483647 w 2448"/>
              <a:gd name="T7" fmla="*/ 2147483647 h 630"/>
              <a:gd name="T8" fmla="*/ 2147483647 w 2448"/>
              <a:gd name="T9" fmla="*/ 0 h 630"/>
              <a:gd name="T10" fmla="*/ 0 60000 65536"/>
              <a:gd name="T11" fmla="*/ 0 60000 65536"/>
              <a:gd name="T12" fmla="*/ 0 60000 65536"/>
              <a:gd name="T13" fmla="*/ 0 60000 65536"/>
              <a:gd name="T14" fmla="*/ 0 60000 65536"/>
              <a:gd name="T15" fmla="*/ 0 w 2448"/>
              <a:gd name="T16" fmla="*/ 0 h 630"/>
              <a:gd name="T17" fmla="*/ 2448 w 2448"/>
              <a:gd name="T18" fmla="*/ 630 h 630"/>
            </a:gdLst>
            <a:ahLst/>
            <a:cxnLst>
              <a:cxn ang="T10">
                <a:pos x="T0" y="T1"/>
              </a:cxn>
              <a:cxn ang="T11">
                <a:pos x="T2" y="T3"/>
              </a:cxn>
              <a:cxn ang="T12">
                <a:pos x="T4" y="T5"/>
              </a:cxn>
              <a:cxn ang="T13">
                <a:pos x="T6" y="T7"/>
              </a:cxn>
              <a:cxn ang="T14">
                <a:pos x="T8" y="T9"/>
              </a:cxn>
            </a:cxnLst>
            <a:rect l="T15" t="T16" r="T17" b="T18"/>
            <a:pathLst>
              <a:path w="2448" h="630">
                <a:moveTo>
                  <a:pt x="0" y="630"/>
                </a:moveTo>
                <a:lnTo>
                  <a:pt x="855" y="551"/>
                </a:lnTo>
                <a:cubicBezTo>
                  <a:pt x="1118" y="518"/>
                  <a:pt x="1351" y="481"/>
                  <a:pt x="1577" y="432"/>
                </a:cubicBezTo>
                <a:cubicBezTo>
                  <a:pt x="1803" y="383"/>
                  <a:pt x="2063" y="331"/>
                  <a:pt x="2208" y="259"/>
                </a:cubicBezTo>
                <a:cubicBezTo>
                  <a:pt x="2353" y="187"/>
                  <a:pt x="2398" y="54"/>
                  <a:pt x="2448" y="0"/>
                </a:cubicBezTo>
              </a:path>
            </a:pathLst>
          </a:custGeom>
          <a:noFill/>
          <a:ln w="57150">
            <a:solidFill>
              <a:srgbClr val="000000"/>
            </a:solidFill>
            <a:round/>
            <a:headEnd type="oval" w="med" len="med"/>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91169" name="Freeform 31"/>
          <p:cNvSpPr>
            <a:spLocks/>
          </p:cNvSpPr>
          <p:nvPr/>
        </p:nvSpPr>
        <p:spPr bwMode="auto">
          <a:xfrm>
            <a:off x="1397000" y="2211388"/>
            <a:ext cx="5584825" cy="1895475"/>
          </a:xfrm>
          <a:custGeom>
            <a:avLst/>
            <a:gdLst>
              <a:gd name="T0" fmla="*/ 0 w 3264"/>
              <a:gd name="T1" fmla="*/ 2147483647 h 1311"/>
              <a:gd name="T2" fmla="*/ 2147483647 w 3264"/>
              <a:gd name="T3" fmla="*/ 2147483647 h 1311"/>
              <a:gd name="T4" fmla="*/ 2147483647 w 3264"/>
              <a:gd name="T5" fmla="*/ 2147483647 h 1311"/>
              <a:gd name="T6" fmla="*/ 2147483647 w 3264"/>
              <a:gd name="T7" fmla="*/ 2147483647 h 1311"/>
              <a:gd name="T8" fmla="*/ 2147483647 w 3264"/>
              <a:gd name="T9" fmla="*/ 0 h 1311"/>
              <a:gd name="T10" fmla="*/ 0 60000 65536"/>
              <a:gd name="T11" fmla="*/ 0 60000 65536"/>
              <a:gd name="T12" fmla="*/ 0 60000 65536"/>
              <a:gd name="T13" fmla="*/ 0 60000 65536"/>
              <a:gd name="T14" fmla="*/ 0 60000 65536"/>
              <a:gd name="T15" fmla="*/ 0 w 3264"/>
              <a:gd name="T16" fmla="*/ 0 h 1311"/>
              <a:gd name="T17" fmla="*/ 3264 w 3264"/>
              <a:gd name="T18" fmla="*/ 1311 h 1311"/>
            </a:gdLst>
            <a:ahLst/>
            <a:cxnLst>
              <a:cxn ang="T10">
                <a:pos x="T0" y="T1"/>
              </a:cxn>
              <a:cxn ang="T11">
                <a:pos x="T2" y="T3"/>
              </a:cxn>
              <a:cxn ang="T12">
                <a:pos x="T4" y="T5"/>
              </a:cxn>
              <a:cxn ang="T13">
                <a:pos x="T6" y="T7"/>
              </a:cxn>
              <a:cxn ang="T14">
                <a:pos x="T8" y="T9"/>
              </a:cxn>
            </a:cxnLst>
            <a:rect l="T15" t="T16" r="T17" b="T18"/>
            <a:pathLst>
              <a:path w="3264" h="1311">
                <a:moveTo>
                  <a:pt x="0" y="1311"/>
                </a:moveTo>
                <a:cubicBezTo>
                  <a:pt x="248" y="1277"/>
                  <a:pt x="1066" y="1179"/>
                  <a:pt x="1486" y="1105"/>
                </a:cubicBezTo>
                <a:cubicBezTo>
                  <a:pt x="1906" y="1031"/>
                  <a:pt x="2246" y="978"/>
                  <a:pt x="2519" y="867"/>
                </a:cubicBezTo>
                <a:cubicBezTo>
                  <a:pt x="2792" y="756"/>
                  <a:pt x="2998" y="583"/>
                  <a:pt x="3122" y="438"/>
                </a:cubicBezTo>
                <a:cubicBezTo>
                  <a:pt x="3246" y="293"/>
                  <a:pt x="3235" y="91"/>
                  <a:pt x="3264" y="0"/>
                </a:cubicBezTo>
              </a:path>
            </a:pathLst>
          </a:custGeom>
          <a:noFill/>
          <a:ln w="57150">
            <a:solidFill>
              <a:srgbClr val="000000"/>
            </a:solidFill>
            <a:round/>
            <a:headEnd type="oval" w="med" len="med"/>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91170" name="Line 32"/>
          <p:cNvSpPr>
            <a:spLocks noChangeShapeType="1"/>
          </p:cNvSpPr>
          <p:nvPr/>
        </p:nvSpPr>
        <p:spPr bwMode="auto">
          <a:xfrm flipV="1">
            <a:off x="1397000" y="2073275"/>
            <a:ext cx="1230313" cy="515938"/>
          </a:xfrm>
          <a:prstGeom prst="line">
            <a:avLst/>
          </a:prstGeom>
          <a:noFill/>
          <a:ln w="57150">
            <a:solidFill>
              <a:srgbClr val="000000"/>
            </a:solidFill>
            <a:round/>
            <a:headEnd type="oval" w="med" len="med"/>
            <a:tailEnd type="triangle" w="med" len="med"/>
          </a:ln>
        </p:spPr>
        <p:txBody>
          <a:bodyPr/>
          <a:lstStyle/>
          <a:p>
            <a:endParaRPr lang="en-US" dirty="0">
              <a:latin typeface="Arial" pitchFamily="34" charset="0"/>
            </a:endParaRPr>
          </a:p>
        </p:txBody>
      </p:sp>
      <p:sp>
        <p:nvSpPr>
          <p:cNvPr id="91171" name="Text Box 33"/>
          <p:cNvSpPr txBox="1">
            <a:spLocks noChangeArrowheads="1"/>
          </p:cNvSpPr>
          <p:nvPr/>
        </p:nvSpPr>
        <p:spPr bwMode="auto">
          <a:xfrm>
            <a:off x="414338" y="4843463"/>
            <a:ext cx="6943725" cy="936625"/>
          </a:xfrm>
          <a:prstGeom prst="rect">
            <a:avLst/>
          </a:prstGeom>
          <a:noFill/>
          <a:ln w="9525">
            <a:noFill/>
            <a:miter lim="800000"/>
            <a:headEnd/>
            <a:tailEnd/>
          </a:ln>
        </p:spPr>
        <p:txBody>
          <a:bodyPr lIns="82945" tIns="41473" rIns="82945" bIns="41473">
            <a:spAutoFit/>
          </a:bodyPr>
          <a:lstStyle/>
          <a:p>
            <a:pPr algn="ctr" defTabSz="828675" eaLnBrk="1" hangingPunct="1"/>
            <a:r>
              <a:rPr kumimoji="1" lang="en-US" sz="2800" b="1" dirty="0">
                <a:solidFill>
                  <a:srgbClr val="FF3300"/>
                </a:solidFill>
                <a:latin typeface="Arial" pitchFamily="34" charset="0"/>
                <a:cs typeface="Arial" pitchFamily="34" charset="0"/>
              </a:rPr>
              <a:t>Problem: how to remove a node pointed by 2 sources using CAS</a:t>
            </a:r>
          </a:p>
        </p:txBody>
      </p:sp>
      <p:sp>
        <p:nvSpPr>
          <p:cNvPr id="91172" name="AutoShape 34"/>
          <p:cNvSpPr>
            <a:spLocks noChangeArrowheads="1"/>
          </p:cNvSpPr>
          <p:nvPr/>
        </p:nvSpPr>
        <p:spPr bwMode="auto">
          <a:xfrm>
            <a:off x="4665663" y="1576388"/>
            <a:ext cx="1512887" cy="946150"/>
          </a:xfrm>
          <a:prstGeom prst="wedgeRoundRectCallout">
            <a:avLst>
              <a:gd name="adj1" fmla="val -121880"/>
              <a:gd name="adj2" fmla="val 283222"/>
              <a:gd name="adj3" fmla="val 16667"/>
            </a:avLst>
          </a:prstGeom>
          <a:noFill/>
          <a:ln w="38100" algn="ctr">
            <a:solidFill>
              <a:srgbClr val="FF0000"/>
            </a:solidFill>
            <a:miter lim="800000"/>
            <a:headEnd/>
            <a:tailEnd/>
          </a:ln>
        </p:spPr>
        <p:txBody>
          <a:bodyPr anchor="ctr"/>
          <a:lstStyle/>
          <a:p>
            <a:pPr algn="ctr" eaLnBrk="1" hangingPunct="1">
              <a:lnSpc>
                <a:spcPct val="70000"/>
              </a:lnSpc>
              <a:spcBef>
                <a:spcPct val="30000"/>
              </a:spcBef>
            </a:pPr>
            <a:endParaRPr lang="en-US" b="1" dirty="0">
              <a:latin typeface="Arial" pitchFamily="34" charset="0"/>
            </a:endParaRPr>
          </a:p>
        </p:txBody>
      </p:sp>
      <p:sp>
        <p:nvSpPr>
          <p:cNvPr id="91173" name="Line 35"/>
          <p:cNvSpPr>
            <a:spLocks noChangeShapeType="1"/>
          </p:cNvSpPr>
          <p:nvPr/>
        </p:nvSpPr>
        <p:spPr bwMode="auto">
          <a:xfrm>
            <a:off x="8056563" y="1828800"/>
            <a:ext cx="204787" cy="361950"/>
          </a:xfrm>
          <a:prstGeom prst="line">
            <a:avLst/>
          </a:prstGeom>
          <a:noFill/>
          <a:ln w="38100">
            <a:solidFill>
              <a:schemeClr val="tx1"/>
            </a:solidFill>
            <a:round/>
            <a:headEnd/>
            <a:tailEnd/>
          </a:ln>
        </p:spPr>
        <p:txBody>
          <a:bodyPr wrap="none" anchor="ctr">
            <a:spAutoFit/>
          </a:bodyPr>
          <a:lstStyle/>
          <a:p>
            <a:endParaRPr lang="en-US"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1"/>
          <p:cNvSpPr>
            <a:spLocks noGrp="1"/>
          </p:cNvSpPr>
          <p:nvPr>
            <p:ph type="ftr" sz="quarter" idx="10"/>
          </p:nvPr>
        </p:nvSpPr>
        <p:spPr>
          <a:noFill/>
        </p:spPr>
        <p:txBody>
          <a:bodyPr/>
          <a:lstStyle/>
          <a:p>
            <a:r>
              <a:rPr lang="en-US" smtClean="0"/>
              <a:t>Art of Multiprocessor Programming</a:t>
            </a:r>
          </a:p>
        </p:txBody>
      </p:sp>
      <p:sp>
        <p:nvSpPr>
          <p:cNvPr id="14339" name="Slide Number Placeholder 2"/>
          <p:cNvSpPr>
            <a:spLocks noGrp="1"/>
          </p:cNvSpPr>
          <p:nvPr>
            <p:ph type="sldNum" sz="quarter" idx="11"/>
          </p:nvPr>
        </p:nvSpPr>
        <p:spPr>
          <a:noFill/>
        </p:spPr>
        <p:txBody>
          <a:bodyPr/>
          <a:lstStyle/>
          <a:p>
            <a:fld id="{8AC8D333-869D-45F1-A85A-7EAC2BB5EE95}" type="slidenum">
              <a:rPr lang="ar-SA" smtClean="0">
                <a:cs typeface="Arial" pitchFamily="34" charset="0"/>
              </a:rPr>
              <a:pPr/>
              <a:t>8</a:t>
            </a:fld>
            <a:endParaRPr lang="en-US" smtClean="0">
              <a:cs typeface="Arial" pitchFamily="34" charset="0"/>
            </a:endParaRPr>
          </a:p>
        </p:txBody>
      </p:sp>
      <p:sp>
        <p:nvSpPr>
          <p:cNvPr id="14340"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F590FFFB-3C85-43B8-9E26-5AEEF9BAB5A2}" type="slidenum">
              <a:rPr lang="ar-SA" sz="1400">
                <a:solidFill>
                  <a:schemeClr val="tx1"/>
                </a:solidFill>
                <a:latin typeface="Arial" pitchFamily="34" charset="0"/>
                <a:cs typeface="Arial" pitchFamily="34" charset="0"/>
              </a:rPr>
              <a:pPr/>
              <a:t>8</a:t>
            </a:fld>
            <a:endParaRPr lang="en-US" sz="1400" dirty="0">
              <a:solidFill>
                <a:schemeClr val="tx1"/>
              </a:solidFill>
              <a:latin typeface="Arial" pitchFamily="34" charset="0"/>
              <a:cs typeface="Arial" pitchFamily="34" charset="0"/>
            </a:endParaRPr>
          </a:p>
        </p:txBody>
      </p:sp>
      <p:sp>
        <p:nvSpPr>
          <p:cNvPr id="1585193" name="Text Box 41"/>
          <p:cNvSpPr txBox="1">
            <a:spLocks noChangeArrowheads="1"/>
          </p:cNvSpPr>
          <p:nvPr/>
        </p:nvSpPr>
        <p:spPr bwMode="auto">
          <a:xfrm>
            <a:off x="5708650" y="3916363"/>
            <a:ext cx="1345718"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kumimoji="1" lang="en-US" sz="2800">
                <a:solidFill>
                  <a:schemeClr val="tx1"/>
                </a:solidFill>
                <a:latin typeface="Arial" pitchFamily="34" charset="0"/>
                <a:cs typeface="Arial" pitchFamily="34" charset="0"/>
              </a:rPr>
              <a:t>5 Items</a:t>
            </a:r>
          </a:p>
        </p:txBody>
      </p:sp>
      <p:sp>
        <p:nvSpPr>
          <p:cNvPr id="1585194" name="AutoShape 42"/>
          <p:cNvSpPr>
            <a:spLocks noChangeArrowheads="1"/>
          </p:cNvSpPr>
          <p:nvPr/>
        </p:nvSpPr>
        <p:spPr bwMode="auto">
          <a:xfrm>
            <a:off x="4862513" y="4527550"/>
            <a:ext cx="3384550" cy="944563"/>
          </a:xfrm>
          <a:prstGeom prst="wedgeRoundRectCallout">
            <a:avLst>
              <a:gd name="adj1" fmla="val -2296"/>
              <a:gd name="adj2" fmla="val -239074"/>
              <a:gd name="adj3" fmla="val 16667"/>
            </a:avLst>
          </a:prstGeom>
          <a:solidFill>
            <a:schemeClr val="bg1">
              <a:alpha val="70195"/>
            </a:schemeClr>
          </a:solidFill>
          <a:ln w="38100" algn="ctr">
            <a:solidFill>
              <a:srgbClr val="FF0000"/>
            </a:solidFill>
            <a:miter lim="800000"/>
            <a:headEnd/>
            <a:tailEnd/>
          </a:ln>
        </p:spPr>
        <p:txBody>
          <a:bodyPr anchor="ctr"/>
          <a:lstStyle/>
          <a:p>
            <a:pPr algn="ctr" eaLnBrk="1" hangingPunct="1">
              <a:lnSpc>
                <a:spcPct val="70000"/>
              </a:lnSpc>
              <a:spcBef>
                <a:spcPct val="30000"/>
              </a:spcBef>
            </a:pPr>
            <a:endParaRPr lang="en-US" b="1">
              <a:latin typeface="Arial" pitchFamily="34" charset="0"/>
              <a:cs typeface="Arial" pitchFamily="34" charset="0"/>
            </a:endParaRPr>
          </a:p>
        </p:txBody>
      </p:sp>
      <p:sp>
        <p:nvSpPr>
          <p:cNvPr id="14343" name="Rectangle 2"/>
          <p:cNvSpPr>
            <a:spLocks noGrp="1" noChangeArrowheads="1"/>
          </p:cNvSpPr>
          <p:nvPr>
            <p:ph type="title" idx="4294967295"/>
          </p:nvPr>
        </p:nvSpPr>
        <p:spPr>
          <a:xfrm>
            <a:off x="760413" y="209550"/>
            <a:ext cx="7772400" cy="1146175"/>
          </a:xfrm>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Resizing</a:t>
            </a:r>
          </a:p>
        </p:txBody>
      </p:sp>
      <p:sp>
        <p:nvSpPr>
          <p:cNvPr id="14344"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345"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346"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347"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348" name="Line 7"/>
          <p:cNvSpPr>
            <a:spLocks noChangeShapeType="1"/>
          </p:cNvSpPr>
          <p:nvPr/>
        </p:nvSpPr>
        <p:spPr bwMode="auto">
          <a:xfrm>
            <a:off x="3306763" y="1698625"/>
            <a:ext cx="1587"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4349"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350"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4351"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14352"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14353"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14354"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14355" name="Line 14"/>
          <p:cNvSpPr>
            <a:spLocks noChangeShapeType="1"/>
          </p:cNvSpPr>
          <p:nvPr/>
        </p:nvSpPr>
        <p:spPr bwMode="auto">
          <a:xfrm flipV="1">
            <a:off x="2068513" y="19081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4356"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4357" name="Line 16"/>
          <p:cNvSpPr>
            <a:spLocks noChangeShapeType="1"/>
          </p:cNvSpPr>
          <p:nvPr/>
        </p:nvSpPr>
        <p:spPr bwMode="auto">
          <a:xfrm flipV="1">
            <a:off x="2060575" y="3455988"/>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4358" name="AutoShape 17"/>
          <p:cNvSpPr>
            <a:spLocks noChangeArrowheads="1"/>
          </p:cNvSpPr>
          <p:nvPr/>
        </p:nvSpPr>
        <p:spPr bwMode="auto">
          <a:xfrm>
            <a:off x="2776538" y="168751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359" name="Text Box 18"/>
          <p:cNvSpPr txBox="1">
            <a:spLocks noChangeArrowheads="1"/>
          </p:cNvSpPr>
          <p:nvPr/>
        </p:nvSpPr>
        <p:spPr bwMode="auto">
          <a:xfrm>
            <a:off x="2833688" y="166370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14360" name="AutoShape 19"/>
          <p:cNvSpPr>
            <a:spLocks noChangeArrowheads="1"/>
          </p:cNvSpPr>
          <p:nvPr/>
        </p:nvSpPr>
        <p:spPr bwMode="auto">
          <a:xfrm>
            <a:off x="4359275" y="1698625"/>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361" name="Line 20"/>
          <p:cNvSpPr>
            <a:spLocks noChangeShapeType="1"/>
          </p:cNvSpPr>
          <p:nvPr/>
        </p:nvSpPr>
        <p:spPr bwMode="auto">
          <a:xfrm>
            <a:off x="4889500" y="1709738"/>
            <a:ext cx="0"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4362" name="Text Box 21"/>
          <p:cNvSpPr txBox="1">
            <a:spLocks noChangeArrowheads="1"/>
          </p:cNvSpPr>
          <p:nvPr/>
        </p:nvSpPr>
        <p:spPr bwMode="auto">
          <a:xfrm>
            <a:off x="4424363" y="166370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14363" name="Text Box 22"/>
          <p:cNvSpPr txBox="1">
            <a:spLocks noChangeArrowheads="1"/>
          </p:cNvSpPr>
          <p:nvPr/>
        </p:nvSpPr>
        <p:spPr bwMode="auto">
          <a:xfrm>
            <a:off x="2846388" y="22161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14364" name="AutoShape 23"/>
          <p:cNvSpPr>
            <a:spLocks noChangeArrowheads="1"/>
          </p:cNvSpPr>
          <p:nvPr/>
        </p:nvSpPr>
        <p:spPr bwMode="auto">
          <a:xfrm>
            <a:off x="2768600" y="3279775"/>
            <a:ext cx="1004888"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365" name="Line 24"/>
          <p:cNvSpPr>
            <a:spLocks noChangeShapeType="1"/>
          </p:cNvSpPr>
          <p:nvPr/>
        </p:nvSpPr>
        <p:spPr bwMode="auto">
          <a:xfrm>
            <a:off x="3298825" y="32908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4366" name="AutoShape 25"/>
          <p:cNvSpPr>
            <a:spLocks noChangeArrowheads="1"/>
          </p:cNvSpPr>
          <p:nvPr/>
        </p:nvSpPr>
        <p:spPr bwMode="auto">
          <a:xfrm>
            <a:off x="4351338" y="328930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14367" name="Line 26"/>
          <p:cNvSpPr>
            <a:spLocks noChangeShapeType="1"/>
          </p:cNvSpPr>
          <p:nvPr/>
        </p:nvSpPr>
        <p:spPr bwMode="auto">
          <a:xfrm>
            <a:off x="4881563" y="3300413"/>
            <a:ext cx="1587" cy="363537"/>
          </a:xfrm>
          <a:prstGeom prst="line">
            <a:avLst/>
          </a:prstGeom>
          <a:noFill/>
          <a:ln w="25200">
            <a:solidFill>
              <a:srgbClr val="000000"/>
            </a:solidFill>
            <a:round/>
            <a:headEnd/>
            <a:tailEnd/>
          </a:ln>
        </p:spPr>
        <p:txBody>
          <a:bodyPr/>
          <a:lstStyle/>
          <a:p>
            <a:endParaRPr lang="en-US">
              <a:latin typeface="Arial" pitchFamily="34" charset="0"/>
              <a:cs typeface="Arial" pitchFamily="34" charset="0"/>
            </a:endParaRPr>
          </a:p>
        </p:txBody>
      </p:sp>
      <p:sp>
        <p:nvSpPr>
          <p:cNvPr id="14368" name="Text Box 27"/>
          <p:cNvSpPr txBox="1">
            <a:spLocks noChangeArrowheads="1"/>
          </p:cNvSpPr>
          <p:nvPr/>
        </p:nvSpPr>
        <p:spPr bwMode="auto">
          <a:xfrm>
            <a:off x="2838450" y="32543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14369" name="Text Box 28"/>
          <p:cNvSpPr txBox="1">
            <a:spLocks noChangeArrowheads="1"/>
          </p:cNvSpPr>
          <p:nvPr/>
        </p:nvSpPr>
        <p:spPr bwMode="auto">
          <a:xfrm>
            <a:off x="4424363" y="3254375"/>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15</a:t>
            </a:r>
          </a:p>
        </p:txBody>
      </p:sp>
      <p:sp>
        <p:nvSpPr>
          <p:cNvPr id="14370" name="AutoShape 29"/>
          <p:cNvSpPr>
            <a:spLocks noChangeArrowheads="1"/>
          </p:cNvSpPr>
          <p:nvPr/>
        </p:nvSpPr>
        <p:spPr bwMode="auto">
          <a:xfrm>
            <a:off x="1520825" y="47704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371" name="AutoShape 30"/>
          <p:cNvSpPr>
            <a:spLocks noChangeArrowheads="1"/>
          </p:cNvSpPr>
          <p:nvPr/>
        </p:nvSpPr>
        <p:spPr bwMode="auto">
          <a:xfrm>
            <a:off x="1520825" y="52927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372" name="AutoShape 31"/>
          <p:cNvSpPr>
            <a:spLocks noChangeArrowheads="1"/>
          </p:cNvSpPr>
          <p:nvPr/>
        </p:nvSpPr>
        <p:spPr bwMode="auto">
          <a:xfrm>
            <a:off x="1520825" y="37290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373" name="AutoShape 32"/>
          <p:cNvSpPr>
            <a:spLocks noChangeArrowheads="1"/>
          </p:cNvSpPr>
          <p:nvPr/>
        </p:nvSpPr>
        <p:spPr bwMode="auto">
          <a:xfrm>
            <a:off x="1520825" y="42497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4374" name="Text Box 33"/>
          <p:cNvSpPr txBox="1">
            <a:spLocks noChangeArrowheads="1"/>
          </p:cNvSpPr>
          <p:nvPr/>
        </p:nvSpPr>
        <p:spPr bwMode="auto">
          <a:xfrm>
            <a:off x="1646238" y="38481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4</a:t>
            </a:r>
          </a:p>
        </p:txBody>
      </p:sp>
      <p:sp>
        <p:nvSpPr>
          <p:cNvPr id="14375" name="Text Box 34"/>
          <p:cNvSpPr txBox="1">
            <a:spLocks noChangeArrowheads="1"/>
          </p:cNvSpPr>
          <p:nvPr/>
        </p:nvSpPr>
        <p:spPr bwMode="auto">
          <a:xfrm>
            <a:off x="1646238" y="4370388"/>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5</a:t>
            </a:r>
          </a:p>
        </p:txBody>
      </p:sp>
      <p:sp>
        <p:nvSpPr>
          <p:cNvPr id="14376" name="Text Box 35"/>
          <p:cNvSpPr txBox="1">
            <a:spLocks noChangeArrowheads="1"/>
          </p:cNvSpPr>
          <p:nvPr/>
        </p:nvSpPr>
        <p:spPr bwMode="auto">
          <a:xfrm>
            <a:off x="1646238" y="48942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6</a:t>
            </a:r>
          </a:p>
        </p:txBody>
      </p:sp>
      <p:sp>
        <p:nvSpPr>
          <p:cNvPr id="14377" name="Text Box 36"/>
          <p:cNvSpPr txBox="1">
            <a:spLocks noChangeArrowheads="1"/>
          </p:cNvSpPr>
          <p:nvPr/>
        </p:nvSpPr>
        <p:spPr bwMode="auto">
          <a:xfrm>
            <a:off x="1646238" y="54165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7</a:t>
            </a:r>
          </a:p>
        </p:txBody>
      </p:sp>
      <p:sp>
        <p:nvSpPr>
          <p:cNvPr id="14378" name="Line 37"/>
          <p:cNvSpPr>
            <a:spLocks noChangeShapeType="1"/>
          </p:cNvSpPr>
          <p:nvPr/>
        </p:nvSpPr>
        <p:spPr bwMode="auto">
          <a:xfrm>
            <a:off x="3306763" y="168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4379" name="Line 38"/>
          <p:cNvSpPr>
            <a:spLocks noChangeShapeType="1"/>
          </p:cNvSpPr>
          <p:nvPr/>
        </p:nvSpPr>
        <p:spPr bwMode="auto">
          <a:xfrm flipV="1">
            <a:off x="3649663" y="1866900"/>
            <a:ext cx="712787" cy="476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4380" name="Line 39"/>
          <p:cNvSpPr>
            <a:spLocks noChangeShapeType="1"/>
          </p:cNvSpPr>
          <p:nvPr/>
        </p:nvSpPr>
        <p:spPr bwMode="auto">
          <a:xfrm flipV="1">
            <a:off x="3643313" y="34575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585192" name="Text Box 40"/>
          <p:cNvSpPr txBox="1">
            <a:spLocks noChangeArrowheads="1"/>
          </p:cNvSpPr>
          <p:nvPr/>
        </p:nvSpPr>
        <p:spPr bwMode="auto">
          <a:xfrm>
            <a:off x="5248275" y="4673600"/>
            <a:ext cx="2475834"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lang="en-US" sz="2800">
                <a:solidFill>
                  <a:schemeClr val="tx1"/>
                </a:solidFill>
                <a:latin typeface="Arial" pitchFamily="34" charset="0"/>
                <a:cs typeface="Arial" pitchFamily="34" charset="0"/>
              </a:rPr>
              <a:t>h(k) = k mod </a:t>
            </a:r>
            <a:r>
              <a:rPr lang="en-US" sz="2800">
                <a:solidFill>
                  <a:srgbClr val="FF0000"/>
                </a:solidFill>
                <a:latin typeface="Arial" pitchFamily="34" charset="0"/>
                <a:cs typeface="Arial" pitchFamily="34" charset="0"/>
              </a:rPr>
              <a:t>8</a:t>
            </a:r>
          </a:p>
        </p:txBody>
      </p:sp>
      <p:sp>
        <p:nvSpPr>
          <p:cNvPr id="1585195" name="Text Box 43"/>
          <p:cNvSpPr txBox="1">
            <a:spLocks noChangeArrowheads="1"/>
          </p:cNvSpPr>
          <p:nvPr/>
        </p:nvSpPr>
        <p:spPr bwMode="auto">
          <a:xfrm>
            <a:off x="4768850" y="2338388"/>
            <a:ext cx="3784600" cy="390525"/>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sz="2800" b="1">
                <a:solidFill>
                  <a:srgbClr val="FF0000"/>
                </a:solidFill>
                <a:latin typeface="Arial" pitchFamily="34" charset="0"/>
                <a:cs typeface="Arial" pitchFamily="34" charset="0"/>
              </a:rPr>
              <a:t>Adjust hash function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85195"/>
                                        </p:tgtEl>
                                        <p:attrNameLst>
                                          <p:attrName>style.visibility</p:attrName>
                                        </p:attrNameLst>
                                      </p:cBhvr>
                                      <p:to>
                                        <p:strVal val="visible"/>
                                      </p:to>
                                    </p:set>
                                    <p:animEffect transition="in" filter="blinds(horizontal)">
                                      <p:cBhvr>
                                        <p:cTn id="7" dur="500"/>
                                        <p:tgtEl>
                                          <p:spTgt spid="15851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85194"/>
                                        </p:tgtEl>
                                        <p:attrNameLst>
                                          <p:attrName>style.visibility</p:attrName>
                                        </p:attrNameLst>
                                      </p:cBhvr>
                                      <p:to>
                                        <p:strVal val="visible"/>
                                      </p:to>
                                    </p:set>
                                    <p:animEffect transition="in" filter="blinds(horizontal)">
                                      <p:cBhvr>
                                        <p:cTn id="10" dur="500"/>
                                        <p:tgtEl>
                                          <p:spTgt spid="1585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94" grpId="0" animBg="1"/>
      <p:bldP spid="158519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1"/>
          <p:cNvSpPr>
            <a:spLocks noGrp="1"/>
          </p:cNvSpPr>
          <p:nvPr>
            <p:ph type="ftr" sz="quarter" idx="10"/>
          </p:nvPr>
        </p:nvSpPr>
        <p:spPr>
          <a:noFill/>
        </p:spPr>
        <p:txBody>
          <a:bodyPr/>
          <a:lstStyle/>
          <a:p>
            <a:r>
              <a:rPr lang="en-US" smtClean="0"/>
              <a:t>Art of Multiprocessor Programming</a:t>
            </a:r>
          </a:p>
        </p:txBody>
      </p:sp>
      <p:sp>
        <p:nvSpPr>
          <p:cNvPr id="92163" name="Slide Number Placeholder 2"/>
          <p:cNvSpPr>
            <a:spLocks noGrp="1"/>
          </p:cNvSpPr>
          <p:nvPr>
            <p:ph type="sldNum" sz="quarter" idx="11"/>
          </p:nvPr>
        </p:nvSpPr>
        <p:spPr>
          <a:noFill/>
        </p:spPr>
        <p:txBody>
          <a:bodyPr/>
          <a:lstStyle/>
          <a:p>
            <a:fld id="{9715618A-6B43-4C33-ADD6-45B68918278D}" type="slidenum">
              <a:rPr lang="ar-SA" smtClean="0">
                <a:cs typeface="Arial" pitchFamily="34" charset="0"/>
              </a:rPr>
              <a:pPr/>
              <a:t>80</a:t>
            </a:fld>
            <a:endParaRPr lang="en-US" smtClean="0">
              <a:cs typeface="Arial" pitchFamily="34" charset="0"/>
            </a:endParaRPr>
          </a:p>
        </p:txBody>
      </p:sp>
      <p:sp>
        <p:nvSpPr>
          <p:cNvPr id="92164" name="Rectangle 2"/>
          <p:cNvSpPr>
            <a:spLocks noGrp="1" noChangeArrowheads="1"/>
          </p:cNvSpPr>
          <p:nvPr>
            <p:ph type="title" idx="4294967295"/>
          </p:nvPr>
        </p:nvSpPr>
        <p:spPr>
          <a:xfrm>
            <a:off x="685800" y="814388"/>
            <a:ext cx="7772400" cy="661987"/>
          </a:xfrm>
        </p:spPr>
        <p:txBody>
          <a:bodyPr/>
          <a:lstStyle/>
          <a:p>
            <a:pPr defTabSz="1008063"/>
            <a:r>
              <a:rPr lang="en-US" smtClean="0"/>
              <a:t>Sentinel Nodes</a:t>
            </a:r>
          </a:p>
        </p:txBody>
      </p:sp>
      <p:sp>
        <p:nvSpPr>
          <p:cNvPr id="92165" name="AutoShape 3"/>
          <p:cNvSpPr>
            <a:spLocks noChangeArrowheads="1"/>
          </p:cNvSpPr>
          <p:nvPr/>
        </p:nvSpPr>
        <p:spPr bwMode="auto">
          <a:xfrm>
            <a:off x="844550" y="3355975"/>
            <a:ext cx="765175" cy="519113"/>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166" name="AutoShape 4"/>
          <p:cNvSpPr>
            <a:spLocks noChangeArrowheads="1"/>
          </p:cNvSpPr>
          <p:nvPr/>
        </p:nvSpPr>
        <p:spPr bwMode="auto">
          <a:xfrm>
            <a:off x="844550" y="3876675"/>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167" name="AutoShape 5"/>
          <p:cNvSpPr>
            <a:spLocks noChangeArrowheads="1"/>
          </p:cNvSpPr>
          <p:nvPr/>
        </p:nvSpPr>
        <p:spPr bwMode="auto">
          <a:xfrm>
            <a:off x="844550" y="231298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168" name="AutoShape 6"/>
          <p:cNvSpPr>
            <a:spLocks noChangeArrowheads="1"/>
          </p:cNvSpPr>
          <p:nvPr/>
        </p:nvSpPr>
        <p:spPr bwMode="auto">
          <a:xfrm>
            <a:off x="844550" y="2833688"/>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169" name="AutoShape 7"/>
          <p:cNvSpPr>
            <a:spLocks noChangeArrowheads="1"/>
          </p:cNvSpPr>
          <p:nvPr/>
        </p:nvSpPr>
        <p:spPr bwMode="auto">
          <a:xfrm>
            <a:off x="2595563" y="1839913"/>
            <a:ext cx="652462"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170" name="Line 8"/>
          <p:cNvSpPr>
            <a:spLocks noChangeShapeType="1"/>
          </p:cNvSpPr>
          <p:nvPr/>
        </p:nvSpPr>
        <p:spPr bwMode="auto">
          <a:xfrm>
            <a:off x="3003550" y="1852613"/>
            <a:ext cx="1588"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2171" name="AutoShape 9"/>
          <p:cNvSpPr>
            <a:spLocks noChangeArrowheads="1"/>
          </p:cNvSpPr>
          <p:nvPr/>
        </p:nvSpPr>
        <p:spPr bwMode="auto">
          <a:xfrm>
            <a:off x="5129213" y="1828800"/>
            <a:ext cx="652462"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172" name="Line 10"/>
          <p:cNvSpPr>
            <a:spLocks noChangeShapeType="1"/>
          </p:cNvSpPr>
          <p:nvPr/>
        </p:nvSpPr>
        <p:spPr bwMode="auto">
          <a:xfrm>
            <a:off x="5535613" y="18399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2173" name="Text Box 11"/>
          <p:cNvSpPr txBox="1">
            <a:spLocks noChangeArrowheads="1"/>
          </p:cNvSpPr>
          <p:nvPr/>
        </p:nvSpPr>
        <p:spPr bwMode="auto">
          <a:xfrm>
            <a:off x="968375" y="2432050"/>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92174" name="Text Box 12"/>
          <p:cNvSpPr txBox="1">
            <a:spLocks noChangeArrowheads="1"/>
          </p:cNvSpPr>
          <p:nvPr/>
        </p:nvSpPr>
        <p:spPr bwMode="auto">
          <a:xfrm>
            <a:off x="968375" y="295592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92175" name="Text Box 13"/>
          <p:cNvSpPr txBox="1">
            <a:spLocks noChangeArrowheads="1"/>
          </p:cNvSpPr>
          <p:nvPr/>
        </p:nvSpPr>
        <p:spPr bwMode="auto">
          <a:xfrm>
            <a:off x="968375" y="3478213"/>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92176" name="Text Box 14"/>
          <p:cNvSpPr txBox="1">
            <a:spLocks noChangeArrowheads="1"/>
          </p:cNvSpPr>
          <p:nvPr/>
        </p:nvSpPr>
        <p:spPr bwMode="auto">
          <a:xfrm>
            <a:off x="968375" y="4000500"/>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92177" name="Line 15"/>
          <p:cNvSpPr>
            <a:spLocks noChangeShapeType="1"/>
          </p:cNvSpPr>
          <p:nvPr/>
        </p:nvSpPr>
        <p:spPr bwMode="auto">
          <a:xfrm flipV="1">
            <a:off x="3128963" y="2022475"/>
            <a:ext cx="363537" cy="0"/>
          </a:xfrm>
          <a:prstGeom prst="line">
            <a:avLst/>
          </a:prstGeom>
          <a:noFill/>
          <a:ln w="38100">
            <a:solidFill>
              <a:srgbClr val="000000"/>
            </a:solidFill>
            <a:round/>
            <a:headEnd type="oval" w="med" len="med"/>
            <a:tailEnd type="triangle" w="med" len="med"/>
          </a:ln>
        </p:spPr>
        <p:txBody>
          <a:bodyPr/>
          <a:lstStyle/>
          <a:p>
            <a:endParaRPr lang="en-US" dirty="0">
              <a:latin typeface="Arial" pitchFamily="34" charset="0"/>
            </a:endParaRPr>
          </a:p>
        </p:txBody>
      </p:sp>
      <p:sp>
        <p:nvSpPr>
          <p:cNvPr id="92178" name="AutoShape 16"/>
          <p:cNvSpPr>
            <a:spLocks noChangeArrowheads="1"/>
          </p:cNvSpPr>
          <p:nvPr/>
        </p:nvSpPr>
        <p:spPr bwMode="auto">
          <a:xfrm>
            <a:off x="3492500" y="1828800"/>
            <a:ext cx="652463"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179" name="Line 17"/>
          <p:cNvSpPr>
            <a:spLocks noChangeShapeType="1"/>
          </p:cNvSpPr>
          <p:nvPr/>
        </p:nvSpPr>
        <p:spPr bwMode="auto">
          <a:xfrm>
            <a:off x="3898900" y="1839913"/>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2180" name="AutoShape 18"/>
          <p:cNvSpPr>
            <a:spLocks noChangeArrowheads="1"/>
          </p:cNvSpPr>
          <p:nvPr/>
        </p:nvSpPr>
        <p:spPr bwMode="auto">
          <a:xfrm>
            <a:off x="6775450" y="1833563"/>
            <a:ext cx="652463"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181" name="Line 19"/>
          <p:cNvSpPr>
            <a:spLocks noChangeShapeType="1"/>
          </p:cNvSpPr>
          <p:nvPr/>
        </p:nvSpPr>
        <p:spPr bwMode="auto">
          <a:xfrm>
            <a:off x="7183438" y="1844675"/>
            <a:ext cx="0"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2182" name="Line 20"/>
          <p:cNvSpPr>
            <a:spLocks noChangeShapeType="1"/>
          </p:cNvSpPr>
          <p:nvPr/>
        </p:nvSpPr>
        <p:spPr bwMode="auto">
          <a:xfrm flipH="1">
            <a:off x="8651875" y="1870075"/>
            <a:ext cx="0" cy="277813"/>
          </a:xfrm>
          <a:prstGeom prst="line">
            <a:avLst/>
          </a:prstGeom>
          <a:noFill/>
          <a:ln w="35941">
            <a:solidFill>
              <a:srgbClr val="000000"/>
            </a:solidFill>
            <a:round/>
            <a:headEnd type="none" w="med" len="sm"/>
            <a:tailEnd/>
          </a:ln>
        </p:spPr>
        <p:txBody>
          <a:bodyPr/>
          <a:lstStyle/>
          <a:p>
            <a:endParaRPr lang="en-US" dirty="0">
              <a:latin typeface="Arial" pitchFamily="34" charset="0"/>
            </a:endParaRPr>
          </a:p>
        </p:txBody>
      </p:sp>
      <p:sp>
        <p:nvSpPr>
          <p:cNvPr id="92183" name="Line 21"/>
          <p:cNvSpPr>
            <a:spLocks noChangeShapeType="1"/>
          </p:cNvSpPr>
          <p:nvPr/>
        </p:nvSpPr>
        <p:spPr bwMode="auto">
          <a:xfrm flipV="1">
            <a:off x="7297738" y="2019300"/>
            <a:ext cx="319087" cy="0"/>
          </a:xfrm>
          <a:prstGeom prst="line">
            <a:avLst/>
          </a:prstGeom>
          <a:noFill/>
          <a:ln w="38100">
            <a:solidFill>
              <a:srgbClr val="000000"/>
            </a:solidFill>
            <a:round/>
            <a:headEnd type="oval" w="med" len="med"/>
            <a:tailEnd type="triangle" w="med" len="med"/>
          </a:ln>
        </p:spPr>
        <p:txBody>
          <a:bodyPr/>
          <a:lstStyle/>
          <a:p>
            <a:endParaRPr lang="en-US" dirty="0">
              <a:latin typeface="Arial" pitchFamily="34" charset="0"/>
            </a:endParaRPr>
          </a:p>
        </p:txBody>
      </p:sp>
      <p:sp>
        <p:nvSpPr>
          <p:cNvPr id="92184" name="AutoShape 22"/>
          <p:cNvSpPr>
            <a:spLocks noChangeArrowheads="1"/>
          </p:cNvSpPr>
          <p:nvPr/>
        </p:nvSpPr>
        <p:spPr bwMode="auto">
          <a:xfrm>
            <a:off x="7643813" y="1828800"/>
            <a:ext cx="652462"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185" name="Line 23"/>
          <p:cNvSpPr>
            <a:spLocks noChangeShapeType="1"/>
          </p:cNvSpPr>
          <p:nvPr/>
        </p:nvSpPr>
        <p:spPr bwMode="auto">
          <a:xfrm>
            <a:off x="8051800" y="1839913"/>
            <a:ext cx="0"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2186" name="Text Box 24"/>
          <p:cNvSpPr txBox="1">
            <a:spLocks noChangeArrowheads="1"/>
          </p:cNvSpPr>
          <p:nvPr/>
        </p:nvSpPr>
        <p:spPr bwMode="auto">
          <a:xfrm>
            <a:off x="2563813" y="1808163"/>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92187" name="Text Box 25"/>
          <p:cNvSpPr txBox="1">
            <a:spLocks noChangeArrowheads="1"/>
          </p:cNvSpPr>
          <p:nvPr/>
        </p:nvSpPr>
        <p:spPr bwMode="auto">
          <a:xfrm>
            <a:off x="3557588" y="1795463"/>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92188" name="Text Box 26"/>
          <p:cNvSpPr txBox="1">
            <a:spLocks noChangeArrowheads="1"/>
          </p:cNvSpPr>
          <p:nvPr/>
        </p:nvSpPr>
        <p:spPr bwMode="auto">
          <a:xfrm>
            <a:off x="5199063" y="1804988"/>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92189" name="Text Box 27"/>
          <p:cNvSpPr txBox="1">
            <a:spLocks noChangeArrowheads="1"/>
          </p:cNvSpPr>
          <p:nvPr/>
        </p:nvSpPr>
        <p:spPr bwMode="auto">
          <a:xfrm>
            <a:off x="6843713" y="1808163"/>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92190" name="Text Box 28"/>
          <p:cNvSpPr txBox="1">
            <a:spLocks noChangeArrowheads="1"/>
          </p:cNvSpPr>
          <p:nvPr/>
        </p:nvSpPr>
        <p:spPr bwMode="auto">
          <a:xfrm>
            <a:off x="7616825" y="1808163"/>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92191" name="Line 29"/>
          <p:cNvSpPr>
            <a:spLocks noChangeShapeType="1"/>
          </p:cNvSpPr>
          <p:nvPr/>
        </p:nvSpPr>
        <p:spPr bwMode="auto">
          <a:xfrm>
            <a:off x="5681663" y="2036763"/>
            <a:ext cx="277812" cy="0"/>
          </a:xfrm>
          <a:prstGeom prst="line">
            <a:avLst/>
          </a:prstGeom>
          <a:noFill/>
          <a:ln w="38100">
            <a:solidFill>
              <a:srgbClr val="000000"/>
            </a:solidFill>
            <a:round/>
            <a:headEnd type="oval" w="med" len="med"/>
            <a:tailEnd type="triangle" w="med" len="med"/>
          </a:ln>
        </p:spPr>
        <p:txBody>
          <a:bodyPr/>
          <a:lstStyle/>
          <a:p>
            <a:endParaRPr lang="en-US" dirty="0">
              <a:latin typeface="Arial" pitchFamily="34" charset="0"/>
            </a:endParaRPr>
          </a:p>
        </p:txBody>
      </p:sp>
      <p:sp>
        <p:nvSpPr>
          <p:cNvPr id="92192" name="Line 30"/>
          <p:cNvSpPr>
            <a:spLocks noChangeShapeType="1"/>
          </p:cNvSpPr>
          <p:nvPr/>
        </p:nvSpPr>
        <p:spPr bwMode="auto">
          <a:xfrm>
            <a:off x="4022725" y="2036763"/>
            <a:ext cx="277813" cy="0"/>
          </a:xfrm>
          <a:prstGeom prst="line">
            <a:avLst/>
          </a:prstGeom>
          <a:noFill/>
          <a:ln w="38100">
            <a:solidFill>
              <a:srgbClr val="000000"/>
            </a:solidFill>
            <a:round/>
            <a:headEnd type="oval" w="med" len="med"/>
            <a:tailEnd type="triangle" w="med" len="med"/>
          </a:ln>
        </p:spPr>
        <p:txBody>
          <a:bodyPr/>
          <a:lstStyle/>
          <a:p>
            <a:endParaRPr lang="en-US" dirty="0">
              <a:latin typeface="Arial" pitchFamily="34" charset="0"/>
            </a:endParaRPr>
          </a:p>
        </p:txBody>
      </p:sp>
      <p:sp>
        <p:nvSpPr>
          <p:cNvPr id="92193" name="Line 31"/>
          <p:cNvSpPr>
            <a:spLocks noChangeShapeType="1"/>
          </p:cNvSpPr>
          <p:nvPr/>
        </p:nvSpPr>
        <p:spPr bwMode="auto">
          <a:xfrm>
            <a:off x="8167688" y="2009775"/>
            <a:ext cx="484187" cy="0"/>
          </a:xfrm>
          <a:prstGeom prst="line">
            <a:avLst/>
          </a:prstGeom>
          <a:noFill/>
          <a:ln w="25146">
            <a:solidFill>
              <a:srgbClr val="000000"/>
            </a:solidFill>
            <a:round/>
            <a:headEnd type="oval" w="med" len="med"/>
            <a:tailEnd/>
          </a:ln>
        </p:spPr>
        <p:txBody>
          <a:bodyPr/>
          <a:lstStyle/>
          <a:p>
            <a:endParaRPr lang="en-US" dirty="0">
              <a:latin typeface="Arial" pitchFamily="34" charset="0"/>
            </a:endParaRPr>
          </a:p>
        </p:txBody>
      </p:sp>
      <p:sp>
        <p:nvSpPr>
          <p:cNvPr id="92194" name="Freeform 32"/>
          <p:cNvSpPr>
            <a:spLocks/>
          </p:cNvSpPr>
          <p:nvPr/>
        </p:nvSpPr>
        <p:spPr bwMode="auto">
          <a:xfrm>
            <a:off x="1397000" y="2205038"/>
            <a:ext cx="3109913" cy="863600"/>
          </a:xfrm>
          <a:custGeom>
            <a:avLst/>
            <a:gdLst>
              <a:gd name="T0" fmla="*/ 0 w 2448"/>
              <a:gd name="T1" fmla="*/ 2147483647 h 630"/>
              <a:gd name="T2" fmla="*/ 2147483647 w 2448"/>
              <a:gd name="T3" fmla="*/ 2147483647 h 630"/>
              <a:gd name="T4" fmla="*/ 2147483647 w 2448"/>
              <a:gd name="T5" fmla="*/ 2147483647 h 630"/>
              <a:gd name="T6" fmla="*/ 2147483647 w 2448"/>
              <a:gd name="T7" fmla="*/ 2147483647 h 630"/>
              <a:gd name="T8" fmla="*/ 2147483647 w 2448"/>
              <a:gd name="T9" fmla="*/ 0 h 630"/>
              <a:gd name="T10" fmla="*/ 0 60000 65536"/>
              <a:gd name="T11" fmla="*/ 0 60000 65536"/>
              <a:gd name="T12" fmla="*/ 0 60000 65536"/>
              <a:gd name="T13" fmla="*/ 0 60000 65536"/>
              <a:gd name="T14" fmla="*/ 0 60000 65536"/>
              <a:gd name="T15" fmla="*/ 0 w 2448"/>
              <a:gd name="T16" fmla="*/ 0 h 630"/>
              <a:gd name="T17" fmla="*/ 2448 w 2448"/>
              <a:gd name="T18" fmla="*/ 630 h 630"/>
            </a:gdLst>
            <a:ahLst/>
            <a:cxnLst>
              <a:cxn ang="T10">
                <a:pos x="T0" y="T1"/>
              </a:cxn>
              <a:cxn ang="T11">
                <a:pos x="T2" y="T3"/>
              </a:cxn>
              <a:cxn ang="T12">
                <a:pos x="T4" y="T5"/>
              </a:cxn>
              <a:cxn ang="T13">
                <a:pos x="T6" y="T7"/>
              </a:cxn>
              <a:cxn ang="T14">
                <a:pos x="T8" y="T9"/>
              </a:cxn>
            </a:cxnLst>
            <a:rect l="T15" t="T16" r="T17" b="T18"/>
            <a:pathLst>
              <a:path w="2448" h="630">
                <a:moveTo>
                  <a:pt x="0" y="630"/>
                </a:moveTo>
                <a:lnTo>
                  <a:pt x="855" y="551"/>
                </a:lnTo>
                <a:cubicBezTo>
                  <a:pt x="1118" y="518"/>
                  <a:pt x="1351" y="481"/>
                  <a:pt x="1577" y="432"/>
                </a:cubicBezTo>
                <a:cubicBezTo>
                  <a:pt x="1803" y="383"/>
                  <a:pt x="2063" y="331"/>
                  <a:pt x="2208" y="259"/>
                </a:cubicBezTo>
                <a:cubicBezTo>
                  <a:pt x="2353" y="187"/>
                  <a:pt x="2398" y="54"/>
                  <a:pt x="2448" y="0"/>
                </a:cubicBezTo>
              </a:path>
            </a:pathLst>
          </a:custGeom>
          <a:noFill/>
          <a:ln w="57150">
            <a:solidFill>
              <a:srgbClr val="000000"/>
            </a:solidFill>
            <a:round/>
            <a:headEnd type="oval" w="med" len="med"/>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92195" name="Freeform 33"/>
          <p:cNvSpPr>
            <a:spLocks/>
          </p:cNvSpPr>
          <p:nvPr/>
        </p:nvSpPr>
        <p:spPr bwMode="auto">
          <a:xfrm>
            <a:off x="1397000" y="2219325"/>
            <a:ext cx="4700588" cy="1887538"/>
          </a:xfrm>
          <a:custGeom>
            <a:avLst/>
            <a:gdLst>
              <a:gd name="T0" fmla="*/ 0 w 3264"/>
              <a:gd name="T1" fmla="*/ 2147483647 h 1311"/>
              <a:gd name="T2" fmla="*/ 2147483647 w 3264"/>
              <a:gd name="T3" fmla="*/ 2147483647 h 1311"/>
              <a:gd name="T4" fmla="*/ 2147483647 w 3264"/>
              <a:gd name="T5" fmla="*/ 2147483647 h 1311"/>
              <a:gd name="T6" fmla="*/ 2147483647 w 3264"/>
              <a:gd name="T7" fmla="*/ 2147483647 h 1311"/>
              <a:gd name="T8" fmla="*/ 2147483647 w 3264"/>
              <a:gd name="T9" fmla="*/ 0 h 1311"/>
              <a:gd name="T10" fmla="*/ 0 60000 65536"/>
              <a:gd name="T11" fmla="*/ 0 60000 65536"/>
              <a:gd name="T12" fmla="*/ 0 60000 65536"/>
              <a:gd name="T13" fmla="*/ 0 60000 65536"/>
              <a:gd name="T14" fmla="*/ 0 60000 65536"/>
              <a:gd name="T15" fmla="*/ 0 w 3264"/>
              <a:gd name="T16" fmla="*/ 0 h 1311"/>
              <a:gd name="T17" fmla="*/ 3264 w 3264"/>
              <a:gd name="T18" fmla="*/ 1311 h 1311"/>
            </a:gdLst>
            <a:ahLst/>
            <a:cxnLst>
              <a:cxn ang="T10">
                <a:pos x="T0" y="T1"/>
              </a:cxn>
              <a:cxn ang="T11">
                <a:pos x="T2" y="T3"/>
              </a:cxn>
              <a:cxn ang="T12">
                <a:pos x="T4" y="T5"/>
              </a:cxn>
              <a:cxn ang="T13">
                <a:pos x="T6" y="T7"/>
              </a:cxn>
              <a:cxn ang="T14">
                <a:pos x="T8" y="T9"/>
              </a:cxn>
            </a:cxnLst>
            <a:rect l="T15" t="T16" r="T17" b="T18"/>
            <a:pathLst>
              <a:path w="3264" h="1311">
                <a:moveTo>
                  <a:pt x="0" y="1311"/>
                </a:moveTo>
                <a:cubicBezTo>
                  <a:pt x="248" y="1277"/>
                  <a:pt x="1066" y="1179"/>
                  <a:pt x="1486" y="1105"/>
                </a:cubicBezTo>
                <a:cubicBezTo>
                  <a:pt x="1906" y="1031"/>
                  <a:pt x="2246" y="978"/>
                  <a:pt x="2519" y="867"/>
                </a:cubicBezTo>
                <a:cubicBezTo>
                  <a:pt x="2792" y="756"/>
                  <a:pt x="2998" y="583"/>
                  <a:pt x="3122" y="438"/>
                </a:cubicBezTo>
                <a:cubicBezTo>
                  <a:pt x="3246" y="293"/>
                  <a:pt x="3235" y="91"/>
                  <a:pt x="3264" y="0"/>
                </a:cubicBezTo>
              </a:path>
            </a:pathLst>
          </a:custGeom>
          <a:noFill/>
          <a:ln w="57150">
            <a:solidFill>
              <a:srgbClr val="000000"/>
            </a:solidFill>
            <a:round/>
            <a:headEnd type="oval" w="med" len="med"/>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92196" name="AutoShape 34"/>
          <p:cNvSpPr>
            <a:spLocks noChangeArrowheads="1"/>
          </p:cNvSpPr>
          <p:nvPr/>
        </p:nvSpPr>
        <p:spPr bwMode="auto">
          <a:xfrm>
            <a:off x="1743075" y="1828800"/>
            <a:ext cx="650875" cy="376238"/>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197" name="Line 35"/>
          <p:cNvSpPr>
            <a:spLocks noChangeShapeType="1"/>
          </p:cNvSpPr>
          <p:nvPr/>
        </p:nvSpPr>
        <p:spPr bwMode="auto">
          <a:xfrm>
            <a:off x="2149475" y="1839913"/>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2198" name="Line 36"/>
          <p:cNvSpPr>
            <a:spLocks noChangeShapeType="1"/>
          </p:cNvSpPr>
          <p:nvPr/>
        </p:nvSpPr>
        <p:spPr bwMode="auto">
          <a:xfrm flipV="1">
            <a:off x="2225675" y="2036763"/>
            <a:ext cx="363538" cy="0"/>
          </a:xfrm>
          <a:prstGeom prst="line">
            <a:avLst/>
          </a:prstGeom>
          <a:noFill/>
          <a:ln w="38100">
            <a:solidFill>
              <a:srgbClr val="000000"/>
            </a:solidFill>
            <a:round/>
            <a:headEnd type="oval" w="med" len="med"/>
            <a:tailEnd type="triangle" w="med" len="med"/>
          </a:ln>
        </p:spPr>
        <p:txBody>
          <a:bodyPr/>
          <a:lstStyle/>
          <a:p>
            <a:endParaRPr lang="en-US" dirty="0">
              <a:latin typeface="Arial" pitchFamily="34" charset="0"/>
            </a:endParaRPr>
          </a:p>
        </p:txBody>
      </p:sp>
      <p:sp>
        <p:nvSpPr>
          <p:cNvPr id="92199" name="AutoShape 37"/>
          <p:cNvSpPr>
            <a:spLocks noChangeArrowheads="1"/>
          </p:cNvSpPr>
          <p:nvPr/>
        </p:nvSpPr>
        <p:spPr bwMode="auto">
          <a:xfrm>
            <a:off x="4300538" y="1828800"/>
            <a:ext cx="620712" cy="376238"/>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b="1" dirty="0">
              <a:solidFill>
                <a:schemeClr val="tx1"/>
              </a:solidFill>
              <a:latin typeface="Arial" pitchFamily="34" charset="0"/>
            </a:endParaRPr>
          </a:p>
        </p:txBody>
      </p:sp>
      <p:sp>
        <p:nvSpPr>
          <p:cNvPr id="92200" name="Line 38"/>
          <p:cNvSpPr>
            <a:spLocks noChangeShapeType="1"/>
          </p:cNvSpPr>
          <p:nvPr/>
        </p:nvSpPr>
        <p:spPr bwMode="auto">
          <a:xfrm>
            <a:off x="4706938" y="18399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2201" name="Line 39"/>
          <p:cNvSpPr>
            <a:spLocks noChangeShapeType="1"/>
          </p:cNvSpPr>
          <p:nvPr/>
        </p:nvSpPr>
        <p:spPr bwMode="auto">
          <a:xfrm>
            <a:off x="4783138" y="2036763"/>
            <a:ext cx="346075" cy="0"/>
          </a:xfrm>
          <a:prstGeom prst="line">
            <a:avLst/>
          </a:prstGeom>
          <a:noFill/>
          <a:ln w="38100">
            <a:solidFill>
              <a:srgbClr val="000000"/>
            </a:solidFill>
            <a:round/>
            <a:headEnd type="oval" w="med" len="med"/>
            <a:tailEnd type="triangle" w="med" len="med"/>
          </a:ln>
        </p:spPr>
        <p:txBody>
          <a:bodyPr/>
          <a:lstStyle/>
          <a:p>
            <a:endParaRPr lang="en-US" dirty="0">
              <a:latin typeface="Arial" pitchFamily="34" charset="0"/>
            </a:endParaRPr>
          </a:p>
        </p:txBody>
      </p:sp>
      <p:sp>
        <p:nvSpPr>
          <p:cNvPr id="92202" name="AutoShape 40"/>
          <p:cNvSpPr>
            <a:spLocks noChangeArrowheads="1"/>
          </p:cNvSpPr>
          <p:nvPr/>
        </p:nvSpPr>
        <p:spPr bwMode="auto">
          <a:xfrm>
            <a:off x="5959475" y="1828800"/>
            <a:ext cx="620713" cy="376238"/>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2203" name="Line 41"/>
          <p:cNvSpPr>
            <a:spLocks noChangeShapeType="1"/>
          </p:cNvSpPr>
          <p:nvPr/>
        </p:nvSpPr>
        <p:spPr bwMode="auto">
          <a:xfrm>
            <a:off x="6365875" y="1839913"/>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2204" name="Line 42"/>
          <p:cNvSpPr>
            <a:spLocks noChangeShapeType="1"/>
          </p:cNvSpPr>
          <p:nvPr/>
        </p:nvSpPr>
        <p:spPr bwMode="auto">
          <a:xfrm flipV="1">
            <a:off x="6442075" y="2036763"/>
            <a:ext cx="320675" cy="0"/>
          </a:xfrm>
          <a:prstGeom prst="line">
            <a:avLst/>
          </a:prstGeom>
          <a:noFill/>
          <a:ln w="38100">
            <a:solidFill>
              <a:srgbClr val="000000"/>
            </a:solidFill>
            <a:round/>
            <a:headEnd type="oval" w="med" len="med"/>
            <a:tailEnd type="triangle" w="med" len="med"/>
          </a:ln>
        </p:spPr>
        <p:txBody>
          <a:bodyPr/>
          <a:lstStyle/>
          <a:p>
            <a:endParaRPr lang="en-US" dirty="0">
              <a:latin typeface="Arial" pitchFamily="34" charset="0"/>
            </a:endParaRPr>
          </a:p>
        </p:txBody>
      </p:sp>
      <p:sp>
        <p:nvSpPr>
          <p:cNvPr id="92205" name="Text Box 43"/>
          <p:cNvSpPr txBox="1">
            <a:spLocks noChangeArrowheads="1"/>
          </p:cNvSpPr>
          <p:nvPr/>
        </p:nvSpPr>
        <p:spPr bwMode="auto">
          <a:xfrm>
            <a:off x="6097588" y="1795463"/>
            <a:ext cx="171522" cy="38856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3</a:t>
            </a:r>
          </a:p>
        </p:txBody>
      </p:sp>
      <p:sp>
        <p:nvSpPr>
          <p:cNvPr id="92206" name="Line 44"/>
          <p:cNvSpPr>
            <a:spLocks noChangeShapeType="1"/>
          </p:cNvSpPr>
          <p:nvPr/>
        </p:nvSpPr>
        <p:spPr bwMode="auto">
          <a:xfrm flipV="1">
            <a:off x="1397000" y="2174875"/>
            <a:ext cx="346075" cy="414338"/>
          </a:xfrm>
          <a:prstGeom prst="line">
            <a:avLst/>
          </a:prstGeom>
          <a:noFill/>
          <a:ln w="57150">
            <a:solidFill>
              <a:srgbClr val="000000"/>
            </a:solidFill>
            <a:round/>
            <a:headEnd type="oval" w="med" len="med"/>
            <a:tailEnd type="triangle" w="med" len="med"/>
          </a:ln>
        </p:spPr>
        <p:txBody>
          <a:bodyPr/>
          <a:lstStyle/>
          <a:p>
            <a:endParaRPr lang="en-US" dirty="0">
              <a:latin typeface="Arial" pitchFamily="34" charset="0"/>
            </a:endParaRPr>
          </a:p>
        </p:txBody>
      </p:sp>
      <p:sp>
        <p:nvSpPr>
          <p:cNvPr id="92207" name="Text Box 45"/>
          <p:cNvSpPr txBox="1">
            <a:spLocks noChangeArrowheads="1"/>
          </p:cNvSpPr>
          <p:nvPr/>
        </p:nvSpPr>
        <p:spPr bwMode="auto">
          <a:xfrm>
            <a:off x="1520825" y="4843463"/>
            <a:ext cx="6616391" cy="468477"/>
          </a:xfrm>
          <a:prstGeom prst="rect">
            <a:avLst/>
          </a:prstGeom>
          <a:noFill/>
          <a:ln w="9525">
            <a:noFill/>
            <a:miter lim="800000"/>
            <a:headEnd/>
            <a:tailEnd/>
          </a:ln>
        </p:spPr>
        <p:txBody>
          <a:bodyPr wrap="none" lIns="82945" tIns="41473" rIns="82945" bIns="41473">
            <a:spAutoFit/>
          </a:bodyPr>
          <a:lstStyle/>
          <a:p>
            <a:pPr algn="l" defTabSz="828675" eaLnBrk="1" hangingPunct="1"/>
            <a:r>
              <a:rPr kumimoji="1" lang="en-US" sz="2500" dirty="0">
                <a:latin typeface="Arial" pitchFamily="34" charset="0"/>
                <a:cs typeface="Arial" pitchFamily="34" charset="0"/>
              </a:rPr>
              <a:t>Solution: use a Sentinel node for each bucket</a:t>
            </a:r>
          </a:p>
        </p:txBody>
      </p:sp>
      <p:sp>
        <p:nvSpPr>
          <p:cNvPr id="92208" name="Text Box 46"/>
          <p:cNvSpPr txBox="1">
            <a:spLocks noChangeArrowheads="1"/>
          </p:cNvSpPr>
          <p:nvPr/>
        </p:nvSpPr>
        <p:spPr bwMode="auto">
          <a:xfrm>
            <a:off x="1771650" y="1822450"/>
            <a:ext cx="460375" cy="422310"/>
          </a:xfrm>
          <a:prstGeom prst="rect">
            <a:avLst/>
          </a:prstGeom>
          <a:noFill/>
          <a:ln w="9525">
            <a:noFill/>
            <a:miter lim="800000"/>
            <a:headEnd/>
            <a:tailEnd/>
          </a:ln>
        </p:spPr>
        <p:txBody>
          <a:bodyPr lIns="82945" tIns="41473" rIns="82945" bIns="41473">
            <a:spAutoFit/>
          </a:bodyPr>
          <a:lstStyle/>
          <a:p>
            <a:pPr algn="l" defTabSz="828675"/>
            <a:r>
              <a:rPr lang="en-US" sz="2200" dirty="0">
                <a:solidFill>
                  <a:srgbClr val="000000"/>
                </a:solidFill>
                <a:latin typeface="Arial" pitchFamily="34" charset="0"/>
              </a:rPr>
              <a:t>0</a:t>
            </a:r>
          </a:p>
        </p:txBody>
      </p:sp>
      <p:sp>
        <p:nvSpPr>
          <p:cNvPr id="92209" name="Text Box 47"/>
          <p:cNvSpPr txBox="1">
            <a:spLocks noChangeArrowheads="1"/>
          </p:cNvSpPr>
          <p:nvPr/>
        </p:nvSpPr>
        <p:spPr bwMode="auto">
          <a:xfrm>
            <a:off x="4362450" y="1808163"/>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1"/>
          <p:cNvSpPr>
            <a:spLocks noGrp="1"/>
          </p:cNvSpPr>
          <p:nvPr>
            <p:ph type="ftr" sz="quarter" idx="10"/>
          </p:nvPr>
        </p:nvSpPr>
        <p:spPr>
          <a:noFill/>
        </p:spPr>
        <p:txBody>
          <a:bodyPr/>
          <a:lstStyle/>
          <a:p>
            <a:r>
              <a:rPr lang="en-US" smtClean="0"/>
              <a:t>Art of Multiprocessor Programming</a:t>
            </a:r>
          </a:p>
        </p:txBody>
      </p:sp>
      <p:sp>
        <p:nvSpPr>
          <p:cNvPr id="93187" name="Slide Number Placeholder 2"/>
          <p:cNvSpPr>
            <a:spLocks noGrp="1"/>
          </p:cNvSpPr>
          <p:nvPr>
            <p:ph type="sldNum" sz="quarter" idx="11"/>
          </p:nvPr>
        </p:nvSpPr>
        <p:spPr>
          <a:noFill/>
        </p:spPr>
        <p:txBody>
          <a:bodyPr/>
          <a:lstStyle/>
          <a:p>
            <a:fld id="{F28951AE-D039-4FE1-9A69-90866F879402}" type="slidenum">
              <a:rPr lang="ar-SA" smtClean="0">
                <a:cs typeface="Arial" pitchFamily="34" charset="0"/>
              </a:rPr>
              <a:pPr/>
              <a:t>81</a:t>
            </a:fld>
            <a:endParaRPr lang="en-US" smtClean="0">
              <a:cs typeface="Arial" pitchFamily="34" charset="0"/>
            </a:endParaRPr>
          </a:p>
        </p:txBody>
      </p:sp>
      <p:sp>
        <p:nvSpPr>
          <p:cNvPr id="93188" name="Rectangle 2"/>
          <p:cNvSpPr>
            <a:spLocks noGrp="1" noChangeArrowheads="1"/>
          </p:cNvSpPr>
          <p:nvPr>
            <p:ph type="title" idx="4294967295"/>
          </p:nvPr>
        </p:nvSpPr>
        <p:spPr/>
        <p:txBody>
          <a:bodyPr/>
          <a:lstStyle/>
          <a:p>
            <a:r>
              <a:rPr lang="en-US" smtClean="0"/>
              <a:t>Sentinel vs Regular Keys</a:t>
            </a:r>
          </a:p>
        </p:txBody>
      </p:sp>
      <p:sp>
        <p:nvSpPr>
          <p:cNvPr id="93189" name="Rectangle 3"/>
          <p:cNvSpPr>
            <a:spLocks noGrp="1" noChangeArrowheads="1"/>
          </p:cNvSpPr>
          <p:nvPr>
            <p:ph type="body" idx="4294967295"/>
          </p:nvPr>
        </p:nvSpPr>
        <p:spPr/>
        <p:txBody>
          <a:bodyPr/>
          <a:lstStyle/>
          <a:p>
            <a:r>
              <a:rPr lang="en-US" smtClean="0"/>
              <a:t>Want sentinel key for </a:t>
            </a:r>
            <a:r>
              <a:rPr lang="en-US" smtClean="0">
                <a:solidFill>
                  <a:schemeClr val="tx1"/>
                </a:solidFill>
              </a:rPr>
              <a:t>i </a:t>
            </a:r>
            <a:r>
              <a:rPr lang="en-US" smtClean="0"/>
              <a:t>ordered </a:t>
            </a:r>
            <a:endParaRPr lang="en-US" smtClean="0">
              <a:solidFill>
                <a:schemeClr val="tx1"/>
              </a:solidFill>
            </a:endParaRPr>
          </a:p>
          <a:p>
            <a:pPr lvl="1"/>
            <a:r>
              <a:rPr lang="en-US" smtClean="0"/>
              <a:t>before all keys that hash to bucket </a:t>
            </a:r>
            <a:r>
              <a:rPr lang="en-US" smtClean="0">
                <a:solidFill>
                  <a:schemeClr val="tx1"/>
                </a:solidFill>
              </a:rPr>
              <a:t>i</a:t>
            </a:r>
          </a:p>
          <a:p>
            <a:pPr lvl="1"/>
            <a:r>
              <a:rPr lang="en-US" smtClean="0"/>
              <a:t>after all keys that hash to bucket </a:t>
            </a:r>
            <a:r>
              <a:rPr lang="en-US" smtClean="0">
                <a:solidFill>
                  <a:schemeClr val="tx1"/>
                </a:solidFill>
              </a:rPr>
              <a:t>(i-1)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1"/>
          <p:cNvSpPr>
            <a:spLocks noGrp="1"/>
          </p:cNvSpPr>
          <p:nvPr>
            <p:ph type="ftr" sz="quarter" idx="10"/>
          </p:nvPr>
        </p:nvSpPr>
        <p:spPr>
          <a:noFill/>
        </p:spPr>
        <p:txBody>
          <a:bodyPr/>
          <a:lstStyle/>
          <a:p>
            <a:r>
              <a:rPr lang="en-US" smtClean="0"/>
              <a:t>Art of Multiprocessor Programming</a:t>
            </a:r>
          </a:p>
        </p:txBody>
      </p:sp>
      <p:sp>
        <p:nvSpPr>
          <p:cNvPr id="94211" name="Slide Number Placeholder 2"/>
          <p:cNvSpPr>
            <a:spLocks noGrp="1"/>
          </p:cNvSpPr>
          <p:nvPr>
            <p:ph type="sldNum" sz="quarter" idx="11"/>
          </p:nvPr>
        </p:nvSpPr>
        <p:spPr>
          <a:noFill/>
        </p:spPr>
        <p:txBody>
          <a:bodyPr/>
          <a:lstStyle/>
          <a:p>
            <a:fld id="{0E6B0441-041D-4058-A796-3E12ABB0D701}" type="slidenum">
              <a:rPr lang="ar-SA" smtClean="0">
                <a:cs typeface="Arial" pitchFamily="34" charset="0"/>
              </a:rPr>
              <a:pPr/>
              <a:t>82</a:t>
            </a:fld>
            <a:endParaRPr lang="en-US" smtClean="0">
              <a:cs typeface="Arial" pitchFamily="34" charset="0"/>
            </a:endParaRPr>
          </a:p>
        </p:txBody>
      </p:sp>
      <p:sp>
        <p:nvSpPr>
          <p:cNvPr id="94212" name="Rectangle 2"/>
          <p:cNvSpPr>
            <a:spLocks noGrp="1" noChangeArrowheads="1"/>
          </p:cNvSpPr>
          <p:nvPr>
            <p:ph type="title" idx="4294967295"/>
          </p:nvPr>
        </p:nvSpPr>
        <p:spPr/>
        <p:txBody>
          <a:bodyPr/>
          <a:lstStyle/>
          <a:p>
            <a:r>
              <a:rPr lang="en-US" smtClean="0"/>
              <a:t>Splitting a Bucket</a:t>
            </a:r>
          </a:p>
        </p:txBody>
      </p:sp>
      <p:sp>
        <p:nvSpPr>
          <p:cNvPr id="94213" name="Rectangle 3"/>
          <p:cNvSpPr>
            <a:spLocks noGrp="1" noChangeArrowheads="1"/>
          </p:cNvSpPr>
          <p:nvPr>
            <p:ph type="body" idx="4294967295"/>
          </p:nvPr>
        </p:nvSpPr>
        <p:spPr/>
        <p:txBody>
          <a:bodyPr/>
          <a:lstStyle/>
          <a:p>
            <a:r>
              <a:rPr lang="en-US" smtClean="0"/>
              <a:t>We can now split a bucket </a:t>
            </a:r>
          </a:p>
          <a:p>
            <a:r>
              <a:rPr lang="en-US" smtClean="0"/>
              <a:t>In a lock-free manner</a:t>
            </a:r>
          </a:p>
          <a:p>
            <a:r>
              <a:rPr lang="en-US" smtClean="0"/>
              <a:t>Using two </a:t>
            </a:r>
            <a:r>
              <a:rPr lang="en-US" smtClean="0">
                <a:solidFill>
                  <a:schemeClr val="tx1"/>
                </a:solidFill>
              </a:rPr>
              <a:t>CAS()</a:t>
            </a:r>
            <a:r>
              <a:rPr lang="en-US" smtClean="0"/>
              <a:t> calls ...</a:t>
            </a:r>
          </a:p>
          <a:p>
            <a:pPr lvl="1"/>
            <a:r>
              <a:rPr lang="en-US" smtClean="0"/>
              <a:t>One to add the sentinel to the list</a:t>
            </a:r>
          </a:p>
          <a:p>
            <a:pPr lvl="1"/>
            <a:r>
              <a:rPr lang="en-US" smtClean="0"/>
              <a:t>The other to point from the bucket to the sentinel</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1"/>
          <p:cNvSpPr>
            <a:spLocks noGrp="1"/>
          </p:cNvSpPr>
          <p:nvPr>
            <p:ph type="ftr" sz="quarter" idx="10"/>
          </p:nvPr>
        </p:nvSpPr>
        <p:spPr>
          <a:noFill/>
        </p:spPr>
        <p:txBody>
          <a:bodyPr/>
          <a:lstStyle/>
          <a:p>
            <a:r>
              <a:rPr lang="en-US" smtClean="0"/>
              <a:t>Art of Multiprocessor Programming</a:t>
            </a:r>
          </a:p>
        </p:txBody>
      </p:sp>
      <p:sp>
        <p:nvSpPr>
          <p:cNvPr id="95235" name="Slide Number Placeholder 2"/>
          <p:cNvSpPr>
            <a:spLocks noGrp="1"/>
          </p:cNvSpPr>
          <p:nvPr>
            <p:ph type="sldNum" sz="quarter" idx="11"/>
          </p:nvPr>
        </p:nvSpPr>
        <p:spPr>
          <a:noFill/>
        </p:spPr>
        <p:txBody>
          <a:bodyPr/>
          <a:lstStyle/>
          <a:p>
            <a:fld id="{2BF1F1D2-1220-44C1-BCEC-A0C27FA4FDE2}" type="slidenum">
              <a:rPr lang="ar-SA" smtClean="0">
                <a:cs typeface="Arial" pitchFamily="34" charset="0"/>
              </a:rPr>
              <a:pPr/>
              <a:t>83</a:t>
            </a:fld>
            <a:endParaRPr lang="en-US" smtClean="0">
              <a:cs typeface="Arial" pitchFamily="34" charset="0"/>
            </a:endParaRPr>
          </a:p>
        </p:txBody>
      </p:sp>
      <p:sp>
        <p:nvSpPr>
          <p:cNvPr id="95236" name="Rectangle 2"/>
          <p:cNvSpPr>
            <a:spLocks noGrp="1" noChangeArrowheads="1"/>
          </p:cNvSpPr>
          <p:nvPr>
            <p:ph type="title" idx="4294967295"/>
          </p:nvPr>
        </p:nvSpPr>
        <p:spPr>
          <a:xfrm>
            <a:off x="685800" y="814388"/>
            <a:ext cx="7772400" cy="661987"/>
          </a:xfrm>
        </p:spPr>
        <p:txBody>
          <a:bodyPr/>
          <a:lstStyle/>
          <a:p>
            <a:pPr defTabSz="1008063"/>
            <a:r>
              <a:rPr lang="en-US" smtClean="0"/>
              <a:t>Initialization of Buckets</a:t>
            </a:r>
          </a:p>
        </p:txBody>
      </p:sp>
      <p:sp>
        <p:nvSpPr>
          <p:cNvPr id="95237" name="AutoShape 5"/>
          <p:cNvSpPr>
            <a:spLocks noChangeArrowheads="1"/>
          </p:cNvSpPr>
          <p:nvPr/>
        </p:nvSpPr>
        <p:spPr bwMode="auto">
          <a:xfrm>
            <a:off x="844550" y="3027363"/>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5238" name="AutoShape 6"/>
          <p:cNvSpPr>
            <a:spLocks noChangeArrowheads="1"/>
          </p:cNvSpPr>
          <p:nvPr/>
        </p:nvSpPr>
        <p:spPr bwMode="auto">
          <a:xfrm>
            <a:off x="844550" y="3548063"/>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5239" name="AutoShape 7"/>
          <p:cNvSpPr>
            <a:spLocks noChangeArrowheads="1"/>
          </p:cNvSpPr>
          <p:nvPr/>
        </p:nvSpPr>
        <p:spPr bwMode="auto">
          <a:xfrm>
            <a:off x="2595563" y="2554288"/>
            <a:ext cx="652462"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5240" name="Line 8"/>
          <p:cNvSpPr>
            <a:spLocks noChangeShapeType="1"/>
          </p:cNvSpPr>
          <p:nvPr/>
        </p:nvSpPr>
        <p:spPr bwMode="auto">
          <a:xfrm>
            <a:off x="3003550" y="2566988"/>
            <a:ext cx="1588"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5241" name="AutoShape 9"/>
          <p:cNvSpPr>
            <a:spLocks noChangeArrowheads="1"/>
          </p:cNvSpPr>
          <p:nvPr/>
        </p:nvSpPr>
        <p:spPr bwMode="auto">
          <a:xfrm>
            <a:off x="5129213" y="2543175"/>
            <a:ext cx="652462"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5242" name="Line 10"/>
          <p:cNvSpPr>
            <a:spLocks noChangeShapeType="1"/>
          </p:cNvSpPr>
          <p:nvPr/>
        </p:nvSpPr>
        <p:spPr bwMode="auto">
          <a:xfrm>
            <a:off x="5535613" y="2554288"/>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5243" name="Text Box 11"/>
          <p:cNvSpPr txBox="1">
            <a:spLocks noChangeArrowheads="1"/>
          </p:cNvSpPr>
          <p:nvPr/>
        </p:nvSpPr>
        <p:spPr bwMode="auto">
          <a:xfrm>
            <a:off x="968375" y="314642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95244" name="Text Box 12"/>
          <p:cNvSpPr txBox="1">
            <a:spLocks noChangeArrowheads="1"/>
          </p:cNvSpPr>
          <p:nvPr/>
        </p:nvSpPr>
        <p:spPr bwMode="auto">
          <a:xfrm>
            <a:off x="968375" y="3670300"/>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95245" name="Line 15"/>
          <p:cNvSpPr>
            <a:spLocks noChangeShapeType="1"/>
          </p:cNvSpPr>
          <p:nvPr/>
        </p:nvSpPr>
        <p:spPr bwMode="auto">
          <a:xfrm flipV="1">
            <a:off x="3128963" y="2736850"/>
            <a:ext cx="363537"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5246" name="AutoShape 16"/>
          <p:cNvSpPr>
            <a:spLocks noChangeArrowheads="1"/>
          </p:cNvSpPr>
          <p:nvPr/>
        </p:nvSpPr>
        <p:spPr bwMode="auto">
          <a:xfrm>
            <a:off x="3492500" y="2543175"/>
            <a:ext cx="652463"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5247" name="Line 17"/>
          <p:cNvSpPr>
            <a:spLocks noChangeShapeType="1"/>
          </p:cNvSpPr>
          <p:nvPr/>
        </p:nvSpPr>
        <p:spPr bwMode="auto">
          <a:xfrm>
            <a:off x="3898900" y="25542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5248" name="AutoShape 18"/>
          <p:cNvSpPr>
            <a:spLocks noChangeArrowheads="1"/>
          </p:cNvSpPr>
          <p:nvPr/>
        </p:nvSpPr>
        <p:spPr bwMode="auto">
          <a:xfrm>
            <a:off x="6151563" y="2547938"/>
            <a:ext cx="652462"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5249" name="Line 19"/>
          <p:cNvSpPr>
            <a:spLocks noChangeShapeType="1"/>
          </p:cNvSpPr>
          <p:nvPr/>
        </p:nvSpPr>
        <p:spPr bwMode="auto">
          <a:xfrm>
            <a:off x="6559550" y="2559050"/>
            <a:ext cx="1588"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5250" name="Line 20"/>
          <p:cNvSpPr>
            <a:spLocks noChangeShapeType="1"/>
          </p:cNvSpPr>
          <p:nvPr/>
        </p:nvSpPr>
        <p:spPr bwMode="auto">
          <a:xfrm flipH="1">
            <a:off x="8027988" y="2584450"/>
            <a:ext cx="0" cy="277813"/>
          </a:xfrm>
          <a:prstGeom prst="line">
            <a:avLst/>
          </a:prstGeom>
          <a:noFill/>
          <a:ln w="35941">
            <a:solidFill>
              <a:srgbClr val="000000"/>
            </a:solidFill>
            <a:round/>
            <a:headEnd type="none" w="med" len="sm"/>
            <a:tailEnd/>
          </a:ln>
        </p:spPr>
        <p:txBody>
          <a:bodyPr/>
          <a:lstStyle/>
          <a:p>
            <a:endParaRPr lang="en-US" dirty="0">
              <a:latin typeface="Arial" pitchFamily="34" charset="0"/>
            </a:endParaRPr>
          </a:p>
        </p:txBody>
      </p:sp>
      <p:sp>
        <p:nvSpPr>
          <p:cNvPr id="95251" name="Line 21"/>
          <p:cNvSpPr>
            <a:spLocks noChangeShapeType="1"/>
          </p:cNvSpPr>
          <p:nvPr/>
        </p:nvSpPr>
        <p:spPr bwMode="auto">
          <a:xfrm flipV="1">
            <a:off x="6673850" y="2733675"/>
            <a:ext cx="320675"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5252" name="AutoShape 22"/>
          <p:cNvSpPr>
            <a:spLocks noChangeArrowheads="1"/>
          </p:cNvSpPr>
          <p:nvPr/>
        </p:nvSpPr>
        <p:spPr bwMode="auto">
          <a:xfrm>
            <a:off x="7019925" y="2543175"/>
            <a:ext cx="652463"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5253" name="Line 23"/>
          <p:cNvSpPr>
            <a:spLocks noChangeShapeType="1"/>
          </p:cNvSpPr>
          <p:nvPr/>
        </p:nvSpPr>
        <p:spPr bwMode="auto">
          <a:xfrm>
            <a:off x="7427913" y="2554288"/>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5254" name="Text Box 24"/>
          <p:cNvSpPr txBox="1">
            <a:spLocks noChangeArrowheads="1"/>
          </p:cNvSpPr>
          <p:nvPr/>
        </p:nvSpPr>
        <p:spPr bwMode="auto">
          <a:xfrm>
            <a:off x="2563813" y="2522538"/>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95255" name="Text Box 25"/>
          <p:cNvSpPr txBox="1">
            <a:spLocks noChangeArrowheads="1"/>
          </p:cNvSpPr>
          <p:nvPr/>
        </p:nvSpPr>
        <p:spPr bwMode="auto">
          <a:xfrm>
            <a:off x="3557588" y="2509838"/>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95256" name="Text Box 26"/>
          <p:cNvSpPr txBox="1">
            <a:spLocks noChangeArrowheads="1"/>
          </p:cNvSpPr>
          <p:nvPr/>
        </p:nvSpPr>
        <p:spPr bwMode="auto">
          <a:xfrm>
            <a:off x="5199063" y="2519363"/>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95257" name="Text Box 27"/>
          <p:cNvSpPr txBox="1">
            <a:spLocks noChangeArrowheads="1"/>
          </p:cNvSpPr>
          <p:nvPr/>
        </p:nvSpPr>
        <p:spPr bwMode="auto">
          <a:xfrm>
            <a:off x="6221413" y="2522538"/>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95258" name="Text Box 28"/>
          <p:cNvSpPr txBox="1">
            <a:spLocks noChangeArrowheads="1"/>
          </p:cNvSpPr>
          <p:nvPr/>
        </p:nvSpPr>
        <p:spPr bwMode="auto">
          <a:xfrm>
            <a:off x="6994525" y="2522538"/>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95259" name="Line 29"/>
          <p:cNvSpPr>
            <a:spLocks noChangeShapeType="1"/>
          </p:cNvSpPr>
          <p:nvPr/>
        </p:nvSpPr>
        <p:spPr bwMode="auto">
          <a:xfrm>
            <a:off x="5681663" y="2736850"/>
            <a:ext cx="469900"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5260" name="Line 30"/>
          <p:cNvSpPr>
            <a:spLocks noChangeShapeType="1"/>
          </p:cNvSpPr>
          <p:nvPr/>
        </p:nvSpPr>
        <p:spPr bwMode="auto">
          <a:xfrm>
            <a:off x="4022725" y="2751138"/>
            <a:ext cx="277813"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5261" name="Line 31"/>
          <p:cNvSpPr>
            <a:spLocks noChangeShapeType="1"/>
          </p:cNvSpPr>
          <p:nvPr/>
        </p:nvSpPr>
        <p:spPr bwMode="auto">
          <a:xfrm>
            <a:off x="7543800" y="2724150"/>
            <a:ext cx="484188" cy="0"/>
          </a:xfrm>
          <a:prstGeom prst="line">
            <a:avLst/>
          </a:prstGeom>
          <a:noFill/>
          <a:ln w="25146">
            <a:solidFill>
              <a:srgbClr val="000000"/>
            </a:solidFill>
            <a:round/>
            <a:headEnd type="oval" w="med" len="med"/>
            <a:tailEnd/>
          </a:ln>
        </p:spPr>
        <p:txBody>
          <a:bodyPr/>
          <a:lstStyle/>
          <a:p>
            <a:endParaRPr lang="en-US" dirty="0">
              <a:latin typeface="Arial" pitchFamily="34" charset="0"/>
            </a:endParaRPr>
          </a:p>
        </p:txBody>
      </p:sp>
      <p:sp>
        <p:nvSpPr>
          <p:cNvPr id="95262" name="Freeform 32"/>
          <p:cNvSpPr>
            <a:spLocks/>
          </p:cNvSpPr>
          <p:nvPr/>
        </p:nvSpPr>
        <p:spPr bwMode="auto">
          <a:xfrm>
            <a:off x="1397000" y="2919413"/>
            <a:ext cx="3109913" cy="863600"/>
          </a:xfrm>
          <a:custGeom>
            <a:avLst/>
            <a:gdLst>
              <a:gd name="T0" fmla="*/ 0 w 2448"/>
              <a:gd name="T1" fmla="*/ 2147483647 h 630"/>
              <a:gd name="T2" fmla="*/ 2147483647 w 2448"/>
              <a:gd name="T3" fmla="*/ 2147483647 h 630"/>
              <a:gd name="T4" fmla="*/ 2147483647 w 2448"/>
              <a:gd name="T5" fmla="*/ 2147483647 h 630"/>
              <a:gd name="T6" fmla="*/ 2147483647 w 2448"/>
              <a:gd name="T7" fmla="*/ 2147483647 h 630"/>
              <a:gd name="T8" fmla="*/ 2147483647 w 2448"/>
              <a:gd name="T9" fmla="*/ 0 h 630"/>
              <a:gd name="T10" fmla="*/ 0 60000 65536"/>
              <a:gd name="T11" fmla="*/ 0 60000 65536"/>
              <a:gd name="T12" fmla="*/ 0 60000 65536"/>
              <a:gd name="T13" fmla="*/ 0 60000 65536"/>
              <a:gd name="T14" fmla="*/ 0 60000 65536"/>
              <a:gd name="T15" fmla="*/ 0 w 2448"/>
              <a:gd name="T16" fmla="*/ 0 h 630"/>
              <a:gd name="T17" fmla="*/ 2448 w 2448"/>
              <a:gd name="T18" fmla="*/ 630 h 630"/>
            </a:gdLst>
            <a:ahLst/>
            <a:cxnLst>
              <a:cxn ang="T10">
                <a:pos x="T0" y="T1"/>
              </a:cxn>
              <a:cxn ang="T11">
                <a:pos x="T2" y="T3"/>
              </a:cxn>
              <a:cxn ang="T12">
                <a:pos x="T4" y="T5"/>
              </a:cxn>
              <a:cxn ang="T13">
                <a:pos x="T6" y="T7"/>
              </a:cxn>
              <a:cxn ang="T14">
                <a:pos x="T8" y="T9"/>
              </a:cxn>
            </a:cxnLst>
            <a:rect l="T15" t="T16" r="T17" b="T18"/>
            <a:pathLst>
              <a:path w="2448" h="630">
                <a:moveTo>
                  <a:pt x="0" y="630"/>
                </a:moveTo>
                <a:lnTo>
                  <a:pt x="855" y="551"/>
                </a:lnTo>
                <a:cubicBezTo>
                  <a:pt x="1118" y="518"/>
                  <a:pt x="1351" y="481"/>
                  <a:pt x="1577" y="432"/>
                </a:cubicBezTo>
                <a:cubicBezTo>
                  <a:pt x="1803" y="383"/>
                  <a:pt x="2063" y="331"/>
                  <a:pt x="2208" y="259"/>
                </a:cubicBezTo>
                <a:cubicBezTo>
                  <a:pt x="2353" y="187"/>
                  <a:pt x="2398" y="54"/>
                  <a:pt x="2448" y="0"/>
                </a:cubicBezTo>
              </a:path>
            </a:pathLst>
          </a:custGeom>
          <a:noFill/>
          <a:ln w="57150">
            <a:solidFill>
              <a:srgbClr val="000000"/>
            </a:solidFill>
            <a:round/>
            <a:headEnd type="oval" w="med" len="med"/>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95263" name="AutoShape 34"/>
          <p:cNvSpPr>
            <a:spLocks noChangeArrowheads="1"/>
          </p:cNvSpPr>
          <p:nvPr/>
        </p:nvSpPr>
        <p:spPr bwMode="auto">
          <a:xfrm>
            <a:off x="1743075" y="2543175"/>
            <a:ext cx="650875" cy="376238"/>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5264" name="Line 35"/>
          <p:cNvSpPr>
            <a:spLocks noChangeShapeType="1"/>
          </p:cNvSpPr>
          <p:nvPr/>
        </p:nvSpPr>
        <p:spPr bwMode="auto">
          <a:xfrm>
            <a:off x="2149475" y="25542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5265" name="Line 36"/>
          <p:cNvSpPr>
            <a:spLocks noChangeShapeType="1"/>
          </p:cNvSpPr>
          <p:nvPr/>
        </p:nvSpPr>
        <p:spPr bwMode="auto">
          <a:xfrm flipV="1">
            <a:off x="2225675" y="2751138"/>
            <a:ext cx="363538"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5266" name="AutoShape 37"/>
          <p:cNvSpPr>
            <a:spLocks noChangeArrowheads="1"/>
          </p:cNvSpPr>
          <p:nvPr/>
        </p:nvSpPr>
        <p:spPr bwMode="auto">
          <a:xfrm>
            <a:off x="4300538" y="2543175"/>
            <a:ext cx="620712" cy="376238"/>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5267" name="Line 38"/>
          <p:cNvSpPr>
            <a:spLocks noChangeShapeType="1"/>
          </p:cNvSpPr>
          <p:nvPr/>
        </p:nvSpPr>
        <p:spPr bwMode="auto">
          <a:xfrm>
            <a:off x="4706938" y="2554288"/>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5268" name="Line 39"/>
          <p:cNvSpPr>
            <a:spLocks noChangeShapeType="1"/>
          </p:cNvSpPr>
          <p:nvPr/>
        </p:nvSpPr>
        <p:spPr bwMode="auto">
          <a:xfrm>
            <a:off x="4783138" y="2751138"/>
            <a:ext cx="346075"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5269" name="Text Box 40"/>
          <p:cNvSpPr txBox="1">
            <a:spLocks noChangeArrowheads="1"/>
          </p:cNvSpPr>
          <p:nvPr/>
        </p:nvSpPr>
        <p:spPr bwMode="auto">
          <a:xfrm>
            <a:off x="1881188" y="2508250"/>
            <a:ext cx="171522" cy="38856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0</a:t>
            </a:r>
          </a:p>
        </p:txBody>
      </p:sp>
      <p:sp>
        <p:nvSpPr>
          <p:cNvPr id="95270" name="Text Box 41"/>
          <p:cNvSpPr txBox="1">
            <a:spLocks noChangeArrowheads="1"/>
          </p:cNvSpPr>
          <p:nvPr/>
        </p:nvSpPr>
        <p:spPr bwMode="auto">
          <a:xfrm>
            <a:off x="4438650" y="2525713"/>
            <a:ext cx="171522" cy="38856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1</a:t>
            </a:r>
          </a:p>
        </p:txBody>
      </p:sp>
      <p:sp>
        <p:nvSpPr>
          <p:cNvPr id="95271" name="Line 51"/>
          <p:cNvSpPr>
            <a:spLocks noChangeShapeType="1"/>
          </p:cNvSpPr>
          <p:nvPr/>
        </p:nvSpPr>
        <p:spPr bwMode="auto">
          <a:xfrm flipV="1">
            <a:off x="1397000" y="2889250"/>
            <a:ext cx="346075" cy="414338"/>
          </a:xfrm>
          <a:prstGeom prst="line">
            <a:avLst/>
          </a:prstGeom>
          <a:noFill/>
          <a:ln w="57150">
            <a:solidFill>
              <a:srgbClr val="000000"/>
            </a:solidFill>
            <a:round/>
            <a:headEnd type="oval" w="med" len="med"/>
            <a:tailEnd type="triangle" w="med" len="med"/>
          </a:ln>
        </p:spPr>
        <p:txBody>
          <a:bodyPr/>
          <a:lstStyle/>
          <a:p>
            <a:endParaRPr lang="en-US"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1"/>
          <p:cNvSpPr>
            <a:spLocks noGrp="1"/>
          </p:cNvSpPr>
          <p:nvPr>
            <p:ph type="ftr" sz="quarter" idx="10"/>
          </p:nvPr>
        </p:nvSpPr>
        <p:spPr>
          <a:noFill/>
        </p:spPr>
        <p:txBody>
          <a:bodyPr/>
          <a:lstStyle/>
          <a:p>
            <a:r>
              <a:rPr lang="en-US" smtClean="0"/>
              <a:t>Art of Multiprocessor Programming</a:t>
            </a:r>
          </a:p>
        </p:txBody>
      </p:sp>
      <p:sp>
        <p:nvSpPr>
          <p:cNvPr id="96259" name="Slide Number Placeholder 2"/>
          <p:cNvSpPr>
            <a:spLocks noGrp="1"/>
          </p:cNvSpPr>
          <p:nvPr>
            <p:ph type="sldNum" sz="quarter" idx="11"/>
          </p:nvPr>
        </p:nvSpPr>
        <p:spPr>
          <a:noFill/>
        </p:spPr>
        <p:txBody>
          <a:bodyPr/>
          <a:lstStyle/>
          <a:p>
            <a:fld id="{A0D8A109-063C-43C7-8CEC-4060E564788C}" type="slidenum">
              <a:rPr lang="ar-SA" smtClean="0">
                <a:cs typeface="Arial" pitchFamily="34" charset="0"/>
              </a:rPr>
              <a:pPr/>
              <a:t>84</a:t>
            </a:fld>
            <a:endParaRPr lang="en-US" smtClean="0">
              <a:cs typeface="Arial" pitchFamily="34" charset="0"/>
            </a:endParaRPr>
          </a:p>
        </p:txBody>
      </p:sp>
      <p:sp>
        <p:nvSpPr>
          <p:cNvPr id="96260" name="Rectangle 2"/>
          <p:cNvSpPr>
            <a:spLocks noGrp="1" noChangeArrowheads="1"/>
          </p:cNvSpPr>
          <p:nvPr>
            <p:ph type="title" idx="4294967295"/>
          </p:nvPr>
        </p:nvSpPr>
        <p:spPr>
          <a:xfrm>
            <a:off x="685800" y="814388"/>
            <a:ext cx="7772400" cy="661987"/>
          </a:xfrm>
        </p:spPr>
        <p:txBody>
          <a:bodyPr/>
          <a:lstStyle/>
          <a:p>
            <a:pPr defTabSz="1008063"/>
            <a:r>
              <a:rPr lang="en-US" smtClean="0"/>
              <a:t>Initialization of Buckets</a:t>
            </a:r>
          </a:p>
        </p:txBody>
      </p:sp>
      <p:sp>
        <p:nvSpPr>
          <p:cNvPr id="96261" name="AutoShape 3"/>
          <p:cNvSpPr>
            <a:spLocks noChangeArrowheads="1"/>
          </p:cNvSpPr>
          <p:nvPr/>
        </p:nvSpPr>
        <p:spPr bwMode="auto">
          <a:xfrm>
            <a:off x="844550" y="4070350"/>
            <a:ext cx="765175" cy="519113"/>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262" name="AutoShape 4"/>
          <p:cNvSpPr>
            <a:spLocks noChangeArrowheads="1"/>
          </p:cNvSpPr>
          <p:nvPr/>
        </p:nvSpPr>
        <p:spPr bwMode="auto">
          <a:xfrm>
            <a:off x="844550" y="4591050"/>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263" name="AutoShape 5"/>
          <p:cNvSpPr>
            <a:spLocks noChangeArrowheads="1"/>
          </p:cNvSpPr>
          <p:nvPr/>
        </p:nvSpPr>
        <p:spPr bwMode="auto">
          <a:xfrm>
            <a:off x="844550" y="3027363"/>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264" name="AutoShape 6"/>
          <p:cNvSpPr>
            <a:spLocks noChangeArrowheads="1"/>
          </p:cNvSpPr>
          <p:nvPr/>
        </p:nvSpPr>
        <p:spPr bwMode="auto">
          <a:xfrm>
            <a:off x="844550" y="3548063"/>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265" name="AutoShape 7"/>
          <p:cNvSpPr>
            <a:spLocks noChangeArrowheads="1"/>
          </p:cNvSpPr>
          <p:nvPr/>
        </p:nvSpPr>
        <p:spPr bwMode="auto">
          <a:xfrm>
            <a:off x="2595563" y="2554288"/>
            <a:ext cx="652462"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266" name="Line 8"/>
          <p:cNvSpPr>
            <a:spLocks noChangeShapeType="1"/>
          </p:cNvSpPr>
          <p:nvPr/>
        </p:nvSpPr>
        <p:spPr bwMode="auto">
          <a:xfrm>
            <a:off x="3003550" y="2566988"/>
            <a:ext cx="1588"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6267" name="AutoShape 9"/>
          <p:cNvSpPr>
            <a:spLocks noChangeArrowheads="1"/>
          </p:cNvSpPr>
          <p:nvPr/>
        </p:nvSpPr>
        <p:spPr bwMode="auto">
          <a:xfrm>
            <a:off x="5129213" y="2543175"/>
            <a:ext cx="652462"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268" name="Line 10"/>
          <p:cNvSpPr>
            <a:spLocks noChangeShapeType="1"/>
          </p:cNvSpPr>
          <p:nvPr/>
        </p:nvSpPr>
        <p:spPr bwMode="auto">
          <a:xfrm>
            <a:off x="5535613" y="2554288"/>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6269" name="Text Box 11"/>
          <p:cNvSpPr txBox="1">
            <a:spLocks noChangeArrowheads="1"/>
          </p:cNvSpPr>
          <p:nvPr/>
        </p:nvSpPr>
        <p:spPr bwMode="auto">
          <a:xfrm>
            <a:off x="968375" y="314642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96270" name="Text Box 12"/>
          <p:cNvSpPr txBox="1">
            <a:spLocks noChangeArrowheads="1"/>
          </p:cNvSpPr>
          <p:nvPr/>
        </p:nvSpPr>
        <p:spPr bwMode="auto">
          <a:xfrm>
            <a:off x="968375" y="3670300"/>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96271" name="Text Box 13"/>
          <p:cNvSpPr txBox="1">
            <a:spLocks noChangeArrowheads="1"/>
          </p:cNvSpPr>
          <p:nvPr/>
        </p:nvSpPr>
        <p:spPr bwMode="auto">
          <a:xfrm>
            <a:off x="968375" y="4192588"/>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96272" name="Text Box 14"/>
          <p:cNvSpPr txBox="1">
            <a:spLocks noChangeArrowheads="1"/>
          </p:cNvSpPr>
          <p:nvPr/>
        </p:nvSpPr>
        <p:spPr bwMode="auto">
          <a:xfrm>
            <a:off x="968375" y="471487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96273" name="Line 15"/>
          <p:cNvSpPr>
            <a:spLocks noChangeShapeType="1"/>
          </p:cNvSpPr>
          <p:nvPr/>
        </p:nvSpPr>
        <p:spPr bwMode="auto">
          <a:xfrm flipV="1">
            <a:off x="3128963" y="2736850"/>
            <a:ext cx="363537"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6274" name="AutoShape 16"/>
          <p:cNvSpPr>
            <a:spLocks noChangeArrowheads="1"/>
          </p:cNvSpPr>
          <p:nvPr/>
        </p:nvSpPr>
        <p:spPr bwMode="auto">
          <a:xfrm>
            <a:off x="3492500" y="2543175"/>
            <a:ext cx="652463"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275" name="Line 17"/>
          <p:cNvSpPr>
            <a:spLocks noChangeShapeType="1"/>
          </p:cNvSpPr>
          <p:nvPr/>
        </p:nvSpPr>
        <p:spPr bwMode="auto">
          <a:xfrm>
            <a:off x="3898900" y="25542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6276" name="AutoShape 18"/>
          <p:cNvSpPr>
            <a:spLocks noChangeArrowheads="1"/>
          </p:cNvSpPr>
          <p:nvPr/>
        </p:nvSpPr>
        <p:spPr bwMode="auto">
          <a:xfrm>
            <a:off x="6151563" y="2547938"/>
            <a:ext cx="652462"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277" name="Line 19"/>
          <p:cNvSpPr>
            <a:spLocks noChangeShapeType="1"/>
          </p:cNvSpPr>
          <p:nvPr/>
        </p:nvSpPr>
        <p:spPr bwMode="auto">
          <a:xfrm>
            <a:off x="6559550" y="2559050"/>
            <a:ext cx="1588"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6278" name="Line 20"/>
          <p:cNvSpPr>
            <a:spLocks noChangeShapeType="1"/>
          </p:cNvSpPr>
          <p:nvPr/>
        </p:nvSpPr>
        <p:spPr bwMode="auto">
          <a:xfrm flipH="1">
            <a:off x="8027988" y="2584450"/>
            <a:ext cx="0" cy="277813"/>
          </a:xfrm>
          <a:prstGeom prst="line">
            <a:avLst/>
          </a:prstGeom>
          <a:noFill/>
          <a:ln w="35941">
            <a:solidFill>
              <a:srgbClr val="000000"/>
            </a:solidFill>
            <a:round/>
            <a:headEnd type="none" w="med" len="sm"/>
            <a:tailEnd/>
          </a:ln>
        </p:spPr>
        <p:txBody>
          <a:bodyPr/>
          <a:lstStyle/>
          <a:p>
            <a:endParaRPr lang="en-US" dirty="0">
              <a:latin typeface="Arial" pitchFamily="34" charset="0"/>
            </a:endParaRPr>
          </a:p>
        </p:txBody>
      </p:sp>
      <p:sp>
        <p:nvSpPr>
          <p:cNvPr id="96279" name="Line 21"/>
          <p:cNvSpPr>
            <a:spLocks noChangeShapeType="1"/>
          </p:cNvSpPr>
          <p:nvPr/>
        </p:nvSpPr>
        <p:spPr bwMode="auto">
          <a:xfrm flipV="1">
            <a:off x="6673850" y="2733675"/>
            <a:ext cx="320675"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6280" name="AutoShape 22"/>
          <p:cNvSpPr>
            <a:spLocks noChangeArrowheads="1"/>
          </p:cNvSpPr>
          <p:nvPr/>
        </p:nvSpPr>
        <p:spPr bwMode="auto">
          <a:xfrm>
            <a:off x="7019925" y="2543175"/>
            <a:ext cx="652463"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281" name="Line 23"/>
          <p:cNvSpPr>
            <a:spLocks noChangeShapeType="1"/>
          </p:cNvSpPr>
          <p:nvPr/>
        </p:nvSpPr>
        <p:spPr bwMode="auto">
          <a:xfrm>
            <a:off x="7427913" y="2554288"/>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6282" name="Text Box 24"/>
          <p:cNvSpPr txBox="1">
            <a:spLocks noChangeArrowheads="1"/>
          </p:cNvSpPr>
          <p:nvPr/>
        </p:nvSpPr>
        <p:spPr bwMode="auto">
          <a:xfrm>
            <a:off x="2563813" y="2522538"/>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96283" name="Text Box 25"/>
          <p:cNvSpPr txBox="1">
            <a:spLocks noChangeArrowheads="1"/>
          </p:cNvSpPr>
          <p:nvPr/>
        </p:nvSpPr>
        <p:spPr bwMode="auto">
          <a:xfrm>
            <a:off x="3557588" y="2509838"/>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96284" name="Text Box 26"/>
          <p:cNvSpPr txBox="1">
            <a:spLocks noChangeArrowheads="1"/>
          </p:cNvSpPr>
          <p:nvPr/>
        </p:nvSpPr>
        <p:spPr bwMode="auto">
          <a:xfrm>
            <a:off x="5199063" y="2519363"/>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96285" name="Text Box 27"/>
          <p:cNvSpPr txBox="1">
            <a:spLocks noChangeArrowheads="1"/>
          </p:cNvSpPr>
          <p:nvPr/>
        </p:nvSpPr>
        <p:spPr bwMode="auto">
          <a:xfrm>
            <a:off x="6221413" y="2522538"/>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96286" name="Text Box 28"/>
          <p:cNvSpPr txBox="1">
            <a:spLocks noChangeArrowheads="1"/>
          </p:cNvSpPr>
          <p:nvPr/>
        </p:nvSpPr>
        <p:spPr bwMode="auto">
          <a:xfrm>
            <a:off x="6994525" y="2522538"/>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96287" name="Line 29"/>
          <p:cNvSpPr>
            <a:spLocks noChangeShapeType="1"/>
          </p:cNvSpPr>
          <p:nvPr/>
        </p:nvSpPr>
        <p:spPr bwMode="auto">
          <a:xfrm>
            <a:off x="5681663" y="2736850"/>
            <a:ext cx="469900"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6288" name="Line 30"/>
          <p:cNvSpPr>
            <a:spLocks noChangeShapeType="1"/>
          </p:cNvSpPr>
          <p:nvPr/>
        </p:nvSpPr>
        <p:spPr bwMode="auto">
          <a:xfrm>
            <a:off x="4022725" y="2751138"/>
            <a:ext cx="277813"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6289" name="Line 31"/>
          <p:cNvSpPr>
            <a:spLocks noChangeShapeType="1"/>
          </p:cNvSpPr>
          <p:nvPr/>
        </p:nvSpPr>
        <p:spPr bwMode="auto">
          <a:xfrm>
            <a:off x="7543800" y="2724150"/>
            <a:ext cx="484188" cy="0"/>
          </a:xfrm>
          <a:prstGeom prst="line">
            <a:avLst/>
          </a:prstGeom>
          <a:noFill/>
          <a:ln w="25146">
            <a:solidFill>
              <a:srgbClr val="000000"/>
            </a:solidFill>
            <a:round/>
            <a:headEnd type="oval" w="med" len="med"/>
            <a:tailEnd/>
          </a:ln>
        </p:spPr>
        <p:txBody>
          <a:bodyPr/>
          <a:lstStyle/>
          <a:p>
            <a:endParaRPr lang="en-US" dirty="0">
              <a:latin typeface="Arial" pitchFamily="34" charset="0"/>
            </a:endParaRPr>
          </a:p>
        </p:txBody>
      </p:sp>
      <p:sp>
        <p:nvSpPr>
          <p:cNvPr id="96290" name="Freeform 32"/>
          <p:cNvSpPr>
            <a:spLocks/>
          </p:cNvSpPr>
          <p:nvPr/>
        </p:nvSpPr>
        <p:spPr bwMode="auto">
          <a:xfrm>
            <a:off x="1397000" y="2919413"/>
            <a:ext cx="3109913" cy="863600"/>
          </a:xfrm>
          <a:custGeom>
            <a:avLst/>
            <a:gdLst>
              <a:gd name="T0" fmla="*/ 0 w 2448"/>
              <a:gd name="T1" fmla="*/ 2147483647 h 630"/>
              <a:gd name="T2" fmla="*/ 2147483647 w 2448"/>
              <a:gd name="T3" fmla="*/ 2147483647 h 630"/>
              <a:gd name="T4" fmla="*/ 2147483647 w 2448"/>
              <a:gd name="T5" fmla="*/ 2147483647 h 630"/>
              <a:gd name="T6" fmla="*/ 2147483647 w 2448"/>
              <a:gd name="T7" fmla="*/ 2147483647 h 630"/>
              <a:gd name="T8" fmla="*/ 2147483647 w 2448"/>
              <a:gd name="T9" fmla="*/ 0 h 630"/>
              <a:gd name="T10" fmla="*/ 0 60000 65536"/>
              <a:gd name="T11" fmla="*/ 0 60000 65536"/>
              <a:gd name="T12" fmla="*/ 0 60000 65536"/>
              <a:gd name="T13" fmla="*/ 0 60000 65536"/>
              <a:gd name="T14" fmla="*/ 0 60000 65536"/>
              <a:gd name="T15" fmla="*/ 0 w 2448"/>
              <a:gd name="T16" fmla="*/ 0 h 630"/>
              <a:gd name="T17" fmla="*/ 2448 w 2448"/>
              <a:gd name="T18" fmla="*/ 630 h 630"/>
            </a:gdLst>
            <a:ahLst/>
            <a:cxnLst>
              <a:cxn ang="T10">
                <a:pos x="T0" y="T1"/>
              </a:cxn>
              <a:cxn ang="T11">
                <a:pos x="T2" y="T3"/>
              </a:cxn>
              <a:cxn ang="T12">
                <a:pos x="T4" y="T5"/>
              </a:cxn>
              <a:cxn ang="T13">
                <a:pos x="T6" y="T7"/>
              </a:cxn>
              <a:cxn ang="T14">
                <a:pos x="T8" y="T9"/>
              </a:cxn>
            </a:cxnLst>
            <a:rect l="T15" t="T16" r="T17" b="T18"/>
            <a:pathLst>
              <a:path w="2448" h="630">
                <a:moveTo>
                  <a:pt x="0" y="630"/>
                </a:moveTo>
                <a:lnTo>
                  <a:pt x="855" y="551"/>
                </a:lnTo>
                <a:cubicBezTo>
                  <a:pt x="1118" y="518"/>
                  <a:pt x="1351" y="481"/>
                  <a:pt x="1577" y="432"/>
                </a:cubicBezTo>
                <a:cubicBezTo>
                  <a:pt x="1803" y="383"/>
                  <a:pt x="2063" y="331"/>
                  <a:pt x="2208" y="259"/>
                </a:cubicBezTo>
                <a:cubicBezTo>
                  <a:pt x="2353" y="187"/>
                  <a:pt x="2398" y="54"/>
                  <a:pt x="2448" y="0"/>
                </a:cubicBezTo>
              </a:path>
            </a:pathLst>
          </a:custGeom>
          <a:noFill/>
          <a:ln w="57150">
            <a:solidFill>
              <a:srgbClr val="000000"/>
            </a:solidFill>
            <a:round/>
            <a:headEnd type="oval" w="med" len="med"/>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1508385" name="Freeform 33"/>
          <p:cNvSpPr>
            <a:spLocks/>
          </p:cNvSpPr>
          <p:nvPr/>
        </p:nvSpPr>
        <p:spPr bwMode="auto">
          <a:xfrm>
            <a:off x="1382713" y="3686175"/>
            <a:ext cx="4630737" cy="1196975"/>
          </a:xfrm>
          <a:custGeom>
            <a:avLst/>
            <a:gdLst>
              <a:gd name="T0" fmla="*/ 0 w 3264"/>
              <a:gd name="T1" fmla="*/ 2147483647 h 1311"/>
              <a:gd name="T2" fmla="*/ 2147483647 w 3264"/>
              <a:gd name="T3" fmla="*/ 2147483647 h 1311"/>
              <a:gd name="T4" fmla="*/ 2147483647 w 3264"/>
              <a:gd name="T5" fmla="*/ 2147483647 h 1311"/>
              <a:gd name="T6" fmla="*/ 2147483647 w 3264"/>
              <a:gd name="T7" fmla="*/ 2147483647 h 1311"/>
              <a:gd name="T8" fmla="*/ 2147483647 w 3264"/>
              <a:gd name="T9" fmla="*/ 0 h 1311"/>
              <a:gd name="T10" fmla="*/ 0 60000 65536"/>
              <a:gd name="T11" fmla="*/ 0 60000 65536"/>
              <a:gd name="T12" fmla="*/ 0 60000 65536"/>
              <a:gd name="T13" fmla="*/ 0 60000 65536"/>
              <a:gd name="T14" fmla="*/ 0 60000 65536"/>
              <a:gd name="T15" fmla="*/ 0 w 3264"/>
              <a:gd name="T16" fmla="*/ 0 h 1311"/>
              <a:gd name="T17" fmla="*/ 3264 w 3264"/>
              <a:gd name="T18" fmla="*/ 1311 h 1311"/>
            </a:gdLst>
            <a:ahLst/>
            <a:cxnLst>
              <a:cxn ang="T10">
                <a:pos x="T0" y="T1"/>
              </a:cxn>
              <a:cxn ang="T11">
                <a:pos x="T2" y="T3"/>
              </a:cxn>
              <a:cxn ang="T12">
                <a:pos x="T4" y="T5"/>
              </a:cxn>
              <a:cxn ang="T13">
                <a:pos x="T6" y="T7"/>
              </a:cxn>
              <a:cxn ang="T14">
                <a:pos x="T8" y="T9"/>
              </a:cxn>
            </a:cxnLst>
            <a:rect l="T15" t="T16" r="T17" b="T18"/>
            <a:pathLst>
              <a:path w="3264" h="1311">
                <a:moveTo>
                  <a:pt x="0" y="1311"/>
                </a:moveTo>
                <a:cubicBezTo>
                  <a:pt x="248" y="1277"/>
                  <a:pt x="1066" y="1179"/>
                  <a:pt x="1486" y="1105"/>
                </a:cubicBezTo>
                <a:cubicBezTo>
                  <a:pt x="1906" y="1031"/>
                  <a:pt x="2246" y="978"/>
                  <a:pt x="2519" y="867"/>
                </a:cubicBezTo>
                <a:cubicBezTo>
                  <a:pt x="2792" y="756"/>
                  <a:pt x="2998" y="583"/>
                  <a:pt x="3122" y="438"/>
                </a:cubicBezTo>
                <a:cubicBezTo>
                  <a:pt x="3246" y="293"/>
                  <a:pt x="3235" y="91"/>
                  <a:pt x="3264" y="0"/>
                </a:cubicBezTo>
              </a:path>
            </a:pathLst>
          </a:custGeom>
          <a:noFill/>
          <a:ln w="57150">
            <a:solidFill>
              <a:srgbClr val="000000"/>
            </a:solidFill>
            <a:round/>
            <a:headEnd type="oval" w="med" len="med"/>
            <a:tailEnd type="triangle" w="med" len="med"/>
          </a:ln>
        </p:spPr>
        <p:txBody>
          <a:bodyPr/>
          <a:lstStyle/>
          <a:p>
            <a:pPr algn="ctr" eaLnBrk="1" hangingPunct="1">
              <a:lnSpc>
                <a:spcPct val="70000"/>
              </a:lnSpc>
              <a:spcBef>
                <a:spcPct val="30000"/>
              </a:spcBef>
            </a:pPr>
            <a:endParaRPr lang="en-US" sz="2800" b="1" dirty="0">
              <a:latin typeface="Arial" pitchFamily="34" charset="0"/>
            </a:endParaRPr>
          </a:p>
        </p:txBody>
      </p:sp>
      <p:sp>
        <p:nvSpPr>
          <p:cNvPr id="96292" name="AutoShape 34"/>
          <p:cNvSpPr>
            <a:spLocks noChangeArrowheads="1"/>
          </p:cNvSpPr>
          <p:nvPr/>
        </p:nvSpPr>
        <p:spPr bwMode="auto">
          <a:xfrm>
            <a:off x="1743075" y="2543175"/>
            <a:ext cx="650875" cy="376238"/>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293" name="Line 35"/>
          <p:cNvSpPr>
            <a:spLocks noChangeShapeType="1"/>
          </p:cNvSpPr>
          <p:nvPr/>
        </p:nvSpPr>
        <p:spPr bwMode="auto">
          <a:xfrm>
            <a:off x="2149475" y="25542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6294" name="Line 36"/>
          <p:cNvSpPr>
            <a:spLocks noChangeShapeType="1"/>
          </p:cNvSpPr>
          <p:nvPr/>
        </p:nvSpPr>
        <p:spPr bwMode="auto">
          <a:xfrm flipV="1">
            <a:off x="2225675" y="2751138"/>
            <a:ext cx="363538"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6295" name="AutoShape 37"/>
          <p:cNvSpPr>
            <a:spLocks noChangeArrowheads="1"/>
          </p:cNvSpPr>
          <p:nvPr/>
        </p:nvSpPr>
        <p:spPr bwMode="auto">
          <a:xfrm>
            <a:off x="4300538" y="2543175"/>
            <a:ext cx="620712" cy="376238"/>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296" name="Line 38"/>
          <p:cNvSpPr>
            <a:spLocks noChangeShapeType="1"/>
          </p:cNvSpPr>
          <p:nvPr/>
        </p:nvSpPr>
        <p:spPr bwMode="auto">
          <a:xfrm>
            <a:off x="4706938" y="2554288"/>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6297" name="Line 39"/>
          <p:cNvSpPr>
            <a:spLocks noChangeShapeType="1"/>
          </p:cNvSpPr>
          <p:nvPr/>
        </p:nvSpPr>
        <p:spPr bwMode="auto">
          <a:xfrm>
            <a:off x="4783138" y="2751138"/>
            <a:ext cx="346075"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6298" name="Text Box 40"/>
          <p:cNvSpPr txBox="1">
            <a:spLocks noChangeArrowheads="1"/>
          </p:cNvSpPr>
          <p:nvPr/>
        </p:nvSpPr>
        <p:spPr bwMode="auto">
          <a:xfrm>
            <a:off x="1881188" y="2508250"/>
            <a:ext cx="171522" cy="38856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0</a:t>
            </a:r>
          </a:p>
        </p:txBody>
      </p:sp>
      <p:sp>
        <p:nvSpPr>
          <p:cNvPr id="96299" name="Text Box 41"/>
          <p:cNvSpPr txBox="1">
            <a:spLocks noChangeArrowheads="1"/>
          </p:cNvSpPr>
          <p:nvPr/>
        </p:nvSpPr>
        <p:spPr bwMode="auto">
          <a:xfrm>
            <a:off x="4438650" y="2525713"/>
            <a:ext cx="171522" cy="38856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1</a:t>
            </a:r>
          </a:p>
        </p:txBody>
      </p:sp>
      <p:grpSp>
        <p:nvGrpSpPr>
          <p:cNvPr id="2" name="Group 42"/>
          <p:cNvGrpSpPr>
            <a:grpSpLocks/>
          </p:cNvGrpSpPr>
          <p:nvPr/>
        </p:nvGrpSpPr>
        <p:grpSpPr bwMode="auto">
          <a:xfrm>
            <a:off x="5667375" y="2925763"/>
            <a:ext cx="760413" cy="803436"/>
            <a:chOff x="3936" y="1536"/>
            <a:chExt cx="528" cy="557"/>
          </a:xfrm>
        </p:grpSpPr>
        <p:sp>
          <p:nvSpPr>
            <p:cNvPr id="96310" name="AutoShape 43"/>
            <p:cNvSpPr>
              <a:spLocks noChangeArrowheads="1"/>
            </p:cNvSpPr>
            <p:nvPr/>
          </p:nvSpPr>
          <p:spPr bwMode="auto">
            <a:xfrm>
              <a:off x="3936" y="1803"/>
              <a:ext cx="432" cy="261"/>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311" name="Line 44"/>
            <p:cNvSpPr>
              <a:spLocks noChangeShapeType="1"/>
            </p:cNvSpPr>
            <p:nvPr/>
          </p:nvSpPr>
          <p:spPr bwMode="auto">
            <a:xfrm>
              <a:off x="4219" y="1811"/>
              <a:ext cx="1" cy="252"/>
            </a:xfrm>
            <a:prstGeom prst="line">
              <a:avLst/>
            </a:prstGeom>
            <a:noFill/>
            <a:ln w="28575">
              <a:solidFill>
                <a:srgbClr val="000000"/>
              </a:solidFill>
              <a:round/>
              <a:headEnd/>
              <a:tailEnd/>
            </a:ln>
          </p:spPr>
          <p:txBody>
            <a:bodyPr/>
            <a:lstStyle/>
            <a:p>
              <a:endParaRPr lang="en-US" dirty="0">
                <a:latin typeface="Arial" pitchFamily="34" charset="0"/>
              </a:endParaRPr>
            </a:p>
          </p:txBody>
        </p:sp>
        <p:sp>
          <p:nvSpPr>
            <p:cNvPr id="96312" name="Line 45"/>
            <p:cNvSpPr>
              <a:spLocks noChangeShapeType="1"/>
            </p:cNvSpPr>
            <p:nvPr/>
          </p:nvSpPr>
          <p:spPr bwMode="auto">
            <a:xfrm flipV="1">
              <a:off x="4272" y="1536"/>
              <a:ext cx="192" cy="411"/>
            </a:xfrm>
            <a:prstGeom prst="line">
              <a:avLst/>
            </a:prstGeom>
            <a:noFill/>
            <a:ln w="28575">
              <a:solidFill>
                <a:srgbClr val="000000"/>
              </a:solidFill>
              <a:round/>
              <a:headEnd type="oval" w="med" len="med"/>
              <a:tailEnd type="triangle" w="med" len="med"/>
            </a:ln>
          </p:spPr>
          <p:txBody>
            <a:bodyPr/>
            <a:lstStyle/>
            <a:p>
              <a:endParaRPr lang="en-US" dirty="0">
                <a:latin typeface="Arial" pitchFamily="34" charset="0"/>
              </a:endParaRPr>
            </a:p>
          </p:txBody>
        </p:sp>
        <p:sp>
          <p:nvSpPr>
            <p:cNvPr id="96313" name="Text Box 46"/>
            <p:cNvSpPr txBox="1">
              <a:spLocks noChangeArrowheads="1"/>
            </p:cNvSpPr>
            <p:nvPr/>
          </p:nvSpPr>
          <p:spPr bwMode="auto">
            <a:xfrm>
              <a:off x="4032" y="1824"/>
              <a:ext cx="119" cy="269"/>
            </a:xfrm>
            <a:prstGeom prst="rect">
              <a:avLst/>
            </a:prstGeom>
            <a:noFill/>
            <a:ln w="2857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3</a:t>
              </a:r>
            </a:p>
          </p:txBody>
        </p:sp>
      </p:grpSp>
      <p:grpSp>
        <p:nvGrpSpPr>
          <p:cNvPr id="3" name="Group 47"/>
          <p:cNvGrpSpPr>
            <a:grpSpLocks/>
          </p:cNvGrpSpPr>
          <p:nvPr/>
        </p:nvGrpSpPr>
        <p:grpSpPr bwMode="auto">
          <a:xfrm>
            <a:off x="5684838" y="2581275"/>
            <a:ext cx="458787" cy="760413"/>
            <a:chOff x="3948" y="1296"/>
            <a:chExt cx="318" cy="528"/>
          </a:xfrm>
        </p:grpSpPr>
        <p:sp>
          <p:nvSpPr>
            <p:cNvPr id="96307" name="Line 48"/>
            <p:cNvSpPr>
              <a:spLocks noChangeShapeType="1"/>
            </p:cNvSpPr>
            <p:nvPr/>
          </p:nvSpPr>
          <p:spPr bwMode="auto">
            <a:xfrm>
              <a:off x="3948" y="1404"/>
              <a:ext cx="84" cy="420"/>
            </a:xfrm>
            <a:prstGeom prst="line">
              <a:avLst/>
            </a:prstGeom>
            <a:noFill/>
            <a:ln w="57150">
              <a:noFill/>
              <a:round/>
              <a:headEnd type="oval" w="med" len="med"/>
              <a:tailEnd type="triangle" w="med" len="med"/>
            </a:ln>
          </p:spPr>
          <p:txBody>
            <a:bodyPr/>
            <a:lstStyle/>
            <a:p>
              <a:endParaRPr lang="en-US" dirty="0">
                <a:latin typeface="Arial" pitchFamily="34" charset="0"/>
              </a:endParaRPr>
            </a:p>
          </p:txBody>
        </p:sp>
        <p:sp>
          <p:nvSpPr>
            <p:cNvPr id="96308" name="Rectangle 49"/>
            <p:cNvSpPr>
              <a:spLocks noChangeArrowheads="1"/>
            </p:cNvSpPr>
            <p:nvPr/>
          </p:nvSpPr>
          <p:spPr bwMode="auto">
            <a:xfrm>
              <a:off x="4023" y="1296"/>
              <a:ext cx="243" cy="204"/>
            </a:xfrm>
            <a:prstGeom prst="rect">
              <a:avLst/>
            </a:prstGeom>
            <a:solidFill>
              <a:schemeClr val="bg1"/>
            </a:solidFill>
            <a:ln w="57150">
              <a:noFill/>
              <a:miter lim="800000"/>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6309" name="Rectangle 50"/>
            <p:cNvSpPr>
              <a:spLocks noChangeArrowheads="1"/>
            </p:cNvSpPr>
            <p:nvPr/>
          </p:nvSpPr>
          <p:spPr bwMode="auto">
            <a:xfrm>
              <a:off x="3990" y="1296"/>
              <a:ext cx="18" cy="192"/>
            </a:xfrm>
            <a:prstGeom prst="rect">
              <a:avLst/>
            </a:prstGeom>
            <a:solidFill>
              <a:srgbClr val="CCFFFF"/>
            </a:solidFill>
            <a:ln w="57150">
              <a:noFill/>
              <a:miter lim="800000"/>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grpSp>
      <p:sp>
        <p:nvSpPr>
          <p:cNvPr id="96302" name="Line 51"/>
          <p:cNvSpPr>
            <a:spLocks noChangeShapeType="1"/>
          </p:cNvSpPr>
          <p:nvPr/>
        </p:nvSpPr>
        <p:spPr bwMode="auto">
          <a:xfrm flipV="1">
            <a:off x="1397000" y="2889250"/>
            <a:ext cx="346075" cy="414338"/>
          </a:xfrm>
          <a:prstGeom prst="line">
            <a:avLst/>
          </a:prstGeom>
          <a:noFill/>
          <a:ln w="57150">
            <a:solidFill>
              <a:srgbClr val="000000"/>
            </a:solidFill>
            <a:round/>
            <a:headEnd type="oval" w="med" len="med"/>
            <a:tailEnd type="triangle" w="med" len="med"/>
          </a:ln>
        </p:spPr>
        <p:txBody>
          <a:bodyPr/>
          <a:lstStyle/>
          <a:p>
            <a:endParaRPr lang="en-US" dirty="0">
              <a:latin typeface="Arial" pitchFamily="34" charset="0"/>
            </a:endParaRPr>
          </a:p>
        </p:txBody>
      </p:sp>
      <p:sp>
        <p:nvSpPr>
          <p:cNvPr id="1508404" name="Text Box 52"/>
          <p:cNvSpPr txBox="1">
            <a:spLocks noChangeArrowheads="1"/>
          </p:cNvSpPr>
          <p:nvPr/>
        </p:nvSpPr>
        <p:spPr bwMode="auto">
          <a:xfrm>
            <a:off x="657225" y="5483225"/>
            <a:ext cx="8066088" cy="514643"/>
          </a:xfrm>
          <a:prstGeom prst="rect">
            <a:avLst/>
          </a:prstGeom>
          <a:noFill/>
          <a:ln w="9525">
            <a:noFill/>
            <a:miter lim="800000"/>
            <a:headEnd/>
            <a:tailEnd/>
          </a:ln>
        </p:spPr>
        <p:txBody>
          <a:bodyPr lIns="82945" tIns="41473" rIns="82945" bIns="41473">
            <a:spAutoFit/>
          </a:bodyPr>
          <a:lstStyle/>
          <a:p>
            <a:pPr algn="ctr" defTabSz="828675" eaLnBrk="1" hangingPunct="1"/>
            <a:r>
              <a:rPr kumimoji="1" lang="en-US" sz="2800" b="1" dirty="0">
                <a:solidFill>
                  <a:srgbClr val="FF3300"/>
                </a:solidFill>
                <a:latin typeface="Arial" pitchFamily="34" charset="0"/>
                <a:cs typeface="Arial" pitchFamily="34" charset="0"/>
              </a:rPr>
              <a:t>Need to initialize bucket 3 to split bucket 1 </a:t>
            </a:r>
          </a:p>
        </p:txBody>
      </p:sp>
      <p:sp>
        <p:nvSpPr>
          <p:cNvPr id="1508405" name="AutoShape 53"/>
          <p:cNvSpPr>
            <a:spLocks noChangeArrowheads="1"/>
          </p:cNvSpPr>
          <p:nvPr/>
        </p:nvSpPr>
        <p:spPr bwMode="auto">
          <a:xfrm>
            <a:off x="6037263" y="2262188"/>
            <a:ext cx="1757362" cy="960437"/>
          </a:xfrm>
          <a:prstGeom prst="wedgeRoundRectCallout">
            <a:avLst>
              <a:gd name="adj1" fmla="val -88481"/>
              <a:gd name="adj2" fmla="val 248019"/>
              <a:gd name="adj3" fmla="val 16667"/>
            </a:avLst>
          </a:prstGeom>
          <a:noFill/>
          <a:ln w="38100" algn="ctr">
            <a:solidFill>
              <a:srgbClr val="FF0000"/>
            </a:solidFill>
            <a:miter lim="800000"/>
            <a:headEnd/>
            <a:tailEnd/>
          </a:ln>
        </p:spPr>
        <p:txBody>
          <a:bodyPr anchor="ctr"/>
          <a:lstStyle/>
          <a:p>
            <a:pPr algn="ctr" eaLnBrk="1" hangingPunct="1">
              <a:lnSpc>
                <a:spcPct val="70000"/>
              </a:lnSpc>
              <a:spcBef>
                <a:spcPct val="30000"/>
              </a:spcBef>
            </a:pPr>
            <a:endParaRPr lang="en-US" b="1" dirty="0">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084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50840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50840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100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000"/>
                                  </p:stCondLst>
                                  <p:childTnLst>
                                    <p:set>
                                      <p:cBhvr>
                                        <p:cTn id="22" dur="1" fill="hold">
                                          <p:stCondLst>
                                            <p:cond delay="499"/>
                                          </p:stCondLst>
                                        </p:cTn>
                                        <p:tgtEl>
                                          <p:spTgt spid="1508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8385" grpId="0" animBg="1"/>
      <p:bldP spid="1508404" grpId="0"/>
      <p:bldP spid="1508404" grpId="1"/>
      <p:bldP spid="150840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1"/>
          <p:cNvSpPr>
            <a:spLocks noGrp="1"/>
          </p:cNvSpPr>
          <p:nvPr>
            <p:ph type="ftr" sz="quarter" idx="10"/>
          </p:nvPr>
        </p:nvSpPr>
        <p:spPr>
          <a:noFill/>
        </p:spPr>
        <p:txBody>
          <a:bodyPr/>
          <a:lstStyle/>
          <a:p>
            <a:r>
              <a:rPr lang="en-US" smtClean="0"/>
              <a:t>Art of Multiprocessor Programming</a:t>
            </a:r>
          </a:p>
        </p:txBody>
      </p:sp>
      <p:sp>
        <p:nvSpPr>
          <p:cNvPr id="97283" name="Slide Number Placeholder 2"/>
          <p:cNvSpPr>
            <a:spLocks noGrp="1"/>
          </p:cNvSpPr>
          <p:nvPr>
            <p:ph type="sldNum" sz="quarter" idx="11"/>
          </p:nvPr>
        </p:nvSpPr>
        <p:spPr>
          <a:noFill/>
        </p:spPr>
        <p:txBody>
          <a:bodyPr/>
          <a:lstStyle/>
          <a:p>
            <a:fld id="{77BC9ECB-2A58-4F3B-8C22-CE8BA4CF2F3A}" type="slidenum">
              <a:rPr lang="ar-SA" smtClean="0">
                <a:cs typeface="Arial" pitchFamily="34" charset="0"/>
              </a:rPr>
              <a:pPr/>
              <a:t>85</a:t>
            </a:fld>
            <a:endParaRPr lang="en-US" smtClean="0">
              <a:cs typeface="Arial" pitchFamily="34" charset="0"/>
            </a:endParaRPr>
          </a:p>
        </p:txBody>
      </p:sp>
      <p:sp>
        <p:nvSpPr>
          <p:cNvPr id="97284" name="Rectangle 2"/>
          <p:cNvSpPr>
            <a:spLocks noGrp="1" noChangeArrowheads="1"/>
          </p:cNvSpPr>
          <p:nvPr>
            <p:ph type="title" idx="4294967295"/>
          </p:nvPr>
        </p:nvSpPr>
        <p:spPr>
          <a:xfrm>
            <a:off x="715963" y="569913"/>
            <a:ext cx="7772400" cy="661987"/>
          </a:xfrm>
        </p:spPr>
        <p:txBody>
          <a:bodyPr/>
          <a:lstStyle/>
          <a:p>
            <a:pPr defTabSz="1008063"/>
            <a:r>
              <a:rPr lang="en-US" smtClean="0"/>
              <a:t>Adding 10</a:t>
            </a:r>
          </a:p>
        </p:txBody>
      </p:sp>
      <p:sp>
        <p:nvSpPr>
          <p:cNvPr id="97285" name="AutoShape 3"/>
          <p:cNvSpPr>
            <a:spLocks noChangeArrowheads="1"/>
          </p:cNvSpPr>
          <p:nvPr/>
        </p:nvSpPr>
        <p:spPr bwMode="auto">
          <a:xfrm>
            <a:off x="844550" y="4070350"/>
            <a:ext cx="765175" cy="519113"/>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286" name="AutoShape 4"/>
          <p:cNvSpPr>
            <a:spLocks noChangeArrowheads="1"/>
          </p:cNvSpPr>
          <p:nvPr/>
        </p:nvSpPr>
        <p:spPr bwMode="auto">
          <a:xfrm>
            <a:off x="844550" y="4591050"/>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287" name="AutoShape 5"/>
          <p:cNvSpPr>
            <a:spLocks noChangeArrowheads="1"/>
          </p:cNvSpPr>
          <p:nvPr/>
        </p:nvSpPr>
        <p:spPr bwMode="auto">
          <a:xfrm>
            <a:off x="844550" y="3027363"/>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288" name="AutoShape 6"/>
          <p:cNvSpPr>
            <a:spLocks noChangeArrowheads="1"/>
          </p:cNvSpPr>
          <p:nvPr/>
        </p:nvSpPr>
        <p:spPr bwMode="auto">
          <a:xfrm>
            <a:off x="844550" y="3548063"/>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289" name="AutoShape 7"/>
          <p:cNvSpPr>
            <a:spLocks noChangeArrowheads="1"/>
          </p:cNvSpPr>
          <p:nvPr/>
        </p:nvSpPr>
        <p:spPr bwMode="auto">
          <a:xfrm>
            <a:off x="2595563" y="2554288"/>
            <a:ext cx="652462"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290" name="Line 8"/>
          <p:cNvSpPr>
            <a:spLocks noChangeShapeType="1"/>
          </p:cNvSpPr>
          <p:nvPr/>
        </p:nvSpPr>
        <p:spPr bwMode="auto">
          <a:xfrm>
            <a:off x="3003550" y="2566988"/>
            <a:ext cx="1588"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7291" name="AutoShape 9"/>
          <p:cNvSpPr>
            <a:spLocks noChangeArrowheads="1"/>
          </p:cNvSpPr>
          <p:nvPr/>
        </p:nvSpPr>
        <p:spPr bwMode="auto">
          <a:xfrm>
            <a:off x="5748338" y="2543175"/>
            <a:ext cx="652462"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292" name="Line 10"/>
          <p:cNvSpPr>
            <a:spLocks noChangeShapeType="1"/>
          </p:cNvSpPr>
          <p:nvPr/>
        </p:nvSpPr>
        <p:spPr bwMode="auto">
          <a:xfrm>
            <a:off x="6154738" y="2554288"/>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7293" name="Text Box 11"/>
          <p:cNvSpPr txBox="1">
            <a:spLocks noChangeArrowheads="1"/>
          </p:cNvSpPr>
          <p:nvPr/>
        </p:nvSpPr>
        <p:spPr bwMode="auto">
          <a:xfrm>
            <a:off x="968375" y="314642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97294" name="Text Box 12"/>
          <p:cNvSpPr txBox="1">
            <a:spLocks noChangeArrowheads="1"/>
          </p:cNvSpPr>
          <p:nvPr/>
        </p:nvSpPr>
        <p:spPr bwMode="auto">
          <a:xfrm>
            <a:off x="968375" y="3670300"/>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97295" name="Text Box 13"/>
          <p:cNvSpPr txBox="1">
            <a:spLocks noChangeArrowheads="1"/>
          </p:cNvSpPr>
          <p:nvPr/>
        </p:nvSpPr>
        <p:spPr bwMode="auto">
          <a:xfrm>
            <a:off x="968375" y="4192588"/>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97296" name="Text Box 14"/>
          <p:cNvSpPr txBox="1">
            <a:spLocks noChangeArrowheads="1"/>
          </p:cNvSpPr>
          <p:nvPr/>
        </p:nvSpPr>
        <p:spPr bwMode="auto">
          <a:xfrm>
            <a:off x="968375" y="471487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97297" name="Line 15"/>
          <p:cNvSpPr>
            <a:spLocks noChangeShapeType="1"/>
          </p:cNvSpPr>
          <p:nvPr/>
        </p:nvSpPr>
        <p:spPr bwMode="auto">
          <a:xfrm flipV="1">
            <a:off x="3128963" y="2736850"/>
            <a:ext cx="363537"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7298" name="AutoShape 16"/>
          <p:cNvSpPr>
            <a:spLocks noChangeArrowheads="1"/>
          </p:cNvSpPr>
          <p:nvPr/>
        </p:nvSpPr>
        <p:spPr bwMode="auto">
          <a:xfrm>
            <a:off x="3492500" y="2543175"/>
            <a:ext cx="652463"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299" name="Line 17"/>
          <p:cNvSpPr>
            <a:spLocks noChangeShapeType="1"/>
          </p:cNvSpPr>
          <p:nvPr/>
        </p:nvSpPr>
        <p:spPr bwMode="auto">
          <a:xfrm>
            <a:off x="3898900" y="25542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7300" name="AutoShape 18"/>
          <p:cNvSpPr>
            <a:spLocks noChangeArrowheads="1"/>
          </p:cNvSpPr>
          <p:nvPr/>
        </p:nvSpPr>
        <p:spPr bwMode="auto">
          <a:xfrm>
            <a:off x="6770688" y="2547938"/>
            <a:ext cx="652462" cy="376237"/>
          </a:xfrm>
          <a:prstGeom prst="roundRect">
            <a:avLst>
              <a:gd name="adj" fmla="val 384"/>
            </a:avLst>
          </a:prstGeom>
          <a:solidFill>
            <a:srgbClr val="0000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301" name="Line 19"/>
          <p:cNvSpPr>
            <a:spLocks noChangeShapeType="1"/>
          </p:cNvSpPr>
          <p:nvPr/>
        </p:nvSpPr>
        <p:spPr bwMode="auto">
          <a:xfrm>
            <a:off x="7178675" y="2559050"/>
            <a:ext cx="1588"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7302" name="Line 20"/>
          <p:cNvSpPr>
            <a:spLocks noChangeShapeType="1"/>
          </p:cNvSpPr>
          <p:nvPr/>
        </p:nvSpPr>
        <p:spPr bwMode="auto">
          <a:xfrm flipH="1">
            <a:off x="8647113" y="2584450"/>
            <a:ext cx="0" cy="277813"/>
          </a:xfrm>
          <a:prstGeom prst="line">
            <a:avLst/>
          </a:prstGeom>
          <a:noFill/>
          <a:ln w="35941">
            <a:solidFill>
              <a:srgbClr val="000000"/>
            </a:solidFill>
            <a:round/>
            <a:headEnd type="none" w="med" len="sm"/>
            <a:tailEnd/>
          </a:ln>
        </p:spPr>
        <p:txBody>
          <a:bodyPr/>
          <a:lstStyle/>
          <a:p>
            <a:endParaRPr lang="en-US" dirty="0">
              <a:latin typeface="Arial" pitchFamily="34" charset="0"/>
            </a:endParaRPr>
          </a:p>
        </p:txBody>
      </p:sp>
      <p:sp>
        <p:nvSpPr>
          <p:cNvPr id="97303" name="Line 21"/>
          <p:cNvSpPr>
            <a:spLocks noChangeShapeType="1"/>
          </p:cNvSpPr>
          <p:nvPr/>
        </p:nvSpPr>
        <p:spPr bwMode="auto">
          <a:xfrm flipV="1">
            <a:off x="7292975" y="2733675"/>
            <a:ext cx="320675"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7304" name="AutoShape 22"/>
          <p:cNvSpPr>
            <a:spLocks noChangeArrowheads="1"/>
          </p:cNvSpPr>
          <p:nvPr/>
        </p:nvSpPr>
        <p:spPr bwMode="auto">
          <a:xfrm>
            <a:off x="7639050" y="2543175"/>
            <a:ext cx="652463"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305" name="Line 23"/>
          <p:cNvSpPr>
            <a:spLocks noChangeShapeType="1"/>
          </p:cNvSpPr>
          <p:nvPr/>
        </p:nvSpPr>
        <p:spPr bwMode="auto">
          <a:xfrm>
            <a:off x="8047038" y="2554288"/>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7306" name="Text Box 24"/>
          <p:cNvSpPr txBox="1">
            <a:spLocks noChangeArrowheads="1"/>
          </p:cNvSpPr>
          <p:nvPr/>
        </p:nvSpPr>
        <p:spPr bwMode="auto">
          <a:xfrm>
            <a:off x="2563813" y="2522538"/>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97307" name="Text Box 25"/>
          <p:cNvSpPr txBox="1">
            <a:spLocks noChangeArrowheads="1"/>
          </p:cNvSpPr>
          <p:nvPr/>
        </p:nvSpPr>
        <p:spPr bwMode="auto">
          <a:xfrm>
            <a:off x="3557588" y="2509838"/>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97308" name="Text Box 26"/>
          <p:cNvSpPr txBox="1">
            <a:spLocks noChangeArrowheads="1"/>
          </p:cNvSpPr>
          <p:nvPr/>
        </p:nvSpPr>
        <p:spPr bwMode="auto">
          <a:xfrm>
            <a:off x="5818188" y="2519363"/>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97309" name="Text Box 27"/>
          <p:cNvSpPr txBox="1">
            <a:spLocks noChangeArrowheads="1"/>
          </p:cNvSpPr>
          <p:nvPr/>
        </p:nvSpPr>
        <p:spPr bwMode="auto">
          <a:xfrm>
            <a:off x="6840538" y="2522538"/>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3</a:t>
            </a:r>
          </a:p>
        </p:txBody>
      </p:sp>
      <p:sp>
        <p:nvSpPr>
          <p:cNvPr id="97310" name="Text Box 28"/>
          <p:cNvSpPr txBox="1">
            <a:spLocks noChangeArrowheads="1"/>
          </p:cNvSpPr>
          <p:nvPr/>
        </p:nvSpPr>
        <p:spPr bwMode="auto">
          <a:xfrm>
            <a:off x="7613650" y="2522538"/>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97311" name="Line 29"/>
          <p:cNvSpPr>
            <a:spLocks noChangeShapeType="1"/>
          </p:cNvSpPr>
          <p:nvPr/>
        </p:nvSpPr>
        <p:spPr bwMode="auto">
          <a:xfrm>
            <a:off x="6300788" y="2736850"/>
            <a:ext cx="469900"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512478" name="Line 30"/>
          <p:cNvSpPr>
            <a:spLocks noChangeShapeType="1"/>
          </p:cNvSpPr>
          <p:nvPr/>
        </p:nvSpPr>
        <p:spPr bwMode="auto">
          <a:xfrm>
            <a:off x="4022725" y="2751138"/>
            <a:ext cx="873125" cy="14287"/>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7313" name="Line 31"/>
          <p:cNvSpPr>
            <a:spLocks noChangeShapeType="1"/>
          </p:cNvSpPr>
          <p:nvPr/>
        </p:nvSpPr>
        <p:spPr bwMode="auto">
          <a:xfrm>
            <a:off x="8162925" y="2724150"/>
            <a:ext cx="484188" cy="0"/>
          </a:xfrm>
          <a:prstGeom prst="line">
            <a:avLst/>
          </a:prstGeom>
          <a:noFill/>
          <a:ln w="25146">
            <a:solidFill>
              <a:srgbClr val="000000"/>
            </a:solidFill>
            <a:round/>
            <a:headEnd type="oval" w="med" len="med"/>
            <a:tailEnd/>
          </a:ln>
        </p:spPr>
        <p:txBody>
          <a:bodyPr/>
          <a:lstStyle/>
          <a:p>
            <a:endParaRPr lang="en-US" dirty="0">
              <a:latin typeface="Arial" pitchFamily="34" charset="0"/>
            </a:endParaRPr>
          </a:p>
        </p:txBody>
      </p:sp>
      <p:sp>
        <p:nvSpPr>
          <p:cNvPr id="97314" name="AutoShape 34"/>
          <p:cNvSpPr>
            <a:spLocks noChangeArrowheads="1"/>
          </p:cNvSpPr>
          <p:nvPr/>
        </p:nvSpPr>
        <p:spPr bwMode="auto">
          <a:xfrm>
            <a:off x="1743075" y="2543175"/>
            <a:ext cx="650875" cy="376238"/>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315" name="Line 35"/>
          <p:cNvSpPr>
            <a:spLocks noChangeShapeType="1"/>
          </p:cNvSpPr>
          <p:nvPr/>
        </p:nvSpPr>
        <p:spPr bwMode="auto">
          <a:xfrm>
            <a:off x="2149475" y="25542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7316" name="Line 36"/>
          <p:cNvSpPr>
            <a:spLocks noChangeShapeType="1"/>
          </p:cNvSpPr>
          <p:nvPr/>
        </p:nvSpPr>
        <p:spPr bwMode="auto">
          <a:xfrm flipV="1">
            <a:off x="2225675" y="2751138"/>
            <a:ext cx="363538"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7317" name="AutoShape 37"/>
          <p:cNvSpPr>
            <a:spLocks noChangeArrowheads="1"/>
          </p:cNvSpPr>
          <p:nvPr/>
        </p:nvSpPr>
        <p:spPr bwMode="auto">
          <a:xfrm>
            <a:off x="4919663" y="2543175"/>
            <a:ext cx="620712" cy="376238"/>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318" name="Line 38"/>
          <p:cNvSpPr>
            <a:spLocks noChangeShapeType="1"/>
          </p:cNvSpPr>
          <p:nvPr/>
        </p:nvSpPr>
        <p:spPr bwMode="auto">
          <a:xfrm>
            <a:off x="5326063" y="2554288"/>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7319" name="Line 39"/>
          <p:cNvSpPr>
            <a:spLocks noChangeShapeType="1"/>
          </p:cNvSpPr>
          <p:nvPr/>
        </p:nvSpPr>
        <p:spPr bwMode="auto">
          <a:xfrm>
            <a:off x="5402263" y="2751138"/>
            <a:ext cx="346075"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7320" name="Text Box 40"/>
          <p:cNvSpPr txBox="1">
            <a:spLocks noChangeArrowheads="1"/>
          </p:cNvSpPr>
          <p:nvPr/>
        </p:nvSpPr>
        <p:spPr bwMode="auto">
          <a:xfrm>
            <a:off x="1881188" y="2508250"/>
            <a:ext cx="171522" cy="38856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0</a:t>
            </a:r>
          </a:p>
        </p:txBody>
      </p:sp>
      <p:sp>
        <p:nvSpPr>
          <p:cNvPr id="97321" name="Text Box 41"/>
          <p:cNvSpPr txBox="1">
            <a:spLocks noChangeArrowheads="1"/>
          </p:cNvSpPr>
          <p:nvPr/>
        </p:nvSpPr>
        <p:spPr bwMode="auto">
          <a:xfrm>
            <a:off x="5057775" y="2525713"/>
            <a:ext cx="171522" cy="38856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1</a:t>
            </a:r>
          </a:p>
        </p:txBody>
      </p:sp>
      <p:grpSp>
        <p:nvGrpSpPr>
          <p:cNvPr id="2" name="Group 42"/>
          <p:cNvGrpSpPr>
            <a:grpSpLocks/>
          </p:cNvGrpSpPr>
          <p:nvPr/>
        </p:nvGrpSpPr>
        <p:grpSpPr bwMode="auto">
          <a:xfrm>
            <a:off x="4171950" y="2927350"/>
            <a:ext cx="760413" cy="803437"/>
            <a:chOff x="3936" y="1536"/>
            <a:chExt cx="528" cy="557"/>
          </a:xfrm>
        </p:grpSpPr>
        <p:sp>
          <p:nvSpPr>
            <p:cNvPr id="97345" name="AutoShape 43"/>
            <p:cNvSpPr>
              <a:spLocks noChangeArrowheads="1"/>
            </p:cNvSpPr>
            <p:nvPr/>
          </p:nvSpPr>
          <p:spPr bwMode="auto">
            <a:xfrm>
              <a:off x="3936" y="1803"/>
              <a:ext cx="432" cy="261"/>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346" name="Line 44"/>
            <p:cNvSpPr>
              <a:spLocks noChangeShapeType="1"/>
            </p:cNvSpPr>
            <p:nvPr/>
          </p:nvSpPr>
          <p:spPr bwMode="auto">
            <a:xfrm>
              <a:off x="4219" y="1811"/>
              <a:ext cx="1" cy="252"/>
            </a:xfrm>
            <a:prstGeom prst="line">
              <a:avLst/>
            </a:prstGeom>
            <a:noFill/>
            <a:ln w="28575">
              <a:solidFill>
                <a:srgbClr val="000000"/>
              </a:solidFill>
              <a:round/>
              <a:headEnd/>
              <a:tailEnd/>
            </a:ln>
          </p:spPr>
          <p:txBody>
            <a:bodyPr/>
            <a:lstStyle/>
            <a:p>
              <a:endParaRPr lang="en-US" dirty="0">
                <a:latin typeface="Arial" pitchFamily="34" charset="0"/>
              </a:endParaRPr>
            </a:p>
          </p:txBody>
        </p:sp>
        <p:sp>
          <p:nvSpPr>
            <p:cNvPr id="97347" name="Line 45"/>
            <p:cNvSpPr>
              <a:spLocks noChangeShapeType="1"/>
            </p:cNvSpPr>
            <p:nvPr/>
          </p:nvSpPr>
          <p:spPr bwMode="auto">
            <a:xfrm flipV="1">
              <a:off x="4272" y="1536"/>
              <a:ext cx="192" cy="411"/>
            </a:xfrm>
            <a:prstGeom prst="line">
              <a:avLst/>
            </a:prstGeom>
            <a:noFill/>
            <a:ln w="28575">
              <a:solidFill>
                <a:srgbClr val="000000"/>
              </a:solidFill>
              <a:round/>
              <a:headEnd type="oval" w="med" len="med"/>
              <a:tailEnd type="triangle" w="med" len="med"/>
            </a:ln>
          </p:spPr>
          <p:txBody>
            <a:bodyPr/>
            <a:lstStyle/>
            <a:p>
              <a:endParaRPr lang="en-US" dirty="0">
                <a:latin typeface="Arial" pitchFamily="34" charset="0"/>
              </a:endParaRPr>
            </a:p>
          </p:txBody>
        </p:sp>
        <p:sp>
          <p:nvSpPr>
            <p:cNvPr id="97348" name="Text Box 46"/>
            <p:cNvSpPr txBox="1">
              <a:spLocks noChangeArrowheads="1"/>
            </p:cNvSpPr>
            <p:nvPr/>
          </p:nvSpPr>
          <p:spPr bwMode="auto">
            <a:xfrm>
              <a:off x="4032" y="1824"/>
              <a:ext cx="119" cy="269"/>
            </a:xfrm>
            <a:prstGeom prst="rect">
              <a:avLst/>
            </a:prstGeom>
            <a:noFill/>
            <a:ln w="2857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2</a:t>
              </a:r>
            </a:p>
          </p:txBody>
        </p:sp>
      </p:grpSp>
      <p:grpSp>
        <p:nvGrpSpPr>
          <p:cNvPr id="3" name="Group 47"/>
          <p:cNvGrpSpPr>
            <a:grpSpLocks/>
          </p:cNvGrpSpPr>
          <p:nvPr/>
        </p:nvGrpSpPr>
        <p:grpSpPr bwMode="auto">
          <a:xfrm>
            <a:off x="4054475" y="2640013"/>
            <a:ext cx="458788" cy="669925"/>
            <a:chOff x="3948" y="1296"/>
            <a:chExt cx="318" cy="528"/>
          </a:xfrm>
        </p:grpSpPr>
        <p:sp>
          <p:nvSpPr>
            <p:cNvPr id="97342" name="Line 48"/>
            <p:cNvSpPr>
              <a:spLocks noChangeShapeType="1"/>
            </p:cNvSpPr>
            <p:nvPr/>
          </p:nvSpPr>
          <p:spPr bwMode="auto">
            <a:xfrm>
              <a:off x="3948" y="1404"/>
              <a:ext cx="84" cy="42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7343" name="Rectangle 49"/>
            <p:cNvSpPr>
              <a:spLocks noChangeArrowheads="1"/>
            </p:cNvSpPr>
            <p:nvPr/>
          </p:nvSpPr>
          <p:spPr bwMode="auto">
            <a:xfrm>
              <a:off x="4023" y="1296"/>
              <a:ext cx="243" cy="204"/>
            </a:xfrm>
            <a:prstGeom prst="rect">
              <a:avLst/>
            </a:prstGeom>
            <a:solidFill>
              <a:schemeClr val="bg1"/>
            </a:solidFill>
            <a:ln w="9525">
              <a:noFill/>
              <a:miter lim="800000"/>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344" name="Rectangle 50"/>
            <p:cNvSpPr>
              <a:spLocks noChangeArrowheads="1"/>
            </p:cNvSpPr>
            <p:nvPr/>
          </p:nvSpPr>
          <p:spPr bwMode="auto">
            <a:xfrm>
              <a:off x="3990" y="1296"/>
              <a:ext cx="18" cy="192"/>
            </a:xfrm>
            <a:prstGeom prst="rect">
              <a:avLst/>
            </a:prstGeom>
            <a:solidFill>
              <a:srgbClr val="CCFFFF"/>
            </a:solidFill>
            <a:ln w="9525">
              <a:noFill/>
              <a:miter lim="800000"/>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grpSp>
      <p:sp>
        <p:nvSpPr>
          <p:cNvPr id="97324" name="Line 51"/>
          <p:cNvSpPr>
            <a:spLocks noChangeShapeType="1"/>
          </p:cNvSpPr>
          <p:nvPr/>
        </p:nvSpPr>
        <p:spPr bwMode="auto">
          <a:xfrm flipV="1">
            <a:off x="1397000" y="2889250"/>
            <a:ext cx="346075" cy="414338"/>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grpSp>
        <p:nvGrpSpPr>
          <p:cNvPr id="4" name="Group 62"/>
          <p:cNvGrpSpPr>
            <a:grpSpLocks/>
          </p:cNvGrpSpPr>
          <p:nvPr/>
        </p:nvGrpSpPr>
        <p:grpSpPr bwMode="auto">
          <a:xfrm>
            <a:off x="4059238" y="1717677"/>
            <a:ext cx="2644775" cy="422276"/>
            <a:chOff x="2557" y="1082"/>
            <a:chExt cx="1666" cy="266"/>
          </a:xfrm>
        </p:grpSpPr>
        <p:grpSp>
          <p:nvGrpSpPr>
            <p:cNvPr id="97337" name="Group 60"/>
            <p:cNvGrpSpPr>
              <a:grpSpLocks/>
            </p:cNvGrpSpPr>
            <p:nvPr/>
          </p:nvGrpSpPr>
          <p:grpSpPr bwMode="auto">
            <a:xfrm>
              <a:off x="2557" y="1082"/>
              <a:ext cx="418" cy="266"/>
              <a:chOff x="1050" y="909"/>
              <a:chExt cx="418" cy="266"/>
            </a:xfrm>
          </p:grpSpPr>
          <p:sp>
            <p:nvSpPr>
              <p:cNvPr id="97339" name="AutoShape 57"/>
              <p:cNvSpPr>
                <a:spLocks noChangeArrowheads="1"/>
              </p:cNvSpPr>
              <p:nvPr/>
            </p:nvSpPr>
            <p:spPr bwMode="auto">
              <a:xfrm>
                <a:off x="1057" y="920"/>
                <a:ext cx="411" cy="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340" name="Line 58"/>
              <p:cNvSpPr>
                <a:spLocks noChangeShapeType="1"/>
              </p:cNvSpPr>
              <p:nvPr/>
            </p:nvSpPr>
            <p:spPr bwMode="auto">
              <a:xfrm>
                <a:off x="1313" y="927"/>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7341" name="Text Box 59"/>
              <p:cNvSpPr txBox="1">
                <a:spLocks noChangeArrowheads="1"/>
              </p:cNvSpPr>
              <p:nvPr/>
            </p:nvSpPr>
            <p:spPr bwMode="auto">
              <a:xfrm>
                <a:off x="1050" y="909"/>
                <a:ext cx="303" cy="266"/>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10</a:t>
                </a:r>
              </a:p>
            </p:txBody>
          </p:sp>
        </p:grpSp>
        <p:sp>
          <p:nvSpPr>
            <p:cNvPr id="97338" name="Text Box 61"/>
            <p:cNvSpPr txBox="1">
              <a:spLocks noChangeArrowheads="1"/>
            </p:cNvSpPr>
            <p:nvPr/>
          </p:nvSpPr>
          <p:spPr bwMode="auto">
            <a:xfrm>
              <a:off x="3154" y="1102"/>
              <a:ext cx="1069" cy="224"/>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dirty="0">
                  <a:latin typeface="Arial" pitchFamily="34" charset="0"/>
                </a:rPr>
                <a:t>=  2 mod 4</a:t>
              </a:r>
            </a:p>
          </p:txBody>
        </p:sp>
      </p:grpSp>
      <p:sp>
        <p:nvSpPr>
          <p:cNvPr id="1512511" name="Line 63"/>
          <p:cNvSpPr>
            <a:spLocks noChangeShapeType="1"/>
          </p:cNvSpPr>
          <p:nvPr/>
        </p:nvSpPr>
        <p:spPr bwMode="auto">
          <a:xfrm>
            <a:off x="4640263" y="1943100"/>
            <a:ext cx="284162" cy="60960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grpSp>
        <p:nvGrpSpPr>
          <p:cNvPr id="6" name="Group 71"/>
          <p:cNvGrpSpPr>
            <a:grpSpLocks/>
          </p:cNvGrpSpPr>
          <p:nvPr/>
        </p:nvGrpSpPr>
        <p:grpSpPr bwMode="auto">
          <a:xfrm>
            <a:off x="4183063" y="3282944"/>
            <a:ext cx="622300" cy="412750"/>
            <a:chOff x="2637" y="3373"/>
            <a:chExt cx="392" cy="260"/>
          </a:xfrm>
        </p:grpSpPr>
        <p:sp>
          <p:nvSpPr>
            <p:cNvPr id="97334" name="AutoShape 65"/>
            <p:cNvSpPr>
              <a:spLocks noChangeArrowheads="1"/>
            </p:cNvSpPr>
            <p:nvPr/>
          </p:nvSpPr>
          <p:spPr bwMode="auto">
            <a:xfrm>
              <a:off x="2637" y="3396"/>
              <a:ext cx="392" cy="237"/>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7335" name="Text Box 68"/>
            <p:cNvSpPr txBox="1">
              <a:spLocks noChangeArrowheads="1"/>
            </p:cNvSpPr>
            <p:nvPr/>
          </p:nvSpPr>
          <p:spPr bwMode="auto">
            <a:xfrm>
              <a:off x="2676" y="3373"/>
              <a:ext cx="108" cy="245"/>
            </a:xfrm>
            <a:prstGeom prst="rect">
              <a:avLst/>
            </a:prstGeom>
            <a:noFill/>
            <a:ln w="2857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2</a:t>
              </a:r>
            </a:p>
          </p:txBody>
        </p:sp>
        <p:sp>
          <p:nvSpPr>
            <p:cNvPr id="97336" name="Line 70"/>
            <p:cNvSpPr>
              <a:spLocks noChangeShapeType="1"/>
            </p:cNvSpPr>
            <p:nvPr/>
          </p:nvSpPr>
          <p:spPr bwMode="auto">
            <a:xfrm>
              <a:off x="2893" y="3398"/>
              <a:ext cx="1" cy="229"/>
            </a:xfrm>
            <a:prstGeom prst="line">
              <a:avLst/>
            </a:prstGeom>
            <a:noFill/>
            <a:ln w="28575">
              <a:solidFill>
                <a:srgbClr val="000000"/>
              </a:solidFill>
              <a:round/>
              <a:headEnd/>
              <a:tailEnd/>
            </a:ln>
          </p:spPr>
          <p:txBody>
            <a:bodyPr/>
            <a:lstStyle/>
            <a:p>
              <a:endParaRPr lang="en-US" dirty="0">
                <a:latin typeface="Arial" pitchFamily="34" charset="0"/>
              </a:endParaRPr>
            </a:p>
          </p:txBody>
        </p:sp>
      </p:grpSp>
      <p:sp>
        <p:nvSpPr>
          <p:cNvPr id="1512521" name="Text Box 73"/>
          <p:cNvSpPr txBox="1">
            <a:spLocks noChangeArrowheads="1"/>
          </p:cNvSpPr>
          <p:nvPr/>
        </p:nvSpPr>
        <p:spPr bwMode="auto">
          <a:xfrm>
            <a:off x="2095500" y="4827588"/>
            <a:ext cx="6475413" cy="579437"/>
          </a:xfrm>
          <a:prstGeom prst="rect">
            <a:avLst/>
          </a:prstGeom>
          <a:no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Must initialize bucket 2</a:t>
            </a:r>
          </a:p>
        </p:txBody>
      </p:sp>
      <p:sp>
        <p:nvSpPr>
          <p:cNvPr id="1512522" name="Text Box 74"/>
          <p:cNvSpPr txBox="1">
            <a:spLocks noChangeArrowheads="1"/>
          </p:cNvSpPr>
          <p:nvPr/>
        </p:nvSpPr>
        <p:spPr bwMode="auto">
          <a:xfrm>
            <a:off x="2668587" y="5414328"/>
            <a:ext cx="6475413" cy="579437"/>
          </a:xfrm>
          <a:prstGeom prst="rect">
            <a:avLst/>
          </a:prstGeom>
          <a:noFill/>
          <a:ln w="9525">
            <a:noFill/>
            <a:miter lim="800000"/>
            <a:headEnd/>
            <a:tailEnd/>
          </a:ln>
        </p:spPr>
        <p:txBody>
          <a:bodyPr>
            <a:spAutoFit/>
          </a:bodyPr>
          <a:lstStyle/>
          <a:p>
            <a:pPr algn="ctr"/>
            <a:r>
              <a:rPr lang="en-US" sz="3200" b="1" dirty="0" smtClean="0">
                <a:solidFill>
                  <a:srgbClr val="FF0000"/>
                </a:solidFill>
                <a:latin typeface="Arial" pitchFamily="34" charset="0"/>
                <a:cs typeface="Arial" pitchFamily="34" charset="0"/>
              </a:rPr>
              <a:t>Before adding 10</a:t>
            </a:r>
            <a:endParaRPr lang="en-US" sz="3200" b="1" dirty="0">
              <a:solidFill>
                <a:srgbClr val="FF0000"/>
              </a:solidFill>
              <a:latin typeface="Arial" pitchFamily="34" charset="0"/>
              <a:cs typeface="Arial" pitchFamily="34" charset="0"/>
            </a:endParaRPr>
          </a:p>
        </p:txBody>
      </p:sp>
      <p:sp>
        <p:nvSpPr>
          <p:cNvPr id="69" name="Freeform 75"/>
          <p:cNvSpPr>
            <a:spLocks/>
          </p:cNvSpPr>
          <p:nvPr/>
        </p:nvSpPr>
        <p:spPr bwMode="auto">
          <a:xfrm>
            <a:off x="1387475" y="2943225"/>
            <a:ext cx="4306888" cy="1022350"/>
          </a:xfrm>
          <a:custGeom>
            <a:avLst/>
            <a:gdLst>
              <a:gd name="T0" fmla="*/ 0 w 2713"/>
              <a:gd name="T1" fmla="*/ 2147483647 h 616"/>
              <a:gd name="T2" fmla="*/ 2147483647 w 2713"/>
              <a:gd name="T3" fmla="*/ 2147483647 h 616"/>
              <a:gd name="T4" fmla="*/ 2147483647 w 2713"/>
              <a:gd name="T5" fmla="*/ 0 h 616"/>
              <a:gd name="T6" fmla="*/ 0 60000 65536"/>
              <a:gd name="T7" fmla="*/ 0 60000 65536"/>
              <a:gd name="T8" fmla="*/ 0 60000 65536"/>
              <a:gd name="T9" fmla="*/ 0 w 2713"/>
              <a:gd name="T10" fmla="*/ 0 h 616"/>
              <a:gd name="T11" fmla="*/ 2713 w 2713"/>
              <a:gd name="T12" fmla="*/ 616 h 616"/>
            </a:gdLst>
            <a:ahLst/>
            <a:cxnLst>
              <a:cxn ang="T6">
                <a:pos x="T0" y="T1"/>
              </a:cxn>
              <a:cxn ang="T7">
                <a:pos x="T2" y="T3"/>
              </a:cxn>
              <a:cxn ang="T8">
                <a:pos x="T4" y="T5"/>
              </a:cxn>
            </a:cxnLst>
            <a:rect l="T9" t="T10" r="T11" b="T12"/>
            <a:pathLst>
              <a:path w="2713" h="616">
                <a:moveTo>
                  <a:pt x="0" y="528"/>
                </a:moveTo>
                <a:cubicBezTo>
                  <a:pt x="956" y="572"/>
                  <a:pt x="1913" y="616"/>
                  <a:pt x="2313" y="528"/>
                </a:cubicBezTo>
                <a:cubicBezTo>
                  <a:pt x="2713" y="440"/>
                  <a:pt x="2556" y="220"/>
                  <a:pt x="2400" y="0"/>
                </a:cubicBezTo>
              </a:path>
            </a:pathLst>
          </a:custGeom>
          <a:noFill/>
          <a:ln w="57150">
            <a:solidFill>
              <a:schemeClr val="tx2"/>
            </a:solidFill>
            <a:round/>
            <a:headEnd type="diamond"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lnSpc>
                <a:spcPct val="70000"/>
              </a:lnSpc>
              <a:spcBef>
                <a:spcPct val="30000"/>
              </a:spcBef>
            </a:pPr>
            <a:endParaRPr lang="en-US" sz="2800" b="1"/>
          </a:p>
        </p:txBody>
      </p:sp>
      <p:sp>
        <p:nvSpPr>
          <p:cNvPr id="70" name="Freeform 76"/>
          <p:cNvSpPr>
            <a:spLocks/>
          </p:cNvSpPr>
          <p:nvPr/>
        </p:nvSpPr>
        <p:spPr bwMode="auto">
          <a:xfrm>
            <a:off x="1371600" y="2955925"/>
            <a:ext cx="6883400" cy="1905000"/>
          </a:xfrm>
          <a:custGeom>
            <a:avLst/>
            <a:gdLst>
              <a:gd name="T0" fmla="*/ 0 w 4326"/>
              <a:gd name="T1" fmla="*/ 2147483647 h 1190"/>
              <a:gd name="T2" fmla="*/ 2147483647 w 4326"/>
              <a:gd name="T3" fmla="*/ 2147483647 h 1190"/>
              <a:gd name="T4" fmla="*/ 2147483647 w 4326"/>
              <a:gd name="T5" fmla="*/ 0 h 1190"/>
              <a:gd name="T6" fmla="*/ 0 60000 65536"/>
              <a:gd name="T7" fmla="*/ 0 60000 65536"/>
              <a:gd name="T8" fmla="*/ 0 60000 65536"/>
              <a:gd name="T9" fmla="*/ 0 w 4326"/>
              <a:gd name="T10" fmla="*/ 0 h 1190"/>
              <a:gd name="T11" fmla="*/ 4326 w 4326"/>
              <a:gd name="T12" fmla="*/ 1190 h 1190"/>
            </a:gdLst>
            <a:ahLst/>
            <a:cxnLst>
              <a:cxn ang="T6">
                <a:pos x="T0" y="T1"/>
              </a:cxn>
              <a:cxn ang="T7">
                <a:pos x="T2" y="T3"/>
              </a:cxn>
              <a:cxn ang="T8">
                <a:pos x="T4" y="T5"/>
              </a:cxn>
            </a:cxnLst>
            <a:rect l="T9" t="T10" r="T11" b="T12"/>
            <a:pathLst>
              <a:path w="4326" h="1190">
                <a:moveTo>
                  <a:pt x="0" y="1190"/>
                </a:moveTo>
                <a:cubicBezTo>
                  <a:pt x="1571" y="1068"/>
                  <a:pt x="3142" y="947"/>
                  <a:pt x="3734" y="749"/>
                </a:cubicBezTo>
                <a:cubicBezTo>
                  <a:pt x="4326" y="551"/>
                  <a:pt x="3939" y="275"/>
                  <a:pt x="3552" y="0"/>
                </a:cubicBezTo>
              </a:path>
            </a:pathLst>
          </a:custGeom>
          <a:noFill/>
          <a:ln w="57150">
            <a:solidFill>
              <a:schemeClr val="tx1"/>
            </a:solidFill>
            <a:round/>
            <a:headEnd type="diamond"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lnSpc>
                <a:spcPct val="70000"/>
              </a:lnSpc>
              <a:spcBef>
                <a:spcPct val="30000"/>
              </a:spcBef>
            </a:pPr>
            <a:endParaRPr lang="en-US" sz="2800" b="1"/>
          </a:p>
        </p:txBody>
      </p:sp>
      <p:sp>
        <p:nvSpPr>
          <p:cNvPr id="71" name="Freeform 78"/>
          <p:cNvSpPr>
            <a:spLocks/>
          </p:cNvSpPr>
          <p:nvPr/>
        </p:nvSpPr>
        <p:spPr bwMode="auto">
          <a:xfrm>
            <a:off x="1384300" y="3717925"/>
            <a:ext cx="3597275" cy="790575"/>
          </a:xfrm>
          <a:custGeom>
            <a:avLst/>
            <a:gdLst>
              <a:gd name="T0" fmla="*/ 0 w 2713"/>
              <a:gd name="T1" fmla="*/ 2147483647 h 616"/>
              <a:gd name="T2" fmla="*/ 2147483647 w 2713"/>
              <a:gd name="T3" fmla="*/ 2147483647 h 616"/>
              <a:gd name="T4" fmla="*/ 2147483647 w 2713"/>
              <a:gd name="T5" fmla="*/ 0 h 616"/>
              <a:gd name="T6" fmla="*/ 0 60000 65536"/>
              <a:gd name="T7" fmla="*/ 0 60000 65536"/>
              <a:gd name="T8" fmla="*/ 0 60000 65536"/>
              <a:gd name="T9" fmla="*/ 0 w 2713"/>
              <a:gd name="T10" fmla="*/ 0 h 616"/>
              <a:gd name="T11" fmla="*/ 2713 w 2713"/>
              <a:gd name="T12" fmla="*/ 616 h 616"/>
            </a:gdLst>
            <a:ahLst/>
            <a:cxnLst>
              <a:cxn ang="T6">
                <a:pos x="T0" y="T1"/>
              </a:cxn>
              <a:cxn ang="T7">
                <a:pos x="T2" y="T3"/>
              </a:cxn>
              <a:cxn ang="T8">
                <a:pos x="T4" y="T5"/>
              </a:cxn>
            </a:cxnLst>
            <a:rect l="T9" t="T10" r="T11" b="T12"/>
            <a:pathLst>
              <a:path w="2713" h="616">
                <a:moveTo>
                  <a:pt x="0" y="528"/>
                </a:moveTo>
                <a:cubicBezTo>
                  <a:pt x="956" y="572"/>
                  <a:pt x="1913" y="616"/>
                  <a:pt x="2313" y="528"/>
                </a:cubicBezTo>
                <a:cubicBezTo>
                  <a:pt x="2713" y="440"/>
                  <a:pt x="2556" y="220"/>
                  <a:pt x="2400" y="0"/>
                </a:cubicBezTo>
              </a:path>
            </a:pathLst>
          </a:custGeom>
          <a:noFill/>
          <a:ln w="57150">
            <a:solidFill>
              <a:schemeClr val="tx2"/>
            </a:solidFill>
            <a:round/>
            <a:headEnd type="diamond" w="med" len="me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lnSpc>
                <a:spcPct val="70000"/>
              </a:lnSpc>
              <a:spcBef>
                <a:spcPct val="30000"/>
              </a:spcBef>
            </a:pPr>
            <a:endParaRPr lang="en-US" sz="2800" b="1"/>
          </a:p>
        </p:txBody>
      </p:sp>
      <p:sp>
        <p:nvSpPr>
          <p:cNvPr id="72" name="Freeform 69"/>
          <p:cNvSpPr>
            <a:spLocks/>
          </p:cNvSpPr>
          <p:nvPr/>
        </p:nvSpPr>
        <p:spPr bwMode="auto">
          <a:xfrm>
            <a:off x="3279775" y="1841500"/>
            <a:ext cx="1411288" cy="1657350"/>
          </a:xfrm>
          <a:custGeom>
            <a:avLst/>
            <a:gdLst>
              <a:gd name="T0" fmla="*/ 2147483647 w 889"/>
              <a:gd name="T1" fmla="*/ 2147483647 h 1044"/>
              <a:gd name="T2" fmla="*/ 2147483647 w 889"/>
              <a:gd name="T3" fmla="*/ 2147483647 h 1044"/>
              <a:gd name="T4" fmla="*/ 2147483647 w 889"/>
              <a:gd name="T5" fmla="*/ 2147483647 h 1044"/>
              <a:gd name="T6" fmla="*/ 2147483647 w 889"/>
              <a:gd name="T7" fmla="*/ 2147483647 h 1044"/>
              <a:gd name="T8" fmla="*/ 2147483647 w 889"/>
              <a:gd name="T9" fmla="*/ 2147483647 h 1044"/>
              <a:gd name="T10" fmla="*/ 0 60000 65536"/>
              <a:gd name="T11" fmla="*/ 0 60000 65536"/>
              <a:gd name="T12" fmla="*/ 0 60000 65536"/>
              <a:gd name="T13" fmla="*/ 0 60000 65536"/>
              <a:gd name="T14" fmla="*/ 0 60000 65536"/>
              <a:gd name="T15" fmla="*/ 0 w 889"/>
              <a:gd name="T16" fmla="*/ 0 h 1044"/>
              <a:gd name="T17" fmla="*/ 889 w 889"/>
              <a:gd name="T18" fmla="*/ 1044 h 1044"/>
            </a:gdLst>
            <a:ahLst/>
            <a:cxnLst>
              <a:cxn ang="T10">
                <a:pos x="T0" y="T1"/>
              </a:cxn>
              <a:cxn ang="T11">
                <a:pos x="T2" y="T3"/>
              </a:cxn>
              <a:cxn ang="T12">
                <a:pos x="T4" y="T5"/>
              </a:cxn>
              <a:cxn ang="T13">
                <a:pos x="T6" y="T7"/>
              </a:cxn>
              <a:cxn ang="T14">
                <a:pos x="T8" y="T9"/>
              </a:cxn>
            </a:cxnLst>
            <a:rect l="T15" t="T16" r="T17" b="T18"/>
            <a:pathLst>
              <a:path w="889" h="1044">
                <a:moveTo>
                  <a:pt x="889" y="1044"/>
                </a:moveTo>
                <a:cubicBezTo>
                  <a:pt x="846" y="777"/>
                  <a:pt x="803" y="511"/>
                  <a:pt x="688" y="391"/>
                </a:cubicBezTo>
                <a:cubicBezTo>
                  <a:pt x="573" y="271"/>
                  <a:pt x="305" y="382"/>
                  <a:pt x="198" y="324"/>
                </a:cubicBezTo>
                <a:cubicBezTo>
                  <a:pt x="91" y="266"/>
                  <a:pt x="0" y="90"/>
                  <a:pt x="45" y="45"/>
                </a:cubicBezTo>
                <a:cubicBezTo>
                  <a:pt x="90" y="0"/>
                  <a:pt x="278" y="27"/>
                  <a:pt x="467" y="55"/>
                </a:cubicBezTo>
              </a:path>
            </a:pathLst>
          </a:custGeom>
          <a:noFill/>
          <a:ln w="28575">
            <a:solidFill>
              <a:schemeClr val="tx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pPr algn="ctr" eaLnBrk="1" hangingPunct="1">
              <a:lnSpc>
                <a:spcPct val="70000"/>
              </a:lnSpc>
              <a:spcBef>
                <a:spcPct val="30000"/>
              </a:spcBef>
            </a:pPr>
            <a:endParaRPr lang="en-US" sz="2800" b="1"/>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25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1000"/>
                                  </p:stCondLst>
                                  <p:childTnLst>
                                    <p:set>
                                      <p:cBhvr>
                                        <p:cTn id="18" dur="1" fill="hold">
                                          <p:stCondLst>
                                            <p:cond delay="499"/>
                                          </p:stCondLst>
                                        </p:cTn>
                                        <p:tgtEl>
                                          <p:spTgt spid="3"/>
                                        </p:tgtEl>
                                        <p:attrNameLst>
                                          <p:attrName>style.visibility</p:attrName>
                                        </p:attrNameLst>
                                      </p:cBhvr>
                                      <p:to>
                                        <p:strVal val="visible"/>
                                      </p:to>
                                    </p:set>
                                  </p:childTnLst>
                                </p:cTn>
                              </p:par>
                              <p:par>
                                <p:cTn id="19" presetID="1" presetClass="exit" presetSubtype="0" fill="hold" grpId="0" nodeType="withEffect">
                                  <p:stCondLst>
                                    <p:cond delay="1000"/>
                                  </p:stCondLst>
                                  <p:childTnLst>
                                    <p:set>
                                      <p:cBhvr>
                                        <p:cTn id="20" dur="1" fill="hold">
                                          <p:stCondLst>
                                            <p:cond delay="0"/>
                                          </p:stCondLst>
                                        </p:cTn>
                                        <p:tgtEl>
                                          <p:spTgt spid="151247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12522"/>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5125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125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200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78" grpId="0" animBg="1"/>
      <p:bldP spid="1512511" grpId="0" animBg="1"/>
      <p:bldP spid="1512521" grpId="0"/>
      <p:bldP spid="1512521" grpId="1"/>
      <p:bldP spid="1512522" grpId="0"/>
      <p:bldP spid="71" grpId="0" animBg="1"/>
      <p:bldP spid="7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1"/>
          <p:cNvSpPr>
            <a:spLocks noGrp="1"/>
          </p:cNvSpPr>
          <p:nvPr>
            <p:ph type="ftr" sz="quarter" idx="10"/>
          </p:nvPr>
        </p:nvSpPr>
        <p:spPr>
          <a:noFill/>
        </p:spPr>
        <p:txBody>
          <a:bodyPr/>
          <a:lstStyle/>
          <a:p>
            <a:r>
              <a:rPr lang="en-US" smtClean="0"/>
              <a:t>Art of Multiprocessor Programming</a:t>
            </a:r>
          </a:p>
        </p:txBody>
      </p:sp>
      <p:sp>
        <p:nvSpPr>
          <p:cNvPr id="98307" name="Slide Number Placeholder 2"/>
          <p:cNvSpPr>
            <a:spLocks noGrp="1"/>
          </p:cNvSpPr>
          <p:nvPr>
            <p:ph type="sldNum" sz="quarter" idx="11"/>
          </p:nvPr>
        </p:nvSpPr>
        <p:spPr>
          <a:noFill/>
        </p:spPr>
        <p:txBody>
          <a:bodyPr/>
          <a:lstStyle/>
          <a:p>
            <a:fld id="{C279211C-9D87-4274-BE42-1DCA80F09C53}" type="slidenum">
              <a:rPr lang="ar-SA" smtClean="0">
                <a:cs typeface="Arial" pitchFamily="34" charset="0"/>
              </a:rPr>
              <a:pPr/>
              <a:t>86</a:t>
            </a:fld>
            <a:endParaRPr lang="en-US" smtClean="0">
              <a:cs typeface="Arial" pitchFamily="34" charset="0"/>
            </a:endParaRPr>
          </a:p>
        </p:txBody>
      </p:sp>
      <p:sp>
        <p:nvSpPr>
          <p:cNvPr id="98308" name="Rectangle 2"/>
          <p:cNvSpPr>
            <a:spLocks noGrp="1" noChangeArrowheads="1"/>
          </p:cNvSpPr>
          <p:nvPr>
            <p:ph type="title" idx="4294967295"/>
          </p:nvPr>
        </p:nvSpPr>
        <p:spPr>
          <a:xfrm>
            <a:off x="715963" y="569913"/>
            <a:ext cx="7772400" cy="661987"/>
          </a:xfrm>
        </p:spPr>
        <p:txBody>
          <a:bodyPr/>
          <a:lstStyle/>
          <a:p>
            <a:pPr defTabSz="1008063"/>
            <a:r>
              <a:rPr lang="en-US" smtClean="0"/>
              <a:t>Recursive Initialization</a:t>
            </a:r>
          </a:p>
        </p:txBody>
      </p:sp>
      <p:sp>
        <p:nvSpPr>
          <p:cNvPr id="98309" name="AutoShape 3"/>
          <p:cNvSpPr>
            <a:spLocks noChangeArrowheads="1"/>
          </p:cNvSpPr>
          <p:nvPr/>
        </p:nvSpPr>
        <p:spPr bwMode="auto">
          <a:xfrm>
            <a:off x="844550" y="4070350"/>
            <a:ext cx="765175" cy="519113"/>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8310" name="AutoShape 4"/>
          <p:cNvSpPr>
            <a:spLocks noChangeArrowheads="1"/>
          </p:cNvSpPr>
          <p:nvPr/>
        </p:nvSpPr>
        <p:spPr bwMode="auto">
          <a:xfrm>
            <a:off x="844550" y="4591050"/>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8311" name="AutoShape 5"/>
          <p:cNvSpPr>
            <a:spLocks noChangeArrowheads="1"/>
          </p:cNvSpPr>
          <p:nvPr/>
        </p:nvSpPr>
        <p:spPr bwMode="auto">
          <a:xfrm>
            <a:off x="844550" y="3027363"/>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8312" name="AutoShape 6"/>
          <p:cNvSpPr>
            <a:spLocks noChangeArrowheads="1"/>
          </p:cNvSpPr>
          <p:nvPr/>
        </p:nvSpPr>
        <p:spPr bwMode="auto">
          <a:xfrm>
            <a:off x="844550" y="3548063"/>
            <a:ext cx="765175" cy="520700"/>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8313" name="AutoShape 7"/>
          <p:cNvSpPr>
            <a:spLocks noChangeArrowheads="1"/>
          </p:cNvSpPr>
          <p:nvPr/>
        </p:nvSpPr>
        <p:spPr bwMode="auto">
          <a:xfrm>
            <a:off x="2595563" y="2554288"/>
            <a:ext cx="652462"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8314" name="Line 8"/>
          <p:cNvSpPr>
            <a:spLocks noChangeShapeType="1"/>
          </p:cNvSpPr>
          <p:nvPr/>
        </p:nvSpPr>
        <p:spPr bwMode="auto">
          <a:xfrm>
            <a:off x="3003550" y="2566988"/>
            <a:ext cx="1588"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8315" name="Text Box 11"/>
          <p:cNvSpPr txBox="1">
            <a:spLocks noChangeArrowheads="1"/>
          </p:cNvSpPr>
          <p:nvPr/>
        </p:nvSpPr>
        <p:spPr bwMode="auto">
          <a:xfrm>
            <a:off x="968375" y="314642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98316" name="Text Box 12"/>
          <p:cNvSpPr txBox="1">
            <a:spLocks noChangeArrowheads="1"/>
          </p:cNvSpPr>
          <p:nvPr/>
        </p:nvSpPr>
        <p:spPr bwMode="auto">
          <a:xfrm>
            <a:off x="968375" y="3670300"/>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98317" name="Text Box 13"/>
          <p:cNvSpPr txBox="1">
            <a:spLocks noChangeArrowheads="1"/>
          </p:cNvSpPr>
          <p:nvPr/>
        </p:nvSpPr>
        <p:spPr bwMode="auto">
          <a:xfrm>
            <a:off x="968375" y="4192588"/>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98318" name="Text Box 14"/>
          <p:cNvSpPr txBox="1">
            <a:spLocks noChangeArrowheads="1"/>
          </p:cNvSpPr>
          <p:nvPr/>
        </p:nvSpPr>
        <p:spPr bwMode="auto">
          <a:xfrm>
            <a:off x="968375" y="4714875"/>
            <a:ext cx="157094" cy="35618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98319" name="Line 15"/>
          <p:cNvSpPr>
            <a:spLocks noChangeShapeType="1"/>
          </p:cNvSpPr>
          <p:nvPr/>
        </p:nvSpPr>
        <p:spPr bwMode="auto">
          <a:xfrm flipV="1">
            <a:off x="3128963" y="2736850"/>
            <a:ext cx="363537"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8320" name="AutoShape 16"/>
          <p:cNvSpPr>
            <a:spLocks noChangeArrowheads="1"/>
          </p:cNvSpPr>
          <p:nvPr/>
        </p:nvSpPr>
        <p:spPr bwMode="auto">
          <a:xfrm>
            <a:off x="3492500" y="2543175"/>
            <a:ext cx="652463"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8321" name="Line 17"/>
          <p:cNvSpPr>
            <a:spLocks noChangeShapeType="1"/>
          </p:cNvSpPr>
          <p:nvPr/>
        </p:nvSpPr>
        <p:spPr bwMode="auto">
          <a:xfrm>
            <a:off x="3898900" y="25542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8322" name="Text Box 24"/>
          <p:cNvSpPr txBox="1">
            <a:spLocks noChangeArrowheads="1"/>
          </p:cNvSpPr>
          <p:nvPr/>
        </p:nvSpPr>
        <p:spPr bwMode="auto">
          <a:xfrm>
            <a:off x="2563813" y="2522538"/>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8</a:t>
            </a:r>
          </a:p>
        </p:txBody>
      </p:sp>
      <p:sp>
        <p:nvSpPr>
          <p:cNvPr id="98323" name="Text Box 25"/>
          <p:cNvSpPr txBox="1">
            <a:spLocks noChangeArrowheads="1"/>
          </p:cNvSpPr>
          <p:nvPr/>
        </p:nvSpPr>
        <p:spPr bwMode="auto">
          <a:xfrm>
            <a:off x="3511550" y="2524125"/>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12</a:t>
            </a:r>
          </a:p>
        </p:txBody>
      </p:sp>
      <p:sp>
        <p:nvSpPr>
          <p:cNvPr id="98324" name="AutoShape 32"/>
          <p:cNvSpPr>
            <a:spLocks noChangeArrowheads="1"/>
          </p:cNvSpPr>
          <p:nvPr/>
        </p:nvSpPr>
        <p:spPr bwMode="auto">
          <a:xfrm>
            <a:off x="1743075" y="2543175"/>
            <a:ext cx="650875" cy="376238"/>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8325" name="Line 33"/>
          <p:cNvSpPr>
            <a:spLocks noChangeShapeType="1"/>
          </p:cNvSpPr>
          <p:nvPr/>
        </p:nvSpPr>
        <p:spPr bwMode="auto">
          <a:xfrm>
            <a:off x="2149475" y="25542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8326" name="Line 34"/>
          <p:cNvSpPr>
            <a:spLocks noChangeShapeType="1"/>
          </p:cNvSpPr>
          <p:nvPr/>
        </p:nvSpPr>
        <p:spPr bwMode="auto">
          <a:xfrm flipV="1">
            <a:off x="2225675" y="2751138"/>
            <a:ext cx="363538"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98327" name="Text Box 38"/>
          <p:cNvSpPr txBox="1">
            <a:spLocks noChangeArrowheads="1"/>
          </p:cNvSpPr>
          <p:nvPr/>
        </p:nvSpPr>
        <p:spPr bwMode="auto">
          <a:xfrm>
            <a:off x="1881188" y="2508250"/>
            <a:ext cx="171522" cy="388568"/>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0</a:t>
            </a:r>
          </a:p>
        </p:txBody>
      </p:sp>
      <p:sp>
        <p:nvSpPr>
          <p:cNvPr id="98328" name="Line 49"/>
          <p:cNvSpPr>
            <a:spLocks noChangeShapeType="1"/>
          </p:cNvSpPr>
          <p:nvPr/>
        </p:nvSpPr>
        <p:spPr bwMode="auto">
          <a:xfrm flipV="1">
            <a:off x="1397000" y="2889250"/>
            <a:ext cx="346075" cy="414338"/>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grpSp>
        <p:nvGrpSpPr>
          <p:cNvPr id="2" name="Group 50"/>
          <p:cNvGrpSpPr>
            <a:grpSpLocks/>
          </p:cNvGrpSpPr>
          <p:nvPr/>
        </p:nvGrpSpPr>
        <p:grpSpPr bwMode="auto">
          <a:xfrm>
            <a:off x="5826125" y="1673227"/>
            <a:ext cx="2547938" cy="422276"/>
            <a:chOff x="2557" y="1082"/>
            <a:chExt cx="1605" cy="266"/>
          </a:xfrm>
        </p:grpSpPr>
        <p:grpSp>
          <p:nvGrpSpPr>
            <p:cNvPr id="98352" name="Group 51"/>
            <p:cNvGrpSpPr>
              <a:grpSpLocks/>
            </p:cNvGrpSpPr>
            <p:nvPr/>
          </p:nvGrpSpPr>
          <p:grpSpPr bwMode="auto">
            <a:xfrm>
              <a:off x="2557" y="1082"/>
              <a:ext cx="418" cy="266"/>
              <a:chOff x="1050" y="909"/>
              <a:chExt cx="418" cy="266"/>
            </a:xfrm>
          </p:grpSpPr>
          <p:sp>
            <p:nvSpPr>
              <p:cNvPr id="98354" name="AutoShape 52"/>
              <p:cNvSpPr>
                <a:spLocks noChangeArrowheads="1"/>
              </p:cNvSpPr>
              <p:nvPr/>
            </p:nvSpPr>
            <p:spPr bwMode="auto">
              <a:xfrm>
                <a:off x="1057" y="920"/>
                <a:ext cx="411" cy="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a:latin typeface="Arial" pitchFamily="34" charset="0"/>
                  <a:cs typeface="Arial" pitchFamily="34" charset="0"/>
                </a:endParaRPr>
              </a:p>
            </p:txBody>
          </p:sp>
          <p:sp>
            <p:nvSpPr>
              <p:cNvPr id="98355" name="Line 53"/>
              <p:cNvSpPr>
                <a:spLocks noChangeShapeType="1"/>
              </p:cNvSpPr>
              <p:nvPr/>
            </p:nvSpPr>
            <p:spPr bwMode="auto">
              <a:xfrm>
                <a:off x="1313" y="927"/>
                <a:ext cx="1" cy="229"/>
              </a:xfrm>
              <a:prstGeom prst="line">
                <a:avLst/>
              </a:prstGeom>
              <a:noFill/>
              <a:ln w="25200">
                <a:solidFill>
                  <a:srgbClr val="000000"/>
                </a:solidFill>
                <a:round/>
                <a:headEnd/>
                <a:tailEnd/>
              </a:ln>
            </p:spPr>
            <p:txBody>
              <a:bodyPr/>
              <a:lstStyle/>
              <a:p>
                <a:endParaRPr lang="en-US">
                  <a:latin typeface="Arial" pitchFamily="34" charset="0"/>
                  <a:cs typeface="Arial" pitchFamily="34" charset="0"/>
                </a:endParaRPr>
              </a:p>
            </p:txBody>
          </p:sp>
          <p:sp>
            <p:nvSpPr>
              <p:cNvPr id="98356" name="Text Box 54"/>
              <p:cNvSpPr txBox="1">
                <a:spLocks noChangeArrowheads="1"/>
              </p:cNvSpPr>
              <p:nvPr/>
            </p:nvSpPr>
            <p:spPr bwMode="auto">
              <a:xfrm>
                <a:off x="1050" y="909"/>
                <a:ext cx="204" cy="266"/>
              </a:xfrm>
              <a:prstGeom prst="rect">
                <a:avLst/>
              </a:prstGeom>
              <a:noFill/>
              <a:ln w="9525">
                <a:noFill/>
                <a:miter lim="800000"/>
                <a:headEnd/>
                <a:tailEnd/>
              </a:ln>
            </p:spPr>
            <p:txBody>
              <a:bodyPr wrap="none" lIns="82945" tIns="41473" rIns="82945" bIns="41473">
                <a:spAutoFit/>
              </a:bodyPr>
              <a:lstStyle/>
              <a:p>
                <a:pPr algn="l" defTabSz="828675"/>
                <a:r>
                  <a:rPr lang="en-US" sz="2200">
                    <a:solidFill>
                      <a:srgbClr val="000000"/>
                    </a:solidFill>
                    <a:latin typeface="Arial" pitchFamily="34" charset="0"/>
                    <a:cs typeface="Arial" pitchFamily="34" charset="0"/>
                  </a:rPr>
                  <a:t>7</a:t>
                </a:r>
              </a:p>
            </p:txBody>
          </p:sp>
        </p:grpSp>
        <p:sp>
          <p:nvSpPr>
            <p:cNvPr id="98353" name="Text Box 55"/>
            <p:cNvSpPr txBox="1">
              <a:spLocks noChangeArrowheads="1"/>
            </p:cNvSpPr>
            <p:nvPr/>
          </p:nvSpPr>
          <p:spPr bwMode="auto">
            <a:xfrm>
              <a:off x="3093" y="1102"/>
              <a:ext cx="1069" cy="224"/>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a:latin typeface="Arial" pitchFamily="34" charset="0"/>
                  <a:cs typeface="Arial" pitchFamily="34" charset="0"/>
                </a:rPr>
                <a:t>=  3 mod 4</a:t>
              </a:r>
            </a:p>
          </p:txBody>
        </p:sp>
      </p:grpSp>
      <p:sp>
        <p:nvSpPr>
          <p:cNvPr id="98330" name="Text Box 66"/>
          <p:cNvSpPr txBox="1">
            <a:spLocks noChangeArrowheads="1"/>
          </p:cNvSpPr>
          <p:nvPr/>
        </p:nvSpPr>
        <p:spPr bwMode="auto">
          <a:xfrm>
            <a:off x="2001457" y="1703388"/>
            <a:ext cx="2875723" cy="356251"/>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a:latin typeface="Arial" pitchFamily="34" charset="0"/>
                <a:cs typeface="Arial" pitchFamily="34" charset="0"/>
              </a:rPr>
              <a:t>To add 7 to the list</a:t>
            </a:r>
          </a:p>
        </p:txBody>
      </p:sp>
      <p:grpSp>
        <p:nvGrpSpPr>
          <p:cNvPr id="4" name="Group 72"/>
          <p:cNvGrpSpPr>
            <a:grpSpLocks/>
          </p:cNvGrpSpPr>
          <p:nvPr/>
        </p:nvGrpSpPr>
        <p:grpSpPr bwMode="auto">
          <a:xfrm>
            <a:off x="5278438" y="2524125"/>
            <a:ext cx="650875" cy="411163"/>
            <a:chOff x="3469" y="2617"/>
            <a:chExt cx="410" cy="259"/>
          </a:xfrm>
        </p:grpSpPr>
        <p:sp>
          <p:nvSpPr>
            <p:cNvPr id="98349" name="AutoShape 67"/>
            <p:cNvSpPr>
              <a:spLocks noChangeArrowheads="1"/>
            </p:cNvSpPr>
            <p:nvPr/>
          </p:nvSpPr>
          <p:spPr bwMode="auto">
            <a:xfrm>
              <a:off x="3469" y="2639"/>
              <a:ext cx="410" cy="237"/>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8350" name="Line 68"/>
            <p:cNvSpPr>
              <a:spLocks noChangeShapeType="1"/>
            </p:cNvSpPr>
            <p:nvPr/>
          </p:nvSpPr>
          <p:spPr bwMode="auto">
            <a:xfrm>
              <a:off x="3725" y="2646"/>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8351" name="Text Box 69"/>
            <p:cNvSpPr txBox="1">
              <a:spLocks noChangeArrowheads="1"/>
            </p:cNvSpPr>
            <p:nvPr/>
          </p:nvSpPr>
          <p:spPr bwMode="auto">
            <a:xfrm>
              <a:off x="3556" y="2617"/>
              <a:ext cx="108" cy="245"/>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3</a:t>
              </a:r>
            </a:p>
          </p:txBody>
        </p:sp>
      </p:grpSp>
      <p:grpSp>
        <p:nvGrpSpPr>
          <p:cNvPr id="5" name="Group 73"/>
          <p:cNvGrpSpPr>
            <a:grpSpLocks/>
          </p:cNvGrpSpPr>
          <p:nvPr/>
        </p:nvGrpSpPr>
        <p:grpSpPr bwMode="auto">
          <a:xfrm>
            <a:off x="657225" y="4640263"/>
            <a:ext cx="7807325" cy="1133475"/>
            <a:chOff x="414" y="2923"/>
            <a:chExt cx="4918" cy="714"/>
          </a:xfrm>
        </p:grpSpPr>
        <p:sp>
          <p:nvSpPr>
            <p:cNvPr id="98347" name="AutoShape 70"/>
            <p:cNvSpPr>
              <a:spLocks noChangeArrowheads="1"/>
            </p:cNvSpPr>
            <p:nvPr/>
          </p:nvSpPr>
          <p:spPr bwMode="auto">
            <a:xfrm>
              <a:off x="414" y="2923"/>
              <a:ext cx="751" cy="336"/>
            </a:xfrm>
            <a:prstGeom prst="wedgeRoundRectCallout">
              <a:avLst>
                <a:gd name="adj1" fmla="val 126032"/>
                <a:gd name="adj2" fmla="val 98213"/>
                <a:gd name="adj3" fmla="val 16667"/>
              </a:avLst>
            </a:prstGeom>
            <a:noFill/>
            <a:ln w="38100" algn="ctr">
              <a:solidFill>
                <a:srgbClr val="FF0000"/>
              </a:solidFill>
              <a:miter lim="800000"/>
              <a:headEnd/>
              <a:tailEnd/>
            </a:ln>
          </p:spPr>
          <p:txBody>
            <a:bodyPr anchor="ctr"/>
            <a:lstStyle/>
            <a:p>
              <a:pPr algn="ctr" eaLnBrk="1" hangingPunct="1">
                <a:lnSpc>
                  <a:spcPct val="70000"/>
                </a:lnSpc>
                <a:spcBef>
                  <a:spcPct val="30000"/>
                </a:spcBef>
              </a:pPr>
              <a:endParaRPr lang="en-US" b="1">
                <a:latin typeface="Arial" pitchFamily="34" charset="0"/>
                <a:cs typeface="Arial" pitchFamily="34" charset="0"/>
              </a:endParaRPr>
            </a:p>
          </p:txBody>
        </p:sp>
        <p:sp>
          <p:nvSpPr>
            <p:cNvPr id="98348" name="Text Box 71"/>
            <p:cNvSpPr txBox="1">
              <a:spLocks noChangeArrowheads="1"/>
            </p:cNvSpPr>
            <p:nvPr/>
          </p:nvSpPr>
          <p:spPr bwMode="auto">
            <a:xfrm>
              <a:off x="1253" y="3272"/>
              <a:ext cx="4079" cy="365"/>
            </a:xfrm>
            <a:prstGeom prst="rect">
              <a:avLst/>
            </a:prstGeom>
            <a:noFill/>
            <a:ln w="9525">
              <a:noFill/>
              <a:miter lim="800000"/>
              <a:headEnd/>
              <a:tailEnd/>
            </a:ln>
          </p:spPr>
          <p:txBody>
            <a:bodyPr>
              <a:spAutoFit/>
            </a:bodyPr>
            <a:lstStyle/>
            <a:p>
              <a:pPr algn="ctr"/>
              <a:r>
                <a:rPr lang="en-US" sz="3200" b="1">
                  <a:solidFill>
                    <a:srgbClr val="FF0000"/>
                  </a:solidFill>
                  <a:latin typeface="Arial" pitchFamily="34" charset="0"/>
                  <a:cs typeface="Arial" pitchFamily="34" charset="0"/>
                </a:rPr>
                <a:t>Must initialize bucket 3</a:t>
              </a:r>
            </a:p>
          </p:txBody>
        </p:sp>
      </p:grpSp>
      <p:grpSp>
        <p:nvGrpSpPr>
          <p:cNvPr id="6" name="Group 74"/>
          <p:cNvGrpSpPr>
            <a:grpSpLocks/>
          </p:cNvGrpSpPr>
          <p:nvPr/>
        </p:nvGrpSpPr>
        <p:grpSpPr bwMode="auto">
          <a:xfrm>
            <a:off x="534988" y="3573463"/>
            <a:ext cx="7807325" cy="1133475"/>
            <a:chOff x="414" y="2923"/>
            <a:chExt cx="4918" cy="714"/>
          </a:xfrm>
        </p:grpSpPr>
        <p:sp>
          <p:nvSpPr>
            <p:cNvPr id="98345" name="AutoShape 75"/>
            <p:cNvSpPr>
              <a:spLocks noChangeArrowheads="1"/>
            </p:cNvSpPr>
            <p:nvPr/>
          </p:nvSpPr>
          <p:spPr bwMode="auto">
            <a:xfrm>
              <a:off x="414" y="2923"/>
              <a:ext cx="751" cy="336"/>
            </a:xfrm>
            <a:prstGeom prst="wedgeRoundRectCallout">
              <a:avLst>
                <a:gd name="adj1" fmla="val 126032"/>
                <a:gd name="adj2" fmla="val 98213"/>
                <a:gd name="adj3" fmla="val 16667"/>
              </a:avLst>
            </a:prstGeom>
            <a:noFill/>
            <a:ln w="38100" algn="ctr">
              <a:solidFill>
                <a:srgbClr val="FF0000"/>
              </a:solidFill>
              <a:miter lim="800000"/>
              <a:headEnd/>
              <a:tailEnd/>
            </a:ln>
          </p:spPr>
          <p:txBody>
            <a:bodyPr anchor="ctr"/>
            <a:lstStyle/>
            <a:p>
              <a:pPr algn="ctr" eaLnBrk="1" hangingPunct="1">
                <a:lnSpc>
                  <a:spcPct val="70000"/>
                </a:lnSpc>
                <a:spcBef>
                  <a:spcPct val="30000"/>
                </a:spcBef>
              </a:pPr>
              <a:endParaRPr lang="en-US" b="1">
                <a:latin typeface="Arial" pitchFamily="34" charset="0"/>
                <a:cs typeface="Arial" pitchFamily="34" charset="0"/>
              </a:endParaRPr>
            </a:p>
          </p:txBody>
        </p:sp>
        <p:sp>
          <p:nvSpPr>
            <p:cNvPr id="98346" name="Text Box 76"/>
            <p:cNvSpPr txBox="1">
              <a:spLocks noChangeArrowheads="1"/>
            </p:cNvSpPr>
            <p:nvPr/>
          </p:nvSpPr>
          <p:spPr bwMode="auto">
            <a:xfrm>
              <a:off x="1253" y="3272"/>
              <a:ext cx="4079" cy="365"/>
            </a:xfrm>
            <a:prstGeom prst="rect">
              <a:avLst/>
            </a:prstGeom>
            <a:noFill/>
            <a:ln w="9525">
              <a:noFill/>
              <a:miter lim="800000"/>
              <a:headEnd/>
              <a:tailEnd/>
            </a:ln>
          </p:spPr>
          <p:txBody>
            <a:bodyPr>
              <a:spAutoFit/>
            </a:bodyPr>
            <a:lstStyle/>
            <a:p>
              <a:pPr algn="ctr"/>
              <a:r>
                <a:rPr lang="en-US" sz="3200" b="1">
                  <a:solidFill>
                    <a:srgbClr val="FF0000"/>
                  </a:solidFill>
                  <a:latin typeface="Arial" pitchFamily="34" charset="0"/>
                  <a:cs typeface="Arial" pitchFamily="34" charset="0"/>
                </a:rPr>
                <a:t>Must initialize bucket 1</a:t>
              </a:r>
            </a:p>
          </p:txBody>
        </p:sp>
      </p:grpSp>
      <p:sp>
        <p:nvSpPr>
          <p:cNvPr id="1517645" name="Text Box 77"/>
          <p:cNvSpPr txBox="1">
            <a:spLocks noChangeArrowheads="1"/>
          </p:cNvSpPr>
          <p:nvPr/>
        </p:nvSpPr>
        <p:spPr bwMode="auto">
          <a:xfrm>
            <a:off x="6049963" y="2586038"/>
            <a:ext cx="1806575" cy="363537"/>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a:latin typeface="Arial" pitchFamily="34" charset="0"/>
                <a:cs typeface="Arial" pitchFamily="34" charset="0"/>
              </a:rPr>
              <a:t>=  1 mod 2 </a:t>
            </a:r>
          </a:p>
        </p:txBody>
      </p:sp>
      <p:grpSp>
        <p:nvGrpSpPr>
          <p:cNvPr id="7" name="Group 78"/>
          <p:cNvGrpSpPr>
            <a:grpSpLocks/>
          </p:cNvGrpSpPr>
          <p:nvPr/>
        </p:nvGrpSpPr>
        <p:grpSpPr bwMode="auto">
          <a:xfrm>
            <a:off x="4456113" y="2524125"/>
            <a:ext cx="650875" cy="411163"/>
            <a:chOff x="3469" y="2617"/>
            <a:chExt cx="410" cy="259"/>
          </a:xfrm>
        </p:grpSpPr>
        <p:sp>
          <p:nvSpPr>
            <p:cNvPr id="98342" name="AutoShape 79"/>
            <p:cNvSpPr>
              <a:spLocks noChangeArrowheads="1"/>
            </p:cNvSpPr>
            <p:nvPr/>
          </p:nvSpPr>
          <p:spPr bwMode="auto">
            <a:xfrm>
              <a:off x="3469" y="2639"/>
              <a:ext cx="410" cy="237"/>
            </a:xfrm>
            <a:prstGeom prst="roundRect">
              <a:avLst>
                <a:gd name="adj" fmla="val 384"/>
              </a:avLst>
            </a:prstGeom>
            <a:solidFill>
              <a:srgbClr val="0000FF"/>
            </a:solidFill>
            <a:ln w="28575">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98343" name="Line 80"/>
            <p:cNvSpPr>
              <a:spLocks noChangeShapeType="1"/>
            </p:cNvSpPr>
            <p:nvPr/>
          </p:nvSpPr>
          <p:spPr bwMode="auto">
            <a:xfrm>
              <a:off x="3725" y="2646"/>
              <a:ext cx="1" cy="229"/>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98344" name="Text Box 81"/>
            <p:cNvSpPr txBox="1">
              <a:spLocks noChangeArrowheads="1"/>
            </p:cNvSpPr>
            <p:nvPr/>
          </p:nvSpPr>
          <p:spPr bwMode="auto">
            <a:xfrm>
              <a:off x="3556" y="2617"/>
              <a:ext cx="108" cy="245"/>
            </a:xfrm>
            <a:prstGeom prst="rect">
              <a:avLst/>
            </a:prstGeom>
            <a:no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dirty="0">
                  <a:solidFill>
                    <a:schemeClr val="tx1"/>
                  </a:solidFill>
                  <a:latin typeface="Arial" pitchFamily="34" charset="0"/>
                </a:rPr>
                <a:t>1</a:t>
              </a:r>
            </a:p>
          </p:txBody>
        </p:sp>
      </p:grpSp>
      <p:sp>
        <p:nvSpPr>
          <p:cNvPr id="1517650" name="Line 82"/>
          <p:cNvSpPr>
            <a:spLocks noChangeShapeType="1"/>
          </p:cNvSpPr>
          <p:nvPr/>
        </p:nvSpPr>
        <p:spPr bwMode="auto">
          <a:xfrm flipV="1">
            <a:off x="4043363" y="2720975"/>
            <a:ext cx="409575" cy="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517651" name="Line 83"/>
          <p:cNvSpPr>
            <a:spLocks noChangeShapeType="1"/>
          </p:cNvSpPr>
          <p:nvPr/>
        </p:nvSpPr>
        <p:spPr bwMode="auto">
          <a:xfrm flipV="1">
            <a:off x="4957763" y="2738438"/>
            <a:ext cx="317500" cy="14287"/>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517652" name="Freeform 84"/>
          <p:cNvSpPr>
            <a:spLocks/>
          </p:cNvSpPr>
          <p:nvPr/>
        </p:nvSpPr>
        <p:spPr bwMode="auto">
          <a:xfrm>
            <a:off x="5589297" y="2100930"/>
            <a:ext cx="184731" cy="400302"/>
          </a:xfrm>
          <a:custGeom>
            <a:avLst/>
            <a:gdLst>
              <a:gd name="T0" fmla="*/ 2147483647 w 844"/>
              <a:gd name="T1" fmla="*/ 2147483647 h 537"/>
              <a:gd name="T2" fmla="*/ 2147483647 w 844"/>
              <a:gd name="T3" fmla="*/ 2147483647 h 537"/>
              <a:gd name="T4" fmla="*/ 2147483647 w 844"/>
              <a:gd name="T5" fmla="*/ 2147483647 h 537"/>
              <a:gd name="T6" fmla="*/ 2147483647 w 844"/>
              <a:gd name="T7" fmla="*/ 0 h 537"/>
              <a:gd name="T8" fmla="*/ 0 60000 65536"/>
              <a:gd name="T9" fmla="*/ 0 60000 65536"/>
              <a:gd name="T10" fmla="*/ 0 60000 65536"/>
              <a:gd name="T11" fmla="*/ 0 60000 65536"/>
              <a:gd name="T12" fmla="*/ 0 w 844"/>
              <a:gd name="T13" fmla="*/ 0 h 537"/>
              <a:gd name="T14" fmla="*/ 844 w 844"/>
              <a:gd name="T15" fmla="*/ 537 h 537"/>
            </a:gdLst>
            <a:ahLst/>
            <a:cxnLst>
              <a:cxn ang="T8">
                <a:pos x="T0" y="T1"/>
              </a:cxn>
              <a:cxn ang="T9">
                <a:pos x="T2" y="T3"/>
              </a:cxn>
              <a:cxn ang="T10">
                <a:pos x="T4" y="T5"/>
              </a:cxn>
              <a:cxn ang="T11">
                <a:pos x="T6" y="T7"/>
              </a:cxn>
            </a:cxnLst>
            <a:rect l="T12" t="T13" r="T14" b="T15"/>
            <a:pathLst>
              <a:path w="844" h="537">
                <a:moveTo>
                  <a:pt x="516" y="537"/>
                </a:moveTo>
                <a:cubicBezTo>
                  <a:pt x="680" y="510"/>
                  <a:pt x="844" y="484"/>
                  <a:pt x="766" y="422"/>
                </a:cubicBezTo>
                <a:cubicBezTo>
                  <a:pt x="688" y="360"/>
                  <a:pt x="92" y="233"/>
                  <a:pt x="46" y="163"/>
                </a:cubicBezTo>
                <a:cubicBezTo>
                  <a:pt x="0" y="93"/>
                  <a:pt x="414" y="29"/>
                  <a:pt x="487" y="0"/>
                </a:cubicBezTo>
              </a:path>
            </a:pathLst>
          </a:custGeom>
          <a:noFill/>
          <a:ln w="28575">
            <a:solidFill>
              <a:schemeClr val="tx1"/>
            </a:solidFill>
            <a:round/>
            <a:headEnd type="diamond" w="med" len="med"/>
            <a:tailEnd type="triangle" w="med" len="med"/>
          </a:ln>
        </p:spPr>
        <p:txBody>
          <a:bodyPr wrap="none" anchor="ctr">
            <a:spAutoFit/>
          </a:bodyPr>
          <a:lstStyle/>
          <a:p>
            <a:pPr algn="ctr" eaLnBrk="1" hangingPunct="1">
              <a:lnSpc>
                <a:spcPct val="70000"/>
              </a:lnSpc>
              <a:spcBef>
                <a:spcPct val="30000"/>
              </a:spcBef>
            </a:pPr>
            <a:endParaRPr lang="en-US" sz="2800" b="1" dirty="0">
              <a:latin typeface="Arial" pitchFamily="34" charset="0"/>
            </a:endParaRPr>
          </a:p>
        </p:txBody>
      </p:sp>
      <p:sp>
        <p:nvSpPr>
          <p:cNvPr id="1517655" name="Text Box 87"/>
          <p:cNvSpPr txBox="1">
            <a:spLocks noChangeArrowheads="1"/>
          </p:cNvSpPr>
          <p:nvPr/>
        </p:nvSpPr>
        <p:spPr bwMode="auto">
          <a:xfrm>
            <a:off x="3528276" y="3576638"/>
            <a:ext cx="3238386" cy="356251"/>
          </a:xfrm>
          <a:prstGeom prst="rect">
            <a:avLst/>
          </a:prstGeom>
          <a:noFill/>
          <a:ln w="38100" algn="ctr">
            <a:noFill/>
            <a:miter lim="800000"/>
            <a:headEnd/>
            <a:tailEnd/>
          </a:ln>
        </p:spPr>
        <p:txBody>
          <a:bodyPr wrap="none">
            <a:spAutoFit/>
          </a:bodyPr>
          <a:lstStyle/>
          <a:p>
            <a:pPr algn="ctr" eaLnBrk="1" hangingPunct="1">
              <a:lnSpc>
                <a:spcPct val="70000"/>
              </a:lnSpc>
              <a:spcBef>
                <a:spcPct val="30000"/>
              </a:spcBef>
            </a:pPr>
            <a:r>
              <a:rPr lang="en-US" b="1" dirty="0">
                <a:latin typeface="Arial" pitchFamily="34" charset="0"/>
              </a:rPr>
              <a:t>Could be </a:t>
            </a:r>
            <a:r>
              <a:rPr lang="en-US" b="1" i="1" dirty="0">
                <a:solidFill>
                  <a:schemeClr val="tx1"/>
                </a:solidFill>
                <a:latin typeface="Arial" pitchFamily="34" charset="0"/>
              </a:rPr>
              <a:t>log n</a:t>
            </a:r>
            <a:r>
              <a:rPr lang="en-US" b="1" dirty="0">
                <a:latin typeface="Arial" pitchFamily="34" charset="0"/>
              </a:rPr>
              <a:t> depth</a:t>
            </a:r>
          </a:p>
        </p:txBody>
      </p:sp>
      <p:sp>
        <p:nvSpPr>
          <p:cNvPr id="53" name="AutoShape 86"/>
          <p:cNvSpPr>
            <a:spLocks/>
          </p:cNvSpPr>
          <p:nvPr/>
        </p:nvSpPr>
        <p:spPr bwMode="auto">
          <a:xfrm rot="5400000">
            <a:off x="5007769" y="2567782"/>
            <a:ext cx="304800" cy="1477962"/>
          </a:xfrm>
          <a:prstGeom prst="rightBrace">
            <a:avLst>
              <a:gd name="adj1" fmla="val 40408"/>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lnSpc>
                <a:spcPct val="70000"/>
              </a:lnSpc>
              <a:spcBef>
                <a:spcPct val="30000"/>
              </a:spcBef>
            </a:pPr>
            <a:endParaRPr lang="en-US" sz="2800" b="1"/>
          </a:p>
        </p:txBody>
      </p:sp>
      <p:sp>
        <p:nvSpPr>
          <p:cNvPr id="54" name="Text Box 50"/>
          <p:cNvSpPr txBox="1">
            <a:spLocks noChangeArrowheads="1"/>
          </p:cNvSpPr>
          <p:nvPr/>
        </p:nvSpPr>
        <p:spPr bwMode="auto">
          <a:xfrm>
            <a:off x="2559844" y="3879972"/>
            <a:ext cx="5522666" cy="400302"/>
          </a:xfrm>
          <a:prstGeom prst="rect">
            <a:avLst/>
          </a:prstGeom>
          <a:solidFill>
            <a:schemeClr val="bg1"/>
          </a:solidFill>
          <a:ln w="28575" algn="ctr">
            <a:noFill/>
            <a:miter lim="800000"/>
            <a:headEnd/>
            <a:tailEnd/>
          </a:ln>
        </p:spPr>
        <p:txBody>
          <a:bodyPr wrap="none">
            <a:spAutoFit/>
          </a:bodyPr>
          <a:lstStyle/>
          <a:p>
            <a:pPr algn="ctr" eaLnBrk="1" hangingPunct="1">
              <a:lnSpc>
                <a:spcPct val="70000"/>
              </a:lnSpc>
              <a:spcBef>
                <a:spcPct val="30000"/>
              </a:spcBef>
            </a:pPr>
            <a:r>
              <a:rPr lang="en-US" sz="2800" b="1" dirty="0">
                <a:latin typeface="Arial" pitchFamily="34" charset="0"/>
                <a:cs typeface="Arial" pitchFamily="34" charset="0"/>
              </a:rPr>
              <a:t>But </a:t>
            </a:r>
            <a:r>
              <a:rPr lang="en-US" sz="2800" b="1" i="1" dirty="0" smtClean="0">
                <a:solidFill>
                  <a:schemeClr val="tx1"/>
                </a:solidFill>
                <a:latin typeface="Arial" pitchFamily="34" charset="0"/>
                <a:cs typeface="Arial" pitchFamily="34" charset="0"/>
              </a:rPr>
              <a:t>expected</a:t>
            </a:r>
            <a:r>
              <a:rPr lang="en-US" sz="2800" b="1" dirty="0" smtClean="0">
                <a:latin typeface="Arial" pitchFamily="34" charset="0"/>
                <a:cs typeface="Arial" pitchFamily="34" charset="0"/>
              </a:rPr>
              <a:t> depth </a:t>
            </a:r>
            <a:r>
              <a:rPr lang="en-US" sz="2800" b="1" dirty="0">
                <a:latin typeface="Arial" pitchFamily="34" charset="0"/>
                <a:cs typeface="Arial" pitchFamily="34" charset="0"/>
              </a:rPr>
              <a:t>is constant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76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176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176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5176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176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176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7645" grpId="0"/>
      <p:bldP spid="1517650" grpId="0" animBg="1"/>
      <p:bldP spid="1517651" grpId="0" animBg="1"/>
      <p:bldP spid="1517651" grpId="1" animBg="1"/>
      <p:bldP spid="1517652" grpId="0" animBg="1"/>
      <p:bldP spid="1517655" grpId="0"/>
      <p:bldP spid="53" grpId="0" animBg="1"/>
      <p:bldP spid="5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1"/>
          <p:cNvSpPr>
            <a:spLocks noGrp="1"/>
          </p:cNvSpPr>
          <p:nvPr>
            <p:ph type="ftr" sz="quarter" idx="10"/>
          </p:nvPr>
        </p:nvSpPr>
        <p:spPr>
          <a:noFill/>
        </p:spPr>
        <p:txBody>
          <a:bodyPr/>
          <a:lstStyle/>
          <a:p>
            <a:r>
              <a:rPr lang="en-US" smtClean="0"/>
              <a:t>Art of Multiprocessor Programming</a:t>
            </a:r>
          </a:p>
        </p:txBody>
      </p:sp>
      <p:sp>
        <p:nvSpPr>
          <p:cNvPr id="99331" name="Slide Number Placeholder 2"/>
          <p:cNvSpPr>
            <a:spLocks noGrp="1"/>
          </p:cNvSpPr>
          <p:nvPr>
            <p:ph type="sldNum" sz="quarter" idx="11"/>
          </p:nvPr>
        </p:nvSpPr>
        <p:spPr>
          <a:noFill/>
        </p:spPr>
        <p:txBody>
          <a:bodyPr/>
          <a:lstStyle/>
          <a:p>
            <a:fld id="{C1B2BAA5-2DE9-4C97-9509-389AF3DEBA70}" type="slidenum">
              <a:rPr lang="ar-SA" smtClean="0">
                <a:cs typeface="Arial" pitchFamily="34" charset="0"/>
              </a:rPr>
              <a:pPr/>
              <a:t>87</a:t>
            </a:fld>
            <a:endParaRPr lang="en-US" smtClean="0">
              <a:cs typeface="Arial" pitchFamily="34" charset="0"/>
            </a:endParaRPr>
          </a:p>
        </p:txBody>
      </p:sp>
      <p:sp>
        <p:nvSpPr>
          <p:cNvPr id="99332" name="Rectangle 3"/>
          <p:cNvSpPr>
            <a:spLocks noGrp="1" noChangeArrowheads="1"/>
          </p:cNvSpPr>
          <p:nvPr>
            <p:ph type="title" idx="4294967295"/>
          </p:nvPr>
        </p:nvSpPr>
        <p:spPr/>
        <p:txBody>
          <a:bodyPr/>
          <a:lstStyle/>
          <a:p>
            <a:r>
              <a:rPr lang="en-US" smtClean="0"/>
              <a:t>Lock-Free List</a:t>
            </a:r>
          </a:p>
        </p:txBody>
      </p:sp>
      <p:sp>
        <p:nvSpPr>
          <p:cNvPr id="99333" name="Text Box 4"/>
          <p:cNvSpPr txBox="1">
            <a:spLocks noChangeArrowheads="1"/>
          </p:cNvSpPr>
          <p:nvPr/>
        </p:nvSpPr>
        <p:spPr bwMode="auto">
          <a:xfrm>
            <a:off x="773113" y="2057400"/>
            <a:ext cx="7445375" cy="2173288"/>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tx1"/>
                </a:solidFill>
                <a:latin typeface="Lucida Console" pitchFamily="49" charset="0"/>
              </a:rPr>
              <a:t>int</a:t>
            </a:r>
            <a:r>
              <a:rPr lang="en-US" b="1">
                <a:latin typeface="Lucida Console" pitchFamily="49" charset="0"/>
              </a:rPr>
              <a:t> makeRegularKey(</a:t>
            </a:r>
            <a:r>
              <a:rPr lang="en-US" b="1">
                <a:solidFill>
                  <a:schemeClr val="tx1"/>
                </a:solidFill>
                <a:latin typeface="Lucida Console" pitchFamily="49" charset="0"/>
              </a:rPr>
              <a:t>int</a:t>
            </a:r>
            <a:r>
              <a:rPr lang="en-US" b="1">
                <a:latin typeface="Lucida Console" pitchFamily="49" charset="0"/>
              </a:rPr>
              <a:t> key)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return</a:t>
            </a:r>
            <a:r>
              <a:rPr lang="en-US" b="1">
                <a:latin typeface="Lucida Console" pitchFamily="49" charset="0"/>
              </a:rPr>
              <a:t> reverse(key | 0x80000000);</a:t>
            </a:r>
          </a:p>
          <a:p>
            <a:pPr algn="l" eaLnBrk="1" hangingPunct="1">
              <a:lnSpc>
                <a:spcPct val="70000"/>
              </a:lnSpc>
              <a:spcBef>
                <a:spcPct val="30000"/>
              </a:spcBef>
            </a:pPr>
            <a:r>
              <a:rPr lang="en-US" b="1">
                <a:latin typeface="Lucida Console" pitchFamily="49" charset="0"/>
              </a:rPr>
              <a:t>}</a:t>
            </a:r>
          </a:p>
          <a:p>
            <a:pPr algn="l" eaLnBrk="1" hangingPunct="1">
              <a:lnSpc>
                <a:spcPct val="70000"/>
              </a:lnSpc>
              <a:spcBef>
                <a:spcPct val="30000"/>
              </a:spcBef>
            </a:pPr>
            <a:r>
              <a:rPr lang="en-US" b="1">
                <a:solidFill>
                  <a:schemeClr val="tx1"/>
                </a:solidFill>
                <a:latin typeface="Lucida Console" pitchFamily="49" charset="0"/>
              </a:rPr>
              <a:t>int</a:t>
            </a:r>
            <a:r>
              <a:rPr lang="en-US" b="1">
                <a:latin typeface="Lucida Console" pitchFamily="49" charset="0"/>
              </a:rPr>
              <a:t> makeSentinelKey(</a:t>
            </a:r>
            <a:r>
              <a:rPr lang="en-US" b="1">
                <a:solidFill>
                  <a:schemeClr val="tx1"/>
                </a:solidFill>
                <a:latin typeface="Lucida Console" pitchFamily="49" charset="0"/>
              </a:rPr>
              <a:t>int</a:t>
            </a:r>
            <a:r>
              <a:rPr lang="en-US" b="1">
                <a:latin typeface="Lucida Console" pitchFamily="49" charset="0"/>
              </a:rPr>
              <a:t> key)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return</a:t>
            </a:r>
            <a:r>
              <a:rPr lang="en-US" b="1">
                <a:latin typeface="Lucida Console" pitchFamily="49" charset="0"/>
              </a:rPr>
              <a:t> reverse(key);</a:t>
            </a:r>
          </a:p>
          <a:p>
            <a:pPr algn="l" eaLnBrk="1" hangingPunct="1">
              <a:lnSpc>
                <a:spcPct val="70000"/>
              </a:lnSpc>
              <a:spcBef>
                <a:spcPct val="30000"/>
              </a:spcBef>
            </a:pPr>
            <a:r>
              <a:rPr lang="en-US" b="1">
                <a:latin typeface="Lucida Console"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1"/>
          <p:cNvSpPr>
            <a:spLocks noGrp="1"/>
          </p:cNvSpPr>
          <p:nvPr>
            <p:ph type="ftr" sz="quarter" idx="10"/>
          </p:nvPr>
        </p:nvSpPr>
        <p:spPr>
          <a:noFill/>
        </p:spPr>
        <p:txBody>
          <a:bodyPr/>
          <a:lstStyle/>
          <a:p>
            <a:r>
              <a:rPr lang="en-US" smtClean="0"/>
              <a:t>Art of Multiprocessor Programming</a:t>
            </a:r>
          </a:p>
        </p:txBody>
      </p:sp>
      <p:sp>
        <p:nvSpPr>
          <p:cNvPr id="100355" name="Slide Number Placeholder 2"/>
          <p:cNvSpPr>
            <a:spLocks noGrp="1"/>
          </p:cNvSpPr>
          <p:nvPr>
            <p:ph type="sldNum" sz="quarter" idx="11"/>
          </p:nvPr>
        </p:nvSpPr>
        <p:spPr>
          <a:noFill/>
        </p:spPr>
        <p:txBody>
          <a:bodyPr/>
          <a:lstStyle/>
          <a:p>
            <a:fld id="{FA89B167-C3B6-43E6-878A-BD0BC8F4EA86}" type="slidenum">
              <a:rPr lang="ar-SA" smtClean="0">
                <a:cs typeface="Arial" pitchFamily="34" charset="0"/>
              </a:rPr>
              <a:pPr/>
              <a:t>88</a:t>
            </a:fld>
            <a:endParaRPr lang="en-US" smtClean="0">
              <a:cs typeface="Arial" pitchFamily="34" charset="0"/>
            </a:endParaRPr>
          </a:p>
        </p:txBody>
      </p:sp>
      <p:sp>
        <p:nvSpPr>
          <p:cNvPr id="100356" name="Rectangle 3"/>
          <p:cNvSpPr>
            <a:spLocks noGrp="1" noChangeArrowheads="1"/>
          </p:cNvSpPr>
          <p:nvPr>
            <p:ph type="title" idx="4294967295"/>
          </p:nvPr>
        </p:nvSpPr>
        <p:spPr/>
        <p:txBody>
          <a:bodyPr/>
          <a:lstStyle/>
          <a:p>
            <a:r>
              <a:rPr lang="en-US" smtClean="0"/>
              <a:t>Lock-Free List</a:t>
            </a:r>
          </a:p>
        </p:txBody>
      </p:sp>
      <p:sp>
        <p:nvSpPr>
          <p:cNvPr id="100357" name="Text Box 4"/>
          <p:cNvSpPr txBox="1">
            <a:spLocks noChangeArrowheads="1"/>
          </p:cNvSpPr>
          <p:nvPr/>
        </p:nvSpPr>
        <p:spPr bwMode="auto">
          <a:xfrm>
            <a:off x="773113" y="2057400"/>
            <a:ext cx="7445375" cy="2173288"/>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tx1"/>
                </a:solidFill>
                <a:latin typeface="Lucida Console" pitchFamily="49" charset="0"/>
              </a:rPr>
              <a:t>int</a:t>
            </a:r>
            <a:r>
              <a:rPr lang="en-US" b="1">
                <a:latin typeface="Lucida Console" pitchFamily="49" charset="0"/>
              </a:rPr>
              <a:t> makeRegularKey(</a:t>
            </a:r>
            <a:r>
              <a:rPr lang="en-US" b="1">
                <a:solidFill>
                  <a:schemeClr val="tx1"/>
                </a:solidFill>
                <a:latin typeface="Lucida Console" pitchFamily="49" charset="0"/>
              </a:rPr>
              <a:t>int</a:t>
            </a:r>
            <a:r>
              <a:rPr lang="en-US" b="1">
                <a:latin typeface="Lucida Console" pitchFamily="49" charset="0"/>
              </a:rPr>
              <a:t> key)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return</a:t>
            </a:r>
            <a:r>
              <a:rPr lang="en-US" b="1">
                <a:latin typeface="Lucida Console" pitchFamily="49" charset="0"/>
              </a:rPr>
              <a:t> reverse(key | 0x80000000);</a:t>
            </a:r>
          </a:p>
          <a:p>
            <a:pPr algn="l" eaLnBrk="1" hangingPunct="1">
              <a:lnSpc>
                <a:spcPct val="70000"/>
              </a:lnSpc>
              <a:spcBef>
                <a:spcPct val="30000"/>
              </a:spcBef>
            </a:pPr>
            <a:r>
              <a:rPr lang="en-US" b="1">
                <a:solidFill>
                  <a:schemeClr val="folHlink"/>
                </a:solidFill>
                <a:latin typeface="Lucida Console" pitchFamily="49" charset="0"/>
              </a:rPr>
              <a:t>}</a:t>
            </a:r>
          </a:p>
          <a:p>
            <a:pPr algn="l" eaLnBrk="1" hangingPunct="1">
              <a:lnSpc>
                <a:spcPct val="70000"/>
              </a:lnSpc>
              <a:spcBef>
                <a:spcPct val="30000"/>
              </a:spcBef>
            </a:pPr>
            <a:r>
              <a:rPr lang="en-US" b="1">
                <a:solidFill>
                  <a:schemeClr val="folHlink"/>
                </a:solidFill>
                <a:latin typeface="Lucida Console" pitchFamily="49" charset="0"/>
              </a:rPr>
              <a:t>int makeSentinelKey(int key) {</a:t>
            </a:r>
          </a:p>
          <a:p>
            <a:pPr algn="l" eaLnBrk="1" hangingPunct="1">
              <a:lnSpc>
                <a:spcPct val="70000"/>
              </a:lnSpc>
              <a:spcBef>
                <a:spcPct val="30000"/>
              </a:spcBef>
            </a:pPr>
            <a:r>
              <a:rPr lang="en-US" b="1">
                <a:solidFill>
                  <a:schemeClr val="folHlink"/>
                </a:solidFill>
                <a:latin typeface="Lucida Console" pitchFamily="49" charset="0"/>
              </a:rPr>
              <a:t>    return reverse(key);</a:t>
            </a:r>
          </a:p>
          <a:p>
            <a:pPr algn="l" eaLnBrk="1" hangingPunct="1">
              <a:lnSpc>
                <a:spcPct val="70000"/>
              </a:lnSpc>
              <a:spcBef>
                <a:spcPct val="30000"/>
              </a:spcBef>
            </a:pPr>
            <a:r>
              <a:rPr lang="en-US" b="1">
                <a:solidFill>
                  <a:schemeClr val="folHlink"/>
                </a:solidFill>
                <a:latin typeface="Lucida Console" pitchFamily="49" charset="0"/>
              </a:rPr>
              <a:t>}</a:t>
            </a:r>
          </a:p>
        </p:txBody>
      </p:sp>
      <p:sp>
        <p:nvSpPr>
          <p:cNvPr id="100358" name="Text Box 5"/>
          <p:cNvSpPr txBox="1">
            <a:spLocks noChangeArrowheads="1"/>
          </p:cNvSpPr>
          <p:nvPr/>
        </p:nvSpPr>
        <p:spPr bwMode="auto">
          <a:xfrm>
            <a:off x="1546225" y="4614863"/>
            <a:ext cx="6475413" cy="1066800"/>
          </a:xfrm>
          <a:prstGeom prst="rect">
            <a:avLst/>
          </a:prstGeom>
          <a:no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Regular key: set high-order bit to 1 and reverse</a:t>
            </a:r>
          </a:p>
        </p:txBody>
      </p:sp>
      <p:sp>
        <p:nvSpPr>
          <p:cNvPr id="100359" name="AutoShape 6"/>
          <p:cNvSpPr>
            <a:spLocks noChangeArrowheads="1"/>
          </p:cNvSpPr>
          <p:nvPr/>
        </p:nvSpPr>
        <p:spPr bwMode="auto">
          <a:xfrm>
            <a:off x="766763" y="2039938"/>
            <a:ext cx="6748462" cy="822325"/>
          </a:xfrm>
          <a:prstGeom prst="wedgeRoundRectCallout">
            <a:avLst>
              <a:gd name="adj1" fmla="val 1329"/>
              <a:gd name="adj2" fmla="val 211389"/>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1"/>
          <p:cNvSpPr>
            <a:spLocks noGrp="1"/>
          </p:cNvSpPr>
          <p:nvPr>
            <p:ph type="ftr" sz="quarter" idx="10"/>
          </p:nvPr>
        </p:nvSpPr>
        <p:spPr>
          <a:noFill/>
        </p:spPr>
        <p:txBody>
          <a:bodyPr/>
          <a:lstStyle/>
          <a:p>
            <a:r>
              <a:rPr lang="en-US" smtClean="0"/>
              <a:t>Art of Multiprocessor Programming</a:t>
            </a:r>
          </a:p>
        </p:txBody>
      </p:sp>
      <p:sp>
        <p:nvSpPr>
          <p:cNvPr id="101379" name="Slide Number Placeholder 2"/>
          <p:cNvSpPr>
            <a:spLocks noGrp="1"/>
          </p:cNvSpPr>
          <p:nvPr>
            <p:ph type="sldNum" sz="quarter" idx="11"/>
          </p:nvPr>
        </p:nvSpPr>
        <p:spPr>
          <a:noFill/>
        </p:spPr>
        <p:txBody>
          <a:bodyPr/>
          <a:lstStyle/>
          <a:p>
            <a:fld id="{65369519-1C9A-43CD-8952-1C7113E9B856}" type="slidenum">
              <a:rPr lang="ar-SA" smtClean="0">
                <a:cs typeface="Arial" pitchFamily="34" charset="0"/>
              </a:rPr>
              <a:pPr/>
              <a:t>89</a:t>
            </a:fld>
            <a:endParaRPr lang="en-US" smtClean="0">
              <a:cs typeface="Arial" pitchFamily="34" charset="0"/>
            </a:endParaRPr>
          </a:p>
        </p:txBody>
      </p:sp>
      <p:sp>
        <p:nvSpPr>
          <p:cNvPr id="101380" name="Rectangle 3"/>
          <p:cNvSpPr>
            <a:spLocks noGrp="1" noChangeArrowheads="1"/>
          </p:cNvSpPr>
          <p:nvPr>
            <p:ph type="title" idx="4294967295"/>
          </p:nvPr>
        </p:nvSpPr>
        <p:spPr/>
        <p:txBody>
          <a:bodyPr/>
          <a:lstStyle/>
          <a:p>
            <a:r>
              <a:rPr lang="en-US" smtClean="0"/>
              <a:t>Lock-Free List</a:t>
            </a:r>
          </a:p>
        </p:txBody>
      </p:sp>
      <p:sp>
        <p:nvSpPr>
          <p:cNvPr id="101381" name="Text Box 4"/>
          <p:cNvSpPr txBox="1">
            <a:spLocks noChangeArrowheads="1"/>
          </p:cNvSpPr>
          <p:nvPr/>
        </p:nvSpPr>
        <p:spPr bwMode="auto">
          <a:xfrm>
            <a:off x="773113" y="2057400"/>
            <a:ext cx="7445375" cy="2173288"/>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int makeRegularKey(int key) {</a:t>
            </a:r>
          </a:p>
          <a:p>
            <a:pPr algn="l" eaLnBrk="1" hangingPunct="1">
              <a:lnSpc>
                <a:spcPct val="70000"/>
              </a:lnSpc>
              <a:spcBef>
                <a:spcPct val="30000"/>
              </a:spcBef>
            </a:pPr>
            <a:r>
              <a:rPr lang="en-US" b="1">
                <a:solidFill>
                  <a:schemeClr val="folHlink"/>
                </a:solidFill>
                <a:latin typeface="Lucida Console" pitchFamily="49" charset="0"/>
              </a:rPr>
              <a:t>    return reverse(key | 0x80000000);</a:t>
            </a:r>
          </a:p>
          <a:p>
            <a:pPr algn="l" eaLnBrk="1" hangingPunct="1">
              <a:lnSpc>
                <a:spcPct val="70000"/>
              </a:lnSpc>
              <a:spcBef>
                <a:spcPct val="30000"/>
              </a:spcBef>
            </a:pPr>
            <a:r>
              <a:rPr lang="en-US" b="1">
                <a:solidFill>
                  <a:schemeClr val="folHlink"/>
                </a:solidFill>
                <a:latin typeface="Lucida Console" pitchFamily="49" charset="0"/>
              </a:rPr>
              <a:t>}</a:t>
            </a:r>
          </a:p>
          <a:p>
            <a:pPr algn="l" eaLnBrk="1" hangingPunct="1">
              <a:lnSpc>
                <a:spcPct val="70000"/>
              </a:lnSpc>
              <a:spcBef>
                <a:spcPct val="30000"/>
              </a:spcBef>
            </a:pPr>
            <a:r>
              <a:rPr lang="en-US" b="1">
                <a:solidFill>
                  <a:schemeClr val="tx1"/>
                </a:solidFill>
                <a:latin typeface="Lucida Console" pitchFamily="49" charset="0"/>
              </a:rPr>
              <a:t>int</a:t>
            </a:r>
            <a:r>
              <a:rPr lang="en-US" b="1">
                <a:latin typeface="Lucida Console" pitchFamily="49" charset="0"/>
              </a:rPr>
              <a:t> makeSentinelKey(</a:t>
            </a:r>
            <a:r>
              <a:rPr lang="en-US" b="1">
                <a:solidFill>
                  <a:schemeClr val="tx1"/>
                </a:solidFill>
                <a:latin typeface="Lucida Console" pitchFamily="49" charset="0"/>
              </a:rPr>
              <a:t>int</a:t>
            </a:r>
            <a:r>
              <a:rPr lang="en-US" b="1">
                <a:latin typeface="Lucida Console" pitchFamily="49" charset="0"/>
              </a:rPr>
              <a:t> key)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return</a:t>
            </a:r>
            <a:r>
              <a:rPr lang="en-US" b="1">
                <a:latin typeface="Lucida Console" pitchFamily="49" charset="0"/>
              </a:rPr>
              <a:t> reverse(key);</a:t>
            </a:r>
          </a:p>
          <a:p>
            <a:pPr algn="l" eaLnBrk="1" hangingPunct="1">
              <a:lnSpc>
                <a:spcPct val="70000"/>
              </a:lnSpc>
              <a:spcBef>
                <a:spcPct val="30000"/>
              </a:spcBef>
            </a:pPr>
            <a:r>
              <a:rPr lang="en-US" b="1">
                <a:latin typeface="Lucida Console" pitchFamily="49" charset="0"/>
              </a:rPr>
              <a:t>}</a:t>
            </a:r>
          </a:p>
        </p:txBody>
      </p:sp>
      <p:sp>
        <p:nvSpPr>
          <p:cNvPr id="101382" name="Text Box 5"/>
          <p:cNvSpPr txBox="1">
            <a:spLocks noChangeArrowheads="1"/>
          </p:cNvSpPr>
          <p:nvPr/>
        </p:nvSpPr>
        <p:spPr bwMode="auto">
          <a:xfrm>
            <a:off x="1546225" y="4614863"/>
            <a:ext cx="6475413" cy="1066800"/>
          </a:xfrm>
          <a:prstGeom prst="rect">
            <a:avLst/>
          </a:prstGeom>
          <a:no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Sentinel key: simply reverse (high-order bit is 0)</a:t>
            </a:r>
          </a:p>
        </p:txBody>
      </p:sp>
      <p:sp>
        <p:nvSpPr>
          <p:cNvPr id="101383" name="AutoShape 6"/>
          <p:cNvSpPr>
            <a:spLocks noChangeArrowheads="1"/>
          </p:cNvSpPr>
          <p:nvPr/>
        </p:nvSpPr>
        <p:spPr bwMode="auto">
          <a:xfrm>
            <a:off x="781050" y="3046413"/>
            <a:ext cx="6748463" cy="1035050"/>
          </a:xfrm>
          <a:prstGeom prst="wedgeRoundRectCallout">
            <a:avLst>
              <a:gd name="adj1" fmla="val 5847"/>
              <a:gd name="adj2" fmla="val 120861"/>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0"/>
          </p:nvPr>
        </p:nvSpPr>
        <p:spPr>
          <a:noFill/>
        </p:spPr>
        <p:txBody>
          <a:bodyPr/>
          <a:lstStyle/>
          <a:p>
            <a:r>
              <a:rPr lang="en-US" smtClean="0"/>
              <a:t>Art of Multiprocessor Programming</a:t>
            </a:r>
          </a:p>
        </p:txBody>
      </p:sp>
      <p:sp>
        <p:nvSpPr>
          <p:cNvPr id="15363" name="Slide Number Placeholder 2"/>
          <p:cNvSpPr>
            <a:spLocks noGrp="1"/>
          </p:cNvSpPr>
          <p:nvPr>
            <p:ph type="sldNum" sz="quarter" idx="11"/>
          </p:nvPr>
        </p:nvSpPr>
        <p:spPr>
          <a:noFill/>
        </p:spPr>
        <p:txBody>
          <a:bodyPr/>
          <a:lstStyle/>
          <a:p>
            <a:fld id="{055E1A0D-8439-4BD7-9086-5C1B540E63D9}" type="slidenum">
              <a:rPr lang="ar-SA" smtClean="0">
                <a:cs typeface="Arial" pitchFamily="34" charset="0"/>
              </a:rPr>
              <a:pPr/>
              <a:t>9</a:t>
            </a:fld>
            <a:endParaRPr lang="en-US" smtClean="0">
              <a:cs typeface="Arial" pitchFamily="34" charset="0"/>
            </a:endParaRPr>
          </a:p>
        </p:txBody>
      </p:sp>
      <p:sp>
        <p:nvSpPr>
          <p:cNvPr id="15364"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fld id="{2AEC7A94-3872-43BE-9721-1B59B04AEC88}" type="slidenum">
              <a:rPr lang="ar-SA" sz="1400">
                <a:solidFill>
                  <a:schemeClr val="tx1"/>
                </a:solidFill>
                <a:latin typeface="Arial" pitchFamily="34" charset="0"/>
                <a:cs typeface="Arial" pitchFamily="34" charset="0"/>
              </a:rPr>
              <a:pPr/>
              <a:t>9</a:t>
            </a:fld>
            <a:endParaRPr lang="en-US" sz="1400" dirty="0">
              <a:solidFill>
                <a:schemeClr val="tx1"/>
              </a:solidFill>
              <a:latin typeface="Arial" pitchFamily="34" charset="0"/>
              <a:cs typeface="Arial" pitchFamily="34" charset="0"/>
            </a:endParaRPr>
          </a:p>
        </p:txBody>
      </p:sp>
      <p:sp>
        <p:nvSpPr>
          <p:cNvPr id="15365" name="Rectangle 2"/>
          <p:cNvSpPr>
            <a:spLocks noGrp="1" noChangeArrowheads="1"/>
          </p:cNvSpPr>
          <p:nvPr>
            <p:ph type="title" idx="4294967295"/>
          </p:nvPr>
        </p:nvSpPr>
        <p:spPr>
          <a:xfrm>
            <a:off x="760413" y="209550"/>
            <a:ext cx="7772400" cy="1146175"/>
          </a:xfrm>
        </p:spPr>
        <p:txBody>
          <a:bodyPr lIns="0" tIns="0" rIns="0" bIns="0"/>
          <a:lstStyle/>
          <a:p>
            <a:pPr defTabSz="10080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mtClean="0"/>
              <a:t>Resizing</a:t>
            </a:r>
          </a:p>
        </p:txBody>
      </p:sp>
      <p:sp>
        <p:nvSpPr>
          <p:cNvPr id="15366" name="AutoShape 3"/>
          <p:cNvSpPr>
            <a:spLocks noChangeArrowheads="1"/>
          </p:cNvSpPr>
          <p:nvPr/>
        </p:nvSpPr>
        <p:spPr bwMode="auto">
          <a:xfrm>
            <a:off x="1525588" y="26892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367" name="AutoShape 4"/>
          <p:cNvSpPr>
            <a:spLocks noChangeArrowheads="1"/>
          </p:cNvSpPr>
          <p:nvPr/>
        </p:nvSpPr>
        <p:spPr bwMode="auto">
          <a:xfrm>
            <a:off x="1525588" y="3209925"/>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368" name="AutoShape 5"/>
          <p:cNvSpPr>
            <a:spLocks noChangeArrowheads="1"/>
          </p:cNvSpPr>
          <p:nvPr/>
        </p:nvSpPr>
        <p:spPr bwMode="auto">
          <a:xfrm>
            <a:off x="1525588" y="16462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369" name="AutoShape 6"/>
          <p:cNvSpPr>
            <a:spLocks noChangeArrowheads="1"/>
          </p:cNvSpPr>
          <p:nvPr/>
        </p:nvSpPr>
        <p:spPr bwMode="auto">
          <a:xfrm>
            <a:off x="1525588" y="21669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370" name="Line 7"/>
          <p:cNvSpPr>
            <a:spLocks noChangeShapeType="1"/>
          </p:cNvSpPr>
          <p:nvPr/>
        </p:nvSpPr>
        <p:spPr bwMode="auto">
          <a:xfrm>
            <a:off x="3306763" y="1698625"/>
            <a:ext cx="1587" cy="363538"/>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5371" name="AutoShape 8"/>
          <p:cNvSpPr>
            <a:spLocks noChangeArrowheads="1"/>
          </p:cNvSpPr>
          <p:nvPr/>
        </p:nvSpPr>
        <p:spPr bwMode="auto">
          <a:xfrm>
            <a:off x="2778125" y="2241550"/>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372" name="Line 9"/>
          <p:cNvSpPr>
            <a:spLocks noChangeShapeType="1"/>
          </p:cNvSpPr>
          <p:nvPr/>
        </p:nvSpPr>
        <p:spPr bwMode="auto">
          <a:xfrm>
            <a:off x="3306763" y="2252663"/>
            <a:ext cx="1587"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5373" name="Text Box 10"/>
          <p:cNvSpPr txBox="1">
            <a:spLocks noChangeArrowheads="1"/>
          </p:cNvSpPr>
          <p:nvPr/>
        </p:nvSpPr>
        <p:spPr bwMode="auto">
          <a:xfrm>
            <a:off x="1651000" y="17653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0</a:t>
            </a:r>
          </a:p>
        </p:txBody>
      </p:sp>
      <p:sp>
        <p:nvSpPr>
          <p:cNvPr id="15374" name="Text Box 11"/>
          <p:cNvSpPr txBox="1">
            <a:spLocks noChangeArrowheads="1"/>
          </p:cNvSpPr>
          <p:nvPr/>
        </p:nvSpPr>
        <p:spPr bwMode="auto">
          <a:xfrm>
            <a:off x="1651000" y="2289175"/>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1</a:t>
            </a:r>
          </a:p>
        </p:txBody>
      </p:sp>
      <p:sp>
        <p:nvSpPr>
          <p:cNvPr id="15375" name="Text Box 12"/>
          <p:cNvSpPr txBox="1">
            <a:spLocks noChangeArrowheads="1"/>
          </p:cNvSpPr>
          <p:nvPr/>
        </p:nvSpPr>
        <p:spPr bwMode="auto">
          <a:xfrm>
            <a:off x="1651000" y="28114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2</a:t>
            </a:r>
          </a:p>
        </p:txBody>
      </p:sp>
      <p:sp>
        <p:nvSpPr>
          <p:cNvPr id="15376" name="Text Box 13"/>
          <p:cNvSpPr txBox="1">
            <a:spLocks noChangeArrowheads="1"/>
          </p:cNvSpPr>
          <p:nvPr/>
        </p:nvSpPr>
        <p:spPr bwMode="auto">
          <a:xfrm>
            <a:off x="1651000" y="33337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3</a:t>
            </a:r>
          </a:p>
        </p:txBody>
      </p:sp>
      <p:sp>
        <p:nvSpPr>
          <p:cNvPr id="15377" name="Line 14"/>
          <p:cNvSpPr>
            <a:spLocks noChangeShapeType="1"/>
          </p:cNvSpPr>
          <p:nvPr/>
        </p:nvSpPr>
        <p:spPr bwMode="auto">
          <a:xfrm flipV="1">
            <a:off x="2068513" y="19081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5378" name="Line 15"/>
          <p:cNvSpPr>
            <a:spLocks noChangeShapeType="1"/>
          </p:cNvSpPr>
          <p:nvPr/>
        </p:nvSpPr>
        <p:spPr bwMode="auto">
          <a:xfrm flipV="1">
            <a:off x="2068513" y="2449513"/>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5379" name="Line 16"/>
          <p:cNvSpPr>
            <a:spLocks noChangeShapeType="1"/>
          </p:cNvSpPr>
          <p:nvPr/>
        </p:nvSpPr>
        <p:spPr bwMode="auto">
          <a:xfrm flipV="1">
            <a:off x="2060575" y="3455988"/>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5380" name="AutoShape 17"/>
          <p:cNvSpPr>
            <a:spLocks noChangeArrowheads="1"/>
          </p:cNvSpPr>
          <p:nvPr/>
        </p:nvSpPr>
        <p:spPr bwMode="auto">
          <a:xfrm>
            <a:off x="2776538" y="1687513"/>
            <a:ext cx="1003300" cy="376237"/>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381" name="Text Box 18"/>
          <p:cNvSpPr txBox="1">
            <a:spLocks noChangeArrowheads="1"/>
          </p:cNvSpPr>
          <p:nvPr/>
        </p:nvSpPr>
        <p:spPr bwMode="auto">
          <a:xfrm>
            <a:off x="2833688" y="1663700"/>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16</a:t>
            </a:r>
          </a:p>
        </p:txBody>
      </p:sp>
      <p:sp>
        <p:nvSpPr>
          <p:cNvPr id="15382" name="Text Box 19"/>
          <p:cNvSpPr txBox="1">
            <a:spLocks noChangeArrowheads="1"/>
          </p:cNvSpPr>
          <p:nvPr/>
        </p:nvSpPr>
        <p:spPr bwMode="auto">
          <a:xfrm>
            <a:off x="2846388" y="221615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9</a:t>
            </a:r>
          </a:p>
        </p:txBody>
      </p:sp>
      <p:sp>
        <p:nvSpPr>
          <p:cNvPr id="15383" name="AutoShape 20"/>
          <p:cNvSpPr>
            <a:spLocks noChangeArrowheads="1"/>
          </p:cNvSpPr>
          <p:nvPr/>
        </p:nvSpPr>
        <p:spPr bwMode="auto">
          <a:xfrm>
            <a:off x="2768600" y="3279775"/>
            <a:ext cx="1004888"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384" name="Line 21"/>
          <p:cNvSpPr>
            <a:spLocks noChangeShapeType="1"/>
          </p:cNvSpPr>
          <p:nvPr/>
        </p:nvSpPr>
        <p:spPr bwMode="auto">
          <a:xfrm>
            <a:off x="3298825" y="3290888"/>
            <a:ext cx="1588"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5385" name="AutoShape 22"/>
          <p:cNvSpPr>
            <a:spLocks noChangeArrowheads="1"/>
          </p:cNvSpPr>
          <p:nvPr/>
        </p:nvSpPr>
        <p:spPr bwMode="auto">
          <a:xfrm>
            <a:off x="4351338" y="3289300"/>
            <a:ext cx="1003300" cy="376238"/>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386" name="Line 23"/>
          <p:cNvSpPr>
            <a:spLocks noChangeShapeType="1"/>
          </p:cNvSpPr>
          <p:nvPr/>
        </p:nvSpPr>
        <p:spPr bwMode="auto">
          <a:xfrm>
            <a:off x="4881563" y="33004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5387" name="Text Box 24"/>
          <p:cNvSpPr txBox="1">
            <a:spLocks noChangeArrowheads="1"/>
          </p:cNvSpPr>
          <p:nvPr/>
        </p:nvSpPr>
        <p:spPr bwMode="auto">
          <a:xfrm>
            <a:off x="2838450" y="3254375"/>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7</a:t>
            </a:r>
          </a:p>
        </p:txBody>
      </p:sp>
      <p:sp>
        <p:nvSpPr>
          <p:cNvPr id="15388" name="Text Box 25"/>
          <p:cNvSpPr txBox="1">
            <a:spLocks noChangeArrowheads="1"/>
          </p:cNvSpPr>
          <p:nvPr/>
        </p:nvSpPr>
        <p:spPr bwMode="auto">
          <a:xfrm>
            <a:off x="4424363" y="3254375"/>
            <a:ext cx="481699"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15</a:t>
            </a:r>
          </a:p>
        </p:txBody>
      </p:sp>
      <p:sp>
        <p:nvSpPr>
          <p:cNvPr id="15389" name="Text Box 26"/>
          <p:cNvSpPr txBox="1">
            <a:spLocks noChangeArrowheads="1"/>
          </p:cNvSpPr>
          <p:nvPr/>
        </p:nvSpPr>
        <p:spPr bwMode="auto">
          <a:xfrm>
            <a:off x="6221413" y="1665288"/>
            <a:ext cx="2591250" cy="530032"/>
          </a:xfrm>
          <a:prstGeom prst="rect">
            <a:avLst/>
          </a:prstGeom>
          <a:noFill/>
          <a:ln w="9525">
            <a:noFill/>
            <a:miter lim="800000"/>
            <a:headEnd/>
            <a:tailEnd/>
          </a:ln>
        </p:spPr>
        <p:txBody>
          <a:bodyPr wrap="none" lIns="82945" tIns="41473" rIns="82945" bIns="41473">
            <a:spAutoFit/>
          </a:bodyPr>
          <a:lstStyle/>
          <a:p>
            <a:pPr algn="l" defTabSz="828675" eaLnBrk="1" hangingPunct="1"/>
            <a:r>
              <a:rPr lang="en-US" sz="2900">
                <a:solidFill>
                  <a:schemeClr val="tx1"/>
                </a:solidFill>
                <a:latin typeface="Arial" pitchFamily="34" charset="0"/>
                <a:cs typeface="Arial" pitchFamily="34" charset="0"/>
              </a:rPr>
              <a:t>h(4) = 0 mod 8</a:t>
            </a:r>
          </a:p>
        </p:txBody>
      </p:sp>
      <p:sp>
        <p:nvSpPr>
          <p:cNvPr id="15390" name="AutoShape 28"/>
          <p:cNvSpPr>
            <a:spLocks noChangeArrowheads="1"/>
          </p:cNvSpPr>
          <p:nvPr/>
        </p:nvSpPr>
        <p:spPr bwMode="auto">
          <a:xfrm>
            <a:off x="1520825" y="47704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391" name="AutoShape 29"/>
          <p:cNvSpPr>
            <a:spLocks noChangeArrowheads="1"/>
          </p:cNvSpPr>
          <p:nvPr/>
        </p:nvSpPr>
        <p:spPr bwMode="auto">
          <a:xfrm>
            <a:off x="1520825" y="5292725"/>
            <a:ext cx="765175" cy="519113"/>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392" name="AutoShape 30"/>
          <p:cNvSpPr>
            <a:spLocks noChangeArrowheads="1"/>
          </p:cNvSpPr>
          <p:nvPr/>
        </p:nvSpPr>
        <p:spPr bwMode="auto">
          <a:xfrm>
            <a:off x="1520825" y="3729038"/>
            <a:ext cx="765175" cy="519112"/>
          </a:xfrm>
          <a:prstGeom prst="roundRect">
            <a:avLst>
              <a:gd name="adj" fmla="val 278"/>
            </a:avLst>
          </a:prstGeom>
          <a:solidFill>
            <a:srgbClr val="99FFCC"/>
          </a:solidFill>
          <a:ln w="35941">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393" name="AutoShape 31"/>
          <p:cNvSpPr>
            <a:spLocks noChangeArrowheads="1"/>
          </p:cNvSpPr>
          <p:nvPr/>
        </p:nvSpPr>
        <p:spPr bwMode="auto">
          <a:xfrm>
            <a:off x="1520825" y="4249738"/>
            <a:ext cx="765175" cy="520700"/>
          </a:xfrm>
          <a:prstGeom prst="roundRect">
            <a:avLst>
              <a:gd name="adj" fmla="val 278"/>
            </a:avLst>
          </a:prstGeom>
          <a:solidFill>
            <a:srgbClr val="99FFCC"/>
          </a:solidFill>
          <a:ln w="36000">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394" name="Text Box 32"/>
          <p:cNvSpPr txBox="1">
            <a:spLocks noChangeArrowheads="1"/>
          </p:cNvSpPr>
          <p:nvPr/>
        </p:nvSpPr>
        <p:spPr bwMode="auto">
          <a:xfrm>
            <a:off x="1646238" y="384810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4</a:t>
            </a:r>
          </a:p>
        </p:txBody>
      </p:sp>
      <p:sp>
        <p:nvSpPr>
          <p:cNvPr id="15395" name="Text Box 33"/>
          <p:cNvSpPr txBox="1">
            <a:spLocks noChangeArrowheads="1"/>
          </p:cNvSpPr>
          <p:nvPr/>
        </p:nvSpPr>
        <p:spPr bwMode="auto">
          <a:xfrm>
            <a:off x="1646238" y="4370388"/>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5</a:t>
            </a:r>
          </a:p>
        </p:txBody>
      </p:sp>
      <p:sp>
        <p:nvSpPr>
          <p:cNvPr id="15396" name="Text Box 34"/>
          <p:cNvSpPr txBox="1">
            <a:spLocks noChangeArrowheads="1"/>
          </p:cNvSpPr>
          <p:nvPr/>
        </p:nvSpPr>
        <p:spPr bwMode="auto">
          <a:xfrm>
            <a:off x="1646238" y="4894263"/>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6</a:t>
            </a:r>
          </a:p>
        </p:txBody>
      </p:sp>
      <p:sp>
        <p:nvSpPr>
          <p:cNvPr id="15397" name="Text Box 35"/>
          <p:cNvSpPr txBox="1">
            <a:spLocks noChangeArrowheads="1"/>
          </p:cNvSpPr>
          <p:nvPr/>
        </p:nvSpPr>
        <p:spPr bwMode="auto">
          <a:xfrm>
            <a:off x="1646238" y="5416550"/>
            <a:ext cx="157094" cy="356188"/>
          </a:xfrm>
          <a:prstGeom prst="rect">
            <a:avLst/>
          </a:prstGeom>
          <a:solidFill>
            <a:srgbClr val="99FFCC"/>
          </a:solidFill>
          <a:ln w="9525">
            <a:noFill/>
            <a:miter lim="800000"/>
            <a:headEnd/>
            <a:tailEnd/>
          </a:ln>
        </p:spPr>
        <p:txBody>
          <a:bodyPr wrap="none" lIns="0" tIns="0" rIns="0" bIns="0">
            <a:spAutoFit/>
          </a:bodyPr>
          <a:lstStyle/>
          <a:p>
            <a:pPr algn="l" defTabSz="828675" eaLnBrk="1">
              <a:lnSpc>
                <a:spcPct val="115000"/>
              </a:lnSpc>
              <a:buClr>
                <a:srgbClr val="000000"/>
              </a:buClr>
              <a:buSzPct val="45000"/>
              <a:buFont typeface="StarSymbol" pitchFamily="2" charset="0"/>
              <a:buNone/>
            </a:pPr>
            <a:r>
              <a:rPr lang="en-GB" sz="2200" dirty="0">
                <a:solidFill>
                  <a:schemeClr val="tx1"/>
                </a:solidFill>
                <a:latin typeface="Arial" pitchFamily="34" charset="0"/>
              </a:rPr>
              <a:t>7</a:t>
            </a:r>
          </a:p>
        </p:txBody>
      </p:sp>
      <p:sp>
        <p:nvSpPr>
          <p:cNvPr id="15398" name="Freeform 36"/>
          <p:cNvSpPr>
            <a:spLocks/>
          </p:cNvSpPr>
          <p:nvPr/>
        </p:nvSpPr>
        <p:spPr bwMode="auto">
          <a:xfrm>
            <a:off x="3962400" y="1946275"/>
            <a:ext cx="2254250" cy="2293938"/>
          </a:xfrm>
          <a:custGeom>
            <a:avLst/>
            <a:gdLst>
              <a:gd name="T0" fmla="*/ 2147483647 w 1420"/>
              <a:gd name="T1" fmla="*/ 0 h 1445"/>
              <a:gd name="T2" fmla="*/ 2147483647 w 1420"/>
              <a:gd name="T3" fmla="*/ 2147483647 h 1445"/>
              <a:gd name="T4" fmla="*/ 2147483647 w 1420"/>
              <a:gd name="T5" fmla="*/ 2147483647 h 1445"/>
              <a:gd name="T6" fmla="*/ 0 w 1420"/>
              <a:gd name="T7" fmla="*/ 2147483647 h 1445"/>
              <a:gd name="T8" fmla="*/ 0 60000 65536"/>
              <a:gd name="T9" fmla="*/ 0 60000 65536"/>
              <a:gd name="T10" fmla="*/ 0 60000 65536"/>
              <a:gd name="T11" fmla="*/ 0 60000 65536"/>
              <a:gd name="T12" fmla="*/ 0 w 1420"/>
              <a:gd name="T13" fmla="*/ 0 h 1445"/>
              <a:gd name="T14" fmla="*/ 1420 w 1420"/>
              <a:gd name="T15" fmla="*/ 1445 h 1445"/>
            </a:gdLst>
            <a:ahLst/>
            <a:cxnLst>
              <a:cxn ang="T8">
                <a:pos x="T0" y="T1"/>
              </a:cxn>
              <a:cxn ang="T9">
                <a:pos x="T2" y="T3"/>
              </a:cxn>
              <a:cxn ang="T10">
                <a:pos x="T4" y="T5"/>
              </a:cxn>
              <a:cxn ang="T11">
                <a:pos x="T6" y="T7"/>
              </a:cxn>
            </a:cxnLst>
            <a:rect l="T12" t="T13" r="T14" b="T15"/>
            <a:pathLst>
              <a:path w="1420" h="1445">
                <a:moveTo>
                  <a:pt x="953" y="0"/>
                </a:moveTo>
                <a:cubicBezTo>
                  <a:pt x="1024" y="43"/>
                  <a:pt x="1342" y="46"/>
                  <a:pt x="1381" y="258"/>
                </a:cubicBezTo>
                <a:cubicBezTo>
                  <a:pt x="1420" y="470"/>
                  <a:pt x="1419" y="1095"/>
                  <a:pt x="1189" y="1270"/>
                </a:cubicBezTo>
                <a:cubicBezTo>
                  <a:pt x="959" y="1445"/>
                  <a:pt x="248" y="1299"/>
                  <a:pt x="0" y="1307"/>
                </a:cubicBezTo>
              </a:path>
            </a:pathLst>
          </a:custGeom>
          <a:noFill/>
          <a:ln w="76200">
            <a:solidFill>
              <a:srgbClr val="FF0000"/>
            </a:solidFill>
            <a:miter lim="800000"/>
            <a:headEnd/>
            <a:tailEnd type="triangle" w="lg" len="med"/>
          </a:ln>
        </p:spPr>
        <p:txBody>
          <a:bodyPr wrap="none"/>
          <a:lstStyle/>
          <a:p>
            <a:pPr algn="ctr" eaLnBrk="1" hangingPunct="1">
              <a:lnSpc>
                <a:spcPct val="70000"/>
              </a:lnSpc>
              <a:spcBef>
                <a:spcPct val="30000"/>
              </a:spcBef>
            </a:pPr>
            <a:endParaRPr lang="en-US" sz="2800" b="1" dirty="0">
              <a:latin typeface="Arial" pitchFamily="34" charset="0"/>
            </a:endParaRPr>
          </a:p>
        </p:txBody>
      </p:sp>
      <p:sp>
        <p:nvSpPr>
          <p:cNvPr id="15399" name="Line 37"/>
          <p:cNvSpPr>
            <a:spLocks noChangeShapeType="1"/>
          </p:cNvSpPr>
          <p:nvPr/>
        </p:nvSpPr>
        <p:spPr bwMode="auto">
          <a:xfrm>
            <a:off x="3306763" y="1687513"/>
            <a:ext cx="1587" cy="363537"/>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5400" name="Line 38"/>
          <p:cNvSpPr>
            <a:spLocks noChangeShapeType="1"/>
          </p:cNvSpPr>
          <p:nvPr/>
        </p:nvSpPr>
        <p:spPr bwMode="auto">
          <a:xfrm flipV="1">
            <a:off x="3643313" y="3457575"/>
            <a:ext cx="711200" cy="6350"/>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5401" name="AutoShape 39"/>
          <p:cNvSpPr>
            <a:spLocks noChangeArrowheads="1"/>
          </p:cNvSpPr>
          <p:nvPr/>
        </p:nvSpPr>
        <p:spPr bwMode="auto">
          <a:xfrm>
            <a:off x="4359275" y="1698625"/>
            <a:ext cx="1003300" cy="374650"/>
          </a:xfrm>
          <a:prstGeom prst="roundRect">
            <a:avLst>
              <a:gd name="adj" fmla="val 384"/>
            </a:avLst>
          </a:prstGeom>
          <a:solidFill>
            <a:srgbClr val="CCFFFF"/>
          </a:solidFill>
          <a:ln w="25146">
            <a:solidFill>
              <a:srgbClr val="000000"/>
            </a:solidFill>
            <a:round/>
            <a:headEnd/>
            <a:tailEnd/>
          </a:ln>
        </p:spPr>
        <p:txBody>
          <a:bodyPr wrap="none" anchor="ctr"/>
          <a:lstStyle/>
          <a:p>
            <a:pPr algn="ctr" eaLnBrk="1" hangingPunct="1">
              <a:lnSpc>
                <a:spcPct val="70000"/>
              </a:lnSpc>
              <a:spcBef>
                <a:spcPct val="30000"/>
              </a:spcBef>
            </a:pPr>
            <a:endParaRPr lang="en-US" sz="2800" b="1" dirty="0">
              <a:latin typeface="Arial" pitchFamily="34" charset="0"/>
            </a:endParaRPr>
          </a:p>
        </p:txBody>
      </p:sp>
      <p:sp>
        <p:nvSpPr>
          <p:cNvPr id="15402" name="Line 40"/>
          <p:cNvSpPr>
            <a:spLocks noChangeShapeType="1"/>
          </p:cNvSpPr>
          <p:nvPr/>
        </p:nvSpPr>
        <p:spPr bwMode="auto">
          <a:xfrm>
            <a:off x="4889500" y="1709738"/>
            <a:ext cx="0" cy="361950"/>
          </a:xfrm>
          <a:prstGeom prst="line">
            <a:avLst/>
          </a:prstGeom>
          <a:noFill/>
          <a:ln w="25200">
            <a:solidFill>
              <a:srgbClr val="000000"/>
            </a:solidFill>
            <a:round/>
            <a:headEnd/>
            <a:tailEnd/>
          </a:ln>
        </p:spPr>
        <p:txBody>
          <a:bodyPr/>
          <a:lstStyle/>
          <a:p>
            <a:endParaRPr lang="en-US" dirty="0">
              <a:latin typeface="Arial" pitchFamily="34" charset="0"/>
            </a:endParaRPr>
          </a:p>
        </p:txBody>
      </p:sp>
      <p:sp>
        <p:nvSpPr>
          <p:cNvPr id="15403" name="Text Box 41"/>
          <p:cNvSpPr txBox="1">
            <a:spLocks noChangeArrowheads="1"/>
          </p:cNvSpPr>
          <p:nvPr/>
        </p:nvSpPr>
        <p:spPr bwMode="auto">
          <a:xfrm>
            <a:off x="4424363" y="1663700"/>
            <a:ext cx="324604" cy="422310"/>
          </a:xfrm>
          <a:prstGeom prst="rect">
            <a:avLst/>
          </a:prstGeom>
          <a:noFill/>
          <a:ln w="9525">
            <a:noFill/>
            <a:miter lim="800000"/>
            <a:headEnd/>
            <a:tailEnd/>
          </a:ln>
        </p:spPr>
        <p:txBody>
          <a:bodyPr wrap="none" lIns="82945" tIns="41473" rIns="82945" bIns="41473">
            <a:spAutoFit/>
          </a:bodyPr>
          <a:lstStyle/>
          <a:p>
            <a:pPr algn="l" defTabSz="828675"/>
            <a:r>
              <a:rPr lang="en-US" sz="2200" dirty="0">
                <a:solidFill>
                  <a:srgbClr val="000000"/>
                </a:solidFill>
                <a:latin typeface="Arial" pitchFamily="34" charset="0"/>
              </a:rPr>
              <a:t>4</a:t>
            </a:r>
          </a:p>
        </p:txBody>
      </p:sp>
      <p:sp>
        <p:nvSpPr>
          <p:cNvPr id="15404" name="Line 42"/>
          <p:cNvSpPr>
            <a:spLocks noChangeShapeType="1"/>
          </p:cNvSpPr>
          <p:nvPr/>
        </p:nvSpPr>
        <p:spPr bwMode="auto">
          <a:xfrm flipV="1">
            <a:off x="3649663" y="1866900"/>
            <a:ext cx="712787" cy="4763"/>
          </a:xfrm>
          <a:prstGeom prst="line">
            <a:avLst/>
          </a:prstGeom>
          <a:noFill/>
          <a:ln w="25146">
            <a:solidFill>
              <a:srgbClr val="000000"/>
            </a:solidFill>
            <a:round/>
            <a:headEnd type="oval" w="med" len="med"/>
            <a:tailEnd type="triangle" w="med" len="med"/>
          </a:ln>
        </p:spPr>
        <p:txBody>
          <a:bodyPr/>
          <a:lstStyle/>
          <a:p>
            <a:endParaRPr lang="en-US" dirty="0">
              <a:latin typeface="Arial" pitchFamily="34" charset="0"/>
            </a:endParaRPr>
          </a:p>
        </p:txBody>
      </p:sp>
      <p:sp>
        <p:nvSpPr>
          <p:cNvPr id="1047595" name="Text Box 43"/>
          <p:cNvSpPr txBox="1">
            <a:spLocks noChangeArrowheads="1"/>
          </p:cNvSpPr>
          <p:nvPr/>
        </p:nvSpPr>
        <p:spPr bwMode="auto">
          <a:xfrm>
            <a:off x="5248275" y="4673600"/>
            <a:ext cx="2475834" cy="514643"/>
          </a:xfrm>
          <a:prstGeom prst="rect">
            <a:avLst/>
          </a:prstGeom>
          <a:solidFill>
            <a:schemeClr val="bg1"/>
          </a:solidFill>
          <a:ln w="38100">
            <a:solidFill>
              <a:srgbClr val="0000FF"/>
            </a:solidFill>
            <a:miter lim="800000"/>
            <a:headEnd/>
            <a:tailEnd/>
          </a:ln>
          <a:effectLst>
            <a:outerShdw dist="107763" dir="2700000" algn="ctr" rotWithShape="0">
              <a:schemeClr val="bg2">
                <a:alpha val="50000"/>
              </a:schemeClr>
            </a:outerShdw>
          </a:effectLst>
        </p:spPr>
        <p:txBody>
          <a:bodyPr wrap="none" lIns="82945" tIns="41473" rIns="82945" bIns="41473">
            <a:spAutoFit/>
          </a:bodyPr>
          <a:lstStyle/>
          <a:p>
            <a:pPr algn="l" defTabSz="828675" eaLnBrk="1" hangingPunct="1">
              <a:defRPr/>
            </a:pPr>
            <a:r>
              <a:rPr lang="en-US" sz="2800">
                <a:solidFill>
                  <a:schemeClr val="tx1"/>
                </a:solidFill>
                <a:latin typeface="Arial" pitchFamily="34" charset="0"/>
                <a:cs typeface="Arial" pitchFamily="34" charset="0"/>
              </a:rPr>
              <a:t>h(k) = k mod </a:t>
            </a:r>
            <a:r>
              <a:rPr lang="en-US" sz="2800">
                <a:solidFill>
                  <a:srgbClr val="FF0000"/>
                </a:solidFill>
                <a:latin typeface="Arial" pitchFamily="34" charset="0"/>
                <a:cs typeface="Arial" pitchFamily="34" charset="0"/>
              </a:rPr>
              <a:t>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1"/>
          <p:cNvSpPr>
            <a:spLocks noGrp="1"/>
          </p:cNvSpPr>
          <p:nvPr>
            <p:ph type="ftr" sz="quarter" idx="10"/>
          </p:nvPr>
        </p:nvSpPr>
        <p:spPr>
          <a:noFill/>
        </p:spPr>
        <p:txBody>
          <a:bodyPr/>
          <a:lstStyle/>
          <a:p>
            <a:r>
              <a:rPr lang="en-US" smtClean="0"/>
              <a:t>Art of Multiprocessor Programming</a:t>
            </a:r>
          </a:p>
        </p:txBody>
      </p:sp>
      <p:sp>
        <p:nvSpPr>
          <p:cNvPr id="102403" name="Slide Number Placeholder 2"/>
          <p:cNvSpPr>
            <a:spLocks noGrp="1"/>
          </p:cNvSpPr>
          <p:nvPr>
            <p:ph type="sldNum" sz="quarter" idx="11"/>
          </p:nvPr>
        </p:nvSpPr>
        <p:spPr>
          <a:noFill/>
        </p:spPr>
        <p:txBody>
          <a:bodyPr/>
          <a:lstStyle/>
          <a:p>
            <a:fld id="{49BD1C68-D49C-4148-A6FD-2C63A9D1DAB0}" type="slidenum">
              <a:rPr lang="ar-SA" smtClean="0">
                <a:cs typeface="Arial" pitchFamily="34" charset="0"/>
              </a:rPr>
              <a:pPr/>
              <a:t>90</a:t>
            </a:fld>
            <a:endParaRPr lang="en-US" smtClean="0">
              <a:cs typeface="Arial" pitchFamily="34" charset="0"/>
            </a:endParaRPr>
          </a:p>
        </p:txBody>
      </p:sp>
      <p:sp>
        <p:nvSpPr>
          <p:cNvPr id="102404" name="Rectangle 2"/>
          <p:cNvSpPr>
            <a:spLocks noGrp="1" noChangeArrowheads="1"/>
          </p:cNvSpPr>
          <p:nvPr>
            <p:ph type="title" idx="4294967295"/>
          </p:nvPr>
        </p:nvSpPr>
        <p:spPr/>
        <p:txBody>
          <a:bodyPr/>
          <a:lstStyle/>
          <a:p>
            <a:r>
              <a:rPr lang="en-US" smtClean="0"/>
              <a:t>Main List</a:t>
            </a:r>
          </a:p>
        </p:txBody>
      </p:sp>
      <p:sp>
        <p:nvSpPr>
          <p:cNvPr id="102405" name="Rectangle 3"/>
          <p:cNvSpPr>
            <a:spLocks noGrp="1" noChangeArrowheads="1"/>
          </p:cNvSpPr>
          <p:nvPr>
            <p:ph type="body" idx="4294967295"/>
          </p:nvPr>
        </p:nvSpPr>
        <p:spPr/>
        <p:txBody>
          <a:bodyPr/>
          <a:lstStyle/>
          <a:p>
            <a:r>
              <a:rPr lang="en-US" smtClean="0"/>
              <a:t>Lock-Free List from earlier class</a:t>
            </a:r>
          </a:p>
          <a:p>
            <a:r>
              <a:rPr lang="en-US" smtClean="0"/>
              <a:t>With some minor variations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1"/>
          <p:cNvSpPr>
            <a:spLocks noGrp="1"/>
          </p:cNvSpPr>
          <p:nvPr>
            <p:ph type="ftr" sz="quarter" idx="10"/>
          </p:nvPr>
        </p:nvSpPr>
        <p:spPr>
          <a:noFill/>
        </p:spPr>
        <p:txBody>
          <a:bodyPr/>
          <a:lstStyle/>
          <a:p>
            <a:r>
              <a:rPr lang="en-US" smtClean="0"/>
              <a:t>Art of Multiprocessor Programming</a:t>
            </a:r>
          </a:p>
        </p:txBody>
      </p:sp>
      <p:sp>
        <p:nvSpPr>
          <p:cNvPr id="103427" name="Slide Number Placeholder 2"/>
          <p:cNvSpPr>
            <a:spLocks noGrp="1"/>
          </p:cNvSpPr>
          <p:nvPr>
            <p:ph type="sldNum" sz="quarter" idx="11"/>
          </p:nvPr>
        </p:nvSpPr>
        <p:spPr>
          <a:noFill/>
        </p:spPr>
        <p:txBody>
          <a:bodyPr/>
          <a:lstStyle/>
          <a:p>
            <a:fld id="{4E7E40AA-D33B-4F0D-A81C-7EAE3A5B0482}" type="slidenum">
              <a:rPr lang="ar-SA" smtClean="0">
                <a:cs typeface="Arial" pitchFamily="34" charset="0"/>
              </a:rPr>
              <a:pPr/>
              <a:t>91</a:t>
            </a:fld>
            <a:endParaRPr lang="en-US" smtClean="0">
              <a:cs typeface="Arial" pitchFamily="34" charset="0"/>
            </a:endParaRPr>
          </a:p>
        </p:txBody>
      </p:sp>
      <p:sp>
        <p:nvSpPr>
          <p:cNvPr id="103428" name="Rectangle 3"/>
          <p:cNvSpPr>
            <a:spLocks noGrp="1" noChangeArrowheads="1"/>
          </p:cNvSpPr>
          <p:nvPr>
            <p:ph type="title" idx="4294967295"/>
          </p:nvPr>
        </p:nvSpPr>
        <p:spPr/>
        <p:txBody>
          <a:bodyPr/>
          <a:lstStyle/>
          <a:p>
            <a:r>
              <a:rPr lang="en-US" smtClean="0"/>
              <a:t>Lock-Free List</a:t>
            </a:r>
          </a:p>
        </p:txBody>
      </p:sp>
      <p:sp>
        <p:nvSpPr>
          <p:cNvPr id="103429" name="Text Box 4"/>
          <p:cNvSpPr txBox="1">
            <a:spLocks noChangeArrowheads="1"/>
          </p:cNvSpPr>
          <p:nvPr/>
        </p:nvSpPr>
        <p:spPr bwMode="auto">
          <a:xfrm>
            <a:off x="773113" y="2057400"/>
            <a:ext cx="7445375" cy="326866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tx1"/>
                </a:solidFill>
                <a:latin typeface="Lucida Console" pitchFamily="49" charset="0"/>
              </a:rPr>
              <a:t>public class</a:t>
            </a:r>
            <a:r>
              <a:rPr lang="en-US" b="1">
                <a:latin typeface="Lucida Console" pitchFamily="49" charset="0"/>
              </a:rPr>
              <a:t> LockFreeList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public boolean</a:t>
            </a:r>
            <a:r>
              <a:rPr lang="en-US" b="1">
                <a:latin typeface="Lucida Console" pitchFamily="49" charset="0"/>
              </a:rPr>
              <a:t> add(Object object,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key)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public boolean</a:t>
            </a:r>
            <a:r>
              <a:rPr lang="en-US" b="1">
                <a:latin typeface="Lucida Console" pitchFamily="49" charset="0"/>
              </a:rPr>
              <a:t> remove(</a:t>
            </a:r>
            <a:r>
              <a:rPr lang="en-US" b="1">
                <a:solidFill>
                  <a:schemeClr val="tx1"/>
                </a:solidFill>
                <a:latin typeface="Lucida Console" pitchFamily="49" charset="0"/>
              </a:rPr>
              <a:t>int</a:t>
            </a:r>
            <a:r>
              <a:rPr lang="en-US" b="1">
                <a:latin typeface="Lucida Console" pitchFamily="49" charset="0"/>
              </a:rPr>
              <a:t> k)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public boolean</a:t>
            </a:r>
            <a:r>
              <a:rPr lang="en-US" b="1">
                <a:latin typeface="Lucida Console" pitchFamily="49" charset="0"/>
              </a:rPr>
              <a:t> contains(</a:t>
            </a:r>
            <a:r>
              <a:rPr lang="en-US" b="1">
                <a:solidFill>
                  <a:schemeClr val="tx1"/>
                </a:solidFill>
                <a:latin typeface="Lucida Console" pitchFamily="49" charset="0"/>
              </a:rPr>
              <a:t>int</a:t>
            </a:r>
            <a:r>
              <a:rPr lang="en-US" b="1">
                <a:latin typeface="Lucida Console" pitchFamily="49" charset="0"/>
              </a:rPr>
              <a:t> k)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public</a:t>
            </a:r>
          </a:p>
          <a:p>
            <a:pPr algn="l" eaLnBrk="1" hangingPunct="1">
              <a:lnSpc>
                <a:spcPct val="70000"/>
              </a:lnSpc>
              <a:spcBef>
                <a:spcPct val="30000"/>
              </a:spcBef>
            </a:pPr>
            <a:r>
              <a:rPr lang="en-US" b="1">
                <a:latin typeface="Lucida Console" pitchFamily="49" charset="0"/>
              </a:rPr>
              <a:t>  LockFreeList(LockFreeList parent,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key) {...};</a:t>
            </a:r>
          </a:p>
          <a:p>
            <a:pPr algn="l" eaLnBrk="1" hangingPunct="1">
              <a:lnSpc>
                <a:spcPct val="70000"/>
              </a:lnSpc>
              <a:spcBef>
                <a:spcPct val="30000"/>
              </a:spcBef>
            </a:pPr>
            <a:r>
              <a:rPr lang="en-US" b="1">
                <a:latin typeface="Lucida Console"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1"/>
          <p:cNvSpPr>
            <a:spLocks noGrp="1"/>
          </p:cNvSpPr>
          <p:nvPr>
            <p:ph type="ftr" sz="quarter" idx="10"/>
          </p:nvPr>
        </p:nvSpPr>
        <p:spPr>
          <a:noFill/>
        </p:spPr>
        <p:txBody>
          <a:bodyPr/>
          <a:lstStyle/>
          <a:p>
            <a:r>
              <a:rPr lang="en-US" smtClean="0"/>
              <a:t>Art of Multiprocessor Programming</a:t>
            </a:r>
          </a:p>
        </p:txBody>
      </p:sp>
      <p:sp>
        <p:nvSpPr>
          <p:cNvPr id="104451" name="Slide Number Placeholder 2"/>
          <p:cNvSpPr>
            <a:spLocks noGrp="1"/>
          </p:cNvSpPr>
          <p:nvPr>
            <p:ph type="sldNum" sz="quarter" idx="11"/>
          </p:nvPr>
        </p:nvSpPr>
        <p:spPr>
          <a:noFill/>
        </p:spPr>
        <p:txBody>
          <a:bodyPr/>
          <a:lstStyle/>
          <a:p>
            <a:fld id="{23C09EB0-0296-4227-9637-9001AC67DA5E}" type="slidenum">
              <a:rPr lang="ar-SA" smtClean="0">
                <a:cs typeface="Arial" pitchFamily="34" charset="0"/>
              </a:rPr>
              <a:pPr/>
              <a:t>92</a:t>
            </a:fld>
            <a:endParaRPr lang="en-US" smtClean="0">
              <a:cs typeface="Arial" pitchFamily="34" charset="0"/>
            </a:endParaRPr>
          </a:p>
        </p:txBody>
      </p:sp>
      <p:sp>
        <p:nvSpPr>
          <p:cNvPr id="104452" name="Rectangle 3"/>
          <p:cNvSpPr>
            <a:spLocks noGrp="1" noChangeArrowheads="1"/>
          </p:cNvSpPr>
          <p:nvPr>
            <p:ph type="title" idx="4294967295"/>
          </p:nvPr>
        </p:nvSpPr>
        <p:spPr/>
        <p:txBody>
          <a:bodyPr/>
          <a:lstStyle/>
          <a:p>
            <a:r>
              <a:rPr lang="en-US" smtClean="0"/>
              <a:t>Lock-Free List</a:t>
            </a:r>
          </a:p>
        </p:txBody>
      </p:sp>
      <p:sp>
        <p:nvSpPr>
          <p:cNvPr id="104453" name="Text Box 4"/>
          <p:cNvSpPr txBox="1">
            <a:spLocks noChangeArrowheads="1"/>
          </p:cNvSpPr>
          <p:nvPr/>
        </p:nvSpPr>
        <p:spPr bwMode="auto">
          <a:xfrm>
            <a:off x="773113" y="2057400"/>
            <a:ext cx="7445375" cy="326866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class LockFreeList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public boolean</a:t>
            </a:r>
            <a:r>
              <a:rPr lang="en-US" b="1">
                <a:latin typeface="Lucida Console" pitchFamily="49" charset="0"/>
              </a:rPr>
              <a:t> add(Object object,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key) {...}</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public boolean remove(int k) {...}</a:t>
            </a:r>
          </a:p>
          <a:p>
            <a:pPr algn="l" eaLnBrk="1" hangingPunct="1">
              <a:lnSpc>
                <a:spcPct val="70000"/>
              </a:lnSpc>
              <a:spcBef>
                <a:spcPct val="30000"/>
              </a:spcBef>
            </a:pPr>
            <a:r>
              <a:rPr lang="en-US" b="1">
                <a:solidFill>
                  <a:schemeClr val="folHlink"/>
                </a:solidFill>
                <a:latin typeface="Lucida Console" pitchFamily="49" charset="0"/>
              </a:rPr>
              <a:t> public boolean contains(int k) {...}</a:t>
            </a:r>
          </a:p>
          <a:p>
            <a:pPr algn="l" eaLnBrk="1" hangingPunct="1">
              <a:lnSpc>
                <a:spcPct val="70000"/>
              </a:lnSpc>
              <a:spcBef>
                <a:spcPct val="30000"/>
              </a:spcBef>
            </a:pPr>
            <a:r>
              <a:rPr lang="en-US" b="1">
                <a:solidFill>
                  <a:schemeClr val="folHlink"/>
                </a:solidFill>
                <a:latin typeface="Lucida Console" pitchFamily="49" charset="0"/>
              </a:rPr>
              <a:t> public</a:t>
            </a:r>
          </a:p>
          <a:p>
            <a:pPr algn="l" eaLnBrk="1" hangingPunct="1">
              <a:lnSpc>
                <a:spcPct val="70000"/>
              </a:lnSpc>
              <a:spcBef>
                <a:spcPct val="30000"/>
              </a:spcBef>
            </a:pPr>
            <a:r>
              <a:rPr lang="en-US" b="1">
                <a:solidFill>
                  <a:schemeClr val="folHlink"/>
                </a:solidFill>
                <a:latin typeface="Lucida Console" pitchFamily="49" charset="0"/>
              </a:rPr>
              <a:t>  LockFreeList(LockFreeList parent,</a:t>
            </a:r>
          </a:p>
          <a:p>
            <a:pPr algn="l" eaLnBrk="1" hangingPunct="1">
              <a:lnSpc>
                <a:spcPct val="70000"/>
              </a:lnSpc>
              <a:spcBef>
                <a:spcPct val="30000"/>
              </a:spcBef>
            </a:pPr>
            <a:r>
              <a:rPr lang="en-US" b="1">
                <a:solidFill>
                  <a:schemeClr val="folHlink"/>
                </a:solidFill>
                <a:latin typeface="Lucida Console" pitchFamily="49" charset="0"/>
              </a:rPr>
              <a:t>               int key) {...};</a:t>
            </a:r>
          </a:p>
          <a:p>
            <a:pPr algn="l" eaLnBrk="1" hangingPunct="1">
              <a:lnSpc>
                <a:spcPct val="70000"/>
              </a:lnSpc>
              <a:spcBef>
                <a:spcPct val="30000"/>
              </a:spcBef>
            </a:pPr>
            <a:r>
              <a:rPr lang="en-US" b="1">
                <a:solidFill>
                  <a:schemeClr val="folHlink"/>
                </a:solidFill>
                <a:latin typeface="Lucida Console" pitchFamily="49" charset="0"/>
              </a:rPr>
              <a:t>}</a:t>
            </a:r>
          </a:p>
        </p:txBody>
      </p:sp>
      <p:sp>
        <p:nvSpPr>
          <p:cNvPr id="104454" name="Text Box 5"/>
          <p:cNvSpPr txBox="1">
            <a:spLocks noChangeArrowheads="1"/>
          </p:cNvSpPr>
          <p:nvPr/>
        </p:nvSpPr>
        <p:spPr bwMode="auto">
          <a:xfrm>
            <a:off x="1638300" y="4143375"/>
            <a:ext cx="6475413" cy="1066800"/>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Change: add takes key argument</a:t>
            </a:r>
          </a:p>
        </p:txBody>
      </p:sp>
      <p:sp>
        <p:nvSpPr>
          <p:cNvPr id="104455" name="AutoShape 6"/>
          <p:cNvSpPr>
            <a:spLocks noChangeArrowheads="1"/>
          </p:cNvSpPr>
          <p:nvPr/>
        </p:nvSpPr>
        <p:spPr bwMode="auto">
          <a:xfrm>
            <a:off x="904875" y="2374900"/>
            <a:ext cx="6748463" cy="822325"/>
          </a:xfrm>
          <a:prstGeom prst="wedgeRoundRectCallout">
            <a:avLst>
              <a:gd name="adj1" fmla="val -718"/>
              <a:gd name="adj2" fmla="val 170657"/>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1"/>
          <p:cNvSpPr>
            <a:spLocks noGrp="1"/>
          </p:cNvSpPr>
          <p:nvPr>
            <p:ph type="ftr" sz="quarter" idx="10"/>
          </p:nvPr>
        </p:nvSpPr>
        <p:spPr>
          <a:noFill/>
        </p:spPr>
        <p:txBody>
          <a:bodyPr/>
          <a:lstStyle/>
          <a:p>
            <a:r>
              <a:rPr lang="en-US" smtClean="0"/>
              <a:t>Art of Multiprocessor Programming</a:t>
            </a:r>
          </a:p>
        </p:txBody>
      </p:sp>
      <p:sp>
        <p:nvSpPr>
          <p:cNvPr id="105475" name="Slide Number Placeholder 2"/>
          <p:cNvSpPr>
            <a:spLocks noGrp="1"/>
          </p:cNvSpPr>
          <p:nvPr>
            <p:ph type="sldNum" sz="quarter" idx="11"/>
          </p:nvPr>
        </p:nvSpPr>
        <p:spPr>
          <a:noFill/>
        </p:spPr>
        <p:txBody>
          <a:bodyPr/>
          <a:lstStyle/>
          <a:p>
            <a:fld id="{9258A22C-F744-4356-B941-94A02EA7FC51}" type="slidenum">
              <a:rPr lang="ar-SA" smtClean="0">
                <a:cs typeface="Arial" pitchFamily="34" charset="0"/>
              </a:rPr>
              <a:pPr/>
              <a:t>93</a:t>
            </a:fld>
            <a:endParaRPr lang="en-US" smtClean="0">
              <a:cs typeface="Arial" pitchFamily="34" charset="0"/>
            </a:endParaRPr>
          </a:p>
        </p:txBody>
      </p:sp>
      <p:sp>
        <p:nvSpPr>
          <p:cNvPr id="105476" name="Rectangle 3"/>
          <p:cNvSpPr>
            <a:spLocks noGrp="1" noChangeArrowheads="1"/>
          </p:cNvSpPr>
          <p:nvPr>
            <p:ph type="title" idx="4294967295"/>
          </p:nvPr>
        </p:nvSpPr>
        <p:spPr/>
        <p:txBody>
          <a:bodyPr/>
          <a:lstStyle/>
          <a:p>
            <a:r>
              <a:rPr lang="en-US" smtClean="0"/>
              <a:t>Lock-Free List</a:t>
            </a:r>
          </a:p>
        </p:txBody>
      </p:sp>
      <p:sp>
        <p:nvSpPr>
          <p:cNvPr id="105477" name="Text Box 4"/>
          <p:cNvSpPr txBox="1">
            <a:spLocks noChangeArrowheads="1"/>
          </p:cNvSpPr>
          <p:nvPr/>
        </p:nvSpPr>
        <p:spPr bwMode="auto">
          <a:xfrm>
            <a:off x="773113" y="2057400"/>
            <a:ext cx="7445375" cy="326866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class LockFreeList {</a:t>
            </a:r>
          </a:p>
          <a:p>
            <a:pPr algn="l" eaLnBrk="1" hangingPunct="1">
              <a:lnSpc>
                <a:spcPct val="70000"/>
              </a:lnSpc>
              <a:spcBef>
                <a:spcPct val="30000"/>
              </a:spcBef>
            </a:pPr>
            <a:r>
              <a:rPr lang="en-US" b="1">
                <a:solidFill>
                  <a:schemeClr val="folHlink"/>
                </a:solidFill>
                <a:latin typeface="Lucida Console" pitchFamily="49" charset="0"/>
              </a:rPr>
              <a:t> public boolean add(Object object,</a:t>
            </a:r>
          </a:p>
          <a:p>
            <a:pPr algn="l" eaLnBrk="1" hangingPunct="1">
              <a:lnSpc>
                <a:spcPct val="70000"/>
              </a:lnSpc>
              <a:spcBef>
                <a:spcPct val="30000"/>
              </a:spcBef>
            </a:pPr>
            <a:r>
              <a:rPr lang="en-US" b="1">
                <a:solidFill>
                  <a:schemeClr val="folHlink"/>
                </a:solidFill>
                <a:latin typeface="Lucida Console" pitchFamily="49" charset="0"/>
              </a:rPr>
              <a:t>                    int key) {...}</a:t>
            </a:r>
          </a:p>
          <a:p>
            <a:pPr algn="l" eaLnBrk="1" hangingPunct="1">
              <a:lnSpc>
                <a:spcPct val="70000"/>
              </a:lnSpc>
              <a:spcBef>
                <a:spcPct val="30000"/>
              </a:spcBef>
            </a:pPr>
            <a:r>
              <a:rPr lang="en-US" b="1">
                <a:solidFill>
                  <a:schemeClr val="folHlink"/>
                </a:solidFill>
                <a:latin typeface="Lucida Console" pitchFamily="49" charset="0"/>
              </a:rPr>
              <a:t> public boolean remove(int k) {...}</a:t>
            </a:r>
          </a:p>
          <a:p>
            <a:pPr algn="l" eaLnBrk="1" hangingPunct="1">
              <a:lnSpc>
                <a:spcPct val="70000"/>
              </a:lnSpc>
              <a:spcBef>
                <a:spcPct val="30000"/>
              </a:spcBef>
            </a:pPr>
            <a:r>
              <a:rPr lang="en-US" b="1">
                <a:solidFill>
                  <a:schemeClr val="folHlink"/>
                </a:solidFill>
                <a:latin typeface="Lucida Console" pitchFamily="49" charset="0"/>
              </a:rPr>
              <a:t> public boolean contains(int k)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public</a:t>
            </a:r>
          </a:p>
          <a:p>
            <a:pPr algn="l" eaLnBrk="1" hangingPunct="1">
              <a:lnSpc>
                <a:spcPct val="70000"/>
              </a:lnSpc>
              <a:spcBef>
                <a:spcPct val="30000"/>
              </a:spcBef>
            </a:pPr>
            <a:r>
              <a:rPr lang="en-US" b="1">
                <a:latin typeface="Lucida Console" pitchFamily="49" charset="0"/>
              </a:rPr>
              <a:t>  LockFreeList(LockFreeList parent,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key) {...};</a:t>
            </a:r>
          </a:p>
          <a:p>
            <a:pPr algn="l" eaLnBrk="1" hangingPunct="1">
              <a:lnSpc>
                <a:spcPct val="70000"/>
              </a:lnSpc>
              <a:spcBef>
                <a:spcPct val="30000"/>
              </a:spcBef>
            </a:pPr>
            <a:r>
              <a:rPr lang="en-US" b="1">
                <a:solidFill>
                  <a:schemeClr val="folHlink"/>
                </a:solidFill>
                <a:latin typeface="Lucida Console" pitchFamily="49" charset="0"/>
              </a:rPr>
              <a:t>}</a:t>
            </a:r>
          </a:p>
        </p:txBody>
      </p:sp>
      <p:sp>
        <p:nvSpPr>
          <p:cNvPr id="105478" name="Text Box 5"/>
          <p:cNvSpPr txBox="1">
            <a:spLocks noChangeArrowheads="1"/>
          </p:cNvSpPr>
          <p:nvPr/>
        </p:nvSpPr>
        <p:spPr bwMode="auto">
          <a:xfrm>
            <a:off x="330200" y="1751013"/>
            <a:ext cx="6475413" cy="1066800"/>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Inserts sentinel with key if not already present …</a:t>
            </a:r>
          </a:p>
        </p:txBody>
      </p:sp>
      <p:sp>
        <p:nvSpPr>
          <p:cNvPr id="105479" name="AutoShape 6"/>
          <p:cNvSpPr>
            <a:spLocks noChangeArrowheads="1"/>
          </p:cNvSpPr>
          <p:nvPr/>
        </p:nvSpPr>
        <p:spPr bwMode="auto">
          <a:xfrm>
            <a:off x="919163" y="3790950"/>
            <a:ext cx="6748462" cy="1247775"/>
          </a:xfrm>
          <a:prstGeom prst="wedgeRoundRectCallout">
            <a:avLst>
              <a:gd name="adj1" fmla="val -14269"/>
              <a:gd name="adj2" fmla="val -109671"/>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1"/>
          <p:cNvSpPr>
            <a:spLocks noGrp="1"/>
          </p:cNvSpPr>
          <p:nvPr>
            <p:ph type="ftr" sz="quarter" idx="10"/>
          </p:nvPr>
        </p:nvSpPr>
        <p:spPr>
          <a:noFill/>
        </p:spPr>
        <p:txBody>
          <a:bodyPr/>
          <a:lstStyle/>
          <a:p>
            <a:r>
              <a:rPr lang="en-US" smtClean="0"/>
              <a:t>Art of Multiprocessor Programming</a:t>
            </a:r>
          </a:p>
        </p:txBody>
      </p:sp>
      <p:sp>
        <p:nvSpPr>
          <p:cNvPr id="106499" name="Slide Number Placeholder 2"/>
          <p:cNvSpPr>
            <a:spLocks noGrp="1"/>
          </p:cNvSpPr>
          <p:nvPr>
            <p:ph type="sldNum" sz="quarter" idx="11"/>
          </p:nvPr>
        </p:nvSpPr>
        <p:spPr>
          <a:noFill/>
        </p:spPr>
        <p:txBody>
          <a:bodyPr/>
          <a:lstStyle/>
          <a:p>
            <a:fld id="{9CA64AEC-13E0-47F7-8133-7F1ACC967BF4}" type="slidenum">
              <a:rPr lang="ar-SA" smtClean="0">
                <a:cs typeface="Arial" pitchFamily="34" charset="0"/>
              </a:rPr>
              <a:pPr/>
              <a:t>94</a:t>
            </a:fld>
            <a:endParaRPr lang="en-US" smtClean="0">
              <a:cs typeface="Arial" pitchFamily="34" charset="0"/>
            </a:endParaRPr>
          </a:p>
        </p:txBody>
      </p:sp>
      <p:sp>
        <p:nvSpPr>
          <p:cNvPr id="106500" name="Rectangle 3"/>
          <p:cNvSpPr>
            <a:spLocks noGrp="1" noChangeArrowheads="1"/>
          </p:cNvSpPr>
          <p:nvPr>
            <p:ph type="title" idx="4294967295"/>
          </p:nvPr>
        </p:nvSpPr>
        <p:spPr/>
        <p:txBody>
          <a:bodyPr/>
          <a:lstStyle/>
          <a:p>
            <a:r>
              <a:rPr lang="en-US" smtClean="0"/>
              <a:t>Lock-Free List</a:t>
            </a:r>
          </a:p>
        </p:txBody>
      </p:sp>
      <p:sp>
        <p:nvSpPr>
          <p:cNvPr id="106501" name="Text Box 4"/>
          <p:cNvSpPr txBox="1">
            <a:spLocks noChangeArrowheads="1"/>
          </p:cNvSpPr>
          <p:nvPr/>
        </p:nvSpPr>
        <p:spPr bwMode="auto">
          <a:xfrm>
            <a:off x="773113" y="2057400"/>
            <a:ext cx="7445375" cy="326866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class LockFreeList {</a:t>
            </a:r>
          </a:p>
          <a:p>
            <a:pPr algn="l" eaLnBrk="1" hangingPunct="1">
              <a:lnSpc>
                <a:spcPct val="70000"/>
              </a:lnSpc>
              <a:spcBef>
                <a:spcPct val="30000"/>
              </a:spcBef>
            </a:pPr>
            <a:r>
              <a:rPr lang="en-US" b="1">
                <a:solidFill>
                  <a:schemeClr val="folHlink"/>
                </a:solidFill>
                <a:latin typeface="Lucida Console" pitchFamily="49" charset="0"/>
              </a:rPr>
              <a:t> public boolean add(Object object,</a:t>
            </a:r>
          </a:p>
          <a:p>
            <a:pPr algn="l" eaLnBrk="1" hangingPunct="1">
              <a:lnSpc>
                <a:spcPct val="70000"/>
              </a:lnSpc>
              <a:spcBef>
                <a:spcPct val="30000"/>
              </a:spcBef>
            </a:pPr>
            <a:r>
              <a:rPr lang="en-US" b="1">
                <a:solidFill>
                  <a:schemeClr val="folHlink"/>
                </a:solidFill>
                <a:latin typeface="Lucida Console" pitchFamily="49" charset="0"/>
              </a:rPr>
              <a:t>                    int key) {...}</a:t>
            </a:r>
          </a:p>
          <a:p>
            <a:pPr algn="l" eaLnBrk="1" hangingPunct="1">
              <a:lnSpc>
                <a:spcPct val="70000"/>
              </a:lnSpc>
              <a:spcBef>
                <a:spcPct val="30000"/>
              </a:spcBef>
            </a:pPr>
            <a:r>
              <a:rPr lang="en-US" b="1">
                <a:solidFill>
                  <a:schemeClr val="folHlink"/>
                </a:solidFill>
                <a:latin typeface="Lucida Console" pitchFamily="49" charset="0"/>
              </a:rPr>
              <a:t> public boolean remove(int k) {...}</a:t>
            </a:r>
          </a:p>
          <a:p>
            <a:pPr algn="l" eaLnBrk="1" hangingPunct="1">
              <a:lnSpc>
                <a:spcPct val="70000"/>
              </a:lnSpc>
              <a:spcBef>
                <a:spcPct val="30000"/>
              </a:spcBef>
            </a:pPr>
            <a:r>
              <a:rPr lang="en-US" b="1">
                <a:solidFill>
                  <a:schemeClr val="folHlink"/>
                </a:solidFill>
                <a:latin typeface="Lucida Console" pitchFamily="49" charset="0"/>
              </a:rPr>
              <a:t> public boolean contains(int k)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public</a:t>
            </a:r>
          </a:p>
          <a:p>
            <a:pPr algn="l" eaLnBrk="1" hangingPunct="1">
              <a:lnSpc>
                <a:spcPct val="70000"/>
              </a:lnSpc>
              <a:spcBef>
                <a:spcPct val="30000"/>
              </a:spcBef>
            </a:pPr>
            <a:r>
              <a:rPr lang="en-US" b="1">
                <a:latin typeface="Lucida Console" pitchFamily="49" charset="0"/>
              </a:rPr>
              <a:t>  LockFreeList(LockFreeList parent,</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int</a:t>
            </a:r>
            <a:r>
              <a:rPr lang="en-US" b="1">
                <a:latin typeface="Lucida Console" pitchFamily="49" charset="0"/>
              </a:rPr>
              <a:t> key) {...};</a:t>
            </a:r>
          </a:p>
          <a:p>
            <a:pPr algn="l" eaLnBrk="1" hangingPunct="1">
              <a:lnSpc>
                <a:spcPct val="70000"/>
              </a:lnSpc>
              <a:spcBef>
                <a:spcPct val="30000"/>
              </a:spcBef>
            </a:pPr>
            <a:r>
              <a:rPr lang="en-US" b="1">
                <a:solidFill>
                  <a:schemeClr val="folHlink"/>
                </a:solidFill>
                <a:latin typeface="Lucida Console" pitchFamily="49" charset="0"/>
              </a:rPr>
              <a:t>}</a:t>
            </a:r>
          </a:p>
        </p:txBody>
      </p:sp>
      <p:sp>
        <p:nvSpPr>
          <p:cNvPr id="106502" name="Text Box 5"/>
          <p:cNvSpPr txBox="1">
            <a:spLocks noChangeArrowheads="1"/>
          </p:cNvSpPr>
          <p:nvPr/>
        </p:nvSpPr>
        <p:spPr bwMode="auto">
          <a:xfrm>
            <a:off x="330200" y="1751013"/>
            <a:ext cx="6475413" cy="1066800"/>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 returns new list starting with sentinel (shares with parent)</a:t>
            </a:r>
          </a:p>
        </p:txBody>
      </p:sp>
      <p:sp>
        <p:nvSpPr>
          <p:cNvPr id="106503" name="AutoShape 6"/>
          <p:cNvSpPr>
            <a:spLocks noChangeArrowheads="1"/>
          </p:cNvSpPr>
          <p:nvPr/>
        </p:nvSpPr>
        <p:spPr bwMode="auto">
          <a:xfrm>
            <a:off x="919163" y="3790950"/>
            <a:ext cx="6748462" cy="1247775"/>
          </a:xfrm>
          <a:prstGeom prst="wedgeRoundRectCallout">
            <a:avLst>
              <a:gd name="adj1" fmla="val -14269"/>
              <a:gd name="adj2" fmla="val -109671"/>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1"/>
          <p:cNvSpPr>
            <a:spLocks noGrp="1"/>
          </p:cNvSpPr>
          <p:nvPr>
            <p:ph type="ftr" sz="quarter" idx="10"/>
          </p:nvPr>
        </p:nvSpPr>
        <p:spPr>
          <a:noFill/>
        </p:spPr>
        <p:txBody>
          <a:bodyPr/>
          <a:lstStyle/>
          <a:p>
            <a:r>
              <a:rPr lang="en-US" smtClean="0"/>
              <a:t>Art of Multiprocessor Programming</a:t>
            </a:r>
          </a:p>
        </p:txBody>
      </p:sp>
      <p:sp>
        <p:nvSpPr>
          <p:cNvPr id="107523" name="Slide Number Placeholder 2"/>
          <p:cNvSpPr>
            <a:spLocks noGrp="1"/>
          </p:cNvSpPr>
          <p:nvPr>
            <p:ph type="sldNum" sz="quarter" idx="11"/>
          </p:nvPr>
        </p:nvSpPr>
        <p:spPr>
          <a:noFill/>
        </p:spPr>
        <p:txBody>
          <a:bodyPr/>
          <a:lstStyle/>
          <a:p>
            <a:fld id="{46493AA9-5B16-458E-B0F8-A55A9C7DFB4C}" type="slidenum">
              <a:rPr lang="ar-SA" smtClean="0">
                <a:cs typeface="Arial" pitchFamily="34" charset="0"/>
              </a:rPr>
              <a:pPr/>
              <a:t>95</a:t>
            </a:fld>
            <a:endParaRPr lang="en-US" smtClean="0">
              <a:cs typeface="Arial" pitchFamily="34" charset="0"/>
            </a:endParaRPr>
          </a:p>
        </p:txBody>
      </p:sp>
      <p:sp>
        <p:nvSpPr>
          <p:cNvPr id="107524" name="Rectangle 3"/>
          <p:cNvSpPr>
            <a:spLocks noGrp="1" noChangeArrowheads="1"/>
          </p:cNvSpPr>
          <p:nvPr>
            <p:ph type="title" idx="4294967295"/>
          </p:nvPr>
        </p:nvSpPr>
        <p:spPr/>
        <p:txBody>
          <a:bodyPr/>
          <a:lstStyle/>
          <a:p>
            <a:r>
              <a:rPr lang="en-US" smtClean="0"/>
              <a:t>Split-Ordered Set: Fields</a:t>
            </a:r>
          </a:p>
        </p:txBody>
      </p:sp>
      <p:sp>
        <p:nvSpPr>
          <p:cNvPr id="107525" name="Text Box 4"/>
          <p:cNvSpPr txBox="1">
            <a:spLocks noChangeArrowheads="1"/>
          </p:cNvSpPr>
          <p:nvPr/>
        </p:nvSpPr>
        <p:spPr bwMode="auto">
          <a:xfrm>
            <a:off x="773113" y="2057400"/>
            <a:ext cx="7445375" cy="399891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tx1"/>
                </a:solidFill>
                <a:latin typeface="Lucida Console" pitchFamily="49" charset="0"/>
              </a:rPr>
              <a:t>public class</a:t>
            </a:r>
            <a:r>
              <a:rPr lang="en-US" b="1">
                <a:latin typeface="Lucida Console" pitchFamily="49" charset="0"/>
              </a:rPr>
              <a:t> SOSet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protected</a:t>
            </a:r>
            <a:r>
              <a:rPr lang="en-US" b="1">
                <a:latin typeface="Lucida Console" pitchFamily="49" charset="0"/>
              </a:rPr>
              <a:t> LockFreeList[] table;</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protected</a:t>
            </a:r>
            <a:r>
              <a:rPr lang="en-US" b="1">
                <a:latin typeface="Lucida Console" pitchFamily="49" charset="0"/>
              </a:rPr>
              <a:t> AtomicInteger tableSize;</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protected</a:t>
            </a:r>
            <a:r>
              <a:rPr lang="en-US" b="1">
                <a:latin typeface="Lucida Console" pitchFamily="49" charset="0"/>
              </a:rPr>
              <a:t> AtomicInteger setSize;</a:t>
            </a:r>
          </a:p>
          <a:p>
            <a:pPr algn="l" eaLnBrk="1" hangingPunct="1">
              <a:lnSpc>
                <a:spcPct val="70000"/>
              </a:lnSpc>
              <a:spcBef>
                <a:spcPct val="30000"/>
              </a:spcBef>
            </a:pPr>
            <a:endParaRPr lang="en-US" b="1">
              <a:latin typeface="Lucida Console" pitchFamily="49" charset="0"/>
            </a:endParaRP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public</a:t>
            </a:r>
            <a:r>
              <a:rPr lang="en-US" b="1">
                <a:latin typeface="Lucida Console" pitchFamily="49" charset="0"/>
              </a:rPr>
              <a:t> SOSet(</a:t>
            </a:r>
            <a:r>
              <a:rPr lang="en-US" b="1">
                <a:solidFill>
                  <a:schemeClr val="tx1"/>
                </a:solidFill>
                <a:latin typeface="Lucida Console" pitchFamily="49" charset="0"/>
              </a:rPr>
              <a:t>int</a:t>
            </a:r>
            <a:r>
              <a:rPr lang="en-US" b="1">
                <a:latin typeface="Lucida Console" pitchFamily="49" charset="0"/>
              </a:rPr>
              <a:t> capacity) {</a:t>
            </a:r>
          </a:p>
          <a:p>
            <a:pPr algn="l" eaLnBrk="1" hangingPunct="1">
              <a:lnSpc>
                <a:spcPct val="70000"/>
              </a:lnSpc>
              <a:spcBef>
                <a:spcPct val="30000"/>
              </a:spcBef>
            </a:pPr>
            <a:r>
              <a:rPr lang="en-US" b="1">
                <a:latin typeface="Lucida Console" pitchFamily="49" charset="0"/>
              </a:rPr>
              <a:t>    table = </a:t>
            </a:r>
            <a:r>
              <a:rPr lang="en-US" b="1">
                <a:solidFill>
                  <a:schemeClr val="tx1"/>
                </a:solidFill>
                <a:latin typeface="Lucida Console" pitchFamily="49" charset="0"/>
              </a:rPr>
              <a:t>new</a:t>
            </a:r>
            <a:r>
              <a:rPr lang="en-US" b="1">
                <a:latin typeface="Lucida Console" pitchFamily="49" charset="0"/>
              </a:rPr>
              <a:t> LockFreeList[capacity];</a:t>
            </a:r>
          </a:p>
          <a:p>
            <a:pPr algn="l" eaLnBrk="1" hangingPunct="1">
              <a:lnSpc>
                <a:spcPct val="70000"/>
              </a:lnSpc>
              <a:spcBef>
                <a:spcPct val="30000"/>
              </a:spcBef>
            </a:pPr>
            <a:r>
              <a:rPr lang="en-US" b="1">
                <a:latin typeface="Lucida Console" pitchFamily="49" charset="0"/>
              </a:rPr>
              <a:t>    table[0] = </a:t>
            </a:r>
            <a:r>
              <a:rPr lang="en-US" b="1">
                <a:solidFill>
                  <a:schemeClr val="tx1"/>
                </a:solidFill>
                <a:latin typeface="Lucida Console" pitchFamily="49" charset="0"/>
              </a:rPr>
              <a:t>new</a:t>
            </a:r>
            <a:r>
              <a:rPr lang="en-US" b="1">
                <a:latin typeface="Lucida Console" pitchFamily="49" charset="0"/>
              </a:rPr>
              <a:t> LockFreeList();</a:t>
            </a:r>
          </a:p>
          <a:p>
            <a:pPr algn="l" eaLnBrk="1" hangingPunct="1">
              <a:lnSpc>
                <a:spcPct val="70000"/>
              </a:lnSpc>
              <a:spcBef>
                <a:spcPct val="30000"/>
              </a:spcBef>
            </a:pPr>
            <a:r>
              <a:rPr lang="en-US" b="1">
                <a:latin typeface="Lucida Console" pitchFamily="49" charset="0"/>
              </a:rPr>
              <a:t>    tableSize = </a:t>
            </a:r>
            <a:r>
              <a:rPr lang="en-US" b="1">
                <a:solidFill>
                  <a:schemeClr val="tx1"/>
                </a:solidFill>
                <a:latin typeface="Lucida Console" pitchFamily="49" charset="0"/>
              </a:rPr>
              <a:t>new</a:t>
            </a:r>
            <a:r>
              <a:rPr lang="en-US" b="1">
                <a:latin typeface="Lucida Console" pitchFamily="49" charset="0"/>
              </a:rPr>
              <a:t> AtomicInteger(2);</a:t>
            </a:r>
          </a:p>
          <a:p>
            <a:pPr algn="l" eaLnBrk="1" hangingPunct="1">
              <a:lnSpc>
                <a:spcPct val="70000"/>
              </a:lnSpc>
              <a:spcBef>
                <a:spcPct val="30000"/>
              </a:spcBef>
            </a:pPr>
            <a:r>
              <a:rPr lang="en-US" b="1">
                <a:latin typeface="Lucida Console" pitchFamily="49" charset="0"/>
              </a:rPr>
              <a:t>    setSize = </a:t>
            </a:r>
            <a:r>
              <a:rPr lang="en-US" b="1">
                <a:solidFill>
                  <a:schemeClr val="tx1"/>
                </a:solidFill>
                <a:latin typeface="Lucida Console" pitchFamily="49" charset="0"/>
              </a:rPr>
              <a:t>new</a:t>
            </a:r>
            <a:r>
              <a:rPr lang="en-US" b="1">
                <a:latin typeface="Lucida Console" pitchFamily="49" charset="0"/>
              </a:rPr>
              <a:t> AtomicInteger(0);</a:t>
            </a:r>
          </a:p>
          <a:p>
            <a:pPr algn="l" eaLnBrk="1" hangingPunct="1">
              <a:lnSpc>
                <a:spcPct val="70000"/>
              </a:lnSpc>
              <a:spcBef>
                <a:spcPct val="30000"/>
              </a:spcBef>
            </a:pPr>
            <a:r>
              <a:rPr lang="en-US" b="1">
                <a:latin typeface="Lucida Console" pitchFamily="49" charset="0"/>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1"/>
          <p:cNvSpPr>
            <a:spLocks noGrp="1"/>
          </p:cNvSpPr>
          <p:nvPr>
            <p:ph type="ftr" sz="quarter" idx="10"/>
          </p:nvPr>
        </p:nvSpPr>
        <p:spPr>
          <a:noFill/>
        </p:spPr>
        <p:txBody>
          <a:bodyPr/>
          <a:lstStyle/>
          <a:p>
            <a:r>
              <a:rPr lang="en-US" smtClean="0"/>
              <a:t>Art of Multiprocessor Programming</a:t>
            </a:r>
          </a:p>
        </p:txBody>
      </p:sp>
      <p:sp>
        <p:nvSpPr>
          <p:cNvPr id="108547" name="Slide Number Placeholder 2"/>
          <p:cNvSpPr>
            <a:spLocks noGrp="1"/>
          </p:cNvSpPr>
          <p:nvPr>
            <p:ph type="sldNum" sz="quarter" idx="11"/>
          </p:nvPr>
        </p:nvSpPr>
        <p:spPr>
          <a:noFill/>
        </p:spPr>
        <p:txBody>
          <a:bodyPr/>
          <a:lstStyle/>
          <a:p>
            <a:fld id="{A82D01F2-E650-4FBD-A42F-56BB79066020}" type="slidenum">
              <a:rPr lang="ar-SA" smtClean="0">
                <a:cs typeface="Arial" pitchFamily="34" charset="0"/>
              </a:rPr>
              <a:pPr/>
              <a:t>96</a:t>
            </a:fld>
            <a:endParaRPr lang="en-US" smtClean="0">
              <a:cs typeface="Arial" pitchFamily="34" charset="0"/>
            </a:endParaRPr>
          </a:p>
        </p:txBody>
      </p:sp>
      <p:sp>
        <p:nvSpPr>
          <p:cNvPr id="108548" name="Rectangle 3"/>
          <p:cNvSpPr>
            <a:spLocks noGrp="1" noChangeArrowheads="1"/>
          </p:cNvSpPr>
          <p:nvPr>
            <p:ph type="title" idx="4294967295"/>
          </p:nvPr>
        </p:nvSpPr>
        <p:spPr/>
        <p:txBody>
          <a:bodyPr/>
          <a:lstStyle/>
          <a:p>
            <a:r>
              <a:rPr lang="en-US" smtClean="0"/>
              <a:t>Fields</a:t>
            </a:r>
          </a:p>
        </p:txBody>
      </p:sp>
      <p:sp>
        <p:nvSpPr>
          <p:cNvPr id="108549" name="Text Box 4"/>
          <p:cNvSpPr txBox="1">
            <a:spLocks noChangeArrowheads="1"/>
          </p:cNvSpPr>
          <p:nvPr/>
        </p:nvSpPr>
        <p:spPr bwMode="auto">
          <a:xfrm>
            <a:off x="773113" y="2057400"/>
            <a:ext cx="7445375" cy="399891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class SOSet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protected</a:t>
            </a:r>
            <a:r>
              <a:rPr lang="en-US" b="1">
                <a:latin typeface="Lucida Console" pitchFamily="49" charset="0"/>
              </a:rPr>
              <a:t> LockFreeList[] table;</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protected AtomicInteger tableSize;</a:t>
            </a:r>
          </a:p>
          <a:p>
            <a:pPr algn="l" eaLnBrk="1" hangingPunct="1">
              <a:lnSpc>
                <a:spcPct val="70000"/>
              </a:lnSpc>
              <a:spcBef>
                <a:spcPct val="30000"/>
              </a:spcBef>
            </a:pPr>
            <a:r>
              <a:rPr lang="en-US" b="1">
                <a:solidFill>
                  <a:schemeClr val="folHlink"/>
                </a:solidFill>
                <a:latin typeface="Lucida Console" pitchFamily="49" charset="0"/>
              </a:rPr>
              <a:t>  protected AtomicInteger setSize;</a:t>
            </a:r>
          </a:p>
          <a:p>
            <a:pPr algn="l" eaLnBrk="1" hangingPunct="1">
              <a:lnSpc>
                <a:spcPct val="70000"/>
              </a:lnSpc>
              <a:spcBef>
                <a:spcPct val="30000"/>
              </a:spcBef>
            </a:pPr>
            <a:endParaRPr lang="en-US" b="1">
              <a:solidFill>
                <a:schemeClr val="folHlink"/>
              </a:solidFill>
              <a:latin typeface="Lucida Console" pitchFamily="49" charset="0"/>
            </a:endParaRPr>
          </a:p>
          <a:p>
            <a:pPr algn="l" eaLnBrk="1" hangingPunct="1">
              <a:lnSpc>
                <a:spcPct val="70000"/>
              </a:lnSpc>
              <a:spcBef>
                <a:spcPct val="30000"/>
              </a:spcBef>
            </a:pPr>
            <a:r>
              <a:rPr lang="en-US" b="1">
                <a:solidFill>
                  <a:schemeClr val="folHlink"/>
                </a:solidFill>
                <a:latin typeface="Lucida Console" pitchFamily="49" charset="0"/>
              </a:rPr>
              <a:t>  public SOSet(int capacity) {</a:t>
            </a:r>
          </a:p>
          <a:p>
            <a:pPr algn="l" eaLnBrk="1" hangingPunct="1">
              <a:lnSpc>
                <a:spcPct val="70000"/>
              </a:lnSpc>
              <a:spcBef>
                <a:spcPct val="30000"/>
              </a:spcBef>
            </a:pPr>
            <a:r>
              <a:rPr lang="en-US" b="1">
                <a:solidFill>
                  <a:schemeClr val="folHlink"/>
                </a:solidFill>
                <a:latin typeface="Lucida Console" pitchFamily="49" charset="0"/>
              </a:rPr>
              <a:t>    table = new LockFreeList[capacity];</a:t>
            </a:r>
          </a:p>
          <a:p>
            <a:pPr algn="l" eaLnBrk="1" hangingPunct="1">
              <a:lnSpc>
                <a:spcPct val="70000"/>
              </a:lnSpc>
              <a:spcBef>
                <a:spcPct val="30000"/>
              </a:spcBef>
            </a:pPr>
            <a:r>
              <a:rPr lang="en-US" b="1">
                <a:solidFill>
                  <a:schemeClr val="folHlink"/>
                </a:solidFill>
                <a:latin typeface="Lucida Console" pitchFamily="49" charset="0"/>
              </a:rPr>
              <a:t>    table[0] = new LockFreeList();</a:t>
            </a:r>
          </a:p>
          <a:p>
            <a:pPr algn="l" eaLnBrk="1" hangingPunct="1">
              <a:lnSpc>
                <a:spcPct val="70000"/>
              </a:lnSpc>
              <a:spcBef>
                <a:spcPct val="30000"/>
              </a:spcBef>
            </a:pPr>
            <a:r>
              <a:rPr lang="en-US" b="1">
                <a:solidFill>
                  <a:schemeClr val="folHlink"/>
                </a:solidFill>
                <a:latin typeface="Lucida Console" pitchFamily="49" charset="0"/>
              </a:rPr>
              <a:t>    tableSize = new AtomicInteger(2);</a:t>
            </a:r>
          </a:p>
          <a:p>
            <a:pPr algn="l" eaLnBrk="1" hangingPunct="1">
              <a:lnSpc>
                <a:spcPct val="70000"/>
              </a:lnSpc>
              <a:spcBef>
                <a:spcPct val="30000"/>
              </a:spcBef>
            </a:pPr>
            <a:r>
              <a:rPr lang="en-US" b="1">
                <a:solidFill>
                  <a:schemeClr val="folHlink"/>
                </a:solidFill>
                <a:latin typeface="Lucida Console" pitchFamily="49" charset="0"/>
              </a:rPr>
              <a:t>    setSize = new AtomicInteger(0);</a:t>
            </a:r>
          </a:p>
          <a:p>
            <a:pPr algn="l" eaLnBrk="1" hangingPunct="1">
              <a:lnSpc>
                <a:spcPct val="70000"/>
              </a:lnSpc>
              <a:spcBef>
                <a:spcPct val="30000"/>
              </a:spcBef>
            </a:pPr>
            <a:r>
              <a:rPr lang="en-US" b="1">
                <a:solidFill>
                  <a:schemeClr val="folHlink"/>
                </a:solidFill>
                <a:latin typeface="Lucida Console" pitchFamily="49" charset="0"/>
              </a:rPr>
              <a:t>  }</a:t>
            </a:r>
          </a:p>
        </p:txBody>
      </p:sp>
      <p:sp>
        <p:nvSpPr>
          <p:cNvPr id="108550" name="Text Box 5"/>
          <p:cNvSpPr txBox="1">
            <a:spLocks noChangeArrowheads="1"/>
          </p:cNvSpPr>
          <p:nvPr/>
        </p:nvSpPr>
        <p:spPr bwMode="auto">
          <a:xfrm>
            <a:off x="1960563" y="4768850"/>
            <a:ext cx="6475412" cy="1066800"/>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For simplicity treat table as big array …</a:t>
            </a:r>
          </a:p>
        </p:txBody>
      </p:sp>
      <p:sp>
        <p:nvSpPr>
          <p:cNvPr id="108551" name="AutoShape 6"/>
          <p:cNvSpPr>
            <a:spLocks noChangeArrowheads="1"/>
          </p:cNvSpPr>
          <p:nvPr/>
        </p:nvSpPr>
        <p:spPr bwMode="auto">
          <a:xfrm>
            <a:off x="1057275" y="2298700"/>
            <a:ext cx="6032500" cy="530225"/>
          </a:xfrm>
          <a:prstGeom prst="wedgeRoundRectCallout">
            <a:avLst>
              <a:gd name="adj1" fmla="val 2606"/>
              <a:gd name="adj2" fmla="val 364370"/>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1"/>
          <p:cNvSpPr>
            <a:spLocks noGrp="1"/>
          </p:cNvSpPr>
          <p:nvPr>
            <p:ph type="ftr" sz="quarter" idx="10"/>
          </p:nvPr>
        </p:nvSpPr>
        <p:spPr>
          <a:noFill/>
        </p:spPr>
        <p:txBody>
          <a:bodyPr/>
          <a:lstStyle/>
          <a:p>
            <a:r>
              <a:rPr lang="en-US" smtClean="0"/>
              <a:t>Art of Multiprocessor Programming</a:t>
            </a:r>
          </a:p>
        </p:txBody>
      </p:sp>
      <p:sp>
        <p:nvSpPr>
          <p:cNvPr id="109571" name="Slide Number Placeholder 2"/>
          <p:cNvSpPr>
            <a:spLocks noGrp="1"/>
          </p:cNvSpPr>
          <p:nvPr>
            <p:ph type="sldNum" sz="quarter" idx="11"/>
          </p:nvPr>
        </p:nvSpPr>
        <p:spPr>
          <a:noFill/>
        </p:spPr>
        <p:txBody>
          <a:bodyPr/>
          <a:lstStyle/>
          <a:p>
            <a:fld id="{0B9704B5-2402-484F-9CCB-40DD31CDEFA7}" type="slidenum">
              <a:rPr lang="ar-SA" smtClean="0">
                <a:cs typeface="Arial" pitchFamily="34" charset="0"/>
              </a:rPr>
              <a:pPr/>
              <a:t>97</a:t>
            </a:fld>
            <a:endParaRPr lang="en-US" smtClean="0">
              <a:cs typeface="Arial" pitchFamily="34" charset="0"/>
            </a:endParaRPr>
          </a:p>
        </p:txBody>
      </p:sp>
      <p:sp>
        <p:nvSpPr>
          <p:cNvPr id="109572" name="Rectangle 3"/>
          <p:cNvSpPr>
            <a:spLocks noGrp="1" noChangeArrowheads="1"/>
          </p:cNvSpPr>
          <p:nvPr>
            <p:ph type="title" idx="4294967295"/>
          </p:nvPr>
        </p:nvSpPr>
        <p:spPr/>
        <p:txBody>
          <a:bodyPr/>
          <a:lstStyle/>
          <a:p>
            <a:r>
              <a:rPr lang="en-US" smtClean="0"/>
              <a:t>Fields</a:t>
            </a:r>
          </a:p>
        </p:txBody>
      </p:sp>
      <p:sp>
        <p:nvSpPr>
          <p:cNvPr id="109573" name="Text Box 4"/>
          <p:cNvSpPr txBox="1">
            <a:spLocks noChangeArrowheads="1"/>
          </p:cNvSpPr>
          <p:nvPr/>
        </p:nvSpPr>
        <p:spPr bwMode="auto">
          <a:xfrm>
            <a:off x="773113" y="2057400"/>
            <a:ext cx="7445375" cy="399891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class SOSet {</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protected</a:t>
            </a:r>
            <a:r>
              <a:rPr lang="en-US" b="1">
                <a:latin typeface="Lucida Console" pitchFamily="49" charset="0"/>
              </a:rPr>
              <a:t> LockFreeList[] table;</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protected AtomicInteger tableSize;</a:t>
            </a:r>
          </a:p>
          <a:p>
            <a:pPr algn="l" eaLnBrk="1" hangingPunct="1">
              <a:lnSpc>
                <a:spcPct val="70000"/>
              </a:lnSpc>
              <a:spcBef>
                <a:spcPct val="30000"/>
              </a:spcBef>
            </a:pPr>
            <a:r>
              <a:rPr lang="en-US" b="1">
                <a:solidFill>
                  <a:schemeClr val="folHlink"/>
                </a:solidFill>
                <a:latin typeface="Lucida Console" pitchFamily="49" charset="0"/>
              </a:rPr>
              <a:t>  protected AtomicInteger setSize;</a:t>
            </a:r>
          </a:p>
          <a:p>
            <a:pPr algn="l" eaLnBrk="1" hangingPunct="1">
              <a:lnSpc>
                <a:spcPct val="70000"/>
              </a:lnSpc>
              <a:spcBef>
                <a:spcPct val="30000"/>
              </a:spcBef>
            </a:pPr>
            <a:endParaRPr lang="en-US" b="1">
              <a:solidFill>
                <a:schemeClr val="folHlink"/>
              </a:solidFill>
              <a:latin typeface="Lucida Console" pitchFamily="49" charset="0"/>
            </a:endParaRPr>
          </a:p>
          <a:p>
            <a:pPr algn="l" eaLnBrk="1" hangingPunct="1">
              <a:lnSpc>
                <a:spcPct val="70000"/>
              </a:lnSpc>
              <a:spcBef>
                <a:spcPct val="30000"/>
              </a:spcBef>
            </a:pPr>
            <a:r>
              <a:rPr lang="en-US" b="1">
                <a:solidFill>
                  <a:schemeClr val="folHlink"/>
                </a:solidFill>
                <a:latin typeface="Lucida Console" pitchFamily="49" charset="0"/>
              </a:rPr>
              <a:t>  public SOSet(int capacity) {</a:t>
            </a:r>
          </a:p>
          <a:p>
            <a:pPr algn="l" eaLnBrk="1" hangingPunct="1">
              <a:lnSpc>
                <a:spcPct val="70000"/>
              </a:lnSpc>
              <a:spcBef>
                <a:spcPct val="30000"/>
              </a:spcBef>
            </a:pPr>
            <a:r>
              <a:rPr lang="en-US" b="1">
                <a:solidFill>
                  <a:schemeClr val="folHlink"/>
                </a:solidFill>
                <a:latin typeface="Lucida Console" pitchFamily="49" charset="0"/>
              </a:rPr>
              <a:t>    table = new LockFreeList[capacity];</a:t>
            </a:r>
          </a:p>
          <a:p>
            <a:pPr algn="l" eaLnBrk="1" hangingPunct="1">
              <a:lnSpc>
                <a:spcPct val="70000"/>
              </a:lnSpc>
              <a:spcBef>
                <a:spcPct val="30000"/>
              </a:spcBef>
            </a:pPr>
            <a:r>
              <a:rPr lang="en-US" b="1">
                <a:solidFill>
                  <a:schemeClr val="folHlink"/>
                </a:solidFill>
                <a:latin typeface="Lucida Console" pitchFamily="49" charset="0"/>
              </a:rPr>
              <a:t>    table[0] = new LockFreeList();</a:t>
            </a:r>
          </a:p>
          <a:p>
            <a:pPr algn="l" eaLnBrk="1" hangingPunct="1">
              <a:lnSpc>
                <a:spcPct val="70000"/>
              </a:lnSpc>
              <a:spcBef>
                <a:spcPct val="30000"/>
              </a:spcBef>
            </a:pPr>
            <a:r>
              <a:rPr lang="en-US" b="1">
                <a:solidFill>
                  <a:schemeClr val="folHlink"/>
                </a:solidFill>
                <a:latin typeface="Lucida Console" pitchFamily="49" charset="0"/>
              </a:rPr>
              <a:t>    tableSize = new AtomicInteger(2);</a:t>
            </a:r>
          </a:p>
          <a:p>
            <a:pPr algn="l" eaLnBrk="1" hangingPunct="1">
              <a:lnSpc>
                <a:spcPct val="70000"/>
              </a:lnSpc>
              <a:spcBef>
                <a:spcPct val="30000"/>
              </a:spcBef>
            </a:pPr>
            <a:r>
              <a:rPr lang="en-US" b="1">
                <a:solidFill>
                  <a:schemeClr val="folHlink"/>
                </a:solidFill>
                <a:latin typeface="Lucida Console" pitchFamily="49" charset="0"/>
              </a:rPr>
              <a:t>    setSize = new AtomicInteger(0);</a:t>
            </a:r>
          </a:p>
          <a:p>
            <a:pPr algn="l" eaLnBrk="1" hangingPunct="1">
              <a:lnSpc>
                <a:spcPct val="70000"/>
              </a:lnSpc>
              <a:spcBef>
                <a:spcPct val="30000"/>
              </a:spcBef>
            </a:pPr>
            <a:r>
              <a:rPr lang="en-US" b="1">
                <a:solidFill>
                  <a:schemeClr val="folHlink"/>
                </a:solidFill>
                <a:latin typeface="Lucida Console" pitchFamily="49" charset="0"/>
              </a:rPr>
              <a:t>  }</a:t>
            </a:r>
          </a:p>
        </p:txBody>
      </p:sp>
      <p:sp>
        <p:nvSpPr>
          <p:cNvPr id="109574" name="Text Box 5"/>
          <p:cNvSpPr txBox="1">
            <a:spLocks noChangeArrowheads="1"/>
          </p:cNvSpPr>
          <p:nvPr/>
        </p:nvSpPr>
        <p:spPr bwMode="auto">
          <a:xfrm>
            <a:off x="1960563" y="4768850"/>
            <a:ext cx="6475412" cy="1066800"/>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In practice, want something that grows dynamically</a:t>
            </a:r>
          </a:p>
        </p:txBody>
      </p:sp>
      <p:sp>
        <p:nvSpPr>
          <p:cNvPr id="109575" name="AutoShape 6"/>
          <p:cNvSpPr>
            <a:spLocks noChangeArrowheads="1"/>
          </p:cNvSpPr>
          <p:nvPr/>
        </p:nvSpPr>
        <p:spPr bwMode="auto">
          <a:xfrm>
            <a:off x="1057275" y="2298700"/>
            <a:ext cx="6032500" cy="530225"/>
          </a:xfrm>
          <a:prstGeom prst="wedgeRoundRectCallout">
            <a:avLst>
              <a:gd name="adj1" fmla="val 2606"/>
              <a:gd name="adj2" fmla="val 364370"/>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1"/>
          <p:cNvSpPr>
            <a:spLocks noGrp="1"/>
          </p:cNvSpPr>
          <p:nvPr>
            <p:ph type="ftr" sz="quarter" idx="10"/>
          </p:nvPr>
        </p:nvSpPr>
        <p:spPr>
          <a:noFill/>
        </p:spPr>
        <p:txBody>
          <a:bodyPr/>
          <a:lstStyle/>
          <a:p>
            <a:r>
              <a:rPr lang="en-US" smtClean="0"/>
              <a:t>Art of Multiprocessor Programming</a:t>
            </a:r>
          </a:p>
        </p:txBody>
      </p:sp>
      <p:sp>
        <p:nvSpPr>
          <p:cNvPr id="110595" name="Slide Number Placeholder 2"/>
          <p:cNvSpPr>
            <a:spLocks noGrp="1"/>
          </p:cNvSpPr>
          <p:nvPr>
            <p:ph type="sldNum" sz="quarter" idx="11"/>
          </p:nvPr>
        </p:nvSpPr>
        <p:spPr>
          <a:noFill/>
        </p:spPr>
        <p:txBody>
          <a:bodyPr/>
          <a:lstStyle/>
          <a:p>
            <a:fld id="{C7D72098-0AD7-48C8-B629-5209B4BEB923}" type="slidenum">
              <a:rPr lang="ar-SA" smtClean="0">
                <a:cs typeface="Arial" pitchFamily="34" charset="0"/>
              </a:rPr>
              <a:pPr/>
              <a:t>98</a:t>
            </a:fld>
            <a:endParaRPr lang="en-US" smtClean="0">
              <a:cs typeface="Arial" pitchFamily="34" charset="0"/>
            </a:endParaRPr>
          </a:p>
        </p:txBody>
      </p:sp>
      <p:sp>
        <p:nvSpPr>
          <p:cNvPr id="110596" name="Rectangle 3"/>
          <p:cNvSpPr>
            <a:spLocks noGrp="1" noChangeArrowheads="1"/>
          </p:cNvSpPr>
          <p:nvPr>
            <p:ph type="title" idx="4294967295"/>
          </p:nvPr>
        </p:nvSpPr>
        <p:spPr/>
        <p:txBody>
          <a:bodyPr/>
          <a:lstStyle/>
          <a:p>
            <a:r>
              <a:rPr lang="en-US" smtClean="0"/>
              <a:t>Fields</a:t>
            </a:r>
          </a:p>
        </p:txBody>
      </p:sp>
      <p:sp>
        <p:nvSpPr>
          <p:cNvPr id="110597" name="Text Box 4"/>
          <p:cNvSpPr txBox="1">
            <a:spLocks noChangeArrowheads="1"/>
          </p:cNvSpPr>
          <p:nvPr/>
        </p:nvSpPr>
        <p:spPr bwMode="auto">
          <a:xfrm>
            <a:off x="773113" y="2057400"/>
            <a:ext cx="7445375" cy="399891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class SOSet {</a:t>
            </a:r>
          </a:p>
          <a:p>
            <a:pPr algn="l" eaLnBrk="1" hangingPunct="1">
              <a:lnSpc>
                <a:spcPct val="70000"/>
              </a:lnSpc>
              <a:spcBef>
                <a:spcPct val="30000"/>
              </a:spcBef>
            </a:pPr>
            <a:r>
              <a:rPr lang="en-US" b="1">
                <a:solidFill>
                  <a:schemeClr val="folHlink"/>
                </a:solidFill>
                <a:latin typeface="Lucida Console" pitchFamily="49" charset="0"/>
              </a:rPr>
              <a:t>  protected LockFreeList[] table;</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protected</a:t>
            </a:r>
            <a:r>
              <a:rPr lang="en-US" b="1">
                <a:latin typeface="Lucida Console" pitchFamily="49" charset="0"/>
              </a:rPr>
              <a:t> AtomicInteger tableSize;</a:t>
            </a: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protected AtomicInteger setSize;</a:t>
            </a:r>
          </a:p>
          <a:p>
            <a:pPr algn="l" eaLnBrk="1" hangingPunct="1">
              <a:lnSpc>
                <a:spcPct val="70000"/>
              </a:lnSpc>
              <a:spcBef>
                <a:spcPct val="30000"/>
              </a:spcBef>
            </a:pPr>
            <a:endParaRPr lang="en-US" b="1">
              <a:solidFill>
                <a:schemeClr val="folHlink"/>
              </a:solidFill>
              <a:latin typeface="Lucida Console" pitchFamily="49" charset="0"/>
            </a:endParaRPr>
          </a:p>
          <a:p>
            <a:pPr algn="l" eaLnBrk="1" hangingPunct="1">
              <a:lnSpc>
                <a:spcPct val="70000"/>
              </a:lnSpc>
              <a:spcBef>
                <a:spcPct val="30000"/>
              </a:spcBef>
            </a:pPr>
            <a:r>
              <a:rPr lang="en-US" b="1">
                <a:solidFill>
                  <a:schemeClr val="folHlink"/>
                </a:solidFill>
                <a:latin typeface="Lucida Console" pitchFamily="49" charset="0"/>
              </a:rPr>
              <a:t>  public SOSet(int capacity) {</a:t>
            </a:r>
          </a:p>
          <a:p>
            <a:pPr algn="l" eaLnBrk="1" hangingPunct="1">
              <a:lnSpc>
                <a:spcPct val="70000"/>
              </a:lnSpc>
              <a:spcBef>
                <a:spcPct val="30000"/>
              </a:spcBef>
            </a:pPr>
            <a:r>
              <a:rPr lang="en-US" b="1">
                <a:solidFill>
                  <a:schemeClr val="folHlink"/>
                </a:solidFill>
                <a:latin typeface="Lucida Console" pitchFamily="49" charset="0"/>
              </a:rPr>
              <a:t>    table = new LockFreeList[capacity];</a:t>
            </a:r>
          </a:p>
          <a:p>
            <a:pPr algn="l" eaLnBrk="1" hangingPunct="1">
              <a:lnSpc>
                <a:spcPct val="70000"/>
              </a:lnSpc>
              <a:spcBef>
                <a:spcPct val="30000"/>
              </a:spcBef>
            </a:pPr>
            <a:r>
              <a:rPr lang="en-US" b="1">
                <a:solidFill>
                  <a:schemeClr val="folHlink"/>
                </a:solidFill>
                <a:latin typeface="Lucida Console" pitchFamily="49" charset="0"/>
              </a:rPr>
              <a:t>    table[0] = new LockFreeList();</a:t>
            </a:r>
          </a:p>
          <a:p>
            <a:pPr algn="l" eaLnBrk="1" hangingPunct="1">
              <a:lnSpc>
                <a:spcPct val="70000"/>
              </a:lnSpc>
              <a:spcBef>
                <a:spcPct val="30000"/>
              </a:spcBef>
            </a:pPr>
            <a:r>
              <a:rPr lang="en-US" b="1">
                <a:solidFill>
                  <a:schemeClr val="folHlink"/>
                </a:solidFill>
                <a:latin typeface="Lucida Console" pitchFamily="49" charset="0"/>
              </a:rPr>
              <a:t>    tableSize = new AtomicInteger(2);</a:t>
            </a:r>
          </a:p>
          <a:p>
            <a:pPr algn="l" eaLnBrk="1" hangingPunct="1">
              <a:lnSpc>
                <a:spcPct val="70000"/>
              </a:lnSpc>
              <a:spcBef>
                <a:spcPct val="30000"/>
              </a:spcBef>
            </a:pPr>
            <a:r>
              <a:rPr lang="en-US" b="1">
                <a:solidFill>
                  <a:schemeClr val="folHlink"/>
                </a:solidFill>
                <a:latin typeface="Lucida Console" pitchFamily="49" charset="0"/>
              </a:rPr>
              <a:t>    setSize = new AtomicInteger(0);</a:t>
            </a:r>
          </a:p>
          <a:p>
            <a:pPr algn="l" eaLnBrk="1" hangingPunct="1">
              <a:lnSpc>
                <a:spcPct val="70000"/>
              </a:lnSpc>
              <a:spcBef>
                <a:spcPct val="30000"/>
              </a:spcBef>
            </a:pPr>
            <a:r>
              <a:rPr lang="en-US" b="1">
                <a:solidFill>
                  <a:schemeClr val="folHlink"/>
                </a:solidFill>
                <a:latin typeface="Lucida Console" pitchFamily="49" charset="0"/>
              </a:rPr>
              <a:t>  }</a:t>
            </a:r>
          </a:p>
        </p:txBody>
      </p:sp>
      <p:sp>
        <p:nvSpPr>
          <p:cNvPr id="110598" name="Text Box 5"/>
          <p:cNvSpPr txBox="1">
            <a:spLocks noChangeArrowheads="1"/>
          </p:cNvSpPr>
          <p:nvPr/>
        </p:nvSpPr>
        <p:spPr bwMode="auto">
          <a:xfrm>
            <a:off x="1960563" y="4768850"/>
            <a:ext cx="6475412" cy="1066800"/>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How much of table array are we actually using?</a:t>
            </a:r>
          </a:p>
        </p:txBody>
      </p:sp>
      <p:sp>
        <p:nvSpPr>
          <p:cNvPr id="110599" name="AutoShape 6"/>
          <p:cNvSpPr>
            <a:spLocks noChangeArrowheads="1"/>
          </p:cNvSpPr>
          <p:nvPr/>
        </p:nvSpPr>
        <p:spPr bwMode="auto">
          <a:xfrm>
            <a:off x="1133475" y="2725738"/>
            <a:ext cx="6323013" cy="530225"/>
          </a:xfrm>
          <a:prstGeom prst="wedgeRoundRectCallout">
            <a:avLst>
              <a:gd name="adj1" fmla="val 190"/>
              <a:gd name="adj2" fmla="val 364370"/>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1"/>
          <p:cNvSpPr>
            <a:spLocks noGrp="1"/>
          </p:cNvSpPr>
          <p:nvPr>
            <p:ph type="ftr" sz="quarter" idx="10"/>
          </p:nvPr>
        </p:nvSpPr>
        <p:spPr>
          <a:noFill/>
        </p:spPr>
        <p:txBody>
          <a:bodyPr/>
          <a:lstStyle/>
          <a:p>
            <a:r>
              <a:rPr lang="en-US" smtClean="0"/>
              <a:t>Art of Multiprocessor Programming</a:t>
            </a:r>
          </a:p>
        </p:txBody>
      </p:sp>
      <p:sp>
        <p:nvSpPr>
          <p:cNvPr id="111619" name="Slide Number Placeholder 2"/>
          <p:cNvSpPr>
            <a:spLocks noGrp="1"/>
          </p:cNvSpPr>
          <p:nvPr>
            <p:ph type="sldNum" sz="quarter" idx="11"/>
          </p:nvPr>
        </p:nvSpPr>
        <p:spPr>
          <a:noFill/>
        </p:spPr>
        <p:txBody>
          <a:bodyPr/>
          <a:lstStyle/>
          <a:p>
            <a:fld id="{6FC07FAB-2B30-4DB7-9EC8-C825F09A0045}" type="slidenum">
              <a:rPr lang="ar-SA" smtClean="0">
                <a:cs typeface="Arial" pitchFamily="34" charset="0"/>
              </a:rPr>
              <a:pPr/>
              <a:t>99</a:t>
            </a:fld>
            <a:endParaRPr lang="en-US" smtClean="0">
              <a:cs typeface="Arial" pitchFamily="34" charset="0"/>
            </a:endParaRPr>
          </a:p>
        </p:txBody>
      </p:sp>
      <p:sp>
        <p:nvSpPr>
          <p:cNvPr id="111620" name="Rectangle 3"/>
          <p:cNvSpPr>
            <a:spLocks noGrp="1" noChangeArrowheads="1"/>
          </p:cNvSpPr>
          <p:nvPr>
            <p:ph type="title" idx="4294967295"/>
          </p:nvPr>
        </p:nvSpPr>
        <p:spPr/>
        <p:txBody>
          <a:bodyPr/>
          <a:lstStyle/>
          <a:p>
            <a:r>
              <a:rPr lang="en-US" smtClean="0"/>
              <a:t>Fields</a:t>
            </a:r>
          </a:p>
        </p:txBody>
      </p:sp>
      <p:sp>
        <p:nvSpPr>
          <p:cNvPr id="111621" name="Text Box 4"/>
          <p:cNvSpPr txBox="1">
            <a:spLocks noChangeArrowheads="1"/>
          </p:cNvSpPr>
          <p:nvPr/>
        </p:nvSpPr>
        <p:spPr bwMode="auto">
          <a:xfrm>
            <a:off x="787401" y="2057400"/>
            <a:ext cx="7445375" cy="3998913"/>
          </a:xfrm>
          <a:prstGeom prst="rect">
            <a:avLst/>
          </a:prstGeom>
          <a:solidFill>
            <a:srgbClr val="FFFFCC"/>
          </a:solidFill>
          <a:ln w="9525">
            <a:noFill/>
            <a:miter lim="800000"/>
            <a:headEnd/>
            <a:tailEnd/>
          </a:ln>
        </p:spPr>
        <p:txBody>
          <a:bodyPr>
            <a:spAutoFit/>
          </a:bodyPr>
          <a:lstStyle/>
          <a:p>
            <a:pPr algn="l" eaLnBrk="1" hangingPunct="1">
              <a:lnSpc>
                <a:spcPct val="70000"/>
              </a:lnSpc>
              <a:spcBef>
                <a:spcPct val="30000"/>
              </a:spcBef>
            </a:pPr>
            <a:r>
              <a:rPr lang="en-US" b="1">
                <a:solidFill>
                  <a:schemeClr val="folHlink"/>
                </a:solidFill>
                <a:latin typeface="Lucida Console" pitchFamily="49" charset="0"/>
              </a:rPr>
              <a:t>public class SOSet {</a:t>
            </a:r>
          </a:p>
          <a:p>
            <a:pPr algn="l" eaLnBrk="1" hangingPunct="1">
              <a:lnSpc>
                <a:spcPct val="70000"/>
              </a:lnSpc>
              <a:spcBef>
                <a:spcPct val="30000"/>
              </a:spcBef>
            </a:pPr>
            <a:r>
              <a:rPr lang="en-US" b="1">
                <a:solidFill>
                  <a:schemeClr val="folHlink"/>
                </a:solidFill>
                <a:latin typeface="Lucida Console" pitchFamily="49" charset="0"/>
              </a:rPr>
              <a:t>  protected LockFreeList[] table;</a:t>
            </a:r>
          </a:p>
          <a:p>
            <a:pPr algn="l" eaLnBrk="1" hangingPunct="1">
              <a:lnSpc>
                <a:spcPct val="70000"/>
              </a:lnSpc>
              <a:spcBef>
                <a:spcPct val="30000"/>
              </a:spcBef>
            </a:pPr>
            <a:r>
              <a:rPr lang="en-US" b="1">
                <a:solidFill>
                  <a:schemeClr val="folHlink"/>
                </a:solidFill>
                <a:latin typeface="Lucida Console" pitchFamily="49" charset="0"/>
              </a:rPr>
              <a:t>  protected AtomicInteger tableSize;</a:t>
            </a:r>
          </a:p>
          <a:p>
            <a:pPr algn="l" eaLnBrk="1" hangingPunct="1">
              <a:lnSpc>
                <a:spcPct val="70000"/>
              </a:lnSpc>
              <a:spcBef>
                <a:spcPct val="30000"/>
              </a:spcBef>
            </a:pPr>
            <a:r>
              <a:rPr lang="en-US" b="1">
                <a:latin typeface="Lucida Console" pitchFamily="49" charset="0"/>
              </a:rPr>
              <a:t>  </a:t>
            </a:r>
            <a:r>
              <a:rPr lang="en-US" b="1">
                <a:solidFill>
                  <a:schemeClr val="tx1"/>
                </a:solidFill>
                <a:latin typeface="Lucida Console" pitchFamily="49" charset="0"/>
              </a:rPr>
              <a:t>protected</a:t>
            </a:r>
            <a:r>
              <a:rPr lang="en-US" b="1">
                <a:latin typeface="Lucida Console" pitchFamily="49" charset="0"/>
              </a:rPr>
              <a:t> AtomicInteger setSize;</a:t>
            </a:r>
          </a:p>
          <a:p>
            <a:pPr algn="l" eaLnBrk="1" hangingPunct="1">
              <a:lnSpc>
                <a:spcPct val="70000"/>
              </a:lnSpc>
              <a:spcBef>
                <a:spcPct val="30000"/>
              </a:spcBef>
            </a:pPr>
            <a:endParaRPr lang="en-US" b="1">
              <a:latin typeface="Lucida Console" pitchFamily="49" charset="0"/>
            </a:endParaRPr>
          </a:p>
          <a:p>
            <a:pPr algn="l" eaLnBrk="1" hangingPunct="1">
              <a:lnSpc>
                <a:spcPct val="70000"/>
              </a:lnSpc>
              <a:spcBef>
                <a:spcPct val="30000"/>
              </a:spcBef>
            </a:pPr>
            <a:r>
              <a:rPr lang="en-US" b="1">
                <a:latin typeface="Lucida Console" pitchFamily="49" charset="0"/>
              </a:rPr>
              <a:t>  </a:t>
            </a:r>
            <a:r>
              <a:rPr lang="en-US" b="1">
                <a:solidFill>
                  <a:schemeClr val="folHlink"/>
                </a:solidFill>
                <a:latin typeface="Lucida Console" pitchFamily="49" charset="0"/>
              </a:rPr>
              <a:t>public SOSet(int capacity) {</a:t>
            </a:r>
          </a:p>
          <a:p>
            <a:pPr algn="l" eaLnBrk="1" hangingPunct="1">
              <a:lnSpc>
                <a:spcPct val="70000"/>
              </a:lnSpc>
              <a:spcBef>
                <a:spcPct val="30000"/>
              </a:spcBef>
            </a:pPr>
            <a:r>
              <a:rPr lang="en-US" b="1">
                <a:solidFill>
                  <a:schemeClr val="folHlink"/>
                </a:solidFill>
                <a:latin typeface="Lucida Console" pitchFamily="49" charset="0"/>
              </a:rPr>
              <a:t>    table = new LockFreeList[capacity];</a:t>
            </a:r>
          </a:p>
          <a:p>
            <a:pPr algn="l" eaLnBrk="1" hangingPunct="1">
              <a:lnSpc>
                <a:spcPct val="70000"/>
              </a:lnSpc>
              <a:spcBef>
                <a:spcPct val="30000"/>
              </a:spcBef>
            </a:pPr>
            <a:r>
              <a:rPr lang="en-US" b="1">
                <a:solidFill>
                  <a:schemeClr val="folHlink"/>
                </a:solidFill>
                <a:latin typeface="Lucida Console" pitchFamily="49" charset="0"/>
              </a:rPr>
              <a:t>    table[0] = new LockFreeList();</a:t>
            </a:r>
          </a:p>
          <a:p>
            <a:pPr algn="l" eaLnBrk="1" hangingPunct="1">
              <a:lnSpc>
                <a:spcPct val="70000"/>
              </a:lnSpc>
              <a:spcBef>
                <a:spcPct val="30000"/>
              </a:spcBef>
            </a:pPr>
            <a:r>
              <a:rPr lang="en-US" b="1">
                <a:solidFill>
                  <a:schemeClr val="folHlink"/>
                </a:solidFill>
                <a:latin typeface="Lucida Console" pitchFamily="49" charset="0"/>
              </a:rPr>
              <a:t>    tableSize = new AtomicInteger(2);</a:t>
            </a:r>
          </a:p>
          <a:p>
            <a:pPr algn="l" eaLnBrk="1" hangingPunct="1">
              <a:lnSpc>
                <a:spcPct val="70000"/>
              </a:lnSpc>
              <a:spcBef>
                <a:spcPct val="30000"/>
              </a:spcBef>
            </a:pPr>
            <a:r>
              <a:rPr lang="en-US" b="1">
                <a:solidFill>
                  <a:schemeClr val="folHlink"/>
                </a:solidFill>
                <a:latin typeface="Lucida Console" pitchFamily="49" charset="0"/>
              </a:rPr>
              <a:t>    setSize = new AtomicInteger(0);</a:t>
            </a:r>
          </a:p>
          <a:p>
            <a:pPr algn="l" eaLnBrk="1" hangingPunct="1">
              <a:lnSpc>
                <a:spcPct val="70000"/>
              </a:lnSpc>
              <a:spcBef>
                <a:spcPct val="30000"/>
              </a:spcBef>
            </a:pPr>
            <a:r>
              <a:rPr lang="en-US" b="1">
                <a:solidFill>
                  <a:schemeClr val="folHlink"/>
                </a:solidFill>
                <a:latin typeface="Lucida Console" pitchFamily="49" charset="0"/>
              </a:rPr>
              <a:t>  }</a:t>
            </a:r>
          </a:p>
        </p:txBody>
      </p:sp>
      <p:sp>
        <p:nvSpPr>
          <p:cNvPr id="111622" name="Text Box 5"/>
          <p:cNvSpPr txBox="1">
            <a:spLocks noChangeArrowheads="1"/>
          </p:cNvSpPr>
          <p:nvPr/>
        </p:nvSpPr>
        <p:spPr bwMode="auto">
          <a:xfrm>
            <a:off x="1960563" y="4768850"/>
            <a:ext cx="6475412" cy="1066800"/>
          </a:xfrm>
          <a:prstGeom prst="rect">
            <a:avLst/>
          </a:prstGeom>
          <a:solidFill>
            <a:srgbClr val="FFFFCC">
              <a:alpha val="89803"/>
            </a:srgbClr>
          </a:solidFill>
          <a:ln w="9525">
            <a:noFill/>
            <a:miter lim="800000"/>
            <a:headEnd/>
            <a:tailEnd/>
          </a:ln>
        </p:spPr>
        <p:txBody>
          <a:bodyPr>
            <a:spAutoFit/>
          </a:bodyPr>
          <a:lstStyle/>
          <a:p>
            <a:pPr algn="ctr"/>
            <a:r>
              <a:rPr lang="en-US" sz="3200" b="1" dirty="0">
                <a:solidFill>
                  <a:srgbClr val="FF0000"/>
                </a:solidFill>
                <a:latin typeface="Arial" pitchFamily="34" charset="0"/>
                <a:cs typeface="Arial" pitchFamily="34" charset="0"/>
              </a:rPr>
              <a:t>Track set </a:t>
            </a:r>
            <a:r>
              <a:rPr lang="en-US" sz="3200" b="1" dirty="0" smtClean="0">
                <a:solidFill>
                  <a:srgbClr val="FF0000"/>
                </a:solidFill>
                <a:latin typeface="Arial" pitchFamily="34" charset="0"/>
                <a:cs typeface="Arial" pitchFamily="34" charset="0"/>
              </a:rPr>
              <a:t>size</a:t>
            </a:r>
          </a:p>
          <a:p>
            <a:pPr algn="ctr"/>
            <a:r>
              <a:rPr lang="en-US" sz="3200" b="1" dirty="0" smtClean="0">
                <a:solidFill>
                  <a:srgbClr val="FF0000"/>
                </a:solidFill>
                <a:latin typeface="Arial" pitchFamily="34" charset="0"/>
                <a:cs typeface="Arial" pitchFamily="34" charset="0"/>
              </a:rPr>
              <a:t> </a:t>
            </a:r>
            <a:r>
              <a:rPr lang="en-US" sz="3200" b="1" dirty="0">
                <a:solidFill>
                  <a:srgbClr val="FF0000"/>
                </a:solidFill>
                <a:latin typeface="Arial" pitchFamily="34" charset="0"/>
                <a:cs typeface="Arial" pitchFamily="34" charset="0"/>
              </a:rPr>
              <a:t>so we know when to resize</a:t>
            </a:r>
          </a:p>
        </p:txBody>
      </p:sp>
      <p:sp>
        <p:nvSpPr>
          <p:cNvPr id="111623" name="AutoShape 6"/>
          <p:cNvSpPr>
            <a:spLocks noChangeArrowheads="1"/>
          </p:cNvSpPr>
          <p:nvPr/>
        </p:nvSpPr>
        <p:spPr bwMode="auto">
          <a:xfrm>
            <a:off x="1087438" y="3030538"/>
            <a:ext cx="6475412" cy="530225"/>
          </a:xfrm>
          <a:prstGeom prst="wedgeRoundRectCallout">
            <a:avLst>
              <a:gd name="adj1" fmla="val -991"/>
              <a:gd name="adj2" fmla="val 289523"/>
              <a:gd name="adj3" fmla="val 16667"/>
            </a:avLst>
          </a:prstGeom>
          <a:noFill/>
          <a:ln w="38100">
            <a:solidFill>
              <a:srgbClr val="FF0000"/>
            </a:solidFill>
            <a:miter lim="800000"/>
            <a:headEnd/>
            <a:tailEnd/>
          </a:ln>
        </p:spPr>
        <p:txBody>
          <a:bodyPr anchor="ctr"/>
          <a:lstStyle/>
          <a:p>
            <a:pPr algn="ctr"/>
            <a:endParaRPr lang="en-US" sz="4400" b="1" baseline="30000" dirty="0">
              <a:solidFill>
                <a:schemeClr val="tx1"/>
              </a:solidFill>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MPH@ELBTUPUFUVWZY5H8" val="4330"/>
  <p:tag name="DEFAULTDISPLAYSOURCE" val="\documentclass{article}\pagestyle{empty}&#10;\begin{document}&#10;&#10;\end{document}&#10;"/>
  <p:tag name="EMBEDFONTS" val="1"/>
</p:tagLst>
</file>

<file path=ppt/theme/theme1.xml><?xml version="1.0" encoding="utf-8"?>
<a:theme xmlns:a="http://schemas.openxmlformats.org/drawingml/2006/main" name="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0000FF"/>
            </a:solidFill>
            <a:effectLst/>
            <a:latin typeface="Comic Sans MS" pitchFamily="66" charset="0"/>
          </a:defRPr>
        </a:defPPr>
      </a:lstStyle>
    </a:spDef>
    <a:ln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10721</TotalTime>
  <Words>7799</Words>
  <Application>Microsoft Office PowerPoint</Application>
  <PresentationFormat>Overhead</PresentationFormat>
  <Paragraphs>2415</Paragraphs>
  <Slides>144</Slides>
  <Notes>144</Notes>
  <HiddenSlides>18</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144</vt:i4>
      </vt:variant>
    </vt:vector>
  </HeadingPairs>
  <TitlesOfParts>
    <vt:vector size="157" baseType="lpstr">
      <vt:lpstr>Arial</vt:lpstr>
      <vt:lpstr>StarSymbol</vt:lpstr>
      <vt:lpstr>Symbol</vt:lpstr>
      <vt:lpstr>Lucida Sans</vt:lpstr>
      <vt:lpstr>Wingdings</vt:lpstr>
      <vt:lpstr>Marlett</vt:lpstr>
      <vt:lpstr>Comic Sans MS</vt:lpstr>
      <vt:lpstr>Arial Unicode MS</vt:lpstr>
      <vt:lpstr>cmsy10</vt:lpstr>
      <vt:lpstr>Times New Roman</vt:lpstr>
      <vt:lpstr>Courier New</vt:lpstr>
      <vt:lpstr>Lucida Console</vt:lpstr>
      <vt:lpstr>Blank Presentation</vt:lpstr>
      <vt:lpstr>Hashing and Natural Parallism</vt:lpstr>
      <vt:lpstr>Sequential Closed Hash Map</vt:lpstr>
      <vt:lpstr>Add an Item</vt:lpstr>
      <vt:lpstr>Add Another: Collision</vt:lpstr>
      <vt:lpstr>More Collisions</vt:lpstr>
      <vt:lpstr>More Collisions</vt:lpstr>
      <vt:lpstr>Resizing</vt:lpstr>
      <vt:lpstr>Resizing</vt:lpstr>
      <vt:lpstr>Resizing</vt:lpstr>
      <vt:lpstr>Resizing</vt:lpstr>
      <vt:lpstr>Resizing</vt:lpstr>
      <vt:lpstr>Resizing</vt:lpstr>
      <vt:lpstr>Fields</vt:lpstr>
      <vt:lpstr>Constructor</vt:lpstr>
      <vt:lpstr>Constructor</vt:lpstr>
      <vt:lpstr>Constructor</vt:lpstr>
      <vt:lpstr>Add Method</vt:lpstr>
      <vt:lpstr>Add Method</vt:lpstr>
      <vt:lpstr>Add Method</vt:lpstr>
      <vt:lpstr>No Brainer?</vt:lpstr>
      <vt:lpstr>No Brainer?</vt:lpstr>
      <vt:lpstr>Is Resizing Necessary?</vt:lpstr>
      <vt:lpstr>Set Method Mix</vt:lpstr>
      <vt:lpstr>When to Resize?</vt:lpstr>
      <vt:lpstr>Coarse-Grained Locking</vt:lpstr>
      <vt:lpstr>Fine-grained Locking</vt:lpstr>
      <vt:lpstr>Resize This</vt:lpstr>
      <vt:lpstr>Resize This</vt:lpstr>
      <vt:lpstr>Resize This</vt:lpstr>
      <vt:lpstr>Resize This</vt:lpstr>
      <vt:lpstr>Resize This</vt:lpstr>
      <vt:lpstr>Observations</vt:lpstr>
      <vt:lpstr>Fine-Grained Hash Set</vt:lpstr>
      <vt:lpstr>Fine-Grained Hash Set</vt:lpstr>
      <vt:lpstr>Fine-Grained Hash Set</vt:lpstr>
      <vt:lpstr>Fine-Grained Hash Set</vt:lpstr>
      <vt:lpstr>The add() method</vt:lpstr>
      <vt:lpstr>Fine-Grained Locking</vt:lpstr>
      <vt:lpstr>The add() method</vt:lpstr>
      <vt:lpstr>Fine-Grained Locking</vt:lpstr>
      <vt:lpstr>The add() method</vt:lpstr>
      <vt:lpstr>Fine-Grained Locking</vt:lpstr>
      <vt:lpstr>Resizing</vt:lpstr>
      <vt:lpstr>Resizing</vt:lpstr>
      <vt:lpstr>Resizing</vt:lpstr>
      <vt:lpstr>Resizing</vt:lpstr>
      <vt:lpstr>Resizing</vt:lpstr>
      <vt:lpstr>Read/Write Locks</vt:lpstr>
      <vt:lpstr>Read/Write Locks</vt:lpstr>
      <vt:lpstr>Read/Write Locks</vt:lpstr>
      <vt:lpstr>Lock Safety Properties</vt:lpstr>
      <vt:lpstr>Read/Write Lock</vt:lpstr>
      <vt:lpstr>FIFO R/W Lock</vt:lpstr>
      <vt:lpstr>The Story So Far</vt:lpstr>
      <vt:lpstr>Optimistic Synchronization</vt:lpstr>
      <vt:lpstr>Optimistic Synchronization</vt:lpstr>
      <vt:lpstr>Stop The World Resizing</vt:lpstr>
      <vt:lpstr>Lock-Free Resizing Problem</vt:lpstr>
      <vt:lpstr>Lock-Free Resizing Problem</vt:lpstr>
      <vt:lpstr>Lock-Free Resizing Problem</vt:lpstr>
      <vt:lpstr>Lock-Free Resizing Problem</vt:lpstr>
      <vt:lpstr>Don’t move the items</vt:lpstr>
      <vt:lpstr>Recursive Split Ordering</vt:lpstr>
      <vt:lpstr>Recursive Split Ordering</vt:lpstr>
      <vt:lpstr>Recursive Split Ordering</vt:lpstr>
      <vt:lpstr>Recursive Split Ordering</vt:lpstr>
      <vt:lpstr>Recursive Split Ordering</vt:lpstr>
      <vt:lpstr>Recursive Split Ordering</vt:lpstr>
      <vt:lpstr>Recursive Split Ordering</vt:lpstr>
      <vt:lpstr>Split-Order</vt:lpstr>
      <vt:lpstr>When Table Splits</vt:lpstr>
      <vt:lpstr>A Bit of Magic</vt:lpstr>
      <vt:lpstr>A Bit of Magic</vt:lpstr>
      <vt:lpstr>A Bit of Magic</vt:lpstr>
      <vt:lpstr>A Bit of Magic</vt:lpstr>
      <vt:lpstr>A Bit of Magic</vt:lpstr>
      <vt:lpstr>Split Ordered Hashing</vt:lpstr>
      <vt:lpstr>Parent Always Provides a Short Cut</vt:lpstr>
      <vt:lpstr>Sentinel Nodes</vt:lpstr>
      <vt:lpstr>Sentinel Nodes</vt:lpstr>
      <vt:lpstr>Sentinel vs Regular Keys</vt:lpstr>
      <vt:lpstr>Splitting a Bucket</vt:lpstr>
      <vt:lpstr>Initialization of Buckets</vt:lpstr>
      <vt:lpstr>Initialization of Buckets</vt:lpstr>
      <vt:lpstr>Adding 10</vt:lpstr>
      <vt:lpstr>Recursive Initialization</vt:lpstr>
      <vt:lpstr>Lock-Free List</vt:lpstr>
      <vt:lpstr>Lock-Free List</vt:lpstr>
      <vt:lpstr>Lock-Free List</vt:lpstr>
      <vt:lpstr>Main List</vt:lpstr>
      <vt:lpstr>Lock-Free List</vt:lpstr>
      <vt:lpstr>Lock-Free List</vt:lpstr>
      <vt:lpstr>Lock-Free List</vt:lpstr>
      <vt:lpstr>Lock-Free List</vt:lpstr>
      <vt:lpstr>Split-Ordered Set: Fields</vt:lpstr>
      <vt:lpstr>Fields</vt:lpstr>
      <vt:lpstr>Fields</vt:lpstr>
      <vt:lpstr>Fields</vt:lpstr>
      <vt:lpstr>Fields</vt:lpstr>
      <vt:lpstr>Fields</vt:lpstr>
      <vt:lpstr>add()</vt:lpstr>
      <vt:lpstr>add()</vt:lpstr>
      <vt:lpstr>add()</vt:lpstr>
      <vt:lpstr>add()</vt:lpstr>
      <vt:lpstr>add()</vt:lpstr>
      <vt:lpstr>add()</vt:lpstr>
      <vt:lpstr>add()</vt:lpstr>
      <vt:lpstr>Resize</vt:lpstr>
      <vt:lpstr>Initialize Buckets</vt:lpstr>
      <vt:lpstr>Recall: Recursive Initialization</vt:lpstr>
      <vt:lpstr>Initialize Bucket</vt:lpstr>
      <vt:lpstr>Initialize Bucket</vt:lpstr>
      <vt:lpstr>Initialize Bucket</vt:lpstr>
      <vt:lpstr>Initialize Bucket</vt:lpstr>
      <vt:lpstr>Correctness</vt:lpstr>
      <vt:lpstr>Closed (Chained) Hashing</vt:lpstr>
      <vt:lpstr>Linear Probing*</vt:lpstr>
      <vt:lpstr>Linear Probing </vt:lpstr>
      <vt:lpstr>Linear Probing</vt:lpstr>
      <vt:lpstr>Linear Probing</vt:lpstr>
      <vt:lpstr>Cuckoo Hashing</vt:lpstr>
      <vt:lpstr>Cuckoo Hashing</vt:lpstr>
      <vt:lpstr>Hopscotch Hashing </vt:lpstr>
      <vt:lpstr>Hopscotch Hashing</vt:lpstr>
      <vt:lpstr>Hopscotch Hashing</vt:lpstr>
      <vt:lpstr>Hopscotch Hashing</vt:lpstr>
      <vt:lpstr>Hopscotch Hashing</vt:lpstr>
      <vt:lpstr>Hopscotch Hashing</vt:lpstr>
      <vt:lpstr>Advantages</vt:lpstr>
      <vt:lpstr>Recall: Concurrent Chained  Hashing</vt:lpstr>
      <vt:lpstr>Concurrent Simple Hopscotch </vt:lpstr>
      <vt:lpstr>Concurrent Simple Hopscotch</vt:lpstr>
      <vt:lpstr>Concurrent Simple Hopscotch</vt:lpstr>
      <vt:lpstr>Concurrent Simple Hopscotch</vt:lpstr>
      <vt:lpstr>Is performance dominated by cache behavior?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Multiprocessor Programming</dc:title>
  <dc:creator>Maurice Herlihy and Nir Shavit</dc:creator>
  <cp:lastModifiedBy>mph</cp:lastModifiedBy>
  <cp:revision>935</cp:revision>
  <cp:lastPrinted>1999-05-13T01:42:18Z</cp:lastPrinted>
  <dcterms:created xsi:type="dcterms:W3CDTF">1999-05-12T13:47:53Z</dcterms:created>
  <dcterms:modified xsi:type="dcterms:W3CDTF">2011-11-09T18:36:53Z</dcterms:modified>
</cp:coreProperties>
</file>