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23"/>
  </p:notesMasterIdLst>
  <p:handoutMasterIdLst>
    <p:handoutMasterId r:id="rId124"/>
  </p:handoutMasterIdLst>
  <p:sldIdLst>
    <p:sldId id="703" r:id="rId2"/>
    <p:sldId id="669" r:id="rId3"/>
    <p:sldId id="705" r:id="rId4"/>
    <p:sldId id="256" r:id="rId5"/>
    <p:sldId id="276" r:id="rId6"/>
    <p:sldId id="336" r:id="rId7"/>
    <p:sldId id="337" r:id="rId8"/>
    <p:sldId id="338" r:id="rId9"/>
    <p:sldId id="339" r:id="rId10"/>
    <p:sldId id="340" r:id="rId11"/>
    <p:sldId id="341" r:id="rId12"/>
    <p:sldId id="342" r:id="rId13"/>
    <p:sldId id="343" r:id="rId14"/>
    <p:sldId id="595" r:id="rId15"/>
    <p:sldId id="344" r:id="rId16"/>
    <p:sldId id="345" r:id="rId17"/>
    <p:sldId id="346" r:id="rId18"/>
    <p:sldId id="347" r:id="rId19"/>
    <p:sldId id="728" r:id="rId20"/>
    <p:sldId id="475" r:id="rId21"/>
    <p:sldId id="349" r:id="rId22"/>
    <p:sldId id="476" r:id="rId23"/>
    <p:sldId id="350" r:id="rId24"/>
    <p:sldId id="477" r:id="rId25"/>
    <p:sldId id="351" r:id="rId26"/>
    <p:sldId id="668" r:id="rId27"/>
    <p:sldId id="313" r:id="rId28"/>
    <p:sldId id="479" r:id="rId29"/>
    <p:sldId id="480" r:id="rId30"/>
    <p:sldId id="314" r:id="rId31"/>
    <p:sldId id="639" r:id="rId32"/>
    <p:sldId id="640" r:id="rId33"/>
    <p:sldId id="642" r:id="rId34"/>
    <p:sldId id="452" r:id="rId35"/>
    <p:sldId id="453" r:id="rId36"/>
    <p:sldId id="454" r:id="rId37"/>
    <p:sldId id="596" r:id="rId38"/>
    <p:sldId id="597" r:id="rId39"/>
    <p:sldId id="433" r:id="rId40"/>
    <p:sldId id="460" r:id="rId41"/>
    <p:sldId id="284" r:id="rId42"/>
    <p:sldId id="283" r:id="rId43"/>
    <p:sldId id="670" r:id="rId44"/>
    <p:sldId id="710" r:id="rId45"/>
    <p:sldId id="711" r:id="rId46"/>
    <p:sldId id="709" r:id="rId47"/>
    <p:sldId id="708" r:id="rId48"/>
    <p:sldId id="600" r:id="rId49"/>
    <p:sldId id="599" r:id="rId50"/>
    <p:sldId id="481" r:id="rId51"/>
    <p:sldId id="601" r:id="rId52"/>
    <p:sldId id="487" r:id="rId53"/>
    <p:sldId id="488" r:id="rId54"/>
    <p:sldId id="491" r:id="rId55"/>
    <p:sldId id="492" r:id="rId56"/>
    <p:sldId id="494" r:id="rId57"/>
    <p:sldId id="495" r:id="rId58"/>
    <p:sldId id="272" r:id="rId59"/>
    <p:sldId id="273" r:id="rId60"/>
    <p:sldId id="448" r:id="rId61"/>
    <p:sldId id="449" r:id="rId62"/>
    <p:sldId id="450" r:id="rId63"/>
    <p:sldId id="275" r:id="rId64"/>
    <p:sldId id="274" r:id="rId65"/>
    <p:sldId id="497" r:id="rId66"/>
    <p:sldId id="500" r:id="rId67"/>
    <p:sldId id="499" r:id="rId68"/>
    <p:sldId id="498" r:id="rId69"/>
    <p:sldId id="712" r:id="rId70"/>
    <p:sldId id="713" r:id="rId71"/>
    <p:sldId id="714" r:id="rId72"/>
    <p:sldId id="715" r:id="rId73"/>
    <p:sldId id="727" r:id="rId74"/>
    <p:sldId id="726" r:id="rId75"/>
    <p:sldId id="716" r:id="rId76"/>
    <p:sldId id="717" r:id="rId77"/>
    <p:sldId id="290" r:id="rId78"/>
    <p:sldId id="332" r:id="rId79"/>
    <p:sldId id="671" r:id="rId80"/>
    <p:sldId id="388" r:id="rId81"/>
    <p:sldId id="389" r:id="rId82"/>
    <p:sldId id="390" r:id="rId83"/>
    <p:sldId id="391" r:id="rId84"/>
    <p:sldId id="394" r:id="rId85"/>
    <p:sldId id="293" r:id="rId86"/>
    <p:sldId id="393" r:id="rId87"/>
    <p:sldId id="683" r:id="rId88"/>
    <p:sldId id="718" r:id="rId89"/>
    <p:sldId id="719" r:id="rId90"/>
    <p:sldId id="720" r:id="rId91"/>
    <p:sldId id="721" r:id="rId92"/>
    <p:sldId id="729" r:id="rId93"/>
    <p:sldId id="730" r:id="rId94"/>
    <p:sldId id="724" r:id="rId95"/>
    <p:sldId id="725" r:id="rId96"/>
    <p:sldId id="319" r:id="rId97"/>
    <p:sldId id="320" r:id="rId98"/>
    <p:sldId id="294" r:id="rId99"/>
    <p:sldId id="682" r:id="rId100"/>
    <p:sldId id="674" r:id="rId101"/>
    <p:sldId id="702" r:id="rId102"/>
    <p:sldId id="512" r:id="rId103"/>
    <p:sldId id="675" r:id="rId104"/>
    <p:sldId id="676" r:id="rId105"/>
    <p:sldId id="677" r:id="rId106"/>
    <p:sldId id="678" r:id="rId107"/>
    <p:sldId id="524" r:id="rId108"/>
    <p:sldId id="325" r:id="rId109"/>
    <p:sldId id="679" r:id="rId110"/>
    <p:sldId id="326" r:id="rId111"/>
    <p:sldId id="327" r:id="rId112"/>
    <p:sldId id="329" r:id="rId113"/>
    <p:sldId id="330" r:id="rId114"/>
    <p:sldId id="604" r:id="rId115"/>
    <p:sldId id="605" r:id="rId116"/>
    <p:sldId id="514" r:id="rId117"/>
    <p:sldId id="680" r:id="rId118"/>
    <p:sldId id="370" r:id="rId119"/>
    <p:sldId id="369" r:id="rId120"/>
    <p:sldId id="371" r:id="rId121"/>
    <p:sldId id="606" r:id="rId122"/>
  </p:sldIdLst>
  <p:sldSz cx="9144000" cy="6858000" type="overhead"/>
  <p:notesSz cx="7099300" cy="10234613"/>
  <p:defaultTextStyle>
    <a:defPPr>
      <a:defRPr lang="en-US"/>
    </a:defPPr>
    <a:lvl1pPr algn="l" rtl="0" eaLnBrk="0" fontAlgn="base" hangingPunct="0">
      <a:spcBef>
        <a:spcPct val="0"/>
      </a:spcBef>
      <a:spcAft>
        <a:spcPct val="0"/>
      </a:spcAft>
      <a:defRPr sz="4400" b="1" kern="1200">
        <a:solidFill>
          <a:srgbClr val="0000FF"/>
        </a:solidFill>
        <a:latin typeface="Comic Sans MS" pitchFamily="66" charset="0"/>
        <a:ea typeface="+mn-ea"/>
        <a:cs typeface="+mn-cs"/>
      </a:defRPr>
    </a:lvl1pPr>
    <a:lvl2pPr marL="457200" algn="l" rtl="0" eaLnBrk="0" fontAlgn="base" hangingPunct="0">
      <a:spcBef>
        <a:spcPct val="0"/>
      </a:spcBef>
      <a:spcAft>
        <a:spcPct val="0"/>
      </a:spcAft>
      <a:defRPr sz="4400" b="1" kern="1200">
        <a:solidFill>
          <a:srgbClr val="0000FF"/>
        </a:solidFill>
        <a:latin typeface="Comic Sans MS" pitchFamily="66" charset="0"/>
        <a:ea typeface="+mn-ea"/>
        <a:cs typeface="+mn-cs"/>
      </a:defRPr>
    </a:lvl2pPr>
    <a:lvl3pPr marL="914400" algn="l" rtl="0" eaLnBrk="0" fontAlgn="base" hangingPunct="0">
      <a:spcBef>
        <a:spcPct val="0"/>
      </a:spcBef>
      <a:spcAft>
        <a:spcPct val="0"/>
      </a:spcAft>
      <a:defRPr sz="4400" b="1" kern="1200">
        <a:solidFill>
          <a:srgbClr val="0000FF"/>
        </a:solidFill>
        <a:latin typeface="Comic Sans MS" pitchFamily="66" charset="0"/>
        <a:ea typeface="+mn-ea"/>
        <a:cs typeface="+mn-cs"/>
      </a:defRPr>
    </a:lvl3pPr>
    <a:lvl4pPr marL="1371600" algn="l" rtl="0" eaLnBrk="0" fontAlgn="base" hangingPunct="0">
      <a:spcBef>
        <a:spcPct val="0"/>
      </a:spcBef>
      <a:spcAft>
        <a:spcPct val="0"/>
      </a:spcAft>
      <a:defRPr sz="4400" b="1" kern="1200">
        <a:solidFill>
          <a:srgbClr val="0000FF"/>
        </a:solidFill>
        <a:latin typeface="Comic Sans MS" pitchFamily="66" charset="0"/>
        <a:ea typeface="+mn-ea"/>
        <a:cs typeface="+mn-cs"/>
      </a:defRPr>
    </a:lvl4pPr>
    <a:lvl5pPr marL="1828800" algn="l" rtl="0" eaLnBrk="0" fontAlgn="base" hangingPunct="0">
      <a:spcBef>
        <a:spcPct val="0"/>
      </a:spcBef>
      <a:spcAft>
        <a:spcPct val="0"/>
      </a:spcAft>
      <a:defRPr sz="4400" b="1" kern="1200">
        <a:solidFill>
          <a:srgbClr val="0000FF"/>
        </a:solidFill>
        <a:latin typeface="Comic Sans MS" pitchFamily="66" charset="0"/>
        <a:ea typeface="+mn-ea"/>
        <a:cs typeface="+mn-cs"/>
      </a:defRPr>
    </a:lvl5pPr>
    <a:lvl6pPr marL="2286000" algn="l" defTabSz="914400" rtl="0" eaLnBrk="1" latinLnBrk="0" hangingPunct="1">
      <a:defRPr sz="4400" b="1" kern="1200">
        <a:solidFill>
          <a:srgbClr val="0000FF"/>
        </a:solidFill>
        <a:latin typeface="Comic Sans MS" pitchFamily="66" charset="0"/>
        <a:ea typeface="+mn-ea"/>
        <a:cs typeface="+mn-cs"/>
      </a:defRPr>
    </a:lvl6pPr>
    <a:lvl7pPr marL="2743200" algn="l" defTabSz="914400" rtl="0" eaLnBrk="1" latinLnBrk="0" hangingPunct="1">
      <a:defRPr sz="4400" b="1" kern="1200">
        <a:solidFill>
          <a:srgbClr val="0000FF"/>
        </a:solidFill>
        <a:latin typeface="Comic Sans MS" pitchFamily="66" charset="0"/>
        <a:ea typeface="+mn-ea"/>
        <a:cs typeface="+mn-cs"/>
      </a:defRPr>
    </a:lvl7pPr>
    <a:lvl8pPr marL="3200400" algn="l" defTabSz="914400" rtl="0" eaLnBrk="1" latinLnBrk="0" hangingPunct="1">
      <a:defRPr sz="4400" b="1" kern="1200">
        <a:solidFill>
          <a:srgbClr val="0000FF"/>
        </a:solidFill>
        <a:latin typeface="Comic Sans MS" pitchFamily="66" charset="0"/>
        <a:ea typeface="+mn-ea"/>
        <a:cs typeface="+mn-cs"/>
      </a:defRPr>
    </a:lvl8pPr>
    <a:lvl9pPr marL="3657600" algn="l" defTabSz="914400" rtl="0" eaLnBrk="1" latinLnBrk="0" hangingPunct="1">
      <a:defRPr sz="4400" b="1" kern="1200">
        <a:solidFill>
          <a:srgbClr val="0000FF"/>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3566">
          <p15:clr>
            <a:srgbClr val="A4A3A4"/>
          </p15:clr>
        </p15:guide>
        <p15:guide id="2" pos="2937">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9900"/>
    <a:srgbClr val="FFFF00"/>
    <a:srgbClr val="FF7C80"/>
    <a:srgbClr val="0066FF"/>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80556" autoAdjust="0"/>
  </p:normalViewPr>
  <p:slideViewPr>
    <p:cSldViewPr snapToGrid="0">
      <p:cViewPr varScale="1">
        <p:scale>
          <a:sx n="93" d="100"/>
          <a:sy n="93" d="100"/>
        </p:scale>
        <p:origin x="3756" y="96"/>
      </p:cViewPr>
      <p:guideLst>
        <p:guide orient="horz" pos="3566"/>
        <p:guide pos="29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46"/>
    </p:cViewPr>
  </p:sorterViewPr>
  <p:notesViewPr>
    <p:cSldViewPr snapToGrid="0">
      <p:cViewPr varScale="1">
        <p:scale>
          <a:sx n="60" d="100"/>
          <a:sy n="60" d="100"/>
        </p:scale>
        <p:origin x="-1632"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defTabSz="990600">
              <a:defRPr sz="1300" b="0"/>
            </a:lvl1pPr>
          </a:lstStyle>
          <a:p>
            <a:pPr>
              <a:defRPr/>
            </a:pPr>
            <a:r>
              <a:rPr lang="en-US" dirty="0">
                <a:latin typeface="Arial" pitchFamily="34" charset="0"/>
              </a:rPr>
              <a:t>© 2003 Herlihy and </a:t>
            </a:r>
            <a:r>
              <a:rPr lang="en-US" dirty="0" err="1">
                <a:latin typeface="Arial" pitchFamily="34" charset="0"/>
              </a:rPr>
              <a:t>Shavit</a:t>
            </a:r>
            <a:endParaRPr lang="en-US" dirty="0">
              <a:latin typeface="Arial" pitchFamily="34" charset="0"/>
            </a:endParaRPr>
          </a:p>
        </p:txBody>
      </p:sp>
      <p:sp>
        <p:nvSpPr>
          <p:cNvPr id="4096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algn="r" defTabSz="990600">
              <a:defRPr sz="1300" b="0"/>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defTabSz="990600">
              <a:defRPr sz="1300" b="0"/>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algn="r" defTabSz="990600">
              <a:defRPr sz="1300" b="0"/>
            </a:lvl1pPr>
          </a:lstStyle>
          <a:p>
            <a:pPr>
              <a:defRPr/>
            </a:pPr>
            <a:fld id="{47668E37-A6AF-45DC-B426-4D82872F6A2C}" type="slidenum">
              <a:rPr lang="ar-SA">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769622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0600">
              <a:defRPr sz="1300" b="0">
                <a:latin typeface="Marlett" pitchFamily="2" charset="2"/>
              </a:defRPr>
            </a:lvl1pPr>
          </a:lstStyle>
          <a:p>
            <a:pPr>
              <a:defRPr/>
            </a:pPr>
            <a:r>
              <a:rPr lang="en-US"/>
              <a:t>© 2003 Herlihy and Shavit</a:t>
            </a:r>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0600">
              <a:defRPr sz="1300" b="0">
                <a:latin typeface="Marlett" pitchFamily="2" charset="2"/>
              </a:defRPr>
            </a:lvl1pPr>
          </a:lstStyle>
          <a:p>
            <a:pPr>
              <a:defRPr/>
            </a:pPr>
            <a:endParaRPr lang="en-US"/>
          </a:p>
        </p:txBody>
      </p:sp>
      <p:sp>
        <p:nvSpPr>
          <p:cNvPr id="1679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0600">
              <a:defRPr sz="1300" b="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0600">
              <a:defRPr sz="1300" b="0">
                <a:latin typeface="Marlett" pitchFamily="2" charset="2"/>
              </a:defRPr>
            </a:lvl1pPr>
          </a:lstStyle>
          <a:p>
            <a:pPr>
              <a:defRPr/>
            </a:pPr>
            <a:fld id="{E5E58FDC-6072-42B1-983A-47AB53A28C3B}" type="slidenum">
              <a:rPr lang="ar-SA"/>
              <a:pPr>
                <a:defRPr/>
              </a:pPr>
              <a:t>‹#›</a:t>
            </a:fld>
            <a:endParaRPr lang="en-US"/>
          </a:p>
        </p:txBody>
      </p:sp>
    </p:spTree>
    <p:extLst>
      <p:ext uri="{BB962C8B-B14F-4D97-AF65-F5344CB8AC3E}">
        <p14:creationId xmlns:p14="http://schemas.microsoft.com/office/powerpoint/2010/main" val="376271967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smtClean="0"/>
              <a:t>© 2003 Herlihy and Shavit</a:t>
            </a:r>
          </a:p>
        </p:txBody>
      </p:sp>
      <p:sp>
        <p:nvSpPr>
          <p:cNvPr id="168963" name="Rectangle 7"/>
          <p:cNvSpPr>
            <a:spLocks noGrp="1" noChangeArrowheads="1"/>
          </p:cNvSpPr>
          <p:nvPr>
            <p:ph type="sldNum" sz="quarter" idx="5"/>
          </p:nvPr>
        </p:nvSpPr>
        <p:spPr>
          <a:noFill/>
        </p:spPr>
        <p:txBody>
          <a:bodyPr/>
          <a:lstStyle/>
          <a:p>
            <a:fld id="{F096BC6F-F92E-4AE3-A763-8502FE6A7DF5}" type="slidenum">
              <a:rPr lang="ar-SA" smtClean="0"/>
              <a:pPr/>
              <a:t>1</a:t>
            </a:fld>
            <a:endParaRPr lang="en-US" smtClean="0"/>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xfrm>
            <a:off x="946150" y="4862513"/>
            <a:ext cx="5207000" cy="4603750"/>
          </a:xfrm>
          <a:noFill/>
          <a:ln/>
        </p:spPr>
        <p:txBody>
          <a:bodyPr/>
          <a:lstStyle/>
          <a:p>
            <a:endParaRPr lang="en-US" smtClean="0"/>
          </a:p>
        </p:txBody>
      </p:sp>
    </p:spTree>
    <p:extLst>
      <p:ext uri="{BB962C8B-B14F-4D97-AF65-F5344CB8AC3E}">
        <p14:creationId xmlns:p14="http://schemas.microsoft.com/office/powerpoint/2010/main" val="141457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en-US" smtClean="0"/>
              <a:t>© 2003 Herlihy and Shavit</a:t>
            </a:r>
          </a:p>
        </p:txBody>
      </p:sp>
      <p:sp>
        <p:nvSpPr>
          <p:cNvPr id="178179" name="Rectangle 7"/>
          <p:cNvSpPr>
            <a:spLocks noGrp="1" noChangeArrowheads="1"/>
          </p:cNvSpPr>
          <p:nvPr>
            <p:ph type="sldNum" sz="quarter" idx="5"/>
          </p:nvPr>
        </p:nvSpPr>
        <p:spPr>
          <a:noFill/>
        </p:spPr>
        <p:txBody>
          <a:bodyPr/>
          <a:lstStyle/>
          <a:p>
            <a:fld id="{2247BF45-4B4E-495F-A71E-AC9C099C782E}" type="slidenum">
              <a:rPr lang="ar-SA" smtClean="0"/>
              <a:pPr/>
              <a:t>10</a:t>
            </a:fld>
            <a:endParaRPr lang="en-US" smtClean="0"/>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8284262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a:noFill/>
        </p:spPr>
        <p:txBody>
          <a:bodyPr/>
          <a:lstStyle/>
          <a:p>
            <a:r>
              <a:rPr lang="en-US" smtClean="0"/>
              <a:t>© 2003 Herlihy and Shavit</a:t>
            </a:r>
          </a:p>
        </p:txBody>
      </p:sp>
      <p:sp>
        <p:nvSpPr>
          <p:cNvPr id="268291" name="Rectangle 7"/>
          <p:cNvSpPr>
            <a:spLocks noGrp="1" noChangeArrowheads="1"/>
          </p:cNvSpPr>
          <p:nvPr>
            <p:ph type="sldNum" sz="quarter" idx="5"/>
          </p:nvPr>
        </p:nvSpPr>
        <p:spPr>
          <a:noFill/>
        </p:spPr>
        <p:txBody>
          <a:bodyPr/>
          <a:lstStyle/>
          <a:p>
            <a:fld id="{B54F06A9-C336-40C5-BADB-B21175401377}" type="slidenum">
              <a:rPr lang="ar-SA" smtClean="0"/>
              <a:pPr/>
              <a:t>100</a:t>
            </a:fld>
            <a:endParaRPr lang="en-US" smtClean="0"/>
          </a:p>
        </p:txBody>
      </p:sp>
      <p:sp>
        <p:nvSpPr>
          <p:cNvPr id="268292" name="Rectangle 2"/>
          <p:cNvSpPr>
            <a:spLocks noGrp="1" noRot="1" noChangeAspect="1" noChangeArrowheads="1" noTextEdit="1"/>
          </p:cNvSpPr>
          <p:nvPr>
            <p:ph type="sldImg"/>
          </p:nvPr>
        </p:nvSpPr>
        <p:spPr>
          <a:ln/>
        </p:spPr>
      </p:sp>
      <p:sp>
        <p:nvSpPr>
          <p:cNvPr id="268293" name="Rectangle 3"/>
          <p:cNvSpPr>
            <a:spLocks noGrp="1" noChangeArrowheads="1"/>
          </p:cNvSpPr>
          <p:nvPr>
            <p:ph type="body" idx="1"/>
          </p:nvPr>
        </p:nvSpPr>
        <p:spPr>
          <a:noFill/>
          <a:ln/>
        </p:spPr>
        <p:txBody>
          <a:bodyPr/>
          <a:lstStyle/>
          <a:p>
            <a:r>
              <a:rPr lang="en-US" smtClean="0"/>
              <a:t>Two arrays, one of flags just as in all other algorithms, and one of labels. </a:t>
            </a:r>
          </a:p>
        </p:txBody>
      </p:sp>
    </p:spTree>
    <p:extLst>
      <p:ext uri="{BB962C8B-B14F-4D97-AF65-F5344CB8AC3E}">
        <p14:creationId xmlns:p14="http://schemas.microsoft.com/office/powerpoint/2010/main" val="180598101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p:spPr>
        <p:txBody>
          <a:bodyPr/>
          <a:lstStyle/>
          <a:p>
            <a:r>
              <a:rPr lang="en-US" smtClean="0"/>
              <a:t>© 2003 Herlihy and Shavit</a:t>
            </a:r>
          </a:p>
        </p:txBody>
      </p:sp>
      <p:sp>
        <p:nvSpPr>
          <p:cNvPr id="269315" name="Rectangle 7"/>
          <p:cNvSpPr>
            <a:spLocks noGrp="1" noChangeArrowheads="1"/>
          </p:cNvSpPr>
          <p:nvPr>
            <p:ph type="sldNum" sz="quarter" idx="5"/>
          </p:nvPr>
        </p:nvSpPr>
        <p:spPr>
          <a:noFill/>
        </p:spPr>
        <p:txBody>
          <a:bodyPr/>
          <a:lstStyle/>
          <a:p>
            <a:fld id="{AF5C35C9-A800-45D3-9AFF-D2DF2E6F374F}" type="slidenum">
              <a:rPr lang="ar-SA" smtClean="0"/>
              <a:pPr/>
              <a:t>101</a:t>
            </a:fld>
            <a:endParaRPr lang="en-US" smtClean="0"/>
          </a:p>
        </p:txBody>
      </p:sp>
      <p:sp>
        <p:nvSpPr>
          <p:cNvPr id="269316" name="Rectangle 2"/>
          <p:cNvSpPr>
            <a:spLocks noGrp="1" noRot="1" noChangeAspect="1" noChangeArrowheads="1" noTextEdit="1"/>
          </p:cNvSpPr>
          <p:nvPr>
            <p:ph type="sldImg"/>
          </p:nvPr>
        </p:nvSpPr>
        <p:spPr>
          <a:ln/>
        </p:spPr>
      </p:sp>
      <p:sp>
        <p:nvSpPr>
          <p:cNvPr id="269317" name="Rectangle 3"/>
          <p:cNvSpPr>
            <a:spLocks noGrp="1" noChangeArrowheads="1"/>
          </p:cNvSpPr>
          <p:nvPr>
            <p:ph type="body" idx="1"/>
          </p:nvPr>
        </p:nvSpPr>
        <p:spPr>
          <a:noFill/>
          <a:ln/>
        </p:spPr>
        <p:txBody>
          <a:bodyPr/>
          <a:lstStyle/>
          <a:p>
            <a:r>
              <a:rPr lang="en-US" smtClean="0"/>
              <a:t>Two arrays, one of flags just as in all other algorithms, and one of labels. </a:t>
            </a:r>
          </a:p>
        </p:txBody>
      </p:sp>
    </p:spTree>
    <p:extLst>
      <p:ext uri="{BB962C8B-B14F-4D97-AF65-F5344CB8AC3E}">
        <p14:creationId xmlns:p14="http://schemas.microsoft.com/office/powerpoint/2010/main" val="2774331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a:noFill/>
        </p:spPr>
        <p:txBody>
          <a:bodyPr/>
          <a:lstStyle/>
          <a:p>
            <a:r>
              <a:rPr lang="en-US" smtClean="0"/>
              <a:t>© 2003 Herlihy and Shavit</a:t>
            </a:r>
          </a:p>
        </p:txBody>
      </p:sp>
      <p:sp>
        <p:nvSpPr>
          <p:cNvPr id="270339" name="Rectangle 7"/>
          <p:cNvSpPr>
            <a:spLocks noGrp="1" noChangeArrowheads="1"/>
          </p:cNvSpPr>
          <p:nvPr>
            <p:ph type="sldNum" sz="quarter" idx="5"/>
          </p:nvPr>
        </p:nvSpPr>
        <p:spPr>
          <a:noFill/>
        </p:spPr>
        <p:txBody>
          <a:bodyPr/>
          <a:lstStyle/>
          <a:p>
            <a:fld id="{AD1328BF-F572-4454-A99A-14C7C220B213}" type="slidenum">
              <a:rPr lang="ar-SA" smtClean="0"/>
              <a:pPr/>
              <a:t>102</a:t>
            </a:fld>
            <a:endParaRPr lang="en-US" smtClean="0"/>
          </a:p>
        </p:txBody>
      </p:sp>
      <p:sp>
        <p:nvSpPr>
          <p:cNvPr id="270340" name="Rectangle 2"/>
          <p:cNvSpPr>
            <a:spLocks noGrp="1" noRot="1" noChangeAspect="1" noChangeArrowheads="1" noTextEdit="1"/>
          </p:cNvSpPr>
          <p:nvPr>
            <p:ph type="sldImg"/>
          </p:nvPr>
        </p:nvSpPr>
        <p:spPr>
          <a:ln/>
        </p:spPr>
      </p:sp>
      <p:sp>
        <p:nvSpPr>
          <p:cNvPr id="27034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943195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a:noFill/>
        </p:spPr>
        <p:txBody>
          <a:bodyPr/>
          <a:lstStyle/>
          <a:p>
            <a:r>
              <a:rPr lang="en-US" smtClean="0"/>
              <a:t>© 2003 Herlihy and Shavit</a:t>
            </a:r>
          </a:p>
        </p:txBody>
      </p:sp>
      <p:sp>
        <p:nvSpPr>
          <p:cNvPr id="271363" name="Rectangle 7"/>
          <p:cNvSpPr>
            <a:spLocks noGrp="1" noChangeArrowheads="1"/>
          </p:cNvSpPr>
          <p:nvPr>
            <p:ph type="sldNum" sz="quarter" idx="5"/>
          </p:nvPr>
        </p:nvSpPr>
        <p:spPr>
          <a:noFill/>
        </p:spPr>
        <p:txBody>
          <a:bodyPr/>
          <a:lstStyle/>
          <a:p>
            <a:fld id="{C6B3D5F7-7797-42F3-AFAC-C37A1B5246D6}" type="slidenum">
              <a:rPr lang="ar-SA" smtClean="0"/>
              <a:pPr/>
              <a:t>103</a:t>
            </a:fld>
            <a:endParaRPr lang="en-US" smtClean="0"/>
          </a:p>
        </p:txBody>
      </p:sp>
      <p:sp>
        <p:nvSpPr>
          <p:cNvPr id="271364" name="Rectangle 2"/>
          <p:cNvSpPr>
            <a:spLocks noGrp="1" noRot="1" noChangeAspect="1" noChangeArrowheads="1" noTextEdit="1"/>
          </p:cNvSpPr>
          <p:nvPr>
            <p:ph type="sldImg"/>
          </p:nvPr>
        </p:nvSpPr>
        <p:spPr>
          <a:ln/>
        </p:spPr>
      </p:sp>
      <p:sp>
        <p:nvSpPr>
          <p:cNvPr id="27136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675313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hdr" sz="quarter"/>
          </p:nvPr>
        </p:nvSpPr>
        <p:spPr>
          <a:noFill/>
        </p:spPr>
        <p:txBody>
          <a:bodyPr/>
          <a:lstStyle/>
          <a:p>
            <a:r>
              <a:rPr lang="en-US" smtClean="0"/>
              <a:t>© 2003 Herlihy and Shavit</a:t>
            </a:r>
          </a:p>
        </p:txBody>
      </p:sp>
      <p:sp>
        <p:nvSpPr>
          <p:cNvPr id="272387" name="Rectangle 7"/>
          <p:cNvSpPr>
            <a:spLocks noGrp="1" noChangeArrowheads="1"/>
          </p:cNvSpPr>
          <p:nvPr>
            <p:ph type="sldNum" sz="quarter" idx="5"/>
          </p:nvPr>
        </p:nvSpPr>
        <p:spPr>
          <a:noFill/>
        </p:spPr>
        <p:txBody>
          <a:bodyPr/>
          <a:lstStyle/>
          <a:p>
            <a:fld id="{9168A331-6F21-4FD1-8F57-432DEE9862B7}" type="slidenum">
              <a:rPr lang="ar-SA" smtClean="0"/>
              <a:pPr/>
              <a:t>104</a:t>
            </a:fld>
            <a:endParaRPr lang="en-US" smtClean="0"/>
          </a:p>
        </p:txBody>
      </p:sp>
      <p:sp>
        <p:nvSpPr>
          <p:cNvPr id="272388" name="Rectangle 2"/>
          <p:cNvSpPr>
            <a:spLocks noGrp="1" noRot="1" noChangeAspect="1" noChangeArrowheads="1" noTextEdit="1"/>
          </p:cNvSpPr>
          <p:nvPr>
            <p:ph type="sldImg"/>
          </p:nvPr>
        </p:nvSpPr>
        <p:spPr>
          <a:ln/>
        </p:spPr>
      </p:sp>
      <p:sp>
        <p:nvSpPr>
          <p:cNvPr id="27238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5151775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a:noFill/>
        </p:spPr>
        <p:txBody>
          <a:bodyPr/>
          <a:lstStyle/>
          <a:p>
            <a:r>
              <a:rPr lang="en-US" smtClean="0"/>
              <a:t>© 2003 Herlihy and Shavit</a:t>
            </a:r>
          </a:p>
        </p:txBody>
      </p:sp>
      <p:sp>
        <p:nvSpPr>
          <p:cNvPr id="273411" name="Rectangle 7"/>
          <p:cNvSpPr>
            <a:spLocks noGrp="1" noChangeArrowheads="1"/>
          </p:cNvSpPr>
          <p:nvPr>
            <p:ph type="sldNum" sz="quarter" idx="5"/>
          </p:nvPr>
        </p:nvSpPr>
        <p:spPr>
          <a:noFill/>
        </p:spPr>
        <p:txBody>
          <a:bodyPr/>
          <a:lstStyle/>
          <a:p>
            <a:fld id="{3BBB3C18-482A-4450-BC4E-89CA047FF4C7}" type="slidenum">
              <a:rPr lang="ar-SA" smtClean="0"/>
              <a:pPr/>
              <a:t>105</a:t>
            </a:fld>
            <a:endParaRPr lang="en-US" smtClean="0"/>
          </a:p>
        </p:txBody>
      </p:sp>
      <p:sp>
        <p:nvSpPr>
          <p:cNvPr id="273412" name="Rectangle 2"/>
          <p:cNvSpPr>
            <a:spLocks noGrp="1" noRot="1" noChangeAspect="1" noChangeArrowheads="1" noTextEdit="1"/>
          </p:cNvSpPr>
          <p:nvPr>
            <p:ph type="sldImg"/>
          </p:nvPr>
        </p:nvSpPr>
        <p:spPr>
          <a:ln/>
        </p:spPr>
      </p:sp>
      <p:sp>
        <p:nvSpPr>
          <p:cNvPr id="27341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1703796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a:noFill/>
        </p:spPr>
        <p:txBody>
          <a:bodyPr/>
          <a:lstStyle/>
          <a:p>
            <a:r>
              <a:rPr lang="en-US" smtClean="0"/>
              <a:t>© 2003 Herlihy and Shavit</a:t>
            </a:r>
          </a:p>
        </p:txBody>
      </p:sp>
      <p:sp>
        <p:nvSpPr>
          <p:cNvPr id="274435" name="Rectangle 7"/>
          <p:cNvSpPr>
            <a:spLocks noGrp="1" noChangeArrowheads="1"/>
          </p:cNvSpPr>
          <p:nvPr>
            <p:ph type="sldNum" sz="quarter" idx="5"/>
          </p:nvPr>
        </p:nvSpPr>
        <p:spPr>
          <a:noFill/>
        </p:spPr>
        <p:txBody>
          <a:bodyPr/>
          <a:lstStyle/>
          <a:p>
            <a:fld id="{16078EB0-C82C-4E64-98F2-F3636DEC65FF}" type="slidenum">
              <a:rPr lang="ar-SA" smtClean="0"/>
              <a:pPr/>
              <a:t>106</a:t>
            </a:fld>
            <a:endParaRPr lang="en-US" smtClean="0"/>
          </a:p>
        </p:txBody>
      </p:sp>
      <p:sp>
        <p:nvSpPr>
          <p:cNvPr id="274436" name="Rectangle 2"/>
          <p:cNvSpPr>
            <a:spLocks noGrp="1" noRot="1" noChangeAspect="1" noChangeArrowheads="1" noTextEdit="1"/>
          </p:cNvSpPr>
          <p:nvPr>
            <p:ph type="sldImg"/>
          </p:nvPr>
        </p:nvSpPr>
        <p:spPr>
          <a:ln/>
        </p:spPr>
      </p:sp>
      <p:sp>
        <p:nvSpPr>
          <p:cNvPr id="27443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912712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a:noFill/>
        </p:spPr>
        <p:txBody>
          <a:bodyPr/>
          <a:lstStyle/>
          <a:p>
            <a:r>
              <a:rPr lang="en-US" smtClean="0"/>
              <a:t>© 2003 Herlihy and Shavit</a:t>
            </a:r>
          </a:p>
        </p:txBody>
      </p:sp>
      <p:sp>
        <p:nvSpPr>
          <p:cNvPr id="275459" name="Rectangle 7"/>
          <p:cNvSpPr>
            <a:spLocks noGrp="1" noChangeArrowheads="1"/>
          </p:cNvSpPr>
          <p:nvPr>
            <p:ph type="sldNum" sz="quarter" idx="5"/>
          </p:nvPr>
        </p:nvSpPr>
        <p:spPr>
          <a:noFill/>
        </p:spPr>
        <p:txBody>
          <a:bodyPr/>
          <a:lstStyle/>
          <a:p>
            <a:fld id="{4E160B6F-F138-4936-AD89-B8E3269E1E96}" type="slidenum">
              <a:rPr lang="ar-SA" smtClean="0"/>
              <a:pPr/>
              <a:t>107</a:t>
            </a:fld>
            <a:endParaRPr lang="en-US" smtClean="0"/>
          </a:p>
        </p:txBody>
      </p:sp>
      <p:sp>
        <p:nvSpPr>
          <p:cNvPr id="275460" name="Rectangle 2"/>
          <p:cNvSpPr>
            <a:spLocks noGrp="1" noRot="1" noChangeAspect="1" noChangeArrowheads="1" noTextEdit="1"/>
          </p:cNvSpPr>
          <p:nvPr>
            <p:ph type="sldImg"/>
          </p:nvPr>
        </p:nvSpPr>
        <p:spPr>
          <a:ln/>
        </p:spPr>
      </p:sp>
      <p:sp>
        <p:nvSpPr>
          <p:cNvPr id="27546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881230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a:noFill/>
        </p:spPr>
        <p:txBody>
          <a:bodyPr/>
          <a:lstStyle/>
          <a:p>
            <a:r>
              <a:rPr lang="en-US" smtClean="0"/>
              <a:t>© 2003 Herlihy and Shavit</a:t>
            </a:r>
          </a:p>
        </p:txBody>
      </p:sp>
      <p:sp>
        <p:nvSpPr>
          <p:cNvPr id="276483" name="Rectangle 7"/>
          <p:cNvSpPr>
            <a:spLocks noGrp="1" noChangeArrowheads="1"/>
          </p:cNvSpPr>
          <p:nvPr>
            <p:ph type="sldNum" sz="quarter" idx="5"/>
          </p:nvPr>
        </p:nvSpPr>
        <p:spPr>
          <a:noFill/>
        </p:spPr>
        <p:txBody>
          <a:bodyPr/>
          <a:lstStyle/>
          <a:p>
            <a:fld id="{8D7DA6CA-5CB7-463E-B5EB-7B73FF136DE2}" type="slidenum">
              <a:rPr lang="ar-SA" smtClean="0"/>
              <a:pPr/>
              <a:t>108</a:t>
            </a:fld>
            <a:endParaRPr lang="en-US" smtClean="0"/>
          </a:p>
        </p:txBody>
      </p:sp>
      <p:sp>
        <p:nvSpPr>
          <p:cNvPr id="276484" name="Rectangle 2"/>
          <p:cNvSpPr>
            <a:spLocks noGrp="1" noRot="1" noChangeAspect="1" noChangeArrowheads="1" noTextEdit="1"/>
          </p:cNvSpPr>
          <p:nvPr>
            <p:ph type="sldImg"/>
          </p:nvPr>
        </p:nvSpPr>
        <p:spPr>
          <a:ln/>
        </p:spPr>
      </p:sp>
      <p:sp>
        <p:nvSpPr>
          <p:cNvPr id="27648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965419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a:noFill/>
        </p:spPr>
        <p:txBody>
          <a:bodyPr/>
          <a:lstStyle/>
          <a:p>
            <a:r>
              <a:rPr lang="en-US" smtClean="0"/>
              <a:t>© 2003 Herlihy and Shavit</a:t>
            </a:r>
          </a:p>
        </p:txBody>
      </p:sp>
      <p:sp>
        <p:nvSpPr>
          <p:cNvPr id="277507" name="Rectangle 7"/>
          <p:cNvSpPr>
            <a:spLocks noGrp="1" noChangeArrowheads="1"/>
          </p:cNvSpPr>
          <p:nvPr>
            <p:ph type="sldNum" sz="quarter" idx="5"/>
          </p:nvPr>
        </p:nvSpPr>
        <p:spPr>
          <a:noFill/>
        </p:spPr>
        <p:txBody>
          <a:bodyPr/>
          <a:lstStyle/>
          <a:p>
            <a:fld id="{7FD124C7-811F-46C9-AE18-20D2750EB779}" type="slidenum">
              <a:rPr lang="ar-SA" smtClean="0"/>
              <a:pPr/>
              <a:t>109</a:t>
            </a:fld>
            <a:endParaRPr lang="en-US" smtClean="0"/>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9812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smtClean="0"/>
              <a:t>© 2003 Herlihy and Shavit</a:t>
            </a:r>
          </a:p>
        </p:txBody>
      </p:sp>
      <p:sp>
        <p:nvSpPr>
          <p:cNvPr id="179203" name="Rectangle 7"/>
          <p:cNvSpPr>
            <a:spLocks noGrp="1" noChangeArrowheads="1"/>
          </p:cNvSpPr>
          <p:nvPr>
            <p:ph type="sldNum" sz="quarter" idx="5"/>
          </p:nvPr>
        </p:nvSpPr>
        <p:spPr>
          <a:noFill/>
        </p:spPr>
        <p:txBody>
          <a:bodyPr/>
          <a:lstStyle/>
          <a:p>
            <a:fld id="{3CDCBD43-29A6-4449-9758-BD4A3540E8D2}" type="slidenum">
              <a:rPr lang="ar-SA" smtClean="0"/>
              <a:pPr/>
              <a:t>11</a:t>
            </a:fld>
            <a:endParaRPr lang="en-US" smtClean="0"/>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63666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a:noFill/>
        </p:spPr>
        <p:txBody>
          <a:bodyPr/>
          <a:lstStyle/>
          <a:p>
            <a:r>
              <a:rPr lang="en-US" smtClean="0"/>
              <a:t>© 2003 Herlihy and Shavit</a:t>
            </a:r>
          </a:p>
        </p:txBody>
      </p:sp>
      <p:sp>
        <p:nvSpPr>
          <p:cNvPr id="278531" name="Rectangle 7"/>
          <p:cNvSpPr>
            <a:spLocks noGrp="1" noChangeArrowheads="1"/>
          </p:cNvSpPr>
          <p:nvPr>
            <p:ph type="sldNum" sz="quarter" idx="5"/>
          </p:nvPr>
        </p:nvSpPr>
        <p:spPr>
          <a:noFill/>
        </p:spPr>
        <p:txBody>
          <a:bodyPr/>
          <a:lstStyle/>
          <a:p>
            <a:fld id="{B6564821-2AA4-4D6F-A420-A41C598AEF5F}" type="slidenum">
              <a:rPr lang="ar-SA" smtClean="0"/>
              <a:pPr/>
              <a:t>110</a:t>
            </a:fld>
            <a:endParaRPr lang="en-US" smtClean="0"/>
          </a:p>
        </p:txBody>
      </p:sp>
      <p:sp>
        <p:nvSpPr>
          <p:cNvPr id="278532" name="Rectangle 2"/>
          <p:cNvSpPr>
            <a:spLocks noGrp="1" noRot="1" noChangeAspect="1" noChangeArrowheads="1" noTextEdit="1"/>
          </p:cNvSpPr>
          <p:nvPr>
            <p:ph type="sldImg"/>
          </p:nvPr>
        </p:nvSpPr>
        <p:spPr>
          <a:ln/>
        </p:spPr>
      </p:sp>
      <p:sp>
        <p:nvSpPr>
          <p:cNvPr id="27853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9249681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a:noFill/>
        </p:spPr>
        <p:txBody>
          <a:bodyPr/>
          <a:lstStyle/>
          <a:p>
            <a:r>
              <a:rPr lang="en-US" smtClean="0"/>
              <a:t>© 2003 Herlihy and Shavit</a:t>
            </a:r>
          </a:p>
        </p:txBody>
      </p:sp>
      <p:sp>
        <p:nvSpPr>
          <p:cNvPr id="279555" name="Rectangle 7"/>
          <p:cNvSpPr>
            <a:spLocks noGrp="1" noChangeArrowheads="1"/>
          </p:cNvSpPr>
          <p:nvPr>
            <p:ph type="sldNum" sz="quarter" idx="5"/>
          </p:nvPr>
        </p:nvSpPr>
        <p:spPr>
          <a:noFill/>
        </p:spPr>
        <p:txBody>
          <a:bodyPr/>
          <a:lstStyle/>
          <a:p>
            <a:fld id="{0DA56AEF-D64E-4C77-9FB8-4B2DFCAAB904}" type="slidenum">
              <a:rPr lang="ar-SA" smtClean="0"/>
              <a:pPr/>
              <a:t>111</a:t>
            </a:fld>
            <a:endParaRPr lang="en-US" smtClean="0"/>
          </a:p>
        </p:txBody>
      </p:sp>
      <p:sp>
        <p:nvSpPr>
          <p:cNvPr id="279556" name="Rectangle 2"/>
          <p:cNvSpPr>
            <a:spLocks noGrp="1" noRot="1" noChangeAspect="1" noChangeArrowheads="1" noTextEdit="1"/>
          </p:cNvSpPr>
          <p:nvPr>
            <p:ph type="sldImg"/>
          </p:nvPr>
        </p:nvSpPr>
        <p:spPr>
          <a:ln/>
        </p:spPr>
      </p:sp>
      <p:sp>
        <p:nvSpPr>
          <p:cNvPr id="279557" name="Rectangle 3"/>
          <p:cNvSpPr>
            <a:spLocks noGrp="1" noChangeArrowheads="1"/>
          </p:cNvSpPr>
          <p:nvPr>
            <p:ph type="body" idx="1"/>
          </p:nvPr>
        </p:nvSpPr>
        <p:spPr>
          <a:noFill/>
          <a:ln/>
        </p:spPr>
        <p:txBody>
          <a:bodyPr/>
          <a:lstStyle/>
          <a:p>
            <a:r>
              <a:rPr lang="en-US" smtClean="0"/>
              <a:t>If D</a:t>
            </a:r>
            <a:r>
              <a:rPr lang="en-US" baseline="-25000" smtClean="0"/>
              <a:t>A</a:t>
            </a:r>
            <a:r>
              <a:rPr lang="en-US" smtClean="0"/>
              <a:t> </a:t>
            </a:r>
            <a:r>
              <a:rPr lang="en-US" sz="900" smtClean="0">
                <a:sym typeface="Wingdings" pitchFamily="2" charset="2"/>
              </a:rPr>
              <a:t></a:t>
            </a:r>
            <a:r>
              <a:rPr lang="en-US" smtClean="0"/>
              <a:t> D</a:t>
            </a:r>
            <a:r>
              <a:rPr lang="en-US" baseline="-25000" smtClean="0"/>
              <a:t>B</a:t>
            </a:r>
            <a:r>
              <a:rPr lang="en-US" smtClean="0"/>
              <a:t>then A’s label is earlier. By the code B reads A’s label, then writes its own, then checks A’s label and compares to its own. Moreover, A writes its label before B can read it, so if it has an earlier (lower) label B will see it and not go in. </a:t>
            </a:r>
          </a:p>
        </p:txBody>
      </p:sp>
    </p:spTree>
    <p:extLst>
      <p:ext uri="{BB962C8B-B14F-4D97-AF65-F5344CB8AC3E}">
        <p14:creationId xmlns:p14="http://schemas.microsoft.com/office/powerpoint/2010/main" val="256810461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a:noFill/>
        </p:spPr>
        <p:txBody>
          <a:bodyPr/>
          <a:lstStyle/>
          <a:p>
            <a:r>
              <a:rPr lang="en-US" smtClean="0"/>
              <a:t>© 2003 Herlihy and Shavit</a:t>
            </a:r>
          </a:p>
        </p:txBody>
      </p:sp>
      <p:sp>
        <p:nvSpPr>
          <p:cNvPr id="280579" name="Rectangle 7"/>
          <p:cNvSpPr>
            <a:spLocks noGrp="1" noChangeArrowheads="1"/>
          </p:cNvSpPr>
          <p:nvPr>
            <p:ph type="sldNum" sz="quarter" idx="5"/>
          </p:nvPr>
        </p:nvSpPr>
        <p:spPr>
          <a:noFill/>
        </p:spPr>
        <p:txBody>
          <a:bodyPr/>
          <a:lstStyle/>
          <a:p>
            <a:fld id="{7ED36AD9-3B87-44D3-BCE4-9DA94DE07A36}" type="slidenum">
              <a:rPr lang="ar-SA" smtClean="0"/>
              <a:pPr/>
              <a:t>112</a:t>
            </a:fld>
            <a:endParaRPr lang="en-US" smtClean="0"/>
          </a:p>
        </p:txBody>
      </p:sp>
      <p:sp>
        <p:nvSpPr>
          <p:cNvPr id="280580" name="Rectangle 2"/>
          <p:cNvSpPr>
            <a:spLocks noGrp="1" noRot="1" noChangeAspect="1" noChangeArrowheads="1" noTextEdit="1"/>
          </p:cNvSpPr>
          <p:nvPr>
            <p:ph type="sldImg"/>
          </p:nvPr>
        </p:nvSpPr>
        <p:spPr>
          <a:ln/>
        </p:spPr>
      </p:sp>
      <p:sp>
        <p:nvSpPr>
          <p:cNvPr id="28058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156396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hdr" sz="quarter"/>
          </p:nvPr>
        </p:nvSpPr>
        <p:spPr>
          <a:noFill/>
        </p:spPr>
        <p:txBody>
          <a:bodyPr/>
          <a:lstStyle/>
          <a:p>
            <a:r>
              <a:rPr lang="en-US" smtClean="0"/>
              <a:t>© 2003 Herlihy and Shavit</a:t>
            </a:r>
          </a:p>
        </p:txBody>
      </p:sp>
      <p:sp>
        <p:nvSpPr>
          <p:cNvPr id="281603" name="Rectangle 7"/>
          <p:cNvSpPr>
            <a:spLocks noGrp="1" noChangeArrowheads="1"/>
          </p:cNvSpPr>
          <p:nvPr>
            <p:ph type="sldNum" sz="quarter" idx="5"/>
          </p:nvPr>
        </p:nvSpPr>
        <p:spPr>
          <a:noFill/>
        </p:spPr>
        <p:txBody>
          <a:bodyPr/>
          <a:lstStyle/>
          <a:p>
            <a:fld id="{0B888DE9-3183-4FBF-8BA8-FCA45110315A}" type="slidenum">
              <a:rPr lang="ar-SA" smtClean="0"/>
              <a:pPr/>
              <a:t>113</a:t>
            </a:fld>
            <a:endParaRPr lang="en-US" smtClean="0"/>
          </a:p>
        </p:txBody>
      </p:sp>
      <p:sp>
        <p:nvSpPr>
          <p:cNvPr id="281604" name="Rectangle 2"/>
          <p:cNvSpPr>
            <a:spLocks noGrp="1" noRot="1" noChangeAspect="1" noChangeArrowheads="1" noTextEdit="1"/>
          </p:cNvSpPr>
          <p:nvPr>
            <p:ph type="sldImg"/>
          </p:nvPr>
        </p:nvSpPr>
        <p:spPr>
          <a:ln/>
        </p:spPr>
      </p:sp>
      <p:sp>
        <p:nvSpPr>
          <p:cNvPr id="28160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187295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hdr" sz="quarter"/>
          </p:nvPr>
        </p:nvSpPr>
        <p:spPr>
          <a:noFill/>
        </p:spPr>
        <p:txBody>
          <a:bodyPr/>
          <a:lstStyle/>
          <a:p>
            <a:r>
              <a:rPr lang="en-US" smtClean="0"/>
              <a:t>© 2003 Herlihy and Shavit</a:t>
            </a:r>
          </a:p>
        </p:txBody>
      </p:sp>
      <p:sp>
        <p:nvSpPr>
          <p:cNvPr id="282627" name="Rectangle 7"/>
          <p:cNvSpPr>
            <a:spLocks noGrp="1" noChangeArrowheads="1"/>
          </p:cNvSpPr>
          <p:nvPr>
            <p:ph type="sldNum" sz="quarter" idx="5"/>
          </p:nvPr>
        </p:nvSpPr>
        <p:spPr>
          <a:noFill/>
        </p:spPr>
        <p:txBody>
          <a:bodyPr/>
          <a:lstStyle/>
          <a:p>
            <a:fld id="{90D069FE-997F-4191-8EBE-8283A94404FE}" type="slidenum">
              <a:rPr lang="ar-SA" smtClean="0"/>
              <a:pPr/>
              <a:t>114</a:t>
            </a:fld>
            <a:endParaRPr lang="en-US" smtClean="0"/>
          </a:p>
        </p:txBody>
      </p:sp>
      <p:sp>
        <p:nvSpPr>
          <p:cNvPr id="282628" name="Rectangle 2"/>
          <p:cNvSpPr>
            <a:spLocks noGrp="1" noRot="1" noChangeAspect="1" noChangeArrowheads="1" noTextEdit="1"/>
          </p:cNvSpPr>
          <p:nvPr>
            <p:ph type="sldImg"/>
          </p:nvPr>
        </p:nvSpPr>
        <p:spPr>
          <a:ln/>
        </p:spPr>
      </p:sp>
      <p:sp>
        <p:nvSpPr>
          <p:cNvPr id="28262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246437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hdr" sz="quarter"/>
          </p:nvPr>
        </p:nvSpPr>
        <p:spPr>
          <a:noFill/>
        </p:spPr>
        <p:txBody>
          <a:bodyPr/>
          <a:lstStyle/>
          <a:p>
            <a:r>
              <a:rPr lang="en-US" smtClean="0"/>
              <a:t>© 2003 Herlihy and Shavit</a:t>
            </a:r>
          </a:p>
        </p:txBody>
      </p:sp>
      <p:sp>
        <p:nvSpPr>
          <p:cNvPr id="283651" name="Rectangle 7"/>
          <p:cNvSpPr>
            <a:spLocks noGrp="1" noChangeArrowheads="1"/>
          </p:cNvSpPr>
          <p:nvPr>
            <p:ph type="sldNum" sz="quarter" idx="5"/>
          </p:nvPr>
        </p:nvSpPr>
        <p:spPr>
          <a:noFill/>
        </p:spPr>
        <p:txBody>
          <a:bodyPr/>
          <a:lstStyle/>
          <a:p>
            <a:fld id="{30CBEFCE-8F4C-4BE6-B971-3B3B3A114B10}" type="slidenum">
              <a:rPr lang="ar-SA" smtClean="0"/>
              <a:pPr/>
              <a:t>115</a:t>
            </a:fld>
            <a:endParaRPr lang="en-US" smtClean="0"/>
          </a:p>
        </p:txBody>
      </p:sp>
      <p:sp>
        <p:nvSpPr>
          <p:cNvPr id="283652" name="Rectangle 2"/>
          <p:cNvSpPr>
            <a:spLocks noGrp="1" noRot="1" noChangeAspect="1" noChangeArrowheads="1" noTextEdit="1"/>
          </p:cNvSpPr>
          <p:nvPr>
            <p:ph type="sldImg"/>
          </p:nvPr>
        </p:nvSpPr>
        <p:spPr>
          <a:ln/>
        </p:spPr>
      </p:sp>
      <p:sp>
        <p:nvSpPr>
          <p:cNvPr id="28365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686899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a:noFill/>
        </p:spPr>
        <p:txBody>
          <a:bodyPr/>
          <a:lstStyle/>
          <a:p>
            <a:r>
              <a:rPr lang="en-US" smtClean="0"/>
              <a:t>© 2003 Herlihy and Shavit</a:t>
            </a:r>
          </a:p>
        </p:txBody>
      </p:sp>
      <p:sp>
        <p:nvSpPr>
          <p:cNvPr id="284675" name="Rectangle 7"/>
          <p:cNvSpPr>
            <a:spLocks noGrp="1" noChangeArrowheads="1"/>
          </p:cNvSpPr>
          <p:nvPr>
            <p:ph type="sldNum" sz="quarter" idx="5"/>
          </p:nvPr>
        </p:nvSpPr>
        <p:spPr>
          <a:noFill/>
        </p:spPr>
        <p:txBody>
          <a:bodyPr/>
          <a:lstStyle/>
          <a:p>
            <a:fld id="{BFB22706-D718-40BA-A0B2-44BBD4AF3541}" type="slidenum">
              <a:rPr lang="ar-SA" smtClean="0"/>
              <a:pPr/>
              <a:t>116</a:t>
            </a:fld>
            <a:endParaRPr lang="en-US" smtClean="0"/>
          </a:p>
        </p:txBody>
      </p:sp>
      <p:sp>
        <p:nvSpPr>
          <p:cNvPr id="284676" name="Rectangle 2"/>
          <p:cNvSpPr>
            <a:spLocks noGrp="1" noRot="1" noChangeAspect="1" noChangeArrowheads="1" noTextEdit="1"/>
          </p:cNvSpPr>
          <p:nvPr>
            <p:ph type="sldImg"/>
          </p:nvPr>
        </p:nvSpPr>
        <p:spPr>
          <a:ln/>
        </p:spPr>
      </p:sp>
      <p:sp>
        <p:nvSpPr>
          <p:cNvPr id="28467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3233920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hdr" sz="quarter"/>
          </p:nvPr>
        </p:nvSpPr>
        <p:spPr>
          <a:noFill/>
        </p:spPr>
        <p:txBody>
          <a:bodyPr/>
          <a:lstStyle/>
          <a:p>
            <a:r>
              <a:rPr lang="en-US" smtClean="0"/>
              <a:t>© 2003 Herlihy and Shavit</a:t>
            </a:r>
          </a:p>
        </p:txBody>
      </p:sp>
      <p:sp>
        <p:nvSpPr>
          <p:cNvPr id="285699" name="Rectangle 7"/>
          <p:cNvSpPr>
            <a:spLocks noGrp="1" noChangeArrowheads="1"/>
          </p:cNvSpPr>
          <p:nvPr>
            <p:ph type="sldNum" sz="quarter" idx="5"/>
          </p:nvPr>
        </p:nvSpPr>
        <p:spPr>
          <a:noFill/>
        </p:spPr>
        <p:txBody>
          <a:bodyPr/>
          <a:lstStyle/>
          <a:p>
            <a:fld id="{201A1B83-1609-4D56-A8C8-10CC1C81EF69}" type="slidenum">
              <a:rPr lang="ar-SA" smtClean="0"/>
              <a:pPr/>
              <a:t>117</a:t>
            </a:fld>
            <a:endParaRPr lang="en-US" smtClean="0"/>
          </a:p>
        </p:txBody>
      </p:sp>
      <p:sp>
        <p:nvSpPr>
          <p:cNvPr id="285700" name="Rectangle 2"/>
          <p:cNvSpPr>
            <a:spLocks noGrp="1" noRot="1" noChangeAspect="1" noChangeArrowheads="1" noTextEdit="1"/>
          </p:cNvSpPr>
          <p:nvPr>
            <p:ph type="sldImg"/>
          </p:nvPr>
        </p:nvSpPr>
        <p:spPr>
          <a:ln/>
        </p:spPr>
      </p:sp>
      <p:sp>
        <p:nvSpPr>
          <p:cNvPr id="28570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69994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a:noFill/>
        </p:spPr>
        <p:txBody>
          <a:bodyPr/>
          <a:lstStyle/>
          <a:p>
            <a:r>
              <a:rPr lang="en-US" smtClean="0"/>
              <a:t>© 2003 Herlihy and Shavit</a:t>
            </a:r>
          </a:p>
        </p:txBody>
      </p:sp>
      <p:sp>
        <p:nvSpPr>
          <p:cNvPr id="286723" name="Rectangle 7"/>
          <p:cNvSpPr>
            <a:spLocks noGrp="1" noChangeArrowheads="1"/>
          </p:cNvSpPr>
          <p:nvPr>
            <p:ph type="sldNum" sz="quarter" idx="5"/>
          </p:nvPr>
        </p:nvSpPr>
        <p:spPr>
          <a:noFill/>
        </p:spPr>
        <p:txBody>
          <a:bodyPr/>
          <a:lstStyle/>
          <a:p>
            <a:fld id="{BD018E17-0B90-47FC-871E-F3CD535C81A5}" type="slidenum">
              <a:rPr lang="ar-SA" smtClean="0"/>
              <a:pPr/>
              <a:t>118</a:t>
            </a:fld>
            <a:endParaRPr lang="en-US" smtClean="0"/>
          </a:p>
        </p:txBody>
      </p:sp>
      <p:sp>
        <p:nvSpPr>
          <p:cNvPr id="286724" name="Rectangle 2"/>
          <p:cNvSpPr>
            <a:spLocks noGrp="1" noRot="1" noChangeAspect="1" noChangeArrowheads="1" noTextEdit="1"/>
          </p:cNvSpPr>
          <p:nvPr>
            <p:ph type="sldImg"/>
          </p:nvPr>
        </p:nvSpPr>
        <p:spPr>
          <a:ln/>
        </p:spPr>
      </p:sp>
      <p:sp>
        <p:nvSpPr>
          <p:cNvPr id="28672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805728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a:noFill/>
        </p:spPr>
        <p:txBody>
          <a:bodyPr/>
          <a:lstStyle/>
          <a:p>
            <a:r>
              <a:rPr lang="en-US" smtClean="0"/>
              <a:t>© 2003 Herlihy and Shavit</a:t>
            </a:r>
          </a:p>
        </p:txBody>
      </p:sp>
      <p:sp>
        <p:nvSpPr>
          <p:cNvPr id="287747" name="Rectangle 7"/>
          <p:cNvSpPr>
            <a:spLocks noGrp="1" noChangeArrowheads="1"/>
          </p:cNvSpPr>
          <p:nvPr>
            <p:ph type="sldNum" sz="quarter" idx="5"/>
          </p:nvPr>
        </p:nvSpPr>
        <p:spPr>
          <a:noFill/>
        </p:spPr>
        <p:txBody>
          <a:bodyPr/>
          <a:lstStyle/>
          <a:p>
            <a:fld id="{3E28C5D7-A029-4834-BF05-5D3583CCA02E}" type="slidenum">
              <a:rPr lang="ar-SA" smtClean="0"/>
              <a:pPr/>
              <a:t>119</a:t>
            </a:fld>
            <a:endParaRPr lang="en-US" smtClean="0"/>
          </a:p>
        </p:txBody>
      </p:sp>
      <p:sp>
        <p:nvSpPr>
          <p:cNvPr id="287748" name="Rectangle 2"/>
          <p:cNvSpPr>
            <a:spLocks noGrp="1" noRot="1" noChangeAspect="1" noChangeArrowheads="1" noTextEdit="1"/>
          </p:cNvSpPr>
          <p:nvPr>
            <p:ph type="sldImg"/>
          </p:nvPr>
        </p:nvSpPr>
        <p:spPr>
          <a:ln/>
        </p:spPr>
      </p:sp>
      <p:sp>
        <p:nvSpPr>
          <p:cNvPr id="28774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0334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smtClean="0"/>
              <a:t>© 2003 Herlihy and Shavit</a:t>
            </a:r>
          </a:p>
        </p:txBody>
      </p:sp>
      <p:sp>
        <p:nvSpPr>
          <p:cNvPr id="180227" name="Rectangle 7"/>
          <p:cNvSpPr>
            <a:spLocks noGrp="1" noChangeArrowheads="1"/>
          </p:cNvSpPr>
          <p:nvPr>
            <p:ph type="sldNum" sz="quarter" idx="5"/>
          </p:nvPr>
        </p:nvSpPr>
        <p:spPr>
          <a:noFill/>
        </p:spPr>
        <p:txBody>
          <a:bodyPr/>
          <a:lstStyle/>
          <a:p>
            <a:fld id="{F18AE096-0E72-4534-B146-E11AD829C88F}" type="slidenum">
              <a:rPr lang="ar-SA" smtClean="0"/>
              <a:pPr/>
              <a:t>12</a:t>
            </a:fld>
            <a:endParaRPr lang="en-US" smtClean="0"/>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6824024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a:noFill/>
        </p:spPr>
        <p:txBody>
          <a:bodyPr/>
          <a:lstStyle/>
          <a:p>
            <a:r>
              <a:rPr lang="en-US" smtClean="0"/>
              <a:t>© 2003 Herlihy and Shavit</a:t>
            </a:r>
          </a:p>
        </p:txBody>
      </p:sp>
      <p:sp>
        <p:nvSpPr>
          <p:cNvPr id="288771" name="Rectangle 7"/>
          <p:cNvSpPr>
            <a:spLocks noGrp="1" noChangeArrowheads="1"/>
          </p:cNvSpPr>
          <p:nvPr>
            <p:ph type="sldNum" sz="quarter" idx="5"/>
          </p:nvPr>
        </p:nvSpPr>
        <p:spPr>
          <a:noFill/>
        </p:spPr>
        <p:txBody>
          <a:bodyPr/>
          <a:lstStyle/>
          <a:p>
            <a:fld id="{77A0F29C-2820-4653-B1BD-C05E9C40980F}" type="slidenum">
              <a:rPr lang="ar-SA" smtClean="0"/>
              <a:pPr/>
              <a:t>120</a:t>
            </a:fld>
            <a:endParaRPr lang="en-US" smtClean="0"/>
          </a:p>
        </p:txBody>
      </p:sp>
      <p:sp>
        <p:nvSpPr>
          <p:cNvPr id="288772" name="Rectangle 2"/>
          <p:cNvSpPr>
            <a:spLocks noGrp="1" noRot="1" noChangeAspect="1" noChangeArrowheads="1" noTextEdit="1"/>
          </p:cNvSpPr>
          <p:nvPr>
            <p:ph type="sldImg"/>
          </p:nvPr>
        </p:nvSpPr>
        <p:spPr>
          <a:ln/>
        </p:spPr>
      </p:sp>
      <p:sp>
        <p:nvSpPr>
          <p:cNvPr id="28877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99470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hdr" sz="quarter"/>
          </p:nvPr>
        </p:nvSpPr>
        <p:spPr>
          <a:noFill/>
        </p:spPr>
        <p:txBody>
          <a:bodyPr/>
          <a:lstStyle/>
          <a:p>
            <a:r>
              <a:rPr lang="en-US" smtClean="0"/>
              <a:t>© 2003 Herlihy and Shavit</a:t>
            </a:r>
          </a:p>
        </p:txBody>
      </p:sp>
      <p:sp>
        <p:nvSpPr>
          <p:cNvPr id="289795" name="Rectangle 7"/>
          <p:cNvSpPr>
            <a:spLocks noGrp="1" noChangeArrowheads="1"/>
          </p:cNvSpPr>
          <p:nvPr>
            <p:ph type="sldNum" sz="quarter" idx="5"/>
          </p:nvPr>
        </p:nvSpPr>
        <p:spPr>
          <a:noFill/>
        </p:spPr>
        <p:txBody>
          <a:bodyPr/>
          <a:lstStyle/>
          <a:p>
            <a:fld id="{3A47F75A-77D2-47B7-9AC6-1F7E4EF9E848}" type="slidenum">
              <a:rPr lang="ar-SA" smtClean="0"/>
              <a:pPr/>
              <a:t>121</a:t>
            </a:fld>
            <a:endParaRPr lang="en-US" smtClean="0"/>
          </a:p>
        </p:txBody>
      </p:sp>
      <p:sp>
        <p:nvSpPr>
          <p:cNvPr id="289796" name="Rectangle 2"/>
          <p:cNvSpPr>
            <a:spLocks noGrp="1" noRot="1" noChangeAspect="1" noChangeArrowheads="1" noTextEdit="1"/>
          </p:cNvSpPr>
          <p:nvPr>
            <p:ph type="sldImg"/>
          </p:nvPr>
        </p:nvSpPr>
        <p:spPr>
          <a:ln/>
        </p:spPr>
      </p:sp>
      <p:sp>
        <p:nvSpPr>
          <p:cNvPr id="28979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774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en-US" smtClean="0"/>
              <a:t>© 2003 Herlihy and Shavit</a:t>
            </a:r>
          </a:p>
        </p:txBody>
      </p:sp>
      <p:sp>
        <p:nvSpPr>
          <p:cNvPr id="181251" name="Rectangle 7"/>
          <p:cNvSpPr>
            <a:spLocks noGrp="1" noChangeArrowheads="1"/>
          </p:cNvSpPr>
          <p:nvPr>
            <p:ph type="sldNum" sz="quarter" idx="5"/>
          </p:nvPr>
        </p:nvSpPr>
        <p:spPr>
          <a:noFill/>
        </p:spPr>
        <p:txBody>
          <a:bodyPr/>
          <a:lstStyle/>
          <a:p>
            <a:fld id="{169AA8B8-B843-45C7-80AE-19BDC9BFB13D}" type="slidenum">
              <a:rPr lang="ar-SA" smtClean="0"/>
              <a:pPr/>
              <a:t>13</a:t>
            </a:fld>
            <a:endParaRPr lang="en-US" smtClean="0"/>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29749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p:spPr>
        <p:txBody>
          <a:bodyPr/>
          <a:lstStyle/>
          <a:p>
            <a:r>
              <a:rPr lang="en-US" smtClean="0"/>
              <a:t>© 2003 Herlihy and Shavit</a:t>
            </a:r>
          </a:p>
        </p:txBody>
      </p:sp>
      <p:sp>
        <p:nvSpPr>
          <p:cNvPr id="182275" name="Rectangle 7"/>
          <p:cNvSpPr>
            <a:spLocks noGrp="1" noChangeArrowheads="1"/>
          </p:cNvSpPr>
          <p:nvPr>
            <p:ph type="sldNum" sz="quarter" idx="5"/>
          </p:nvPr>
        </p:nvSpPr>
        <p:spPr>
          <a:noFill/>
        </p:spPr>
        <p:txBody>
          <a:bodyPr/>
          <a:lstStyle/>
          <a:p>
            <a:fld id="{8872C8E4-1815-4EC7-9B96-7B159F2B2A7B}" type="slidenum">
              <a:rPr lang="ar-SA" smtClean="0"/>
              <a:pPr/>
              <a:t>14</a:t>
            </a:fld>
            <a:endParaRPr lang="en-US" smtClean="0"/>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10343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p:spPr>
        <p:txBody>
          <a:bodyPr/>
          <a:lstStyle/>
          <a:p>
            <a:r>
              <a:rPr lang="en-US" smtClean="0"/>
              <a:t>© 2003 Herlihy and Shavit</a:t>
            </a:r>
          </a:p>
        </p:txBody>
      </p:sp>
      <p:sp>
        <p:nvSpPr>
          <p:cNvPr id="183299" name="Rectangle 7"/>
          <p:cNvSpPr>
            <a:spLocks noGrp="1" noChangeArrowheads="1"/>
          </p:cNvSpPr>
          <p:nvPr>
            <p:ph type="sldNum" sz="quarter" idx="5"/>
          </p:nvPr>
        </p:nvSpPr>
        <p:spPr>
          <a:noFill/>
        </p:spPr>
        <p:txBody>
          <a:bodyPr/>
          <a:lstStyle/>
          <a:p>
            <a:fld id="{8C620875-D7A1-417E-9F9D-BBB173E4A9D6}" type="slidenum">
              <a:rPr lang="ar-SA" smtClean="0"/>
              <a:pPr/>
              <a:t>15</a:t>
            </a:fld>
            <a:endParaRPr lang="en-US" smtClean="0"/>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00434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smtClean="0"/>
              <a:t>© 2003 Herlihy and Shavit</a:t>
            </a:r>
          </a:p>
        </p:txBody>
      </p:sp>
      <p:sp>
        <p:nvSpPr>
          <p:cNvPr id="184323" name="Rectangle 7"/>
          <p:cNvSpPr>
            <a:spLocks noGrp="1" noChangeArrowheads="1"/>
          </p:cNvSpPr>
          <p:nvPr>
            <p:ph type="sldNum" sz="quarter" idx="5"/>
          </p:nvPr>
        </p:nvSpPr>
        <p:spPr>
          <a:noFill/>
        </p:spPr>
        <p:txBody>
          <a:bodyPr/>
          <a:lstStyle/>
          <a:p>
            <a:fld id="{7A85E18D-2DF3-4AB4-B407-5DC9C5CD2C0B}" type="slidenum">
              <a:rPr lang="ar-SA" smtClean="0"/>
              <a:pPr/>
              <a:t>16</a:t>
            </a:fld>
            <a:endParaRPr lang="en-US" smtClean="0"/>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3580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smtClean="0"/>
              <a:t>© 2003 Herlihy and Shavit</a:t>
            </a:r>
          </a:p>
        </p:txBody>
      </p:sp>
      <p:sp>
        <p:nvSpPr>
          <p:cNvPr id="185347" name="Rectangle 7"/>
          <p:cNvSpPr>
            <a:spLocks noGrp="1" noChangeArrowheads="1"/>
          </p:cNvSpPr>
          <p:nvPr>
            <p:ph type="sldNum" sz="quarter" idx="5"/>
          </p:nvPr>
        </p:nvSpPr>
        <p:spPr>
          <a:noFill/>
        </p:spPr>
        <p:txBody>
          <a:bodyPr/>
          <a:lstStyle/>
          <a:p>
            <a:fld id="{2524BDC6-E42F-461D-B47A-012994D82A7D}" type="slidenum">
              <a:rPr lang="ar-SA" smtClean="0"/>
              <a:pPr/>
              <a:t>17</a:t>
            </a:fld>
            <a:endParaRPr lang="en-US" smtClean="0"/>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74343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smtClean="0"/>
              <a:t>© 2003 Herlihy and Shavit</a:t>
            </a:r>
          </a:p>
        </p:txBody>
      </p:sp>
      <p:sp>
        <p:nvSpPr>
          <p:cNvPr id="186371" name="Rectangle 7"/>
          <p:cNvSpPr>
            <a:spLocks noGrp="1" noChangeArrowheads="1"/>
          </p:cNvSpPr>
          <p:nvPr>
            <p:ph type="sldNum" sz="quarter" idx="5"/>
          </p:nvPr>
        </p:nvSpPr>
        <p:spPr>
          <a:noFill/>
        </p:spPr>
        <p:txBody>
          <a:bodyPr/>
          <a:lstStyle/>
          <a:p>
            <a:fld id="{D5756873-8EBF-4BF0-B544-78B87189E881}" type="slidenum">
              <a:rPr lang="ar-SA" smtClean="0"/>
              <a:pPr/>
              <a:t>18</a:t>
            </a:fld>
            <a:endParaRPr lang="en-US" smtClean="0"/>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17563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smtClean="0"/>
              <a:t>© 2003 Herlihy and Shavit</a:t>
            </a:r>
          </a:p>
        </p:txBody>
      </p:sp>
      <p:sp>
        <p:nvSpPr>
          <p:cNvPr id="186371" name="Rectangle 7"/>
          <p:cNvSpPr>
            <a:spLocks noGrp="1" noChangeArrowheads="1"/>
          </p:cNvSpPr>
          <p:nvPr>
            <p:ph type="sldNum" sz="quarter" idx="5"/>
          </p:nvPr>
        </p:nvSpPr>
        <p:spPr>
          <a:noFill/>
        </p:spPr>
        <p:txBody>
          <a:bodyPr/>
          <a:lstStyle/>
          <a:p>
            <a:fld id="{D5756873-8EBF-4BF0-B544-78B87189E881}" type="slidenum">
              <a:rPr lang="ar-SA" smtClean="0"/>
              <a:pPr/>
              <a:t>19</a:t>
            </a:fld>
            <a:endParaRPr lang="en-US" smtClean="0"/>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8699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smtClean="0"/>
              <a:t>© 2003 Herlihy and Shavit</a:t>
            </a:r>
          </a:p>
        </p:txBody>
      </p:sp>
      <p:sp>
        <p:nvSpPr>
          <p:cNvPr id="169987" name="Rectangle 7"/>
          <p:cNvSpPr>
            <a:spLocks noGrp="1" noChangeArrowheads="1"/>
          </p:cNvSpPr>
          <p:nvPr>
            <p:ph type="sldNum" sz="quarter" idx="5"/>
          </p:nvPr>
        </p:nvSpPr>
        <p:spPr>
          <a:noFill/>
        </p:spPr>
        <p:txBody>
          <a:bodyPr/>
          <a:lstStyle/>
          <a:p>
            <a:fld id="{F1F732DB-51AC-4CF7-9BCB-5F48ECC82A0A}" type="slidenum">
              <a:rPr lang="ar-SA" smtClean="0"/>
              <a:pPr/>
              <a:t>2</a:t>
            </a:fld>
            <a:endParaRPr lang="en-US" smtClean="0"/>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p:spPr>
        <p:txBody>
          <a:bodyPr/>
          <a:lstStyle/>
          <a:p>
            <a:r>
              <a:rPr lang="en-US" dirty="0" smtClean="0"/>
              <a:t>This lecture covers a number of classical mutual exclusion algorithms that</a:t>
            </a:r>
          </a:p>
          <a:p>
            <a:r>
              <a:rPr lang="en-US" dirty="0" smtClean="0"/>
              <a:t>work by reading and writing shared memory. Although these algorithms are</a:t>
            </a:r>
          </a:p>
          <a:p>
            <a:r>
              <a:rPr lang="en-US" dirty="0" smtClean="0"/>
              <a:t>not used in practice, we study them because they provide an ideal introduction</a:t>
            </a:r>
          </a:p>
          <a:p>
            <a:r>
              <a:rPr lang="en-US" dirty="0" smtClean="0"/>
              <a:t>to the kinds of correctness issues that arise in every area of synchronization.</a:t>
            </a:r>
          </a:p>
          <a:p>
            <a:r>
              <a:rPr lang="en-US" dirty="0" smtClean="0"/>
              <a:t>These algorithms, simple as they are, display subtle properties that</a:t>
            </a:r>
          </a:p>
          <a:p>
            <a:r>
              <a:rPr lang="en-US" dirty="0" smtClean="0"/>
              <a:t>students should understand before they are ready to approach the design of truly</a:t>
            </a:r>
          </a:p>
          <a:p>
            <a:r>
              <a:rPr lang="en-US" dirty="0" smtClean="0"/>
              <a:t>practical techniques.</a:t>
            </a:r>
          </a:p>
        </p:txBody>
      </p:sp>
    </p:spTree>
    <p:extLst>
      <p:ext uri="{BB962C8B-B14F-4D97-AF65-F5344CB8AC3E}">
        <p14:creationId xmlns:p14="http://schemas.microsoft.com/office/powerpoint/2010/main" val="1638172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p:spPr>
        <p:txBody>
          <a:bodyPr/>
          <a:lstStyle/>
          <a:p>
            <a:r>
              <a:rPr lang="en-US" smtClean="0"/>
              <a:t>© 2003 Herlihy and Shavit</a:t>
            </a:r>
          </a:p>
        </p:txBody>
      </p:sp>
      <p:sp>
        <p:nvSpPr>
          <p:cNvPr id="188419" name="Rectangle 7"/>
          <p:cNvSpPr>
            <a:spLocks noGrp="1" noChangeArrowheads="1"/>
          </p:cNvSpPr>
          <p:nvPr>
            <p:ph type="sldNum" sz="quarter" idx="5"/>
          </p:nvPr>
        </p:nvSpPr>
        <p:spPr>
          <a:noFill/>
        </p:spPr>
        <p:txBody>
          <a:bodyPr/>
          <a:lstStyle/>
          <a:p>
            <a:fld id="{EEAFDABF-BBA3-4C7B-82F4-79B48BBBC9FF}" type="slidenum">
              <a:rPr lang="ar-SA" smtClean="0"/>
              <a:pPr/>
              <a:t>20</a:t>
            </a:fld>
            <a:endParaRPr lang="en-US" smtClean="0"/>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noFill/>
          <a:ln/>
        </p:spPr>
        <p:txBody>
          <a:bodyPr/>
          <a:lstStyle/>
          <a:p>
            <a:r>
              <a:rPr lang="en-US" smtClean="0"/>
              <a:t>The “arrow” (HAPPENS BEFORE) notation was introduced by Leslie Lamport, a distributed computing pioneer. </a:t>
            </a:r>
          </a:p>
        </p:txBody>
      </p:sp>
    </p:spTree>
    <p:extLst>
      <p:ext uri="{BB962C8B-B14F-4D97-AF65-F5344CB8AC3E}">
        <p14:creationId xmlns:p14="http://schemas.microsoft.com/office/powerpoint/2010/main" val="665399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p>
            <a:r>
              <a:rPr lang="en-US" smtClean="0"/>
              <a:t>© 2003 Herlihy and Shavit</a:t>
            </a:r>
          </a:p>
        </p:txBody>
      </p:sp>
      <p:sp>
        <p:nvSpPr>
          <p:cNvPr id="189443" name="Rectangle 7"/>
          <p:cNvSpPr>
            <a:spLocks noGrp="1" noChangeArrowheads="1"/>
          </p:cNvSpPr>
          <p:nvPr>
            <p:ph type="sldNum" sz="quarter" idx="5"/>
          </p:nvPr>
        </p:nvSpPr>
        <p:spPr>
          <a:noFill/>
        </p:spPr>
        <p:txBody>
          <a:bodyPr/>
          <a:lstStyle/>
          <a:p>
            <a:fld id="{355DD57E-F147-4480-93DF-1FEFA652D896}" type="slidenum">
              <a:rPr lang="ar-SA" smtClean="0"/>
              <a:pPr/>
              <a:t>21</a:t>
            </a:fld>
            <a:endParaRPr lang="en-US" smtClean="0"/>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noFill/>
          <a:ln/>
        </p:spPr>
        <p:txBody>
          <a:bodyPr/>
          <a:lstStyle/>
          <a:p>
            <a:r>
              <a:rPr lang="en-US" smtClean="0"/>
              <a:t>Week is concurrent with month, leads into next slide</a:t>
            </a:r>
          </a:p>
        </p:txBody>
      </p:sp>
    </p:spTree>
    <p:extLst>
      <p:ext uri="{BB962C8B-B14F-4D97-AF65-F5344CB8AC3E}">
        <p14:creationId xmlns:p14="http://schemas.microsoft.com/office/powerpoint/2010/main" val="1101524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p:spPr>
        <p:txBody>
          <a:bodyPr/>
          <a:lstStyle/>
          <a:p>
            <a:r>
              <a:rPr lang="en-US" smtClean="0"/>
              <a:t>© 2003 Herlihy and Shavit</a:t>
            </a:r>
          </a:p>
        </p:txBody>
      </p:sp>
      <p:sp>
        <p:nvSpPr>
          <p:cNvPr id="190467" name="Rectangle 7"/>
          <p:cNvSpPr>
            <a:spLocks noGrp="1" noChangeArrowheads="1"/>
          </p:cNvSpPr>
          <p:nvPr>
            <p:ph type="sldNum" sz="quarter" idx="5"/>
          </p:nvPr>
        </p:nvSpPr>
        <p:spPr>
          <a:noFill/>
        </p:spPr>
        <p:txBody>
          <a:bodyPr/>
          <a:lstStyle/>
          <a:p>
            <a:fld id="{AA9C5417-99C4-4A62-815D-C8BA6E8112D3}" type="slidenum">
              <a:rPr lang="ar-SA" smtClean="0"/>
              <a:pPr/>
              <a:t>22</a:t>
            </a:fld>
            <a:endParaRPr lang="en-US" smtClean="0"/>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noFill/>
          <a:ln/>
        </p:spPr>
        <p:txBody>
          <a:bodyPr/>
          <a:lstStyle/>
          <a:p>
            <a:r>
              <a:rPr lang="en-US" smtClean="0"/>
              <a:t>In this slide we deal with concurrent events. </a:t>
            </a:r>
          </a:p>
        </p:txBody>
      </p:sp>
    </p:spTree>
    <p:extLst>
      <p:ext uri="{BB962C8B-B14F-4D97-AF65-F5344CB8AC3E}">
        <p14:creationId xmlns:p14="http://schemas.microsoft.com/office/powerpoint/2010/main" val="2787729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p:spPr>
        <p:txBody>
          <a:bodyPr/>
          <a:lstStyle/>
          <a:p>
            <a:r>
              <a:rPr lang="en-US" smtClean="0"/>
              <a:t>© 2003 Herlihy and Shavit</a:t>
            </a:r>
          </a:p>
        </p:txBody>
      </p:sp>
      <p:sp>
        <p:nvSpPr>
          <p:cNvPr id="191491" name="Rectangle 7"/>
          <p:cNvSpPr>
            <a:spLocks noGrp="1" noChangeArrowheads="1"/>
          </p:cNvSpPr>
          <p:nvPr>
            <p:ph type="sldNum" sz="quarter" idx="5"/>
          </p:nvPr>
        </p:nvSpPr>
        <p:spPr>
          <a:noFill/>
        </p:spPr>
        <p:txBody>
          <a:bodyPr/>
          <a:lstStyle/>
          <a:p>
            <a:fld id="{B184A80A-1F44-4C5A-981F-5D58253C0B18}" type="slidenum">
              <a:rPr lang="ar-SA" smtClean="0"/>
              <a:pPr/>
              <a:t>23</a:t>
            </a:fld>
            <a:endParaRPr lang="en-US" smtClean="0"/>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noFill/>
          <a:ln/>
        </p:spPr>
        <p:txBody>
          <a:bodyPr/>
          <a:lstStyle/>
          <a:p>
            <a:r>
              <a:rPr lang="en-US" smtClean="0"/>
              <a:t>Notice that we use a definition of Antisymmetric that is based on our earlier definition of irreflexive. Also, notice that it could be that </a:t>
            </a:r>
          </a:p>
          <a:p>
            <a:r>
              <a:rPr lang="en-US" smtClean="0"/>
              <a:t>both A</a:t>
            </a:r>
            <a:r>
              <a:rPr lang="en-US" smtClean="0">
                <a:sym typeface="Wingdings" pitchFamily="2" charset="2"/>
              </a:rPr>
              <a:t>B and BA don’t hold. </a:t>
            </a:r>
            <a:endParaRPr lang="en-US" smtClean="0"/>
          </a:p>
        </p:txBody>
      </p:sp>
    </p:spTree>
    <p:extLst>
      <p:ext uri="{BB962C8B-B14F-4D97-AF65-F5344CB8AC3E}">
        <p14:creationId xmlns:p14="http://schemas.microsoft.com/office/powerpoint/2010/main" val="509171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smtClean="0"/>
              <a:t>© 2003 Herlihy and Shavit</a:t>
            </a:r>
          </a:p>
        </p:txBody>
      </p:sp>
      <p:sp>
        <p:nvSpPr>
          <p:cNvPr id="192515" name="Rectangle 7"/>
          <p:cNvSpPr>
            <a:spLocks noGrp="1" noChangeArrowheads="1"/>
          </p:cNvSpPr>
          <p:nvPr>
            <p:ph type="sldNum" sz="quarter" idx="5"/>
          </p:nvPr>
        </p:nvSpPr>
        <p:spPr>
          <a:noFill/>
        </p:spPr>
        <p:txBody>
          <a:bodyPr/>
          <a:lstStyle/>
          <a:p>
            <a:fld id="{480ECDCE-8AE8-4FEE-BCC0-B693B9800165}" type="slidenum">
              <a:rPr lang="ar-SA" smtClean="0"/>
              <a:pPr/>
              <a:t>24</a:t>
            </a:fld>
            <a:endParaRPr lang="en-US" smtClean="0"/>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noFill/>
          <a:ln/>
        </p:spPr>
        <p:txBody>
          <a:bodyPr/>
          <a:lstStyle/>
          <a:p>
            <a:r>
              <a:rPr lang="en-US" smtClean="0"/>
              <a:t>We strengthen antisymmetry which allowed that both A</a:t>
            </a:r>
            <a:r>
              <a:rPr lang="en-US" smtClean="0">
                <a:sym typeface="Wingdings" pitchFamily="2" charset="2"/>
              </a:rPr>
              <a:t>B and BA don’t hold by requiring that one of the two always hold. </a:t>
            </a:r>
            <a:endParaRPr lang="en-US" smtClean="0"/>
          </a:p>
          <a:p>
            <a:endParaRPr lang="en-US" smtClean="0"/>
          </a:p>
        </p:txBody>
      </p:sp>
    </p:spTree>
    <p:extLst>
      <p:ext uri="{BB962C8B-B14F-4D97-AF65-F5344CB8AC3E}">
        <p14:creationId xmlns:p14="http://schemas.microsoft.com/office/powerpoint/2010/main" val="1612702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p:spPr>
        <p:txBody>
          <a:bodyPr/>
          <a:lstStyle/>
          <a:p>
            <a:r>
              <a:rPr lang="en-US" smtClean="0"/>
              <a:t>© 2003 Herlihy and Shavit</a:t>
            </a:r>
          </a:p>
        </p:txBody>
      </p:sp>
      <p:sp>
        <p:nvSpPr>
          <p:cNvPr id="193539" name="Rectangle 7"/>
          <p:cNvSpPr>
            <a:spLocks noGrp="1" noChangeArrowheads="1"/>
          </p:cNvSpPr>
          <p:nvPr>
            <p:ph type="sldNum" sz="quarter" idx="5"/>
          </p:nvPr>
        </p:nvSpPr>
        <p:spPr>
          <a:noFill/>
        </p:spPr>
        <p:txBody>
          <a:bodyPr/>
          <a:lstStyle/>
          <a:p>
            <a:fld id="{D16816DA-7B29-443D-B382-A276DEDDDF52}" type="slidenum">
              <a:rPr lang="ar-SA" smtClean="0"/>
              <a:pPr/>
              <a:t>25</a:t>
            </a:fld>
            <a:endParaRPr lang="en-US" smtClean="0"/>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53936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p>
            <a:r>
              <a:rPr lang="en-US" smtClean="0"/>
              <a:t>© 2003 Herlihy and Shavit</a:t>
            </a:r>
          </a:p>
        </p:txBody>
      </p:sp>
      <p:sp>
        <p:nvSpPr>
          <p:cNvPr id="194563" name="Rectangle 7"/>
          <p:cNvSpPr>
            <a:spLocks noGrp="1" noChangeArrowheads="1"/>
          </p:cNvSpPr>
          <p:nvPr>
            <p:ph type="sldNum" sz="quarter" idx="5"/>
          </p:nvPr>
        </p:nvSpPr>
        <p:spPr>
          <a:noFill/>
        </p:spPr>
        <p:txBody>
          <a:bodyPr/>
          <a:lstStyle/>
          <a:p>
            <a:fld id="{2318B27F-081A-4433-85D2-14170ABC41F4}" type="slidenum">
              <a:rPr lang="ar-SA" smtClean="0"/>
              <a:pPr/>
              <a:t>26</a:t>
            </a:fld>
            <a:endParaRPr lang="en-US" smtClean="0"/>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xfrm>
            <a:off x="946150" y="4862513"/>
            <a:ext cx="5207000" cy="4603750"/>
          </a:xfrm>
          <a:noFill/>
          <a:ln/>
        </p:spPr>
        <p:txBody>
          <a:bodyPr/>
          <a:lstStyle/>
          <a:p>
            <a:endParaRPr lang="en-US" smtClean="0"/>
          </a:p>
        </p:txBody>
      </p:sp>
    </p:spTree>
    <p:extLst>
      <p:ext uri="{BB962C8B-B14F-4D97-AF65-F5344CB8AC3E}">
        <p14:creationId xmlns:p14="http://schemas.microsoft.com/office/powerpoint/2010/main" val="3412917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smtClean="0"/>
              <a:t>© 2003 Herlihy and Shavit</a:t>
            </a:r>
          </a:p>
        </p:txBody>
      </p:sp>
      <p:sp>
        <p:nvSpPr>
          <p:cNvPr id="195587" name="Rectangle 7"/>
          <p:cNvSpPr>
            <a:spLocks noGrp="1" noChangeArrowheads="1"/>
          </p:cNvSpPr>
          <p:nvPr>
            <p:ph type="sldNum" sz="quarter" idx="5"/>
          </p:nvPr>
        </p:nvSpPr>
        <p:spPr>
          <a:noFill/>
        </p:spPr>
        <p:txBody>
          <a:bodyPr/>
          <a:lstStyle/>
          <a:p>
            <a:fld id="{D9847839-83DE-4B7C-B9EA-11860B597447}" type="slidenum">
              <a:rPr lang="ar-SA" smtClean="0"/>
              <a:pPr/>
              <a:t>27</a:t>
            </a:fld>
            <a:endParaRPr lang="en-US" smtClean="0"/>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noFill/>
          <a:ln/>
        </p:spPr>
        <p:txBody>
          <a:bodyPr/>
          <a:lstStyle/>
          <a:p>
            <a:r>
              <a:rPr lang="en-US" smtClean="0"/>
              <a:t>This is the formal definition of a mutual exclusion lock object in java. </a:t>
            </a:r>
          </a:p>
        </p:txBody>
      </p:sp>
    </p:spTree>
    <p:extLst>
      <p:ext uri="{BB962C8B-B14F-4D97-AF65-F5344CB8AC3E}">
        <p14:creationId xmlns:p14="http://schemas.microsoft.com/office/powerpoint/2010/main" val="1618877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p:spPr>
        <p:txBody>
          <a:bodyPr/>
          <a:lstStyle/>
          <a:p>
            <a:r>
              <a:rPr lang="en-US" smtClean="0"/>
              <a:t>© 2003 Herlihy and Shavit</a:t>
            </a:r>
          </a:p>
        </p:txBody>
      </p:sp>
      <p:sp>
        <p:nvSpPr>
          <p:cNvPr id="196611" name="Rectangle 7"/>
          <p:cNvSpPr>
            <a:spLocks noGrp="1" noChangeArrowheads="1"/>
          </p:cNvSpPr>
          <p:nvPr>
            <p:ph type="sldNum" sz="quarter" idx="5"/>
          </p:nvPr>
        </p:nvSpPr>
        <p:spPr>
          <a:noFill/>
        </p:spPr>
        <p:txBody>
          <a:bodyPr/>
          <a:lstStyle/>
          <a:p>
            <a:fld id="{7AC1904A-6C21-4709-BD19-59D52AE6DA74}" type="slidenum">
              <a:rPr lang="ar-SA" smtClean="0"/>
              <a:pPr/>
              <a:t>28</a:t>
            </a:fld>
            <a:endParaRPr lang="en-US" smtClean="0"/>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2510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p:spPr>
        <p:txBody>
          <a:bodyPr/>
          <a:lstStyle/>
          <a:p>
            <a:r>
              <a:rPr lang="en-US" smtClean="0"/>
              <a:t>© 2003 Herlihy and Shavit</a:t>
            </a:r>
          </a:p>
        </p:txBody>
      </p:sp>
      <p:sp>
        <p:nvSpPr>
          <p:cNvPr id="197635" name="Rectangle 7"/>
          <p:cNvSpPr>
            <a:spLocks noGrp="1" noChangeArrowheads="1"/>
          </p:cNvSpPr>
          <p:nvPr>
            <p:ph type="sldNum" sz="quarter" idx="5"/>
          </p:nvPr>
        </p:nvSpPr>
        <p:spPr>
          <a:noFill/>
        </p:spPr>
        <p:txBody>
          <a:bodyPr/>
          <a:lstStyle/>
          <a:p>
            <a:fld id="{53311B0C-BFCC-4202-AFE0-5ED358EA6DCB}" type="slidenum">
              <a:rPr lang="ar-SA" smtClean="0"/>
              <a:pPr/>
              <a:t>29</a:t>
            </a:fld>
            <a:endParaRPr lang="en-US" smtClean="0"/>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noFill/>
          <a:ln/>
        </p:spPr>
        <p:txBody>
          <a:bodyPr/>
          <a:lstStyle/>
          <a:p>
            <a:r>
              <a:rPr lang="en-US" smtClean="0"/>
              <a:t>Threads using the Lock() and Unlock() methods must follow a specific format, first Lock() then Unlock().</a:t>
            </a:r>
          </a:p>
        </p:txBody>
      </p:sp>
    </p:spTree>
    <p:extLst>
      <p:ext uri="{BB962C8B-B14F-4D97-AF65-F5344CB8AC3E}">
        <p14:creationId xmlns:p14="http://schemas.microsoft.com/office/powerpoint/2010/main" val="70241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t>Dijkstra was the first to provide a solution to the mutual exclusion problem. </a:t>
            </a:r>
          </a:p>
        </p:txBody>
      </p:sp>
      <p:sp>
        <p:nvSpPr>
          <p:cNvPr id="171012" name="Header Placeholder 3"/>
          <p:cNvSpPr>
            <a:spLocks noGrp="1"/>
          </p:cNvSpPr>
          <p:nvPr>
            <p:ph type="hdr" sz="quarter"/>
          </p:nvPr>
        </p:nvSpPr>
        <p:spPr>
          <a:noFill/>
        </p:spPr>
        <p:txBody>
          <a:bodyPr/>
          <a:lstStyle/>
          <a:p>
            <a:r>
              <a:rPr lang="en-US" smtClean="0"/>
              <a:t>© 2003 Herlihy and Shavit</a:t>
            </a:r>
          </a:p>
        </p:txBody>
      </p:sp>
      <p:sp>
        <p:nvSpPr>
          <p:cNvPr id="171013" name="Slide Number Placeholder 4"/>
          <p:cNvSpPr>
            <a:spLocks noGrp="1"/>
          </p:cNvSpPr>
          <p:nvPr>
            <p:ph type="sldNum" sz="quarter" idx="5"/>
          </p:nvPr>
        </p:nvSpPr>
        <p:spPr>
          <a:noFill/>
        </p:spPr>
        <p:txBody>
          <a:bodyPr/>
          <a:lstStyle/>
          <a:p>
            <a:fld id="{6B01E88D-5170-41EB-A6A4-EC22E2C96AAC}" type="slidenum">
              <a:rPr lang="ar-SA" smtClean="0"/>
              <a:pPr/>
              <a:t>3</a:t>
            </a:fld>
            <a:endParaRPr lang="en-US" smtClean="0"/>
          </a:p>
        </p:txBody>
      </p:sp>
    </p:spTree>
    <p:extLst>
      <p:ext uri="{BB962C8B-B14F-4D97-AF65-F5344CB8AC3E}">
        <p14:creationId xmlns:p14="http://schemas.microsoft.com/office/powerpoint/2010/main" val="3935294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p:spPr>
        <p:txBody>
          <a:bodyPr/>
          <a:lstStyle/>
          <a:p>
            <a:r>
              <a:rPr lang="en-US" smtClean="0"/>
              <a:t>© 2003 Herlihy and Shavit</a:t>
            </a:r>
          </a:p>
        </p:txBody>
      </p:sp>
      <p:sp>
        <p:nvSpPr>
          <p:cNvPr id="198659" name="Rectangle 7"/>
          <p:cNvSpPr>
            <a:spLocks noGrp="1" noChangeArrowheads="1"/>
          </p:cNvSpPr>
          <p:nvPr>
            <p:ph type="sldNum" sz="quarter" idx="5"/>
          </p:nvPr>
        </p:nvSpPr>
        <p:spPr>
          <a:noFill/>
        </p:spPr>
        <p:txBody>
          <a:bodyPr/>
          <a:lstStyle/>
          <a:p>
            <a:fld id="{7ABFFBE4-A481-47DA-A118-FC3D99024804}" type="slidenum">
              <a:rPr lang="ar-SA" smtClean="0"/>
              <a:pPr/>
              <a:t>30</a:t>
            </a:fld>
            <a:endParaRPr lang="en-US" smtClean="0"/>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noFill/>
          <a:ln/>
        </p:spPr>
        <p:txBody>
          <a:bodyPr/>
          <a:lstStyle/>
          <a:p>
            <a:r>
              <a:rPr lang="en-US" smtClean="0"/>
              <a:t>In Java, these methods should be used in the following structured way.</a:t>
            </a:r>
          </a:p>
          <a:p>
            <a:r>
              <a:rPr lang="en-US" smtClean="0"/>
              <a:t>mutex.lock();</a:t>
            </a:r>
          </a:p>
          <a:p>
            <a:r>
              <a:rPr lang="en-US" smtClean="0"/>
              <a:t>try {</a:t>
            </a:r>
          </a:p>
          <a:p>
            <a:r>
              <a:rPr lang="en-US" smtClean="0"/>
              <a:t>  ...            // body</a:t>
            </a:r>
          </a:p>
          <a:p>
            <a:r>
              <a:rPr lang="en-US" smtClean="0"/>
              <a:t>  } finally {</a:t>
            </a:r>
          </a:p>
          <a:p>
            <a:r>
              <a:rPr lang="en-US" smtClean="0"/>
              <a:t>     mutex.unlock();</a:t>
            </a:r>
          </a:p>
          <a:p>
            <a:r>
              <a:rPr lang="en-US" smtClean="0"/>
              <a:t>  }</a:t>
            </a:r>
          </a:p>
        </p:txBody>
      </p:sp>
    </p:spTree>
    <p:extLst>
      <p:ext uri="{BB962C8B-B14F-4D97-AF65-F5344CB8AC3E}">
        <p14:creationId xmlns:p14="http://schemas.microsoft.com/office/powerpoint/2010/main" val="246601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smtClean="0"/>
              <a:t>© 2003 Herlihy and Shavit</a:t>
            </a:r>
          </a:p>
        </p:txBody>
      </p:sp>
      <p:sp>
        <p:nvSpPr>
          <p:cNvPr id="199683" name="Rectangle 7"/>
          <p:cNvSpPr>
            <a:spLocks noGrp="1" noChangeArrowheads="1"/>
          </p:cNvSpPr>
          <p:nvPr>
            <p:ph type="sldNum" sz="quarter" idx="5"/>
          </p:nvPr>
        </p:nvSpPr>
        <p:spPr>
          <a:noFill/>
        </p:spPr>
        <p:txBody>
          <a:bodyPr/>
          <a:lstStyle/>
          <a:p>
            <a:fld id="{38A93D40-F1B7-463C-BAB4-45FD9010D52E}" type="slidenum">
              <a:rPr lang="ar-SA" smtClean="0"/>
              <a:pPr/>
              <a:t>31</a:t>
            </a:fld>
            <a:endParaRPr lang="en-US" smtClean="0"/>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3433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a:noFill/>
        </p:spPr>
        <p:txBody>
          <a:bodyPr/>
          <a:lstStyle/>
          <a:p>
            <a:r>
              <a:rPr lang="en-US" smtClean="0"/>
              <a:t>© 2003 Herlihy and Shavit</a:t>
            </a:r>
          </a:p>
        </p:txBody>
      </p:sp>
      <p:sp>
        <p:nvSpPr>
          <p:cNvPr id="200707" name="Rectangle 7"/>
          <p:cNvSpPr>
            <a:spLocks noGrp="1" noChangeArrowheads="1"/>
          </p:cNvSpPr>
          <p:nvPr>
            <p:ph type="sldNum" sz="quarter" idx="5"/>
          </p:nvPr>
        </p:nvSpPr>
        <p:spPr>
          <a:noFill/>
        </p:spPr>
        <p:txBody>
          <a:bodyPr/>
          <a:lstStyle/>
          <a:p>
            <a:fld id="{9A12F796-BCCF-4D9C-A633-70878E45AC1A}" type="slidenum">
              <a:rPr lang="ar-SA" smtClean="0"/>
              <a:pPr/>
              <a:t>32</a:t>
            </a:fld>
            <a:endParaRPr lang="en-US" smtClean="0"/>
          </a:p>
        </p:txBody>
      </p:sp>
      <p:sp>
        <p:nvSpPr>
          <p:cNvPr id="200708" name="Rectangle 2"/>
          <p:cNvSpPr>
            <a:spLocks noGrp="1" noRot="1" noChangeAspect="1" noChangeArrowheads="1" noTextEdit="1"/>
          </p:cNvSpPr>
          <p:nvPr>
            <p:ph type="sldImg"/>
          </p:nvPr>
        </p:nvSpPr>
        <p:spPr>
          <a:ln/>
        </p:spPr>
      </p:sp>
      <p:sp>
        <p:nvSpPr>
          <p:cNvPr id="20070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26355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a:noFill/>
        </p:spPr>
        <p:txBody>
          <a:bodyPr/>
          <a:lstStyle/>
          <a:p>
            <a:r>
              <a:rPr lang="en-US" smtClean="0"/>
              <a:t>© 2003 Herlihy and Shavit</a:t>
            </a:r>
          </a:p>
        </p:txBody>
      </p:sp>
      <p:sp>
        <p:nvSpPr>
          <p:cNvPr id="201731" name="Rectangle 7"/>
          <p:cNvSpPr>
            <a:spLocks noGrp="1" noChangeArrowheads="1"/>
          </p:cNvSpPr>
          <p:nvPr>
            <p:ph type="sldNum" sz="quarter" idx="5"/>
          </p:nvPr>
        </p:nvSpPr>
        <p:spPr>
          <a:noFill/>
        </p:spPr>
        <p:txBody>
          <a:bodyPr/>
          <a:lstStyle/>
          <a:p>
            <a:fld id="{DE7EFB15-65A1-4113-9F3B-4CF4D3EBF207}" type="slidenum">
              <a:rPr lang="ar-SA" smtClean="0"/>
              <a:pPr/>
              <a:t>33</a:t>
            </a:fld>
            <a:endParaRPr lang="en-US" smtClean="0"/>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37641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p>
            <a:r>
              <a:rPr lang="en-US" smtClean="0"/>
              <a:t>© 2003 Herlihy and Shavit</a:t>
            </a:r>
          </a:p>
        </p:txBody>
      </p:sp>
      <p:sp>
        <p:nvSpPr>
          <p:cNvPr id="202755" name="Rectangle 7"/>
          <p:cNvSpPr>
            <a:spLocks noGrp="1" noChangeArrowheads="1"/>
          </p:cNvSpPr>
          <p:nvPr>
            <p:ph type="sldNum" sz="quarter" idx="5"/>
          </p:nvPr>
        </p:nvSpPr>
        <p:spPr>
          <a:noFill/>
        </p:spPr>
        <p:txBody>
          <a:bodyPr/>
          <a:lstStyle/>
          <a:p>
            <a:fld id="{BFC81088-C8C4-432C-A372-0F05F02DAB54}" type="slidenum">
              <a:rPr lang="ar-SA" smtClean="0"/>
              <a:pPr/>
              <a:t>34</a:t>
            </a:fld>
            <a:endParaRPr lang="en-US" smtClean="0"/>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noFill/>
          <a:ln/>
        </p:spPr>
        <p:txBody>
          <a:bodyPr/>
          <a:lstStyle/>
          <a:p>
            <a:r>
              <a:rPr lang="en-US" smtClean="0"/>
              <a:t>The interval CS^k_i is denoted by the </a:t>
            </a:r>
            <a:r>
              <a:rPr lang="en-US" smtClean="0">
                <a:sym typeface="Wingdings" pitchFamily="2" charset="2"/>
              </a:rPr>
              <a:t>. </a:t>
            </a:r>
            <a:endParaRPr lang="en-US" smtClean="0"/>
          </a:p>
        </p:txBody>
      </p:sp>
    </p:spTree>
    <p:extLst>
      <p:ext uri="{BB962C8B-B14F-4D97-AF65-F5344CB8AC3E}">
        <p14:creationId xmlns:p14="http://schemas.microsoft.com/office/powerpoint/2010/main" val="2825580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p:spPr>
        <p:txBody>
          <a:bodyPr/>
          <a:lstStyle/>
          <a:p>
            <a:r>
              <a:rPr lang="en-US" smtClean="0"/>
              <a:t>© 2003 Herlihy and Shavit</a:t>
            </a:r>
          </a:p>
        </p:txBody>
      </p:sp>
      <p:sp>
        <p:nvSpPr>
          <p:cNvPr id="203779" name="Rectangle 7"/>
          <p:cNvSpPr>
            <a:spLocks noGrp="1" noChangeArrowheads="1"/>
          </p:cNvSpPr>
          <p:nvPr>
            <p:ph type="sldNum" sz="quarter" idx="5"/>
          </p:nvPr>
        </p:nvSpPr>
        <p:spPr>
          <a:noFill/>
        </p:spPr>
        <p:txBody>
          <a:bodyPr/>
          <a:lstStyle/>
          <a:p>
            <a:fld id="{429E2EF1-D2B5-4160-96F8-D1E12F5F816A}" type="slidenum">
              <a:rPr lang="ar-SA" smtClean="0"/>
              <a:pPr/>
              <a:t>35</a:t>
            </a:fld>
            <a:endParaRPr lang="en-US" smtClean="0"/>
          </a:p>
        </p:txBody>
      </p:sp>
      <p:sp>
        <p:nvSpPr>
          <p:cNvPr id="203780" name="Rectangle 2"/>
          <p:cNvSpPr>
            <a:spLocks noGrp="1" noRot="1" noChangeAspect="1" noChangeArrowheads="1" noTextEdit="1"/>
          </p:cNvSpPr>
          <p:nvPr>
            <p:ph type="sldImg"/>
          </p:nvPr>
        </p:nvSpPr>
        <p:spPr>
          <a:ln/>
        </p:spPr>
      </p:sp>
      <p:sp>
        <p:nvSpPr>
          <p:cNvPr id="20378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20374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p>
            <a:r>
              <a:rPr lang="en-US" smtClean="0"/>
              <a:t>© 2003 Herlihy and Shavit</a:t>
            </a:r>
          </a:p>
        </p:txBody>
      </p:sp>
      <p:sp>
        <p:nvSpPr>
          <p:cNvPr id="204803" name="Rectangle 7"/>
          <p:cNvSpPr>
            <a:spLocks noGrp="1" noChangeArrowheads="1"/>
          </p:cNvSpPr>
          <p:nvPr>
            <p:ph type="sldNum" sz="quarter" idx="5"/>
          </p:nvPr>
        </p:nvSpPr>
        <p:spPr>
          <a:noFill/>
        </p:spPr>
        <p:txBody>
          <a:bodyPr/>
          <a:lstStyle/>
          <a:p>
            <a:fld id="{4A0763AC-DC2F-4294-B34A-F87BE224FF1F}" type="slidenum">
              <a:rPr lang="ar-SA" smtClean="0"/>
              <a:pPr/>
              <a:t>36</a:t>
            </a:fld>
            <a:endParaRPr lang="en-US" smtClean="0"/>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47868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p:spPr>
        <p:txBody>
          <a:bodyPr/>
          <a:lstStyle/>
          <a:p>
            <a:r>
              <a:rPr lang="en-US" smtClean="0"/>
              <a:t>© 2003 Herlihy and Shavit</a:t>
            </a:r>
          </a:p>
        </p:txBody>
      </p:sp>
      <p:sp>
        <p:nvSpPr>
          <p:cNvPr id="205827" name="Rectangle 7"/>
          <p:cNvSpPr>
            <a:spLocks noGrp="1" noChangeArrowheads="1"/>
          </p:cNvSpPr>
          <p:nvPr>
            <p:ph type="sldNum" sz="quarter" idx="5"/>
          </p:nvPr>
        </p:nvSpPr>
        <p:spPr>
          <a:noFill/>
        </p:spPr>
        <p:txBody>
          <a:bodyPr/>
          <a:lstStyle/>
          <a:p>
            <a:fld id="{631C635E-DF9B-4B44-A3B8-9132CC6B7BF3}" type="slidenum">
              <a:rPr lang="ar-SA" smtClean="0"/>
              <a:pPr/>
              <a:t>37</a:t>
            </a:fld>
            <a:endParaRPr lang="en-US" smtClean="0"/>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73787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p:spPr>
        <p:txBody>
          <a:bodyPr/>
          <a:lstStyle/>
          <a:p>
            <a:r>
              <a:rPr lang="en-US" smtClean="0"/>
              <a:t>© 2003 Herlihy and Shavit</a:t>
            </a:r>
          </a:p>
        </p:txBody>
      </p:sp>
      <p:sp>
        <p:nvSpPr>
          <p:cNvPr id="206851" name="Rectangle 7"/>
          <p:cNvSpPr>
            <a:spLocks noGrp="1" noChangeArrowheads="1"/>
          </p:cNvSpPr>
          <p:nvPr>
            <p:ph type="sldNum" sz="quarter" idx="5"/>
          </p:nvPr>
        </p:nvSpPr>
        <p:spPr>
          <a:noFill/>
        </p:spPr>
        <p:txBody>
          <a:bodyPr/>
          <a:lstStyle/>
          <a:p>
            <a:fld id="{BF469A03-5F99-42FC-8AE1-E4F0795C855A}" type="slidenum">
              <a:rPr lang="ar-SA" smtClean="0"/>
              <a:pPr/>
              <a:t>38</a:t>
            </a:fld>
            <a:endParaRPr lang="en-US" smtClean="0"/>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44826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p:spPr>
        <p:txBody>
          <a:bodyPr/>
          <a:lstStyle/>
          <a:p>
            <a:r>
              <a:rPr lang="en-US" smtClean="0"/>
              <a:t>© 2003 Herlihy and Shavit</a:t>
            </a:r>
          </a:p>
        </p:txBody>
      </p:sp>
      <p:sp>
        <p:nvSpPr>
          <p:cNvPr id="207875" name="Rectangle 7"/>
          <p:cNvSpPr>
            <a:spLocks noGrp="1" noChangeArrowheads="1"/>
          </p:cNvSpPr>
          <p:nvPr>
            <p:ph type="sldNum" sz="quarter" idx="5"/>
          </p:nvPr>
        </p:nvSpPr>
        <p:spPr>
          <a:noFill/>
        </p:spPr>
        <p:txBody>
          <a:bodyPr/>
          <a:lstStyle/>
          <a:p>
            <a:fld id="{450B8A46-E9C2-4B0D-BF2D-2142B7AB2CD0}" type="slidenum">
              <a:rPr lang="ar-SA" smtClean="0"/>
              <a:pPr/>
              <a:t>39</a:t>
            </a:fld>
            <a:endParaRPr lang="en-US" smtClean="0"/>
          </a:p>
        </p:txBody>
      </p:sp>
      <p:sp>
        <p:nvSpPr>
          <p:cNvPr id="207876" name="Rectangle 2"/>
          <p:cNvSpPr>
            <a:spLocks noGrp="1" noRot="1" noChangeAspect="1" noChangeArrowheads="1" noTextEdit="1"/>
          </p:cNvSpPr>
          <p:nvPr>
            <p:ph type="sldImg"/>
          </p:nvPr>
        </p:nvSpPr>
        <p:spPr>
          <a:xfrm>
            <a:off x="990600" y="768350"/>
            <a:ext cx="5119688" cy="3840163"/>
          </a:xfrm>
          <a:ln/>
        </p:spPr>
      </p:sp>
      <p:sp>
        <p:nvSpPr>
          <p:cNvPr id="207877" name="Rectangle 3"/>
          <p:cNvSpPr>
            <a:spLocks noGrp="1" noChangeArrowheads="1"/>
          </p:cNvSpPr>
          <p:nvPr>
            <p:ph type="body" idx="1"/>
          </p:nvPr>
        </p:nvSpPr>
        <p:spPr>
          <a:xfrm>
            <a:off x="946150" y="4862513"/>
            <a:ext cx="5207000" cy="4603750"/>
          </a:xfrm>
          <a:noFill/>
          <a:ln/>
        </p:spPr>
        <p:txBody>
          <a:bodyPr/>
          <a:lstStyle/>
          <a:p>
            <a:r>
              <a:rPr lang="en-US" smtClean="0">
                <a:cs typeface="Times New Roman" pitchFamily="18" charset="0"/>
              </a:rPr>
              <a:t>At least one other thread is completing infinitely often, since there are only a finite number of threads. This is a “Stalinistic” approach. </a:t>
            </a:r>
          </a:p>
          <a:p>
            <a:endParaRPr lang="en-US" smtClean="0"/>
          </a:p>
        </p:txBody>
      </p:sp>
    </p:spTree>
    <p:extLst>
      <p:ext uri="{BB962C8B-B14F-4D97-AF65-F5344CB8AC3E}">
        <p14:creationId xmlns:p14="http://schemas.microsoft.com/office/powerpoint/2010/main" val="398515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n-US" smtClean="0"/>
              <a:t>© 2003 Herlihy and Shavit</a:t>
            </a:r>
          </a:p>
        </p:txBody>
      </p:sp>
      <p:sp>
        <p:nvSpPr>
          <p:cNvPr id="172035" name="Rectangle 7"/>
          <p:cNvSpPr>
            <a:spLocks noGrp="1" noChangeArrowheads="1"/>
          </p:cNvSpPr>
          <p:nvPr>
            <p:ph type="sldNum" sz="quarter" idx="5"/>
          </p:nvPr>
        </p:nvSpPr>
        <p:spPr>
          <a:noFill/>
        </p:spPr>
        <p:txBody>
          <a:bodyPr/>
          <a:lstStyle/>
          <a:p>
            <a:fld id="{63169A75-A820-4352-AF2B-00D8B3E897F0}" type="slidenum">
              <a:rPr lang="ar-SA" smtClean="0"/>
              <a:pPr/>
              <a:t>4</a:t>
            </a:fld>
            <a:endParaRPr lang="en-US" smtClean="0"/>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noFill/>
          <a:ln/>
        </p:spPr>
        <p:txBody>
          <a:bodyPr/>
          <a:lstStyle/>
          <a:p>
            <a:r>
              <a:rPr lang="en-US" dirty="0" smtClean="0"/>
              <a:t>First, we are going to talk about what mutual exclusion means. This might seem simple, almost trivial, but there</a:t>
            </a:r>
            <a:r>
              <a:rPr lang="en-US" baseline="0" dirty="0" smtClean="0"/>
              <a:t> are tricky aspects that will cause problems if we don’t understand them.</a:t>
            </a:r>
          </a:p>
          <a:p>
            <a:r>
              <a:rPr lang="en-US" baseline="0" dirty="0" smtClean="0"/>
              <a:t>Then we discuss 2 process solutions. We like these because they are simpler than general solutions, so we can focus on important issues more clearly. Also the code fits on a slide.</a:t>
            </a:r>
          </a:p>
          <a:p>
            <a:r>
              <a:rPr lang="en-US" baseline="0" dirty="0" smtClean="0"/>
              <a:t>Then we will be ready to move on to n-process solutions. In the end, we will talk about the inherent costs of doing mutual exclusion in this way, and the implications of those costs.</a:t>
            </a:r>
            <a:endParaRPr lang="en-US" dirty="0" smtClean="0"/>
          </a:p>
        </p:txBody>
      </p:sp>
    </p:spTree>
    <p:extLst>
      <p:ext uri="{BB962C8B-B14F-4D97-AF65-F5344CB8AC3E}">
        <p14:creationId xmlns:p14="http://schemas.microsoft.com/office/powerpoint/2010/main" val="996418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p:spPr>
        <p:txBody>
          <a:bodyPr/>
          <a:lstStyle/>
          <a:p>
            <a:r>
              <a:rPr lang="en-US" smtClean="0"/>
              <a:t>© 2003 Herlihy and Shavit</a:t>
            </a:r>
          </a:p>
        </p:txBody>
      </p:sp>
      <p:sp>
        <p:nvSpPr>
          <p:cNvPr id="208899" name="Rectangle 7"/>
          <p:cNvSpPr>
            <a:spLocks noGrp="1" noChangeArrowheads="1"/>
          </p:cNvSpPr>
          <p:nvPr>
            <p:ph type="sldNum" sz="quarter" idx="5"/>
          </p:nvPr>
        </p:nvSpPr>
        <p:spPr>
          <a:noFill/>
        </p:spPr>
        <p:txBody>
          <a:bodyPr/>
          <a:lstStyle/>
          <a:p>
            <a:fld id="{3B80BAF9-AFF5-4624-BF7F-1A8AF616BC87}" type="slidenum">
              <a:rPr lang="ar-SA" smtClean="0"/>
              <a:pPr/>
              <a:t>40</a:t>
            </a:fld>
            <a:endParaRPr lang="en-US" smtClean="0"/>
          </a:p>
        </p:txBody>
      </p:sp>
      <p:sp>
        <p:nvSpPr>
          <p:cNvPr id="208900" name="Rectangle 2"/>
          <p:cNvSpPr>
            <a:spLocks noGrp="1" noRot="1" noChangeAspect="1" noChangeArrowheads="1" noTextEdit="1"/>
          </p:cNvSpPr>
          <p:nvPr>
            <p:ph type="sldImg"/>
          </p:nvPr>
        </p:nvSpPr>
        <p:spPr>
          <a:xfrm>
            <a:off x="990600" y="768350"/>
            <a:ext cx="5119688" cy="3840163"/>
          </a:xfrm>
          <a:ln/>
        </p:spPr>
      </p:sp>
      <p:sp>
        <p:nvSpPr>
          <p:cNvPr id="208901" name="Rectangle 3"/>
          <p:cNvSpPr>
            <a:spLocks noGrp="1" noChangeArrowheads="1"/>
          </p:cNvSpPr>
          <p:nvPr>
            <p:ph type="body" idx="1"/>
          </p:nvPr>
        </p:nvSpPr>
        <p:spPr>
          <a:xfrm>
            <a:off x="946150" y="4862513"/>
            <a:ext cx="5207000" cy="4603750"/>
          </a:xfrm>
          <a:noFill/>
          <a:ln/>
        </p:spPr>
        <p:txBody>
          <a:bodyPr/>
          <a:lstStyle/>
          <a:p>
            <a:r>
              <a:rPr lang="en-US" smtClean="0">
                <a:cs typeface="Times New Roman" pitchFamily="18" charset="0"/>
              </a:rPr>
              <a:t>This is a more democratic approach, we want every individual to be happy, not just the system as a whole. One can make a note that we must assume that no thread is in the critical section forever. </a:t>
            </a:r>
          </a:p>
          <a:p>
            <a:endParaRPr lang="en-US" smtClean="0"/>
          </a:p>
        </p:txBody>
      </p:sp>
    </p:spTree>
    <p:extLst>
      <p:ext uri="{BB962C8B-B14F-4D97-AF65-F5344CB8AC3E}">
        <p14:creationId xmlns:p14="http://schemas.microsoft.com/office/powerpoint/2010/main" val="1487452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p:spPr>
        <p:txBody>
          <a:bodyPr/>
          <a:lstStyle/>
          <a:p>
            <a:r>
              <a:rPr lang="en-US" smtClean="0"/>
              <a:t>© 2003 Herlihy and Shavit</a:t>
            </a:r>
          </a:p>
        </p:txBody>
      </p:sp>
      <p:sp>
        <p:nvSpPr>
          <p:cNvPr id="209923" name="Rectangle 7"/>
          <p:cNvSpPr>
            <a:spLocks noGrp="1" noChangeArrowheads="1"/>
          </p:cNvSpPr>
          <p:nvPr>
            <p:ph type="sldNum" sz="quarter" idx="5"/>
          </p:nvPr>
        </p:nvSpPr>
        <p:spPr>
          <a:noFill/>
        </p:spPr>
        <p:txBody>
          <a:bodyPr/>
          <a:lstStyle/>
          <a:p>
            <a:fld id="{FF996CBC-60E7-4DFC-97C0-13A559028F41}" type="slidenum">
              <a:rPr lang="ar-SA" smtClean="0"/>
              <a:pPr/>
              <a:t>41</a:t>
            </a:fld>
            <a:endParaRPr lang="en-US" smtClean="0"/>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70407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p:spPr>
        <p:txBody>
          <a:bodyPr/>
          <a:lstStyle/>
          <a:p>
            <a:r>
              <a:rPr lang="en-US" smtClean="0"/>
              <a:t>© 2003 Herlihy and Shavit</a:t>
            </a:r>
          </a:p>
        </p:txBody>
      </p:sp>
      <p:sp>
        <p:nvSpPr>
          <p:cNvPr id="210947" name="Rectangle 7"/>
          <p:cNvSpPr>
            <a:spLocks noGrp="1" noChangeArrowheads="1"/>
          </p:cNvSpPr>
          <p:nvPr>
            <p:ph type="sldNum" sz="quarter" idx="5"/>
          </p:nvPr>
        </p:nvSpPr>
        <p:spPr>
          <a:noFill/>
        </p:spPr>
        <p:txBody>
          <a:bodyPr/>
          <a:lstStyle/>
          <a:p>
            <a:fld id="{4C92B10F-BF0C-4495-B502-F1A19470DA77}" type="slidenum">
              <a:rPr lang="ar-SA" smtClean="0"/>
              <a:pPr/>
              <a:t>42</a:t>
            </a:fld>
            <a:endParaRPr lang="en-US" smtClean="0"/>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noFill/>
          <a:ln/>
        </p:spPr>
        <p:txBody>
          <a:bodyPr/>
          <a:lstStyle/>
          <a:p>
            <a:r>
              <a:rPr lang="en-US" smtClean="0"/>
              <a:t>… will be the lock method we use </a:t>
            </a:r>
          </a:p>
        </p:txBody>
      </p:sp>
    </p:spTree>
    <p:extLst>
      <p:ext uri="{BB962C8B-B14F-4D97-AF65-F5344CB8AC3E}">
        <p14:creationId xmlns:p14="http://schemas.microsoft.com/office/powerpoint/2010/main" val="2844872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p>
            <a:r>
              <a:rPr lang="en-US" smtClean="0"/>
              <a:t>© 2003 Herlihy and Shavit</a:t>
            </a:r>
          </a:p>
        </p:txBody>
      </p:sp>
      <p:sp>
        <p:nvSpPr>
          <p:cNvPr id="211971" name="Rectangle 7"/>
          <p:cNvSpPr>
            <a:spLocks noGrp="1" noChangeArrowheads="1"/>
          </p:cNvSpPr>
          <p:nvPr>
            <p:ph type="sldNum" sz="quarter" idx="5"/>
          </p:nvPr>
        </p:nvSpPr>
        <p:spPr>
          <a:noFill/>
        </p:spPr>
        <p:txBody>
          <a:bodyPr/>
          <a:lstStyle/>
          <a:p>
            <a:fld id="{EF227CC3-AFDC-45C6-80A9-D8737F202CB4}" type="slidenum">
              <a:rPr lang="ar-SA" smtClean="0"/>
              <a:pPr/>
              <a:t>43</a:t>
            </a:fld>
            <a:endParaRPr lang="en-US" smtClean="0"/>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noFill/>
          <a:ln/>
        </p:spPr>
        <p:txBody>
          <a:bodyPr/>
          <a:lstStyle/>
          <a:p>
            <a:r>
              <a:rPr lang="en-US" smtClean="0"/>
              <a:t>LockX will be the lock method we use. We will not mention I and j defs again</a:t>
            </a:r>
          </a:p>
        </p:txBody>
      </p:sp>
    </p:spTree>
    <p:extLst>
      <p:ext uri="{BB962C8B-B14F-4D97-AF65-F5344CB8AC3E}">
        <p14:creationId xmlns:p14="http://schemas.microsoft.com/office/powerpoint/2010/main" val="21869330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1124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9956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0637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53590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p:spPr>
        <p:txBody>
          <a:bodyPr/>
          <a:lstStyle/>
          <a:p>
            <a:r>
              <a:rPr lang="en-US" smtClean="0"/>
              <a:t>© 2003 Herlihy and Shavit</a:t>
            </a:r>
          </a:p>
        </p:txBody>
      </p:sp>
      <p:sp>
        <p:nvSpPr>
          <p:cNvPr id="217091" name="Rectangle 7"/>
          <p:cNvSpPr>
            <a:spLocks noGrp="1" noChangeArrowheads="1"/>
          </p:cNvSpPr>
          <p:nvPr>
            <p:ph type="sldNum" sz="quarter" idx="5"/>
          </p:nvPr>
        </p:nvSpPr>
        <p:spPr>
          <a:noFill/>
        </p:spPr>
        <p:txBody>
          <a:bodyPr/>
          <a:lstStyle/>
          <a:p>
            <a:fld id="{54B42712-02FF-4D0D-B78E-B7FA93BABBC9}" type="slidenum">
              <a:rPr lang="ar-SA" smtClean="0"/>
              <a:pPr/>
              <a:t>48</a:t>
            </a:fld>
            <a:endParaRPr lang="en-US" smtClean="0"/>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p:spPr>
        <p:txBody>
          <a:bodyPr/>
          <a:lstStyle/>
          <a:p>
            <a:r>
              <a:rPr lang="en-US" smtClean="0"/>
              <a:t>By way of contradiction we make an assumption: both are in the critical sections in overlapping intervals</a:t>
            </a:r>
          </a:p>
        </p:txBody>
      </p:sp>
    </p:spTree>
    <p:extLst>
      <p:ext uri="{BB962C8B-B14F-4D97-AF65-F5344CB8AC3E}">
        <p14:creationId xmlns:p14="http://schemas.microsoft.com/office/powerpoint/2010/main" val="2544308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smtClean="0"/>
              <a:t>© 2003 Herlihy and Shavit</a:t>
            </a:r>
          </a:p>
        </p:txBody>
      </p:sp>
      <p:sp>
        <p:nvSpPr>
          <p:cNvPr id="218115" name="Rectangle 7"/>
          <p:cNvSpPr>
            <a:spLocks noGrp="1" noChangeArrowheads="1"/>
          </p:cNvSpPr>
          <p:nvPr>
            <p:ph type="sldNum" sz="quarter" idx="5"/>
          </p:nvPr>
        </p:nvSpPr>
        <p:spPr>
          <a:noFill/>
        </p:spPr>
        <p:txBody>
          <a:bodyPr/>
          <a:lstStyle/>
          <a:p>
            <a:fld id="{FE4EC828-511F-41A3-8FDA-C30FBDCB24F4}" type="slidenum">
              <a:rPr lang="ar-SA" smtClean="0"/>
              <a:pPr/>
              <a:t>49</a:t>
            </a:fld>
            <a:endParaRPr lang="en-US" smtClean="0"/>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61649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noFill/>
        </p:spPr>
        <p:txBody>
          <a:bodyPr/>
          <a:lstStyle/>
          <a:p>
            <a:r>
              <a:rPr lang="en-US" smtClean="0"/>
              <a:t>© 2003 Herlihy and Shavit</a:t>
            </a:r>
          </a:p>
        </p:txBody>
      </p:sp>
      <p:sp>
        <p:nvSpPr>
          <p:cNvPr id="173059" name="Rectangle 7"/>
          <p:cNvSpPr>
            <a:spLocks noGrp="1" noChangeArrowheads="1"/>
          </p:cNvSpPr>
          <p:nvPr>
            <p:ph type="sldNum" sz="quarter" idx="5"/>
          </p:nvPr>
        </p:nvSpPr>
        <p:spPr>
          <a:noFill/>
        </p:spPr>
        <p:txBody>
          <a:bodyPr/>
          <a:lstStyle/>
          <a:p>
            <a:fld id="{0E7F4E38-AAF9-4DBF-A9FA-8C450CD0BE8F}" type="slidenum">
              <a:rPr lang="ar-SA" smtClean="0"/>
              <a:pPr/>
              <a:t>5</a:t>
            </a:fld>
            <a:endParaRPr lang="en-US" smtClean="0"/>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p:spPr>
        <p:txBody>
          <a:bodyPr/>
          <a:lstStyle/>
          <a:p>
            <a:r>
              <a:rPr lang="en-US" dirty="0" smtClean="0"/>
              <a:t>These particular</a:t>
            </a:r>
            <a:r>
              <a:rPr lang="en-US" baseline="0" dirty="0" smtClean="0"/>
              <a:t> protocols will never be used in practice. We don’t care because we are interested in understanding them, not using them. Once we understand how and why they work, and their inherent limitations, only then will we be ready to move on to more practical protocols.</a:t>
            </a:r>
            <a:endParaRPr lang="en-US" dirty="0" smtClean="0"/>
          </a:p>
        </p:txBody>
      </p:sp>
    </p:spTree>
    <p:extLst>
      <p:ext uri="{BB962C8B-B14F-4D97-AF65-F5344CB8AC3E}">
        <p14:creationId xmlns:p14="http://schemas.microsoft.com/office/powerpoint/2010/main" val="17109726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en-US" smtClean="0"/>
              <a:t>© 2003 Herlihy and Shavit</a:t>
            </a:r>
          </a:p>
        </p:txBody>
      </p:sp>
      <p:sp>
        <p:nvSpPr>
          <p:cNvPr id="219139" name="Rectangle 7"/>
          <p:cNvSpPr>
            <a:spLocks noGrp="1" noChangeArrowheads="1"/>
          </p:cNvSpPr>
          <p:nvPr>
            <p:ph type="sldNum" sz="quarter" idx="5"/>
          </p:nvPr>
        </p:nvSpPr>
        <p:spPr>
          <a:noFill/>
        </p:spPr>
        <p:txBody>
          <a:bodyPr/>
          <a:lstStyle/>
          <a:p>
            <a:fld id="{A5CA7043-5987-40E6-814D-178D9A1EB168}" type="slidenum">
              <a:rPr lang="ar-SA" smtClean="0"/>
              <a:pPr/>
              <a:t>50</a:t>
            </a:fld>
            <a:endParaRPr lang="en-US" smtClean="0"/>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p:spPr>
        <p:txBody>
          <a:bodyPr/>
          <a:lstStyle/>
          <a:p>
            <a:r>
              <a:rPr lang="en-US" smtClean="0"/>
              <a:t>Since A is in the CS it did not see B’s flag and vice versa.</a:t>
            </a:r>
          </a:p>
        </p:txBody>
      </p:sp>
    </p:spTree>
    <p:extLst>
      <p:ext uri="{BB962C8B-B14F-4D97-AF65-F5344CB8AC3E}">
        <p14:creationId xmlns:p14="http://schemas.microsoft.com/office/powerpoint/2010/main" val="3524603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smtClean="0"/>
              <a:t>© 2003 Herlihy and Shavit</a:t>
            </a:r>
          </a:p>
        </p:txBody>
      </p:sp>
      <p:sp>
        <p:nvSpPr>
          <p:cNvPr id="220163" name="Rectangle 7"/>
          <p:cNvSpPr>
            <a:spLocks noGrp="1" noChangeArrowheads="1"/>
          </p:cNvSpPr>
          <p:nvPr>
            <p:ph type="sldNum" sz="quarter" idx="5"/>
          </p:nvPr>
        </p:nvSpPr>
        <p:spPr>
          <a:noFill/>
        </p:spPr>
        <p:txBody>
          <a:bodyPr/>
          <a:lstStyle/>
          <a:p>
            <a:fld id="{0581FE45-ACEA-4C0B-88B6-1A6EFFF3E4E3}" type="slidenum">
              <a:rPr lang="ar-SA" smtClean="0"/>
              <a:pPr/>
              <a:t>51</a:t>
            </a:fld>
            <a:endParaRPr lang="en-US" smtClean="0"/>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46053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p:spPr>
        <p:txBody>
          <a:bodyPr/>
          <a:lstStyle/>
          <a:p>
            <a:r>
              <a:rPr lang="en-US" smtClean="0"/>
              <a:t>© 2003 Herlihy and Shavit</a:t>
            </a:r>
          </a:p>
        </p:txBody>
      </p:sp>
      <p:sp>
        <p:nvSpPr>
          <p:cNvPr id="221187" name="Rectangle 7"/>
          <p:cNvSpPr>
            <a:spLocks noGrp="1" noChangeArrowheads="1"/>
          </p:cNvSpPr>
          <p:nvPr>
            <p:ph type="sldNum" sz="quarter" idx="5"/>
          </p:nvPr>
        </p:nvSpPr>
        <p:spPr>
          <a:noFill/>
        </p:spPr>
        <p:txBody>
          <a:bodyPr/>
          <a:lstStyle/>
          <a:p>
            <a:fld id="{8CBDD057-F86B-4391-9743-F90FD3EEADCD}" type="slidenum">
              <a:rPr lang="ar-SA" smtClean="0"/>
              <a:pPr/>
              <a:t>52</a:t>
            </a:fld>
            <a:endParaRPr lang="en-US" smtClean="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115628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p:spPr>
        <p:txBody>
          <a:bodyPr/>
          <a:lstStyle/>
          <a:p>
            <a:r>
              <a:rPr lang="en-US" smtClean="0"/>
              <a:t>© 2003 Herlihy and Shavit</a:t>
            </a:r>
          </a:p>
        </p:txBody>
      </p:sp>
      <p:sp>
        <p:nvSpPr>
          <p:cNvPr id="222211" name="Rectangle 7"/>
          <p:cNvSpPr>
            <a:spLocks noGrp="1" noChangeArrowheads="1"/>
          </p:cNvSpPr>
          <p:nvPr>
            <p:ph type="sldNum" sz="quarter" idx="5"/>
          </p:nvPr>
        </p:nvSpPr>
        <p:spPr>
          <a:noFill/>
        </p:spPr>
        <p:txBody>
          <a:bodyPr/>
          <a:lstStyle/>
          <a:p>
            <a:fld id="{54602990-C811-4186-BC00-16ECE36BCFFB}" type="slidenum">
              <a:rPr lang="ar-SA" smtClean="0"/>
              <a:pPr/>
              <a:t>53</a:t>
            </a:fld>
            <a:endParaRPr lang="en-US" smtClean="0"/>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77884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p:spPr>
        <p:txBody>
          <a:bodyPr/>
          <a:lstStyle/>
          <a:p>
            <a:r>
              <a:rPr lang="en-US" smtClean="0"/>
              <a:t>© 2003 Herlihy and Shavit</a:t>
            </a:r>
          </a:p>
        </p:txBody>
      </p:sp>
      <p:sp>
        <p:nvSpPr>
          <p:cNvPr id="223235" name="Rectangle 7"/>
          <p:cNvSpPr>
            <a:spLocks noGrp="1" noChangeArrowheads="1"/>
          </p:cNvSpPr>
          <p:nvPr>
            <p:ph type="sldNum" sz="quarter" idx="5"/>
          </p:nvPr>
        </p:nvSpPr>
        <p:spPr>
          <a:noFill/>
        </p:spPr>
        <p:txBody>
          <a:bodyPr/>
          <a:lstStyle/>
          <a:p>
            <a:fld id="{FD3A6DB4-0FE9-4A39-BC2A-5AACD077C169}" type="slidenum">
              <a:rPr lang="ar-SA" smtClean="0"/>
              <a:pPr/>
              <a:t>54</a:t>
            </a:fld>
            <a:endParaRPr lang="en-US" smtClean="0"/>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558521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p:spPr>
        <p:txBody>
          <a:bodyPr/>
          <a:lstStyle/>
          <a:p>
            <a:r>
              <a:rPr lang="en-US" smtClean="0"/>
              <a:t>© 2003 Herlihy and Shavit</a:t>
            </a:r>
          </a:p>
        </p:txBody>
      </p:sp>
      <p:sp>
        <p:nvSpPr>
          <p:cNvPr id="224259" name="Rectangle 7"/>
          <p:cNvSpPr>
            <a:spLocks noGrp="1" noChangeArrowheads="1"/>
          </p:cNvSpPr>
          <p:nvPr>
            <p:ph type="sldNum" sz="quarter" idx="5"/>
          </p:nvPr>
        </p:nvSpPr>
        <p:spPr>
          <a:noFill/>
        </p:spPr>
        <p:txBody>
          <a:bodyPr/>
          <a:lstStyle/>
          <a:p>
            <a:fld id="{785F3F1B-1988-4574-94C5-872C7554D5CF}" type="slidenum">
              <a:rPr lang="ar-SA" smtClean="0"/>
              <a:pPr/>
              <a:t>55</a:t>
            </a:fld>
            <a:endParaRPr lang="en-US" smtClean="0"/>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511380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p:spPr>
        <p:txBody>
          <a:bodyPr/>
          <a:lstStyle/>
          <a:p>
            <a:r>
              <a:rPr lang="en-US" smtClean="0"/>
              <a:t>© 2003 Herlihy and Shavit</a:t>
            </a:r>
          </a:p>
        </p:txBody>
      </p:sp>
      <p:sp>
        <p:nvSpPr>
          <p:cNvPr id="225283" name="Rectangle 7"/>
          <p:cNvSpPr>
            <a:spLocks noGrp="1" noChangeArrowheads="1"/>
          </p:cNvSpPr>
          <p:nvPr>
            <p:ph type="sldNum" sz="quarter" idx="5"/>
          </p:nvPr>
        </p:nvSpPr>
        <p:spPr>
          <a:noFill/>
        </p:spPr>
        <p:txBody>
          <a:bodyPr/>
          <a:lstStyle/>
          <a:p>
            <a:fld id="{DF79206F-7558-45A0-9874-0B54BA4CA7D6}" type="slidenum">
              <a:rPr lang="ar-SA" smtClean="0"/>
              <a:pPr/>
              <a:t>56</a:t>
            </a:fld>
            <a:endParaRPr lang="en-US" smtClean="0"/>
          </a:p>
        </p:txBody>
      </p:sp>
      <p:sp>
        <p:nvSpPr>
          <p:cNvPr id="225284" name="Rectangle 2"/>
          <p:cNvSpPr>
            <a:spLocks noGrp="1" noRot="1" noChangeAspect="1" noChangeArrowheads="1" noTextEdit="1"/>
          </p:cNvSpPr>
          <p:nvPr>
            <p:ph type="sldImg"/>
          </p:nvPr>
        </p:nvSpPr>
        <p:spPr>
          <a:ln/>
        </p:spPr>
      </p:sp>
      <p:sp>
        <p:nvSpPr>
          <p:cNvPr id="22528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798565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p:spPr>
        <p:txBody>
          <a:bodyPr/>
          <a:lstStyle/>
          <a:p>
            <a:r>
              <a:rPr lang="en-US" smtClean="0"/>
              <a:t>© 2003 Herlihy and Shavit</a:t>
            </a:r>
          </a:p>
        </p:txBody>
      </p:sp>
      <p:sp>
        <p:nvSpPr>
          <p:cNvPr id="226307" name="Rectangle 7"/>
          <p:cNvSpPr>
            <a:spLocks noGrp="1" noChangeArrowheads="1"/>
          </p:cNvSpPr>
          <p:nvPr>
            <p:ph type="sldNum" sz="quarter" idx="5"/>
          </p:nvPr>
        </p:nvSpPr>
        <p:spPr>
          <a:noFill/>
        </p:spPr>
        <p:txBody>
          <a:bodyPr/>
          <a:lstStyle/>
          <a:p>
            <a:fld id="{05FD98DB-5D47-42B8-9F7F-28E21DE73378}" type="slidenum">
              <a:rPr lang="ar-SA" smtClean="0"/>
              <a:pPr/>
              <a:t>57</a:t>
            </a:fld>
            <a:endParaRPr lang="en-US" smtClean="0"/>
          </a:p>
        </p:txBody>
      </p:sp>
      <p:sp>
        <p:nvSpPr>
          <p:cNvPr id="226308" name="Rectangle 2"/>
          <p:cNvSpPr>
            <a:spLocks noGrp="1" noRot="1" noChangeAspect="1" noChangeArrowheads="1" noTextEdit="1"/>
          </p:cNvSpPr>
          <p:nvPr>
            <p:ph type="sldImg"/>
          </p:nvPr>
        </p:nvSpPr>
        <p:spPr>
          <a:ln/>
        </p:spPr>
      </p:sp>
      <p:sp>
        <p:nvSpPr>
          <p:cNvPr id="226309" name="Rectangle 3"/>
          <p:cNvSpPr>
            <a:spLocks noGrp="1" noChangeArrowheads="1"/>
          </p:cNvSpPr>
          <p:nvPr>
            <p:ph type="body" idx="1"/>
          </p:nvPr>
        </p:nvSpPr>
        <p:spPr>
          <a:noFill/>
          <a:ln/>
        </p:spPr>
        <p:txBody>
          <a:bodyPr/>
          <a:lstStyle/>
          <a:p>
            <a:r>
              <a:rPr lang="en-US" smtClean="0"/>
              <a:t>This is the same proof we did for Alice and Bob in the earlier lecture, but this time done formally…notice that we derice the contradiction from the cycle here, slightly different from the way this is done in the book. </a:t>
            </a:r>
          </a:p>
        </p:txBody>
      </p:sp>
    </p:spTree>
    <p:extLst>
      <p:ext uri="{BB962C8B-B14F-4D97-AF65-F5344CB8AC3E}">
        <p14:creationId xmlns:p14="http://schemas.microsoft.com/office/powerpoint/2010/main" val="1431400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p:spPr>
        <p:txBody>
          <a:bodyPr/>
          <a:lstStyle/>
          <a:p>
            <a:r>
              <a:rPr lang="en-US" smtClean="0"/>
              <a:t>© 2003 Herlihy and Shavit</a:t>
            </a:r>
          </a:p>
        </p:txBody>
      </p:sp>
      <p:sp>
        <p:nvSpPr>
          <p:cNvPr id="227331" name="Rectangle 7"/>
          <p:cNvSpPr>
            <a:spLocks noGrp="1" noChangeArrowheads="1"/>
          </p:cNvSpPr>
          <p:nvPr>
            <p:ph type="sldNum" sz="quarter" idx="5"/>
          </p:nvPr>
        </p:nvSpPr>
        <p:spPr>
          <a:noFill/>
        </p:spPr>
        <p:txBody>
          <a:bodyPr/>
          <a:lstStyle/>
          <a:p>
            <a:fld id="{F90E24DC-C5F3-4C4B-9F95-8698BF94B0BE}" type="slidenum">
              <a:rPr lang="ar-SA" smtClean="0"/>
              <a:pPr/>
              <a:t>58</a:t>
            </a:fld>
            <a:endParaRPr lang="en-US" smtClean="0"/>
          </a:p>
        </p:txBody>
      </p:sp>
      <p:sp>
        <p:nvSpPr>
          <p:cNvPr id="227332" name="Rectangle 2"/>
          <p:cNvSpPr>
            <a:spLocks noGrp="1" noRot="1" noChangeAspect="1" noChangeArrowheads="1" noTextEdit="1"/>
          </p:cNvSpPr>
          <p:nvPr>
            <p:ph type="sldImg"/>
          </p:nvPr>
        </p:nvSpPr>
        <p:spPr>
          <a:ln/>
        </p:spPr>
      </p:sp>
      <p:sp>
        <p:nvSpPr>
          <p:cNvPr id="227333" name="Rectangle 3"/>
          <p:cNvSpPr>
            <a:spLocks noGrp="1" noChangeArrowheads="1"/>
          </p:cNvSpPr>
          <p:nvPr>
            <p:ph type="body" idx="1"/>
          </p:nvPr>
        </p:nvSpPr>
        <p:spPr>
          <a:noFill/>
          <a:ln/>
        </p:spPr>
        <p:txBody>
          <a:bodyPr/>
          <a:lstStyle/>
          <a:p>
            <a:r>
              <a:rPr lang="en-US" smtClean="0"/>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extLst>
      <p:ext uri="{BB962C8B-B14F-4D97-AF65-F5344CB8AC3E}">
        <p14:creationId xmlns:p14="http://schemas.microsoft.com/office/powerpoint/2010/main" val="64605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p:spPr>
        <p:txBody>
          <a:bodyPr/>
          <a:lstStyle/>
          <a:p>
            <a:r>
              <a:rPr lang="en-US" smtClean="0"/>
              <a:t>© 2003 Herlihy and Shavit</a:t>
            </a:r>
          </a:p>
        </p:txBody>
      </p:sp>
      <p:sp>
        <p:nvSpPr>
          <p:cNvPr id="228355" name="Rectangle 7"/>
          <p:cNvSpPr>
            <a:spLocks noGrp="1" noChangeArrowheads="1"/>
          </p:cNvSpPr>
          <p:nvPr>
            <p:ph type="sldNum" sz="quarter" idx="5"/>
          </p:nvPr>
        </p:nvSpPr>
        <p:spPr>
          <a:noFill/>
        </p:spPr>
        <p:txBody>
          <a:bodyPr/>
          <a:lstStyle/>
          <a:p>
            <a:fld id="{A45E6C0D-EA67-479D-B50C-D7976A1A972C}" type="slidenum">
              <a:rPr lang="ar-SA" smtClean="0"/>
              <a:pPr/>
              <a:t>59</a:t>
            </a:fld>
            <a:endParaRPr lang="en-US" smtClean="0"/>
          </a:p>
        </p:txBody>
      </p:sp>
      <p:sp>
        <p:nvSpPr>
          <p:cNvPr id="228356" name="Rectangle 2"/>
          <p:cNvSpPr>
            <a:spLocks noGrp="1" noRot="1" noChangeAspect="1" noChangeArrowheads="1" noTextEdit="1"/>
          </p:cNvSpPr>
          <p:nvPr>
            <p:ph type="sldImg"/>
          </p:nvPr>
        </p:nvSpPr>
        <p:spPr>
          <a:ln/>
        </p:spPr>
      </p:sp>
      <p:sp>
        <p:nvSpPr>
          <p:cNvPr id="22835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3105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smtClean="0"/>
              <a:t>© 2003 Herlihy and Shavit</a:t>
            </a:r>
          </a:p>
        </p:txBody>
      </p:sp>
      <p:sp>
        <p:nvSpPr>
          <p:cNvPr id="174083" name="Rectangle 7"/>
          <p:cNvSpPr>
            <a:spLocks noGrp="1" noChangeArrowheads="1"/>
          </p:cNvSpPr>
          <p:nvPr>
            <p:ph type="sldNum" sz="quarter" idx="5"/>
          </p:nvPr>
        </p:nvSpPr>
        <p:spPr>
          <a:noFill/>
        </p:spPr>
        <p:txBody>
          <a:bodyPr/>
          <a:lstStyle/>
          <a:p>
            <a:fld id="{B7182073-D7DF-40DD-816D-FBCCC4E42FB2}" type="slidenum">
              <a:rPr lang="ar-SA" smtClean="0"/>
              <a:pPr/>
              <a:t>6</a:t>
            </a:fld>
            <a:endParaRPr lang="en-US" smtClean="0"/>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74533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p:spPr>
        <p:txBody>
          <a:bodyPr/>
          <a:lstStyle/>
          <a:p>
            <a:r>
              <a:rPr lang="en-US" smtClean="0"/>
              <a:t>© 2003 Herlihy and Shavit</a:t>
            </a:r>
          </a:p>
        </p:txBody>
      </p:sp>
      <p:sp>
        <p:nvSpPr>
          <p:cNvPr id="229379" name="Rectangle 7"/>
          <p:cNvSpPr>
            <a:spLocks noGrp="1" noChangeArrowheads="1"/>
          </p:cNvSpPr>
          <p:nvPr>
            <p:ph type="sldNum" sz="quarter" idx="5"/>
          </p:nvPr>
        </p:nvSpPr>
        <p:spPr>
          <a:noFill/>
        </p:spPr>
        <p:txBody>
          <a:bodyPr/>
          <a:lstStyle/>
          <a:p>
            <a:fld id="{C83EA876-D957-4107-9530-2EB369452CDC}" type="slidenum">
              <a:rPr lang="ar-SA" smtClean="0"/>
              <a:pPr/>
              <a:t>60</a:t>
            </a:fld>
            <a:endParaRPr lang="en-US" smtClean="0"/>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733135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smtClean="0"/>
              <a:t>© 2003 Herlihy and Shavit</a:t>
            </a:r>
          </a:p>
        </p:txBody>
      </p:sp>
      <p:sp>
        <p:nvSpPr>
          <p:cNvPr id="230403" name="Rectangle 7"/>
          <p:cNvSpPr>
            <a:spLocks noGrp="1" noChangeArrowheads="1"/>
          </p:cNvSpPr>
          <p:nvPr>
            <p:ph type="sldNum" sz="quarter" idx="5"/>
          </p:nvPr>
        </p:nvSpPr>
        <p:spPr>
          <a:noFill/>
        </p:spPr>
        <p:txBody>
          <a:bodyPr/>
          <a:lstStyle/>
          <a:p>
            <a:fld id="{B39D9B26-0663-4EFE-8A91-D5B0EDFA8833}" type="slidenum">
              <a:rPr lang="ar-SA" smtClean="0"/>
              <a:pPr/>
              <a:t>61</a:t>
            </a:fld>
            <a:endParaRPr lang="en-US" smtClean="0"/>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444312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p:spPr>
        <p:txBody>
          <a:bodyPr/>
          <a:lstStyle/>
          <a:p>
            <a:r>
              <a:rPr lang="en-US" smtClean="0"/>
              <a:t>© 2003 Herlihy and Shavit</a:t>
            </a:r>
          </a:p>
        </p:txBody>
      </p:sp>
      <p:sp>
        <p:nvSpPr>
          <p:cNvPr id="231427" name="Rectangle 7"/>
          <p:cNvSpPr>
            <a:spLocks noGrp="1" noChangeArrowheads="1"/>
          </p:cNvSpPr>
          <p:nvPr>
            <p:ph type="sldNum" sz="quarter" idx="5"/>
          </p:nvPr>
        </p:nvSpPr>
        <p:spPr>
          <a:noFill/>
        </p:spPr>
        <p:txBody>
          <a:bodyPr/>
          <a:lstStyle/>
          <a:p>
            <a:fld id="{8AD651FC-273F-44B3-877B-BF1C0D1A00FC}" type="slidenum">
              <a:rPr lang="ar-SA" smtClean="0"/>
              <a:pPr/>
              <a:t>62</a:t>
            </a:fld>
            <a:endParaRPr lang="en-US" smtClean="0"/>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61949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smtClean="0"/>
              <a:t>© 2003 Herlihy and Shavit</a:t>
            </a:r>
          </a:p>
        </p:txBody>
      </p:sp>
      <p:sp>
        <p:nvSpPr>
          <p:cNvPr id="232451" name="Rectangle 7"/>
          <p:cNvSpPr>
            <a:spLocks noGrp="1" noChangeArrowheads="1"/>
          </p:cNvSpPr>
          <p:nvPr>
            <p:ph type="sldNum" sz="quarter" idx="5"/>
          </p:nvPr>
        </p:nvSpPr>
        <p:spPr>
          <a:noFill/>
        </p:spPr>
        <p:txBody>
          <a:bodyPr/>
          <a:lstStyle/>
          <a:p>
            <a:fld id="{72DC07A1-466F-40E5-A876-9361ED7C57A3}" type="slidenum">
              <a:rPr lang="ar-SA" smtClean="0"/>
              <a:pPr/>
              <a:t>63</a:t>
            </a:fld>
            <a:endParaRPr lang="en-US" smtClean="0"/>
          </a:p>
        </p:txBody>
      </p:sp>
      <p:sp>
        <p:nvSpPr>
          <p:cNvPr id="232452" name="Rectangle 2"/>
          <p:cNvSpPr>
            <a:spLocks noGrp="1" noRot="1" noChangeAspect="1" noChangeArrowheads="1" noTextEdit="1"/>
          </p:cNvSpPr>
          <p:nvPr>
            <p:ph type="sldImg"/>
          </p:nvPr>
        </p:nvSpPr>
        <p:spPr>
          <a:ln/>
        </p:spPr>
      </p:sp>
      <p:sp>
        <p:nvSpPr>
          <p:cNvPr id="232453" name="Rectangle 3"/>
          <p:cNvSpPr>
            <a:spLocks noGrp="1" noChangeArrowheads="1"/>
          </p:cNvSpPr>
          <p:nvPr>
            <p:ph type="body" idx="1"/>
          </p:nvPr>
        </p:nvSpPr>
        <p:spPr>
          <a:noFill/>
          <a:ln/>
        </p:spPr>
        <p:txBody>
          <a:bodyPr/>
          <a:lstStyle/>
          <a:p>
            <a:pPr lvl="1"/>
            <a:r>
              <a:rPr lang="en-US" smtClean="0"/>
              <a:t>Sequential execution deadlocks because thread arriving alone will not get in. Concurrent one is OK since one always allows the other to have priority  </a:t>
            </a:r>
          </a:p>
          <a:p>
            <a:endParaRPr lang="en-US" smtClean="0"/>
          </a:p>
        </p:txBody>
      </p:sp>
    </p:spTree>
    <p:extLst>
      <p:ext uri="{BB962C8B-B14F-4D97-AF65-F5344CB8AC3E}">
        <p14:creationId xmlns:p14="http://schemas.microsoft.com/office/powerpoint/2010/main" val="32518786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r>
              <a:rPr lang="en-US" smtClean="0"/>
              <a:t>© 2003 Herlihy and Shavit</a:t>
            </a:r>
          </a:p>
        </p:txBody>
      </p:sp>
      <p:sp>
        <p:nvSpPr>
          <p:cNvPr id="233475" name="Rectangle 7"/>
          <p:cNvSpPr>
            <a:spLocks noGrp="1" noChangeArrowheads="1"/>
          </p:cNvSpPr>
          <p:nvPr>
            <p:ph type="sldNum" sz="quarter" idx="5"/>
          </p:nvPr>
        </p:nvSpPr>
        <p:spPr>
          <a:noFill/>
        </p:spPr>
        <p:txBody>
          <a:bodyPr/>
          <a:lstStyle/>
          <a:p>
            <a:fld id="{53F7C39E-5102-43ED-AC02-67A05995A7A8}" type="slidenum">
              <a:rPr lang="ar-SA" smtClean="0"/>
              <a:pPr/>
              <a:t>64</a:t>
            </a:fld>
            <a:endParaRPr lang="en-US" smtClean="0"/>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noFill/>
          <a:ln/>
        </p:spPr>
        <p:txBody>
          <a:bodyPr/>
          <a:lstStyle/>
          <a:p>
            <a:r>
              <a:rPr lang="en-US" smtClean="0"/>
              <a:t>We now combine the two algorithms, one that does not deadlock when they are concurrent, and the other that does not deadlock when they are sequential, to derive an algorithm that never deadlocks. </a:t>
            </a:r>
          </a:p>
        </p:txBody>
      </p:sp>
    </p:spTree>
    <p:extLst>
      <p:ext uri="{BB962C8B-B14F-4D97-AF65-F5344CB8AC3E}">
        <p14:creationId xmlns:p14="http://schemas.microsoft.com/office/powerpoint/2010/main" val="33848576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p:spPr>
        <p:txBody>
          <a:bodyPr/>
          <a:lstStyle/>
          <a:p>
            <a:r>
              <a:rPr lang="en-US" smtClean="0"/>
              <a:t>© 2003 Herlihy and Shavit</a:t>
            </a:r>
          </a:p>
        </p:txBody>
      </p:sp>
      <p:sp>
        <p:nvSpPr>
          <p:cNvPr id="234499" name="Rectangle 7"/>
          <p:cNvSpPr>
            <a:spLocks noGrp="1" noChangeArrowheads="1"/>
          </p:cNvSpPr>
          <p:nvPr>
            <p:ph type="sldNum" sz="quarter" idx="5"/>
          </p:nvPr>
        </p:nvSpPr>
        <p:spPr>
          <a:noFill/>
        </p:spPr>
        <p:txBody>
          <a:bodyPr/>
          <a:lstStyle/>
          <a:p>
            <a:fld id="{D8613A90-FF20-45B7-B156-1C66620DE779}" type="slidenum">
              <a:rPr lang="ar-SA" smtClean="0"/>
              <a:pPr/>
              <a:t>65</a:t>
            </a:fld>
            <a:endParaRPr lang="en-US" smtClean="0"/>
          </a:p>
        </p:txBody>
      </p:sp>
      <p:sp>
        <p:nvSpPr>
          <p:cNvPr id="234500" name="Rectangle 2"/>
          <p:cNvSpPr>
            <a:spLocks noGrp="1" noRot="1" noChangeAspect="1" noChangeArrowheads="1" noTextEdit="1"/>
          </p:cNvSpPr>
          <p:nvPr>
            <p:ph type="sldImg"/>
          </p:nvPr>
        </p:nvSpPr>
        <p:spPr>
          <a:ln/>
        </p:spPr>
      </p:sp>
      <p:sp>
        <p:nvSpPr>
          <p:cNvPr id="23450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431374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r>
              <a:rPr lang="en-US" smtClean="0"/>
              <a:t>© 2003 Herlihy and Shavit</a:t>
            </a:r>
          </a:p>
        </p:txBody>
      </p:sp>
      <p:sp>
        <p:nvSpPr>
          <p:cNvPr id="235523" name="Rectangle 7"/>
          <p:cNvSpPr>
            <a:spLocks noGrp="1" noChangeArrowheads="1"/>
          </p:cNvSpPr>
          <p:nvPr>
            <p:ph type="sldNum" sz="quarter" idx="5"/>
          </p:nvPr>
        </p:nvSpPr>
        <p:spPr>
          <a:noFill/>
        </p:spPr>
        <p:txBody>
          <a:bodyPr/>
          <a:lstStyle/>
          <a:p>
            <a:fld id="{69C98BF5-39F4-4269-94C5-5E83767310E4}" type="slidenum">
              <a:rPr lang="ar-SA" smtClean="0"/>
              <a:pPr/>
              <a:t>66</a:t>
            </a:fld>
            <a:endParaRPr lang="en-US" smtClean="0"/>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544112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p:spPr>
        <p:txBody>
          <a:bodyPr/>
          <a:lstStyle/>
          <a:p>
            <a:r>
              <a:rPr lang="en-US" smtClean="0"/>
              <a:t>© 2003 Herlihy and Shavit</a:t>
            </a:r>
          </a:p>
        </p:txBody>
      </p:sp>
      <p:sp>
        <p:nvSpPr>
          <p:cNvPr id="236547" name="Rectangle 7"/>
          <p:cNvSpPr>
            <a:spLocks noGrp="1" noChangeArrowheads="1"/>
          </p:cNvSpPr>
          <p:nvPr>
            <p:ph type="sldNum" sz="quarter" idx="5"/>
          </p:nvPr>
        </p:nvSpPr>
        <p:spPr>
          <a:noFill/>
        </p:spPr>
        <p:txBody>
          <a:bodyPr/>
          <a:lstStyle/>
          <a:p>
            <a:fld id="{7CE6705B-35D4-4BCA-A256-3555BC871A2C}" type="slidenum">
              <a:rPr lang="ar-SA" smtClean="0"/>
              <a:pPr/>
              <a:t>67</a:t>
            </a:fld>
            <a:endParaRPr lang="en-US" smtClean="0"/>
          </a:p>
        </p:txBody>
      </p:sp>
      <p:sp>
        <p:nvSpPr>
          <p:cNvPr id="236548" name="Rectangle 2"/>
          <p:cNvSpPr>
            <a:spLocks noGrp="1" noRot="1" noChangeAspect="1" noChangeArrowheads="1" noTextEdit="1"/>
          </p:cNvSpPr>
          <p:nvPr>
            <p:ph type="sldImg"/>
          </p:nvPr>
        </p:nvSpPr>
        <p:spPr>
          <a:ln/>
        </p:spPr>
      </p:sp>
      <p:sp>
        <p:nvSpPr>
          <p:cNvPr id="23654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34715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p:spPr>
        <p:txBody>
          <a:bodyPr/>
          <a:lstStyle/>
          <a:p>
            <a:r>
              <a:rPr lang="en-US" smtClean="0"/>
              <a:t>© 2003 Herlihy and Shavit</a:t>
            </a:r>
          </a:p>
        </p:txBody>
      </p:sp>
      <p:sp>
        <p:nvSpPr>
          <p:cNvPr id="237571" name="Rectangle 7"/>
          <p:cNvSpPr>
            <a:spLocks noGrp="1" noChangeArrowheads="1"/>
          </p:cNvSpPr>
          <p:nvPr>
            <p:ph type="sldNum" sz="quarter" idx="5"/>
          </p:nvPr>
        </p:nvSpPr>
        <p:spPr>
          <a:noFill/>
        </p:spPr>
        <p:txBody>
          <a:bodyPr/>
          <a:lstStyle/>
          <a:p>
            <a:fld id="{A30E5693-0D56-443F-86B9-6CF3850EC315}" type="slidenum">
              <a:rPr lang="ar-SA" smtClean="0"/>
              <a:pPr/>
              <a:t>68</a:t>
            </a:fld>
            <a:endParaRPr lang="en-US" smtClean="0"/>
          </a:p>
        </p:txBody>
      </p:sp>
      <p:sp>
        <p:nvSpPr>
          <p:cNvPr id="237572" name="Rectangle 2"/>
          <p:cNvSpPr>
            <a:spLocks noGrp="1" noRot="1" noChangeAspect="1" noChangeArrowheads="1" noTextEdit="1"/>
          </p:cNvSpPr>
          <p:nvPr>
            <p:ph type="sldImg"/>
          </p:nvPr>
        </p:nvSpPr>
        <p:spPr>
          <a:ln/>
        </p:spPr>
      </p:sp>
      <p:sp>
        <p:nvSpPr>
          <p:cNvPr id="23757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63243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3859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9D4D1EE2-AD54-4FFE-B143-E0B49D827D8F}" type="slidenum">
              <a:rPr lang="ar-SA" sz="1300" b="0">
                <a:latin typeface="Marlett" pitchFamily="2" charset="2"/>
              </a:rPr>
              <a:pPr algn="r" defTabSz="990600"/>
              <a:t>69</a:t>
            </a:fld>
            <a:endParaRPr lang="en-US" sz="1300" b="0">
              <a:latin typeface="Marlett" pitchFamily="2" charset="2"/>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42839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smtClean="0"/>
              <a:t>© 2003 Herlihy and Shavit</a:t>
            </a:r>
          </a:p>
        </p:txBody>
      </p:sp>
      <p:sp>
        <p:nvSpPr>
          <p:cNvPr id="175107" name="Rectangle 7"/>
          <p:cNvSpPr>
            <a:spLocks noGrp="1" noChangeArrowheads="1"/>
          </p:cNvSpPr>
          <p:nvPr>
            <p:ph type="sldNum" sz="quarter" idx="5"/>
          </p:nvPr>
        </p:nvSpPr>
        <p:spPr>
          <a:noFill/>
        </p:spPr>
        <p:txBody>
          <a:bodyPr/>
          <a:lstStyle/>
          <a:p>
            <a:fld id="{E834C689-FC78-48B9-93DF-122D467CBBC6}" type="slidenum">
              <a:rPr lang="ar-SA" smtClean="0"/>
              <a:pPr/>
              <a:t>7</a:t>
            </a:fld>
            <a:endParaRPr lang="en-US" smtClean="0"/>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p:spPr>
        <p:txBody>
          <a:bodyPr/>
          <a:lstStyle/>
          <a:p>
            <a:r>
              <a:rPr lang="en-US" smtClean="0"/>
              <a:t>For the next set of slides, PLEASE READ THE DISCUSSION ABOUT TIME IN THE TEXTBOOK. Do not read this slide out, let the students read it while you talk. Instead, you should explain to them that what we are going to try and do is actually talk about time by understanding that in our systems there will not be time in the sense of a global clock in the sky that all threads can read and use in order to relate to each other, rather, we will think of the world in terms of the ordering among events, and will use time just as a tool for explaining this ordering. In other words, there is a notion of time but it is local and not global. In fact, we already know this from general relativity </a:t>
            </a:r>
            <a:r>
              <a:rPr lang="en-US" smtClean="0">
                <a:sym typeface="Wingdings" pitchFamily="2" charset="2"/>
              </a:rPr>
              <a:t> </a:t>
            </a:r>
            <a:endParaRPr lang="en-US" smtClean="0"/>
          </a:p>
          <a:p>
            <a:endParaRPr lang="en-US" smtClean="0"/>
          </a:p>
        </p:txBody>
      </p:sp>
    </p:spTree>
    <p:extLst>
      <p:ext uri="{BB962C8B-B14F-4D97-AF65-F5344CB8AC3E}">
        <p14:creationId xmlns:p14="http://schemas.microsoft.com/office/powerpoint/2010/main" val="14855592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39619"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236A5413-47CE-43A8-9DBD-31C7DB004AA9}" type="slidenum">
              <a:rPr lang="ar-SA" sz="1300" b="0">
                <a:latin typeface="Marlett" pitchFamily="2" charset="2"/>
              </a:rPr>
              <a:pPr algn="r" defTabSz="990600"/>
              <a:t>70</a:t>
            </a:fld>
            <a:endParaRPr lang="en-US" sz="1300" b="0">
              <a:latin typeface="Marlett" pitchFamily="2" charset="2"/>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925729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0643"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42A91EB6-C66B-4729-BDCD-3C31F634E3C4}" type="slidenum">
              <a:rPr lang="ar-SA" sz="1300" b="0">
                <a:latin typeface="Marlett" pitchFamily="2" charset="2"/>
              </a:rPr>
              <a:pPr algn="r" defTabSz="990600"/>
              <a:t>71</a:t>
            </a:fld>
            <a:endParaRPr lang="en-US" sz="1300" b="0">
              <a:latin typeface="Marlett" pitchFamily="2" charset="2"/>
            </a:endParaRPr>
          </a:p>
        </p:txBody>
      </p:sp>
      <p:sp>
        <p:nvSpPr>
          <p:cNvPr id="240644" name="Rectangle 2"/>
          <p:cNvSpPr>
            <a:spLocks noGrp="1" noRot="1" noChangeAspect="1" noChangeArrowheads="1" noTextEdit="1"/>
          </p:cNvSpPr>
          <p:nvPr>
            <p:ph type="sldImg"/>
          </p:nvPr>
        </p:nvSpPr>
        <p:spPr>
          <a:ln/>
        </p:spPr>
      </p:sp>
      <p:sp>
        <p:nvSpPr>
          <p:cNvPr id="24064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029897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166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992C39B1-76A7-40C6-8048-F8D82771D058}" type="slidenum">
              <a:rPr lang="ar-SA" sz="1300" b="0">
                <a:latin typeface="Marlett" pitchFamily="2" charset="2"/>
              </a:rPr>
              <a:pPr algn="r" defTabSz="990600"/>
              <a:t>72</a:t>
            </a:fld>
            <a:endParaRPr lang="en-US" sz="1300" b="0">
              <a:latin typeface="Marlett" pitchFamily="2" charset="2"/>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noFill/>
          <a:ln/>
        </p:spPr>
        <p:txBody>
          <a:bodyPr/>
          <a:lstStyle/>
          <a:p>
            <a:r>
              <a:rPr lang="en-US" smtClean="0"/>
              <a:t>write</a:t>
            </a:r>
            <a:r>
              <a:rPr lang="en-US" baseline="-25000" smtClean="0"/>
              <a:t>B</a:t>
            </a:r>
            <a:r>
              <a:rPr lang="en-US" smtClean="0"/>
              <a:t>(victim=B) and write</a:t>
            </a:r>
            <a:r>
              <a:rPr lang="en-US" baseline="-25000" smtClean="0"/>
              <a:t>A</a:t>
            </a:r>
            <a:r>
              <a:rPr lang="en-US" smtClean="0"/>
              <a:t>(victim=A) appear twice so remove them</a:t>
            </a:r>
          </a:p>
        </p:txBody>
      </p:sp>
    </p:spTree>
    <p:extLst>
      <p:ext uri="{BB962C8B-B14F-4D97-AF65-F5344CB8AC3E}">
        <p14:creationId xmlns:p14="http://schemas.microsoft.com/office/powerpoint/2010/main" val="24510640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166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992C39B1-76A7-40C6-8048-F8D82771D058}" type="slidenum">
              <a:rPr lang="ar-SA" sz="1300" b="0">
                <a:latin typeface="Marlett" pitchFamily="2" charset="2"/>
              </a:rPr>
              <a:pPr algn="r" defTabSz="990600"/>
              <a:t>73</a:t>
            </a:fld>
            <a:endParaRPr lang="en-US" sz="1300" b="0">
              <a:latin typeface="Marlett" pitchFamily="2" charset="2"/>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noFill/>
          <a:ln/>
        </p:spPr>
        <p:txBody>
          <a:bodyPr/>
          <a:lstStyle/>
          <a:p>
            <a:r>
              <a:rPr lang="en-US" smtClean="0"/>
              <a:t>write</a:t>
            </a:r>
            <a:r>
              <a:rPr lang="en-US" baseline="-25000" smtClean="0"/>
              <a:t>B</a:t>
            </a:r>
            <a:r>
              <a:rPr lang="en-US" smtClean="0"/>
              <a:t>(victim=B) and write</a:t>
            </a:r>
            <a:r>
              <a:rPr lang="en-US" baseline="-25000" smtClean="0"/>
              <a:t>A</a:t>
            </a:r>
            <a:r>
              <a:rPr lang="en-US" smtClean="0"/>
              <a:t>(victim=A) appear twice so remove them</a:t>
            </a:r>
          </a:p>
        </p:txBody>
      </p:sp>
    </p:spTree>
    <p:extLst>
      <p:ext uri="{BB962C8B-B14F-4D97-AF65-F5344CB8AC3E}">
        <p14:creationId xmlns:p14="http://schemas.microsoft.com/office/powerpoint/2010/main" val="3473384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166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992C39B1-76A7-40C6-8048-F8D82771D058}" type="slidenum">
              <a:rPr lang="ar-SA" sz="1300" b="0">
                <a:latin typeface="Marlett" pitchFamily="2" charset="2"/>
              </a:rPr>
              <a:pPr algn="r" defTabSz="990600"/>
              <a:t>74</a:t>
            </a:fld>
            <a:endParaRPr lang="en-US" sz="1300" b="0">
              <a:latin typeface="Marlett" pitchFamily="2" charset="2"/>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noFill/>
          <a:ln/>
        </p:spPr>
        <p:txBody>
          <a:bodyPr/>
          <a:lstStyle/>
          <a:p>
            <a:r>
              <a:rPr lang="en-US" smtClean="0"/>
              <a:t>write</a:t>
            </a:r>
            <a:r>
              <a:rPr lang="en-US" baseline="-25000" smtClean="0"/>
              <a:t>B</a:t>
            </a:r>
            <a:r>
              <a:rPr lang="en-US" smtClean="0"/>
              <a:t>(victim=B) and write</a:t>
            </a:r>
            <a:r>
              <a:rPr lang="en-US" baseline="-25000" smtClean="0"/>
              <a:t>A</a:t>
            </a:r>
            <a:r>
              <a:rPr lang="en-US" smtClean="0"/>
              <a:t>(victim=A) appear twice so remove them</a:t>
            </a:r>
          </a:p>
        </p:txBody>
      </p:sp>
    </p:spTree>
    <p:extLst>
      <p:ext uri="{BB962C8B-B14F-4D97-AF65-F5344CB8AC3E}">
        <p14:creationId xmlns:p14="http://schemas.microsoft.com/office/powerpoint/2010/main" val="11626083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2691"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A6797285-4559-4CCD-BECA-61015B6D4CEA}" type="slidenum">
              <a:rPr lang="ar-SA" sz="1300" b="0">
                <a:latin typeface="Marlett" pitchFamily="2" charset="2"/>
              </a:rPr>
              <a:pPr algn="r" defTabSz="990600"/>
              <a:t>75</a:t>
            </a:fld>
            <a:endParaRPr lang="en-US" sz="1300" b="0">
              <a:latin typeface="Marlett" pitchFamily="2" charset="2"/>
            </a:endParaRPr>
          </a:p>
        </p:txBody>
      </p:sp>
      <p:sp>
        <p:nvSpPr>
          <p:cNvPr id="242692" name="Rectangle 2"/>
          <p:cNvSpPr>
            <a:spLocks noGrp="1" noRot="1" noChangeAspect="1" noChangeArrowheads="1" noTextEdit="1"/>
          </p:cNvSpPr>
          <p:nvPr>
            <p:ph type="sldImg"/>
          </p:nvPr>
        </p:nvSpPr>
        <p:spPr>
          <a:ln/>
        </p:spPr>
      </p:sp>
      <p:sp>
        <p:nvSpPr>
          <p:cNvPr id="242693" name="Rectangle 3"/>
          <p:cNvSpPr>
            <a:spLocks noGrp="1" noChangeArrowheads="1"/>
          </p:cNvSpPr>
          <p:nvPr>
            <p:ph type="body" idx="1"/>
          </p:nvPr>
        </p:nvSpPr>
        <p:spPr>
          <a:noFill/>
          <a:ln/>
        </p:spPr>
        <p:txBody>
          <a:bodyPr/>
          <a:lstStyle/>
          <a:p>
            <a:r>
              <a:rPr lang="en-US" smtClean="0"/>
              <a:t>See proof details in book</a:t>
            </a:r>
          </a:p>
        </p:txBody>
      </p:sp>
    </p:spTree>
    <p:extLst>
      <p:ext uri="{BB962C8B-B14F-4D97-AF65-F5344CB8AC3E}">
        <p14:creationId xmlns:p14="http://schemas.microsoft.com/office/powerpoint/2010/main" val="1259353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371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49ED158-D930-4B9F-B762-61F2BBB927F4}" type="slidenum">
              <a:rPr lang="ar-SA" sz="1300" b="0">
                <a:latin typeface="Marlett" pitchFamily="2" charset="2"/>
              </a:rPr>
              <a:pPr algn="r" defTabSz="990600"/>
              <a:t>76</a:t>
            </a:fld>
            <a:endParaRPr lang="en-US" sz="1300" b="0">
              <a:latin typeface="Marlett" pitchFamily="2" charset="2"/>
            </a:endParaRPr>
          </a:p>
        </p:txBody>
      </p:sp>
      <p:sp>
        <p:nvSpPr>
          <p:cNvPr id="243716" name="Rectangle 2"/>
          <p:cNvSpPr>
            <a:spLocks noGrp="1" noRot="1" noChangeAspect="1" noChangeArrowheads="1" noTextEdit="1"/>
          </p:cNvSpPr>
          <p:nvPr>
            <p:ph type="sldImg"/>
          </p:nvPr>
        </p:nvSpPr>
        <p:spPr>
          <a:ln/>
        </p:spPr>
      </p:sp>
      <p:sp>
        <p:nvSpPr>
          <p:cNvPr id="243717" name="Rectangle 3"/>
          <p:cNvSpPr>
            <a:spLocks noGrp="1" noChangeArrowheads="1"/>
          </p:cNvSpPr>
          <p:nvPr>
            <p:ph type="body" idx="1"/>
          </p:nvPr>
        </p:nvSpPr>
        <p:spPr>
          <a:noFill/>
          <a:ln/>
        </p:spPr>
        <p:txBody>
          <a:bodyPr/>
          <a:lstStyle/>
          <a:p>
            <a:r>
              <a:rPr lang="en-US" smtClean="0"/>
              <a:t>See proof details in book</a:t>
            </a:r>
          </a:p>
        </p:txBody>
      </p:sp>
    </p:spTree>
    <p:extLst>
      <p:ext uri="{BB962C8B-B14F-4D97-AF65-F5344CB8AC3E}">
        <p14:creationId xmlns:p14="http://schemas.microsoft.com/office/powerpoint/2010/main" val="918005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a:noFill/>
        </p:spPr>
        <p:txBody>
          <a:bodyPr/>
          <a:lstStyle/>
          <a:p>
            <a:r>
              <a:rPr lang="en-US" smtClean="0"/>
              <a:t>© 2003 Herlihy and Shavit</a:t>
            </a:r>
          </a:p>
        </p:txBody>
      </p:sp>
      <p:sp>
        <p:nvSpPr>
          <p:cNvPr id="244739" name="Rectangle 7"/>
          <p:cNvSpPr>
            <a:spLocks noGrp="1" noChangeArrowheads="1"/>
          </p:cNvSpPr>
          <p:nvPr>
            <p:ph type="sldNum" sz="quarter" idx="5"/>
          </p:nvPr>
        </p:nvSpPr>
        <p:spPr>
          <a:noFill/>
        </p:spPr>
        <p:txBody>
          <a:bodyPr/>
          <a:lstStyle/>
          <a:p>
            <a:fld id="{0256AE42-9982-4469-A035-1E119DD16A72}" type="slidenum">
              <a:rPr lang="ar-SA" smtClean="0"/>
              <a:pPr/>
              <a:t>77</a:t>
            </a:fld>
            <a:endParaRPr lang="en-US" smtClean="0"/>
          </a:p>
        </p:txBody>
      </p:sp>
      <p:sp>
        <p:nvSpPr>
          <p:cNvPr id="244740" name="Rectangle 2"/>
          <p:cNvSpPr>
            <a:spLocks noGrp="1" noRot="1" noChangeAspect="1" noChangeArrowheads="1" noTextEdit="1"/>
          </p:cNvSpPr>
          <p:nvPr>
            <p:ph type="sldImg"/>
          </p:nvPr>
        </p:nvSpPr>
        <p:spPr>
          <a:ln/>
        </p:spPr>
      </p:sp>
      <p:sp>
        <p:nvSpPr>
          <p:cNvPr id="244741" name="Rectangle 3"/>
          <p:cNvSpPr>
            <a:spLocks noGrp="1" noChangeArrowheads="1"/>
          </p:cNvSpPr>
          <p:nvPr>
            <p:ph type="body" idx="1"/>
          </p:nvPr>
        </p:nvSpPr>
        <p:spPr>
          <a:noFill/>
          <a:ln/>
        </p:spPr>
        <p:txBody>
          <a:bodyPr/>
          <a:lstStyle/>
          <a:p>
            <a:r>
              <a:rPr lang="en-US" smtClean="0"/>
              <a:t>We now consider two mutual exclusion protocols that work for n</a:t>
            </a:r>
          </a:p>
          <a:p>
            <a:r>
              <a:rPr lang="en-US" smtClean="0"/>
              <a:t>threads, where n is greater than 2. The first solution, the</a:t>
            </a:r>
          </a:p>
          <a:p>
            <a:r>
              <a:rPr lang="en-US" smtClean="0"/>
              <a:t>\cFilter{} lock, is a direct generalization of the</a:t>
            </a:r>
          </a:p>
          <a:p>
            <a:r>
              <a:rPr lang="en-US" smtClean="0"/>
              <a:t>Peterson lock to multiple threads. The second solution,</a:t>
            </a:r>
          </a:p>
          <a:p>
            <a:r>
              <a:rPr lang="en-US" smtClean="0"/>
              <a:t>the Bakery lock, is perhaps the simplest and best known</a:t>
            </a:r>
          </a:p>
          <a:p>
            <a:r>
              <a:rPr lang="en-US" smtClean="0"/>
              <a:t>$n$-thread solution.</a:t>
            </a:r>
          </a:p>
          <a:p>
            <a:endParaRPr lang="en-US" smtClean="0"/>
          </a:p>
          <a:p>
            <a:r>
              <a:rPr lang="en-US" smtClean="0"/>
              <a:t>The Filter lock creates n-1 ``waiting rooms'', called levels, that a</a:t>
            </a:r>
          </a:p>
          <a:p>
            <a:r>
              <a:rPr lang="en-US" smtClean="0"/>
              <a:t>thread must traverse before acquiring the lock. </a:t>
            </a:r>
          </a:p>
        </p:txBody>
      </p:sp>
    </p:spTree>
    <p:extLst>
      <p:ext uri="{BB962C8B-B14F-4D97-AF65-F5344CB8AC3E}">
        <p14:creationId xmlns:p14="http://schemas.microsoft.com/office/powerpoint/2010/main" val="14461291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a:noFill/>
        </p:spPr>
        <p:txBody>
          <a:bodyPr/>
          <a:lstStyle/>
          <a:p>
            <a:r>
              <a:rPr lang="en-US" smtClean="0"/>
              <a:t>© 2003 Herlihy and Shavit</a:t>
            </a:r>
          </a:p>
        </p:txBody>
      </p:sp>
      <p:sp>
        <p:nvSpPr>
          <p:cNvPr id="245763" name="Rectangle 7"/>
          <p:cNvSpPr>
            <a:spLocks noGrp="1" noChangeArrowheads="1"/>
          </p:cNvSpPr>
          <p:nvPr>
            <p:ph type="sldNum" sz="quarter" idx="5"/>
          </p:nvPr>
        </p:nvSpPr>
        <p:spPr>
          <a:noFill/>
        </p:spPr>
        <p:txBody>
          <a:bodyPr/>
          <a:lstStyle/>
          <a:p>
            <a:fld id="{0DE5FFE2-E573-4C8F-A79F-8DCD4911F68C}" type="slidenum">
              <a:rPr lang="ar-SA" smtClean="0"/>
              <a:pPr/>
              <a:t>78</a:t>
            </a:fld>
            <a:endParaRPr lang="en-US" smtClean="0"/>
          </a:p>
        </p:txBody>
      </p:sp>
      <p:sp>
        <p:nvSpPr>
          <p:cNvPr id="245764" name="Rectangle 2"/>
          <p:cNvSpPr>
            <a:spLocks noGrp="1" noRot="1" noChangeAspect="1" noChangeArrowheads="1" noTextEdit="1"/>
          </p:cNvSpPr>
          <p:nvPr>
            <p:ph type="sldImg"/>
          </p:nvPr>
        </p:nvSpPr>
        <p:spPr>
          <a:ln/>
        </p:spPr>
      </p:sp>
      <p:sp>
        <p:nvSpPr>
          <p:cNvPr id="245765" name="Rectangle 3"/>
          <p:cNvSpPr>
            <a:spLocks noGrp="1" noChangeArrowheads="1"/>
          </p:cNvSpPr>
          <p:nvPr>
            <p:ph type="body" idx="1"/>
          </p:nvPr>
        </p:nvSpPr>
        <p:spPr>
          <a:noFill/>
          <a:ln/>
        </p:spPr>
        <p:txBody>
          <a:bodyPr/>
          <a:lstStyle/>
          <a:p>
            <a:r>
              <a:rPr lang="en-US" smtClean="0"/>
              <a:t>There are n-1 levels threads pass through, the last of which is the critical section. </a:t>
            </a:r>
          </a:p>
          <a:p>
            <a:r>
              <a:rPr lang="en-US" smtClean="0"/>
              <a:t>There are at most n threads that pass concurrently into  </a:t>
            </a:r>
          </a:p>
          <a:p>
            <a:r>
              <a:rPr lang="en-US" smtClean="0"/>
              <a:t>level 0, n-1 into level 1 (a thread in level 1 is already in level 0), </a:t>
            </a:r>
          </a:p>
          <a:p>
            <a:r>
              <a:rPr lang="en-US" smtClean="0"/>
              <a:t>n-2 into level 2 and so on, so that </a:t>
            </a:r>
          </a:p>
        </p:txBody>
      </p:sp>
    </p:spTree>
    <p:extLst>
      <p:ext uri="{BB962C8B-B14F-4D97-AF65-F5344CB8AC3E}">
        <p14:creationId xmlns:p14="http://schemas.microsoft.com/office/powerpoint/2010/main" val="14181610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en-US" smtClean="0"/>
              <a:t>© 2003 Herlihy and Shavit</a:t>
            </a:r>
          </a:p>
        </p:txBody>
      </p:sp>
      <p:sp>
        <p:nvSpPr>
          <p:cNvPr id="246787" name="Rectangle 7"/>
          <p:cNvSpPr>
            <a:spLocks noGrp="1" noChangeArrowheads="1"/>
          </p:cNvSpPr>
          <p:nvPr>
            <p:ph type="sldNum" sz="quarter" idx="5"/>
          </p:nvPr>
        </p:nvSpPr>
        <p:spPr>
          <a:noFill/>
        </p:spPr>
        <p:txBody>
          <a:bodyPr/>
          <a:lstStyle/>
          <a:p>
            <a:fld id="{842A3F3D-292A-44C6-B13E-800764A05ADB}" type="slidenum">
              <a:rPr lang="ar-SA" smtClean="0"/>
              <a:pPr/>
              <a:t>79</a:t>
            </a:fld>
            <a:endParaRPr lang="en-US" smtClean="0"/>
          </a:p>
        </p:txBody>
      </p:sp>
      <p:sp>
        <p:nvSpPr>
          <p:cNvPr id="246788" name="Rectangle 2"/>
          <p:cNvSpPr>
            <a:spLocks noGrp="1" noRot="1" noChangeAspect="1" noChangeArrowheads="1" noTextEdit="1"/>
          </p:cNvSpPr>
          <p:nvPr>
            <p:ph type="sldImg"/>
          </p:nvPr>
        </p:nvSpPr>
        <p:spPr>
          <a:ln/>
        </p:spPr>
      </p:sp>
      <p:sp>
        <p:nvSpPr>
          <p:cNvPr id="246789" name="Rectangle 3"/>
          <p:cNvSpPr>
            <a:spLocks noGrp="1" noChangeArrowheads="1"/>
          </p:cNvSpPr>
          <p:nvPr>
            <p:ph type="body" idx="1"/>
          </p:nvPr>
        </p:nvSpPr>
        <p:spPr>
          <a:noFill/>
          <a:ln/>
        </p:spPr>
        <p:txBody>
          <a:bodyPr/>
          <a:lstStyle/>
          <a:p>
            <a:r>
              <a:rPr lang="en-US" smtClean="0"/>
              <a:t>There are n-1 levels threads pass through, the last of which is the critical section. </a:t>
            </a:r>
          </a:p>
          <a:p>
            <a:r>
              <a:rPr lang="en-US" smtClean="0"/>
              <a:t>There are at most n threads that pass concurrently into  </a:t>
            </a:r>
          </a:p>
          <a:p>
            <a:r>
              <a:rPr lang="en-US" smtClean="0"/>
              <a:t>level 0, n-1 into level 1 (a thread in level 1 is already in level 0), </a:t>
            </a:r>
          </a:p>
          <a:p>
            <a:r>
              <a:rPr lang="en-US" smtClean="0"/>
              <a:t>n-2 into level 2 and so on, so that </a:t>
            </a:r>
          </a:p>
        </p:txBody>
      </p:sp>
    </p:spTree>
    <p:extLst>
      <p:ext uri="{BB962C8B-B14F-4D97-AF65-F5344CB8AC3E}">
        <p14:creationId xmlns:p14="http://schemas.microsoft.com/office/powerpoint/2010/main" val="4238967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en-US" smtClean="0"/>
              <a:t>© 2003 Herlihy and Shavit</a:t>
            </a:r>
          </a:p>
        </p:txBody>
      </p:sp>
      <p:sp>
        <p:nvSpPr>
          <p:cNvPr id="176131" name="Rectangle 7"/>
          <p:cNvSpPr>
            <a:spLocks noGrp="1" noChangeArrowheads="1"/>
          </p:cNvSpPr>
          <p:nvPr>
            <p:ph type="sldNum" sz="quarter" idx="5"/>
          </p:nvPr>
        </p:nvSpPr>
        <p:spPr>
          <a:noFill/>
        </p:spPr>
        <p:txBody>
          <a:bodyPr/>
          <a:lstStyle/>
          <a:p>
            <a:fld id="{9F3A4933-9376-4C27-8BA1-C0DFEE1B5DBD}" type="slidenum">
              <a:rPr lang="ar-SA" smtClean="0"/>
              <a:pPr/>
              <a:t>8</a:t>
            </a:fld>
            <a:endParaRPr lang="en-US" smtClean="0"/>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716001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a:noFill/>
        </p:spPr>
        <p:txBody>
          <a:bodyPr/>
          <a:lstStyle/>
          <a:p>
            <a:r>
              <a:rPr lang="en-US" smtClean="0"/>
              <a:t>© 2003 Herlihy and Shavit</a:t>
            </a:r>
          </a:p>
        </p:txBody>
      </p:sp>
      <p:sp>
        <p:nvSpPr>
          <p:cNvPr id="247811" name="Rectangle 7"/>
          <p:cNvSpPr>
            <a:spLocks noGrp="1" noChangeArrowheads="1"/>
          </p:cNvSpPr>
          <p:nvPr>
            <p:ph type="sldNum" sz="quarter" idx="5"/>
          </p:nvPr>
        </p:nvSpPr>
        <p:spPr>
          <a:noFill/>
        </p:spPr>
        <p:txBody>
          <a:bodyPr/>
          <a:lstStyle/>
          <a:p>
            <a:fld id="{158ED915-EBD7-4176-8E44-DE99F268828E}" type="slidenum">
              <a:rPr lang="ar-SA" smtClean="0"/>
              <a:pPr/>
              <a:t>80</a:t>
            </a:fld>
            <a:endParaRPr lang="en-US" smtClean="0"/>
          </a:p>
        </p:txBody>
      </p:sp>
      <p:sp>
        <p:nvSpPr>
          <p:cNvPr id="247812" name="Rectangle 2"/>
          <p:cNvSpPr>
            <a:spLocks noGrp="1" noRot="1" noChangeAspect="1" noChangeArrowheads="1" noTextEdit="1"/>
          </p:cNvSpPr>
          <p:nvPr>
            <p:ph type="sldImg"/>
          </p:nvPr>
        </p:nvSpPr>
        <p:spPr>
          <a:ln/>
        </p:spPr>
      </p:sp>
      <p:sp>
        <p:nvSpPr>
          <p:cNvPr id="24781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890094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p:spPr>
        <p:txBody>
          <a:bodyPr/>
          <a:lstStyle/>
          <a:p>
            <a:r>
              <a:rPr lang="en-US" smtClean="0"/>
              <a:t>© 2003 Herlihy and Shavit</a:t>
            </a:r>
          </a:p>
        </p:txBody>
      </p:sp>
      <p:sp>
        <p:nvSpPr>
          <p:cNvPr id="248835" name="Rectangle 7"/>
          <p:cNvSpPr>
            <a:spLocks noGrp="1" noChangeArrowheads="1"/>
          </p:cNvSpPr>
          <p:nvPr>
            <p:ph type="sldNum" sz="quarter" idx="5"/>
          </p:nvPr>
        </p:nvSpPr>
        <p:spPr>
          <a:noFill/>
        </p:spPr>
        <p:txBody>
          <a:bodyPr/>
          <a:lstStyle/>
          <a:p>
            <a:fld id="{011F46B8-A06F-4374-AFF5-5C395A17C3D3}" type="slidenum">
              <a:rPr lang="ar-SA" smtClean="0"/>
              <a:pPr/>
              <a:t>81</a:t>
            </a:fld>
            <a:endParaRPr lang="en-US" smtClean="0"/>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239965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p:spPr>
        <p:txBody>
          <a:bodyPr/>
          <a:lstStyle/>
          <a:p>
            <a:r>
              <a:rPr lang="en-US" smtClean="0"/>
              <a:t>© 2003 Herlihy and Shavit</a:t>
            </a:r>
          </a:p>
        </p:txBody>
      </p:sp>
      <p:sp>
        <p:nvSpPr>
          <p:cNvPr id="249859" name="Rectangle 7"/>
          <p:cNvSpPr>
            <a:spLocks noGrp="1" noChangeArrowheads="1"/>
          </p:cNvSpPr>
          <p:nvPr>
            <p:ph type="sldNum" sz="quarter" idx="5"/>
          </p:nvPr>
        </p:nvSpPr>
        <p:spPr>
          <a:noFill/>
        </p:spPr>
        <p:txBody>
          <a:bodyPr/>
          <a:lstStyle/>
          <a:p>
            <a:fld id="{CA1C844E-032C-48E3-92BC-AE22390EFF22}" type="slidenum">
              <a:rPr lang="ar-SA" smtClean="0"/>
              <a:pPr/>
              <a:t>82</a:t>
            </a:fld>
            <a:endParaRPr lang="en-US" smtClean="0"/>
          </a:p>
        </p:txBody>
      </p:sp>
      <p:sp>
        <p:nvSpPr>
          <p:cNvPr id="249860" name="Rectangle 2"/>
          <p:cNvSpPr>
            <a:spLocks noGrp="1" noRot="1" noChangeAspect="1" noChangeArrowheads="1" noTextEdit="1"/>
          </p:cNvSpPr>
          <p:nvPr>
            <p:ph type="sldImg"/>
          </p:nvPr>
        </p:nvSpPr>
        <p:spPr>
          <a:ln/>
        </p:spPr>
      </p:sp>
      <p:sp>
        <p:nvSpPr>
          <p:cNvPr id="24986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77836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en-US" smtClean="0"/>
              <a:t>© 2003 Herlihy and Shavit</a:t>
            </a:r>
          </a:p>
        </p:txBody>
      </p:sp>
      <p:sp>
        <p:nvSpPr>
          <p:cNvPr id="250883" name="Rectangle 7"/>
          <p:cNvSpPr>
            <a:spLocks noGrp="1" noChangeArrowheads="1"/>
          </p:cNvSpPr>
          <p:nvPr>
            <p:ph type="sldNum" sz="quarter" idx="5"/>
          </p:nvPr>
        </p:nvSpPr>
        <p:spPr>
          <a:noFill/>
        </p:spPr>
        <p:txBody>
          <a:bodyPr/>
          <a:lstStyle/>
          <a:p>
            <a:fld id="{AAC8D25A-780E-4209-97FB-CFF436353CF6}" type="slidenum">
              <a:rPr lang="ar-SA" smtClean="0"/>
              <a:pPr/>
              <a:t>83</a:t>
            </a:fld>
            <a:endParaRPr lang="en-US" smtClean="0"/>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061071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en-US" smtClean="0"/>
              <a:t>© 2003 Herlihy and Shavit</a:t>
            </a:r>
          </a:p>
        </p:txBody>
      </p:sp>
      <p:sp>
        <p:nvSpPr>
          <p:cNvPr id="251907" name="Rectangle 7"/>
          <p:cNvSpPr>
            <a:spLocks noGrp="1" noChangeArrowheads="1"/>
          </p:cNvSpPr>
          <p:nvPr>
            <p:ph type="sldNum" sz="quarter" idx="5"/>
          </p:nvPr>
        </p:nvSpPr>
        <p:spPr>
          <a:noFill/>
        </p:spPr>
        <p:txBody>
          <a:bodyPr/>
          <a:lstStyle/>
          <a:p>
            <a:fld id="{B2441644-EA52-4E65-B7B9-9932DF6EEC5C}" type="slidenum">
              <a:rPr lang="ar-SA" smtClean="0"/>
              <a:pPr/>
              <a:t>84</a:t>
            </a:fld>
            <a:endParaRPr lang="en-US" smtClean="0"/>
          </a:p>
        </p:txBody>
      </p:sp>
      <p:sp>
        <p:nvSpPr>
          <p:cNvPr id="251908" name="Rectangle 2"/>
          <p:cNvSpPr>
            <a:spLocks noGrp="1" noRot="1" noChangeAspect="1" noChangeArrowheads="1" noTextEdit="1"/>
          </p:cNvSpPr>
          <p:nvPr>
            <p:ph type="sldImg"/>
          </p:nvPr>
        </p:nvSpPr>
        <p:spPr>
          <a:ln/>
        </p:spPr>
      </p:sp>
      <p:sp>
        <p:nvSpPr>
          <p:cNvPr id="25190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827998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en-US" smtClean="0"/>
              <a:t>© 2003 Herlihy and Shavit</a:t>
            </a:r>
          </a:p>
        </p:txBody>
      </p:sp>
      <p:sp>
        <p:nvSpPr>
          <p:cNvPr id="252931" name="Rectangle 7"/>
          <p:cNvSpPr>
            <a:spLocks noGrp="1" noChangeArrowheads="1"/>
          </p:cNvSpPr>
          <p:nvPr>
            <p:ph type="sldNum" sz="quarter" idx="5"/>
          </p:nvPr>
        </p:nvSpPr>
        <p:spPr>
          <a:noFill/>
        </p:spPr>
        <p:txBody>
          <a:bodyPr/>
          <a:lstStyle/>
          <a:p>
            <a:fld id="{B40219C4-2A7E-4209-A061-82C5EDA886D5}" type="slidenum">
              <a:rPr lang="ar-SA" smtClean="0"/>
              <a:pPr/>
              <a:t>85</a:t>
            </a:fld>
            <a:endParaRPr lang="en-US" smtClean="0"/>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55836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smtClean="0"/>
              <a:t>© 2003 Herlihy and Shavit</a:t>
            </a:r>
          </a:p>
        </p:txBody>
      </p:sp>
      <p:sp>
        <p:nvSpPr>
          <p:cNvPr id="253955" name="Rectangle 7"/>
          <p:cNvSpPr>
            <a:spLocks noGrp="1" noChangeArrowheads="1"/>
          </p:cNvSpPr>
          <p:nvPr>
            <p:ph type="sldNum" sz="quarter" idx="5"/>
          </p:nvPr>
        </p:nvSpPr>
        <p:spPr>
          <a:noFill/>
        </p:spPr>
        <p:txBody>
          <a:bodyPr/>
          <a:lstStyle/>
          <a:p>
            <a:fld id="{06DD1962-744B-4F14-AFC5-6F1B2EC11EBC}" type="slidenum">
              <a:rPr lang="ar-SA" smtClean="0"/>
              <a:pPr/>
              <a:t>86</a:t>
            </a:fld>
            <a:endParaRPr lang="en-US" smtClean="0"/>
          </a:p>
        </p:txBody>
      </p:sp>
      <p:sp>
        <p:nvSpPr>
          <p:cNvPr id="253956" name="Rectangle 2"/>
          <p:cNvSpPr>
            <a:spLocks noGrp="1" noRot="1" noChangeAspect="1" noChangeArrowheads="1" noTextEdit="1"/>
          </p:cNvSpPr>
          <p:nvPr>
            <p:ph type="sldImg"/>
          </p:nvPr>
        </p:nvSpPr>
        <p:spPr>
          <a:ln/>
        </p:spPr>
      </p:sp>
      <p:sp>
        <p:nvSpPr>
          <p:cNvPr id="253957" name="Rectangle 3"/>
          <p:cNvSpPr>
            <a:spLocks noGrp="1" noChangeArrowheads="1"/>
          </p:cNvSpPr>
          <p:nvPr>
            <p:ph type="body" idx="1"/>
          </p:nvPr>
        </p:nvSpPr>
        <p:spPr>
          <a:noFill/>
          <a:ln/>
        </p:spPr>
        <p:txBody>
          <a:bodyPr/>
          <a:lstStyle/>
          <a:p>
            <a:r>
              <a:rPr lang="en-US" smtClean="0"/>
              <a:t>Read the details of the proof in the next set of slides in the book. We are going to show that assuming </a:t>
            </a:r>
            <a:r>
              <a:rPr lang="en-US" smtClean="0">
                <a:solidFill>
                  <a:srgbClr val="0000FF"/>
                </a:solidFill>
              </a:rPr>
              <a:t>No more than </a:t>
            </a:r>
            <a:r>
              <a:rPr lang="en-US" smtClean="0"/>
              <a:t>n-L+1</a:t>
            </a:r>
            <a:r>
              <a:rPr lang="en-US" smtClean="0">
                <a:solidFill>
                  <a:srgbClr val="0000FF"/>
                </a:solidFill>
              </a:rPr>
              <a:t> at level </a:t>
            </a:r>
            <a:r>
              <a:rPr lang="en-US" smtClean="0"/>
              <a:t>L-1 we can prevent one more thread from getting in…SHOW DETAIL IN NEXT SLIDE </a:t>
            </a:r>
          </a:p>
        </p:txBody>
      </p:sp>
    </p:spTree>
    <p:extLst>
      <p:ext uri="{BB962C8B-B14F-4D97-AF65-F5344CB8AC3E}">
        <p14:creationId xmlns:p14="http://schemas.microsoft.com/office/powerpoint/2010/main" val="42101491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en-US" smtClean="0"/>
              <a:t>© 2003 Herlihy and Shavit</a:t>
            </a:r>
          </a:p>
        </p:txBody>
      </p:sp>
      <p:sp>
        <p:nvSpPr>
          <p:cNvPr id="254979" name="Rectangle 7"/>
          <p:cNvSpPr>
            <a:spLocks noGrp="1" noChangeArrowheads="1"/>
          </p:cNvSpPr>
          <p:nvPr>
            <p:ph type="sldNum" sz="quarter" idx="5"/>
          </p:nvPr>
        </p:nvSpPr>
        <p:spPr>
          <a:noFill/>
        </p:spPr>
        <p:txBody>
          <a:bodyPr/>
          <a:lstStyle/>
          <a:p>
            <a:fld id="{B4FDD9A0-278D-49CE-B79F-E3F5676FC0EE}" type="slidenum">
              <a:rPr lang="ar-SA" smtClean="0"/>
              <a:pPr/>
              <a:t>87</a:t>
            </a:fld>
            <a:endParaRPr lang="en-US" smtClean="0"/>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noFill/>
          <a:ln/>
        </p:spPr>
        <p:txBody>
          <a:bodyPr/>
          <a:lstStyle/>
          <a:p>
            <a:r>
              <a:rPr lang="en-US" smtClean="0"/>
              <a:t>Read the details of the proof in the next set of slides in the book. We are going to show that assuming </a:t>
            </a:r>
            <a:r>
              <a:rPr lang="en-US" smtClean="0">
                <a:solidFill>
                  <a:srgbClr val="0000FF"/>
                </a:solidFill>
              </a:rPr>
              <a:t>No more than </a:t>
            </a:r>
            <a:r>
              <a:rPr lang="en-US" smtClean="0"/>
              <a:t>n-L+1</a:t>
            </a:r>
            <a:r>
              <a:rPr lang="en-US" smtClean="0">
                <a:solidFill>
                  <a:srgbClr val="0000FF"/>
                </a:solidFill>
              </a:rPr>
              <a:t> at level </a:t>
            </a:r>
            <a:r>
              <a:rPr lang="en-US" smtClean="0"/>
              <a:t>L-1 we can prevent one more thread from getting in…</a:t>
            </a:r>
          </a:p>
        </p:txBody>
      </p:sp>
    </p:spTree>
    <p:extLst>
      <p:ext uri="{BB962C8B-B14F-4D97-AF65-F5344CB8AC3E}">
        <p14:creationId xmlns:p14="http://schemas.microsoft.com/office/powerpoint/2010/main" val="40644052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6003"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C846EB4-536B-4018-9285-238BD92D806A}" type="slidenum">
              <a:rPr lang="ar-SA" sz="1300" b="0">
                <a:latin typeface="Marlett" pitchFamily="2" charset="2"/>
              </a:rPr>
              <a:pPr algn="r" defTabSz="990600"/>
              <a:t>88</a:t>
            </a:fld>
            <a:endParaRPr lang="en-US" sz="1300" b="0">
              <a:latin typeface="Marlett" pitchFamily="2" charset="2"/>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035990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702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6D37A03D-4A66-459F-A64D-4DCC54B7154B}" type="slidenum">
              <a:rPr lang="ar-SA" sz="1300" b="0">
                <a:latin typeface="Marlett" pitchFamily="2" charset="2"/>
              </a:rPr>
              <a:pPr algn="r" defTabSz="990600"/>
              <a:t>89</a:t>
            </a:fld>
            <a:endParaRPr lang="en-US" sz="1300" b="0">
              <a:latin typeface="Marlett" pitchFamily="2" charset="2"/>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5241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en-US" smtClean="0"/>
              <a:t>© 2003 Herlihy and Shavit</a:t>
            </a:r>
          </a:p>
        </p:txBody>
      </p:sp>
      <p:sp>
        <p:nvSpPr>
          <p:cNvPr id="177155" name="Rectangle 7"/>
          <p:cNvSpPr>
            <a:spLocks noGrp="1" noChangeArrowheads="1"/>
          </p:cNvSpPr>
          <p:nvPr>
            <p:ph type="sldNum" sz="quarter" idx="5"/>
          </p:nvPr>
        </p:nvSpPr>
        <p:spPr>
          <a:noFill/>
        </p:spPr>
        <p:txBody>
          <a:bodyPr/>
          <a:lstStyle/>
          <a:p>
            <a:fld id="{90C023BE-9605-4CBA-9209-32DEBDB7C5C5}" type="slidenum">
              <a:rPr lang="ar-SA" smtClean="0"/>
              <a:pPr/>
              <a:t>9</a:t>
            </a:fld>
            <a:endParaRPr lang="en-US" smtClean="0"/>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364283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8051"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118C5B70-6B60-413C-B955-8C75C906A70D}" type="slidenum">
              <a:rPr lang="ar-SA" sz="1300" b="0">
                <a:latin typeface="Marlett" pitchFamily="2" charset="2"/>
              </a:rPr>
              <a:pPr algn="r" defTabSz="990600"/>
              <a:t>90</a:t>
            </a:fld>
            <a:endParaRPr lang="en-US" sz="1300" b="0">
              <a:latin typeface="Marlett" pitchFamily="2" charset="2"/>
            </a:endParaRPr>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774186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907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1F73907-3D1F-41BE-BE6D-5CEC56B0F2B4}" type="slidenum">
              <a:rPr lang="ar-SA" sz="1300" b="0">
                <a:latin typeface="Marlett" pitchFamily="2" charset="2"/>
              </a:rPr>
              <a:pPr algn="r" defTabSz="990600"/>
              <a:t>91</a:t>
            </a:fld>
            <a:endParaRPr lang="en-US" sz="1300" b="0">
              <a:latin typeface="Marlett" pitchFamily="2" charset="2"/>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767985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907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1F73907-3D1F-41BE-BE6D-5CEC56B0F2B4}" type="slidenum">
              <a:rPr lang="ar-SA" sz="1300" b="0">
                <a:latin typeface="Marlett" pitchFamily="2" charset="2"/>
              </a:rPr>
              <a:pPr algn="r" defTabSz="990600"/>
              <a:t>92</a:t>
            </a:fld>
            <a:endParaRPr lang="en-US" sz="1300" b="0">
              <a:latin typeface="Marlett" pitchFamily="2" charset="2"/>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445894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907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1F73907-3D1F-41BE-BE6D-5CEC56B0F2B4}" type="slidenum">
              <a:rPr lang="ar-SA" sz="1300" b="0">
                <a:latin typeface="Marlett" pitchFamily="2" charset="2"/>
              </a:rPr>
              <a:pPr algn="r" defTabSz="990600"/>
              <a:t>93</a:t>
            </a:fld>
            <a:endParaRPr lang="en-US" sz="1300" b="0">
              <a:latin typeface="Marlett" pitchFamily="2" charset="2"/>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579310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6214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ABB2A7B9-6ED8-4D0D-9D56-A5236D10A9CD}" type="slidenum">
              <a:rPr lang="ar-SA" sz="1300" b="0">
                <a:latin typeface="Marlett" pitchFamily="2" charset="2"/>
              </a:rPr>
              <a:pPr algn="r" defTabSz="990600"/>
              <a:t>94</a:t>
            </a:fld>
            <a:endParaRPr lang="en-US" sz="1300" b="0">
              <a:latin typeface="Marlett" pitchFamily="2" charset="2"/>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949554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63171"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40E00AC5-607C-403D-B72E-784E29029AEC}" type="slidenum">
              <a:rPr lang="ar-SA" sz="1300" b="0">
                <a:latin typeface="Marlett" pitchFamily="2" charset="2"/>
              </a:rPr>
              <a:pPr algn="r" defTabSz="990600"/>
              <a:t>95</a:t>
            </a:fld>
            <a:endParaRPr lang="en-US" sz="1300" b="0">
              <a:latin typeface="Marlett" pitchFamily="2" charset="2"/>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noFill/>
          <a:ln/>
        </p:spPr>
        <p:txBody>
          <a:bodyPr/>
          <a:lstStyle/>
          <a:p>
            <a:r>
              <a:rPr lang="en-US" smtClean="0"/>
              <a:t>If start means first operation and it’s a write, then two threads writing cannot tell who wrote first. If first is read, cannot tell who read first… </a:t>
            </a:r>
          </a:p>
        </p:txBody>
      </p:sp>
    </p:spTree>
    <p:extLst>
      <p:ext uri="{BB962C8B-B14F-4D97-AF65-F5344CB8AC3E}">
        <p14:creationId xmlns:p14="http://schemas.microsoft.com/office/powerpoint/2010/main" val="25670008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a:noFill/>
        </p:spPr>
        <p:txBody>
          <a:bodyPr/>
          <a:lstStyle/>
          <a:p>
            <a:r>
              <a:rPr lang="en-US" smtClean="0"/>
              <a:t>© 2003 Herlihy and Shavit</a:t>
            </a:r>
          </a:p>
        </p:txBody>
      </p:sp>
      <p:sp>
        <p:nvSpPr>
          <p:cNvPr id="264195" name="Rectangle 7"/>
          <p:cNvSpPr>
            <a:spLocks noGrp="1" noChangeArrowheads="1"/>
          </p:cNvSpPr>
          <p:nvPr>
            <p:ph type="sldNum" sz="quarter" idx="5"/>
          </p:nvPr>
        </p:nvSpPr>
        <p:spPr>
          <a:noFill/>
        </p:spPr>
        <p:txBody>
          <a:bodyPr/>
          <a:lstStyle/>
          <a:p>
            <a:fld id="{A08B990E-797F-4199-AF5D-C59B3B61F337}" type="slidenum">
              <a:rPr lang="ar-SA" smtClean="0"/>
              <a:pPr/>
              <a:t>96</a:t>
            </a:fld>
            <a:endParaRPr lang="en-US" smtClean="0"/>
          </a:p>
        </p:txBody>
      </p:sp>
      <p:sp>
        <p:nvSpPr>
          <p:cNvPr id="264196" name="Rectangle 2"/>
          <p:cNvSpPr>
            <a:spLocks noGrp="1" noRot="1" noChangeAspect="1" noChangeArrowheads="1" noTextEdit="1"/>
          </p:cNvSpPr>
          <p:nvPr>
            <p:ph type="sldImg"/>
          </p:nvPr>
        </p:nvSpPr>
        <p:spPr>
          <a:ln/>
        </p:spPr>
      </p:sp>
      <p:sp>
        <p:nvSpPr>
          <p:cNvPr id="264197" name="Rectangle 3"/>
          <p:cNvSpPr>
            <a:spLocks noGrp="1" noChangeArrowheads="1"/>
          </p:cNvSpPr>
          <p:nvPr>
            <p:ph type="body" idx="1"/>
          </p:nvPr>
        </p:nvSpPr>
        <p:spPr>
          <a:noFill/>
          <a:ln/>
        </p:spPr>
        <p:txBody>
          <a:bodyPr/>
          <a:lstStyle/>
          <a:p>
            <a:r>
              <a:rPr lang="en-US" smtClean="0"/>
              <a:t>STAND IN THE CLASS DOORWAY WHEN EXPLAINING THIS PART! (Lots of giggles and they will remember what you explain)</a:t>
            </a:r>
          </a:p>
          <a:p>
            <a:r>
              <a:rPr lang="en-US" smtClean="0"/>
              <a:t>It would be great if we could order threads by the order in which they performed the first step of the lock() method. </a:t>
            </a:r>
          </a:p>
          <a:p>
            <a:endParaRPr lang="en-US" smtClean="0"/>
          </a:p>
        </p:txBody>
      </p:sp>
    </p:spTree>
    <p:extLst>
      <p:ext uri="{BB962C8B-B14F-4D97-AF65-F5344CB8AC3E}">
        <p14:creationId xmlns:p14="http://schemas.microsoft.com/office/powerpoint/2010/main" val="27180119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a:noFill/>
        </p:spPr>
        <p:txBody>
          <a:bodyPr/>
          <a:lstStyle/>
          <a:p>
            <a:r>
              <a:rPr lang="en-US" smtClean="0"/>
              <a:t>© 2003 Herlihy and Shavit</a:t>
            </a:r>
          </a:p>
        </p:txBody>
      </p:sp>
      <p:sp>
        <p:nvSpPr>
          <p:cNvPr id="265219" name="Rectangle 7"/>
          <p:cNvSpPr>
            <a:spLocks noGrp="1" noChangeArrowheads="1"/>
          </p:cNvSpPr>
          <p:nvPr>
            <p:ph type="sldNum" sz="quarter" idx="5"/>
          </p:nvPr>
        </p:nvSpPr>
        <p:spPr>
          <a:noFill/>
        </p:spPr>
        <p:txBody>
          <a:bodyPr/>
          <a:lstStyle/>
          <a:p>
            <a:fld id="{60AEAADE-1E66-4E73-BC66-24168C7E23B7}" type="slidenum">
              <a:rPr lang="ar-SA" smtClean="0"/>
              <a:pPr/>
              <a:t>97</a:t>
            </a:fld>
            <a:endParaRPr lang="en-US" smtClean="0"/>
          </a:p>
        </p:txBody>
      </p:sp>
      <p:sp>
        <p:nvSpPr>
          <p:cNvPr id="265220" name="Rectangle 2"/>
          <p:cNvSpPr>
            <a:spLocks noGrp="1" noRot="1" noChangeAspect="1" noChangeArrowheads="1" noTextEdit="1"/>
          </p:cNvSpPr>
          <p:nvPr>
            <p:ph type="sldImg"/>
          </p:nvPr>
        </p:nvSpPr>
        <p:spPr>
          <a:ln/>
        </p:spPr>
      </p:sp>
      <p:sp>
        <p:nvSpPr>
          <p:cNvPr id="26522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903328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a:noFill/>
        </p:spPr>
        <p:txBody>
          <a:bodyPr/>
          <a:lstStyle/>
          <a:p>
            <a:r>
              <a:rPr lang="en-US" smtClean="0"/>
              <a:t>© 2003 Herlihy and Shavit</a:t>
            </a:r>
          </a:p>
        </p:txBody>
      </p:sp>
      <p:sp>
        <p:nvSpPr>
          <p:cNvPr id="266243" name="Rectangle 7"/>
          <p:cNvSpPr>
            <a:spLocks noGrp="1" noChangeArrowheads="1"/>
          </p:cNvSpPr>
          <p:nvPr>
            <p:ph type="sldNum" sz="quarter" idx="5"/>
          </p:nvPr>
        </p:nvSpPr>
        <p:spPr>
          <a:noFill/>
        </p:spPr>
        <p:txBody>
          <a:bodyPr/>
          <a:lstStyle/>
          <a:p>
            <a:fld id="{999A89E2-61B8-44E9-81B0-8442449248C5}" type="slidenum">
              <a:rPr lang="ar-SA" smtClean="0"/>
              <a:pPr/>
              <a:t>98</a:t>
            </a:fld>
            <a:endParaRPr lang="en-US" smtClean="0"/>
          </a:p>
        </p:txBody>
      </p:sp>
      <p:sp>
        <p:nvSpPr>
          <p:cNvPr id="266244" name="Rectangle 2"/>
          <p:cNvSpPr>
            <a:spLocks noGrp="1" noRot="1" noChangeAspect="1" noChangeArrowheads="1" noTextEdit="1"/>
          </p:cNvSpPr>
          <p:nvPr>
            <p:ph type="sldImg"/>
          </p:nvPr>
        </p:nvSpPr>
        <p:spPr>
          <a:ln/>
        </p:spPr>
      </p:sp>
      <p:sp>
        <p:nvSpPr>
          <p:cNvPr id="266245" name="Rectangle 3"/>
          <p:cNvSpPr>
            <a:spLocks noGrp="1" noChangeArrowheads="1"/>
          </p:cNvSpPr>
          <p:nvPr>
            <p:ph type="body" idx="1"/>
          </p:nvPr>
        </p:nvSpPr>
        <p:spPr>
          <a:noFill/>
          <a:ln/>
        </p:spPr>
        <p:txBody>
          <a:bodyPr/>
          <a:lstStyle/>
          <a:p>
            <a:r>
              <a:rPr lang="en-US" smtClean="0"/>
              <a:t>How could it be that there is no lockout and yet there is no r such that the protocol is r-bounded? </a:t>
            </a:r>
          </a:p>
          <a:p>
            <a:r>
              <a:rPr lang="en-US" smtClean="0"/>
              <a:t>The answer is that for any given execution i there is some bound r_i, but not an r for all executions.  </a:t>
            </a:r>
          </a:p>
        </p:txBody>
      </p:sp>
    </p:spTree>
    <p:extLst>
      <p:ext uri="{BB962C8B-B14F-4D97-AF65-F5344CB8AC3E}">
        <p14:creationId xmlns:p14="http://schemas.microsoft.com/office/powerpoint/2010/main" val="9725439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a:noFill/>
        </p:spPr>
        <p:txBody>
          <a:bodyPr/>
          <a:lstStyle/>
          <a:p>
            <a:r>
              <a:rPr lang="en-US" smtClean="0"/>
              <a:t>© 2003 Herlihy and Shavit</a:t>
            </a:r>
          </a:p>
        </p:txBody>
      </p:sp>
      <p:sp>
        <p:nvSpPr>
          <p:cNvPr id="267267" name="Rectangle 7"/>
          <p:cNvSpPr>
            <a:spLocks noGrp="1" noChangeArrowheads="1"/>
          </p:cNvSpPr>
          <p:nvPr>
            <p:ph type="sldNum" sz="quarter" idx="5"/>
          </p:nvPr>
        </p:nvSpPr>
        <p:spPr>
          <a:noFill/>
        </p:spPr>
        <p:txBody>
          <a:bodyPr/>
          <a:lstStyle/>
          <a:p>
            <a:fld id="{568A8856-D44A-4CCF-A6F0-57A43F92331F}" type="slidenum">
              <a:rPr lang="ar-SA" smtClean="0"/>
              <a:pPr/>
              <a:t>99</a:t>
            </a:fld>
            <a:endParaRPr lang="en-US" smtClean="0"/>
          </a:p>
        </p:txBody>
      </p:sp>
      <p:sp>
        <p:nvSpPr>
          <p:cNvPr id="267268" name="Rectangle 2"/>
          <p:cNvSpPr>
            <a:spLocks noGrp="1" noRot="1" noChangeAspect="1" noChangeArrowheads="1" noTextEdit="1"/>
          </p:cNvSpPr>
          <p:nvPr>
            <p:ph type="sldImg"/>
          </p:nvPr>
        </p:nvSpPr>
        <p:spPr>
          <a:ln/>
        </p:spPr>
      </p:sp>
      <p:sp>
        <p:nvSpPr>
          <p:cNvPr id="26726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971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ln/>
        </p:spPr>
        <p:txBody>
          <a:bodyPr/>
          <a:lstStyle>
            <a:lvl1pPr>
              <a:defRPr baseline="0">
                <a:latin typeface="Arial" pitchFamily="34" charset="0"/>
              </a:defRPr>
            </a:lvl1pPr>
          </a:lstStyle>
          <a:p>
            <a:pPr>
              <a:defRPr/>
            </a:pPr>
            <a:r>
              <a:rPr lang="en-US" dirty="0"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6909A7B-B28D-4EF9-B6B7-3DEEE21B935E}"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F4ECD6AF-6EB2-4079-A8F6-B2C85388077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0068797-117C-4F98-943C-D20BF444A017}"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atin typeface="Arial" pitchFamily="34" charset="0"/>
                <a:cs typeface="Arial" pitchFamily="34" charset="0"/>
              </a:defRPr>
            </a:lvl1pPr>
          </a:lstStyle>
          <a:p>
            <a:pPr>
              <a:defRPr/>
            </a:pPr>
            <a:r>
              <a:rPr lang="en-US" dirty="0"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F5A79B3-55A6-4551-9A55-7A1EEFD6692E}"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baseline="0">
                <a:latin typeface="Arial" pitchFamily="34" charset="0"/>
                <a:cs typeface="Arial" pitchFamily="34" charset="0"/>
              </a:defRPr>
            </a:lvl1pPr>
          </a:lstStyle>
          <a:p>
            <a:pPr>
              <a:defRPr/>
            </a:pPr>
            <a:r>
              <a:rPr lang="en-US" dirty="0"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E9E1CEE-2229-4017-9DBD-BA21D3498015}"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baseline="0">
                <a:latin typeface="Arial" pitchFamily="34" charset="0"/>
              </a:defRPr>
            </a:lvl1pPr>
          </a:lstStyle>
          <a:p>
            <a:pPr>
              <a:defRPr/>
            </a:pPr>
            <a:r>
              <a:rPr lang="en-US" dirty="0"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C5CA1D6E-D045-4404-84EC-963F2758074F}"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atin typeface="Arial" pitchFamily="34" charset="0"/>
                <a:cs typeface="Arial" pitchFamily="34" charset="0"/>
              </a:defRPr>
            </a:lvl1pPr>
          </a:lstStyle>
          <a:p>
            <a:pPr>
              <a:defRPr/>
            </a:pPr>
            <a:r>
              <a:rPr lang="en-US" dirty="0" smtClean="0"/>
              <a:t>Art of Multiprocessor Programming</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AE9F9F0F-1513-49F0-81CC-49EADC903F17}"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atin typeface="Arial" pitchFamily="34" charset="0"/>
                <a:cs typeface="Arial" pitchFamily="34" charset="0"/>
              </a:defRPr>
            </a:lvl1pPr>
          </a:lstStyle>
          <a:p>
            <a:pPr>
              <a:defRPr/>
            </a:pPr>
            <a:r>
              <a:rPr lang="en-US" dirty="0" smtClean="0"/>
              <a:t>Art of Multiprocessor Programming</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3204FDF1-8B7A-40FE-813C-51018C71CBDC}"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atin typeface="Arial" pitchFamily="34" charset="0"/>
                <a:cs typeface="Arial" pitchFamily="34" charset="0"/>
              </a:defRPr>
            </a:lvl1pPr>
          </a:lstStyle>
          <a:p>
            <a:pPr>
              <a:defRPr/>
            </a:pPr>
            <a:r>
              <a:rPr lang="en-US" dirty="0" smtClean="0"/>
              <a:t>Art of Multiprocessor Programming</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0D0EC837-1A3F-4EC4-A9AC-919737ED816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0D8544D8-7780-4B8A-8BCF-16292C5C61BB}"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7799624-086A-42E5-A863-D78D04287024}"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Arial" pitchFamily="34" charset="0"/>
              </a:defRPr>
            </a:lvl1pPr>
          </a:lstStyle>
          <a:p>
            <a:pPr>
              <a:defRPr/>
            </a:pPr>
            <a:r>
              <a:rPr lang="en-US" dirty="0" smtClean="0"/>
              <a:t>Art of Multiprocessor Programming</a:t>
            </a: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pitchFamily="34" charset="0"/>
                <a:cs typeface="Arial" charset="0"/>
              </a:defRPr>
            </a:lvl1pPr>
          </a:lstStyle>
          <a:p>
            <a:pPr>
              <a:defRPr/>
            </a:pPr>
            <a:fld id="{111668A6-43DA-4252-BFAE-A3BE318CA80E}" type="slidenum">
              <a:rPr lang="ar-SA" smtClean="0"/>
              <a:pPr>
                <a:defRPr/>
              </a:pPr>
              <a:t>‹#›</a:t>
            </a:fld>
            <a:endParaRPr lang="en-US" dirty="0"/>
          </a:p>
        </p:txBody>
      </p:sp>
      <p:pic>
        <p:nvPicPr>
          <p:cNvPr id="2" name="Picture 6"/>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1"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2" name="Rectangle 4"/>
          <p:cNvSpPr>
            <a:spLocks noGrp="1" noChangeArrowheads="1"/>
          </p:cNvSpPr>
          <p:nvPr>
            <p:ph type="ctrTitle"/>
          </p:nvPr>
        </p:nvSpPr>
        <p:spPr>
          <a:xfrm>
            <a:off x="685800" y="566738"/>
            <a:ext cx="7772400" cy="1143000"/>
          </a:xfrm>
        </p:spPr>
        <p:txBody>
          <a:bodyPr/>
          <a:lstStyle/>
          <a:p>
            <a:r>
              <a:rPr lang="en-US" altLang="en-US" smtClean="0"/>
              <a:t>Mutual Exclusion</a:t>
            </a:r>
            <a:endParaRPr lang="en-US" smtClean="0"/>
          </a:p>
        </p:txBody>
      </p:sp>
      <p:sp>
        <p:nvSpPr>
          <p:cNvPr id="2053" name="Rectangle 5"/>
          <p:cNvSpPr>
            <a:spLocks noGrp="1" noChangeArrowheads="1"/>
          </p:cNvSpPr>
          <p:nvPr>
            <p:ph type="subTitle" idx="1"/>
          </p:nvPr>
        </p:nvSpPr>
        <p:spPr>
          <a:xfrm>
            <a:off x="1295400" y="4343400"/>
            <a:ext cx="6400800" cy="1752600"/>
          </a:xfrm>
        </p:spPr>
        <p:txBody>
          <a:bodyPr/>
          <a:lstStyle/>
          <a:p>
            <a:pPr>
              <a:lnSpc>
                <a:spcPct val="80000"/>
              </a:lnSpc>
            </a:pPr>
            <a:r>
              <a:rPr lang="en-US" sz="2800" smtClean="0">
                <a:solidFill>
                  <a:schemeClr val="accent1"/>
                </a:solidFill>
              </a:rPr>
              <a:t>Companion slides for</a:t>
            </a:r>
          </a:p>
          <a:p>
            <a:pPr>
              <a:lnSpc>
                <a:spcPct val="80000"/>
              </a:lnSpc>
            </a:pPr>
            <a:r>
              <a:rPr lang="en-US" sz="2800" smtClean="0">
                <a:solidFill>
                  <a:schemeClr val="tx1"/>
                </a:solidFill>
              </a:rPr>
              <a:t>The Art of Multiprocessor Programming</a:t>
            </a:r>
          </a:p>
          <a:p>
            <a:pPr>
              <a:lnSpc>
                <a:spcPct val="80000"/>
              </a:lnSpc>
            </a:pPr>
            <a:r>
              <a:rPr lang="en-US" sz="2800" smtClean="0">
                <a:solidFill>
                  <a:schemeClr val="accent1"/>
                </a:solidFill>
              </a:rPr>
              <a:t>by Maurice Herlihy &amp; Nir Shavit</a:t>
            </a:r>
          </a:p>
        </p:txBody>
      </p:sp>
      <p:sp>
        <p:nvSpPr>
          <p:cNvPr id="2054"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pic>
        <p:nvPicPr>
          <p:cNvPr id="2055" name="Picture 8"/>
          <p:cNvPicPr>
            <a:picLocks noChangeAspect="1" noChangeArrowheads="1"/>
          </p:cNvPicPr>
          <p:nvPr/>
        </p:nvPicPr>
        <p:blipFill>
          <a:blip r:embed="rId4" cstate="print"/>
          <a:srcRect/>
          <a:stretch>
            <a:fillRect/>
          </a:stretch>
        </p:blipFill>
        <p:spPr bwMode="auto">
          <a:xfrm>
            <a:off x="3279775" y="1736725"/>
            <a:ext cx="2297113" cy="2297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smtClean="0"/>
              <a:t>Art of Multiprocessor Programming</a:t>
            </a:r>
          </a:p>
        </p:txBody>
      </p:sp>
      <p:sp>
        <p:nvSpPr>
          <p:cNvPr id="11267" name="Slide Number Placeholder 4"/>
          <p:cNvSpPr>
            <a:spLocks noGrp="1"/>
          </p:cNvSpPr>
          <p:nvPr>
            <p:ph type="sldNum" sz="quarter" idx="11"/>
          </p:nvPr>
        </p:nvSpPr>
        <p:spPr>
          <a:noFill/>
        </p:spPr>
        <p:txBody>
          <a:bodyPr/>
          <a:lstStyle/>
          <a:p>
            <a:fld id="{30542082-6955-4FC6-A59B-F0E1B502CF27}" type="slidenum">
              <a:rPr lang="ar-SA" smtClean="0">
                <a:cs typeface="Arial" pitchFamily="34" charset="0"/>
              </a:rPr>
              <a:pPr/>
              <a:t>10</a:t>
            </a:fld>
            <a:endParaRPr lang="en-US" smtClean="0">
              <a:cs typeface="Arial" pitchFamily="34" charset="0"/>
            </a:endParaRPr>
          </a:p>
        </p:txBody>
      </p:sp>
      <p:pic>
        <p:nvPicPr>
          <p:cNvPr id="1126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269" name="Rectangle 2"/>
          <p:cNvSpPr>
            <a:spLocks noGrp="1" noChangeArrowheads="1"/>
          </p:cNvSpPr>
          <p:nvPr>
            <p:ph type="body" idx="1"/>
          </p:nvPr>
        </p:nvSpPr>
        <p:spPr>
          <a:xfrm>
            <a:off x="762000" y="2286000"/>
            <a:ext cx="7772400" cy="3276600"/>
          </a:xfrm>
        </p:spPr>
        <p:txBody>
          <a:bodyPr/>
          <a:lstStyle/>
          <a:p>
            <a:r>
              <a:rPr lang="en-US" smtClean="0"/>
              <a:t>Assign to shared variable</a:t>
            </a:r>
          </a:p>
          <a:p>
            <a:r>
              <a:rPr lang="en-US" smtClean="0"/>
              <a:t>Assign to local variable</a:t>
            </a:r>
          </a:p>
          <a:p>
            <a:r>
              <a:rPr lang="en-US" smtClean="0"/>
              <a:t>Invoke method</a:t>
            </a:r>
          </a:p>
          <a:p>
            <a:r>
              <a:rPr lang="en-US" smtClean="0"/>
              <a:t>Return from method</a:t>
            </a:r>
          </a:p>
          <a:p>
            <a:r>
              <a:rPr lang="en-US" smtClean="0"/>
              <a:t>Lots of other things …</a:t>
            </a:r>
          </a:p>
          <a:p>
            <a:endParaRPr lang="en-US" smtClean="0"/>
          </a:p>
        </p:txBody>
      </p:sp>
      <p:sp>
        <p:nvSpPr>
          <p:cNvPr id="11270" name="Rectangle 3"/>
          <p:cNvSpPr>
            <a:spLocks noGrp="1" noChangeArrowheads="1"/>
          </p:cNvSpPr>
          <p:nvPr>
            <p:ph type="title"/>
          </p:nvPr>
        </p:nvSpPr>
        <p:spPr/>
        <p:txBody>
          <a:bodyPr/>
          <a:lstStyle/>
          <a:p>
            <a:r>
              <a:rPr lang="en-US" smtClean="0"/>
              <a:t>Example Thread Events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smtClean="0"/>
              <a:t>Art of Multiprocessor Programming</a:t>
            </a:r>
          </a:p>
        </p:txBody>
      </p:sp>
      <p:sp>
        <p:nvSpPr>
          <p:cNvPr id="101379" name="Slide Number Placeholder 4"/>
          <p:cNvSpPr>
            <a:spLocks noGrp="1"/>
          </p:cNvSpPr>
          <p:nvPr>
            <p:ph type="sldNum" sz="quarter" idx="11"/>
          </p:nvPr>
        </p:nvSpPr>
        <p:spPr>
          <a:noFill/>
        </p:spPr>
        <p:txBody>
          <a:bodyPr/>
          <a:lstStyle/>
          <a:p>
            <a:fld id="{4B7626A2-8541-4FBE-A070-B0C46F847465}" type="slidenum">
              <a:rPr lang="ar-SA" smtClean="0">
                <a:cs typeface="Arial" pitchFamily="34" charset="0"/>
              </a:rPr>
              <a:pPr/>
              <a:t>100</a:t>
            </a:fld>
            <a:endParaRPr lang="en-US" smtClean="0">
              <a:cs typeface="Arial" pitchFamily="34" charset="0"/>
            </a:endParaRPr>
          </a:p>
        </p:txBody>
      </p:sp>
      <p:pic>
        <p:nvPicPr>
          <p:cNvPr id="1013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01381" name="Rectangle 3"/>
          <p:cNvSpPr>
            <a:spLocks noGrp="1" noChangeArrowheads="1"/>
          </p:cNvSpPr>
          <p:nvPr>
            <p:ph type="title"/>
          </p:nvPr>
        </p:nvSpPr>
        <p:spPr>
          <a:xfrm>
            <a:off x="700088" y="363538"/>
            <a:ext cx="7772400" cy="1143000"/>
          </a:xfrm>
        </p:spPr>
        <p:txBody>
          <a:bodyPr/>
          <a:lstStyle/>
          <a:p>
            <a:r>
              <a:rPr lang="en-US" smtClean="0"/>
              <a:t>Bakery Algorithm</a:t>
            </a:r>
          </a:p>
        </p:txBody>
      </p:sp>
      <p:sp>
        <p:nvSpPr>
          <p:cNvPr id="101382" name="Rectangle 4"/>
          <p:cNvSpPr>
            <a:spLocks noChangeArrowheads="1"/>
          </p:cNvSpPr>
          <p:nvPr/>
        </p:nvSpPr>
        <p:spPr bwMode="auto">
          <a:xfrm>
            <a:off x="1249363" y="1690688"/>
            <a:ext cx="6783387" cy="43053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 </a:t>
            </a:r>
            <a:r>
              <a:rPr lang="en-US" sz="2000">
                <a:solidFill>
                  <a:schemeClr val="accent2"/>
                </a:solidFill>
                <a:latin typeface="Lucida Console" pitchFamily="49" charset="0"/>
                <a:cs typeface="Courier New" pitchFamily="49" charset="0"/>
              </a:rPr>
              <a:t>Bakery</a:t>
            </a:r>
            <a:r>
              <a:rPr lang="en-US" sz="2000">
                <a:solidFill>
                  <a:schemeClr val="tx1"/>
                </a:solidFill>
                <a:latin typeface="Lucida Console" pitchFamily="49" charset="0"/>
                <a:cs typeface="Courier New" pitchFamily="49" charset="0"/>
              </a:rPr>
              <a:t> implements </a:t>
            </a:r>
            <a:r>
              <a:rPr lang="en-US" sz="2000">
                <a:solidFill>
                  <a:schemeClr val="accent2"/>
                </a:solidFill>
                <a:latin typeface="Lucida Console" pitchFamily="49" charset="0"/>
                <a:cs typeface="Courier New" pitchFamily="49" charset="0"/>
              </a:rPr>
              <a:t>Lock {</a:t>
            </a:r>
            <a:endParaRPr lang="en-US" sz="2000">
              <a:latin typeface="Lucida Console" pitchFamily="49" charset="0"/>
            </a:endParaRPr>
          </a:p>
          <a:p>
            <a:pPr marL="231775" indent="-231775">
              <a:spcBef>
                <a:spcPct val="20000"/>
              </a:spcBef>
            </a:pPr>
            <a:r>
              <a:rPr lang="en-US" sz="2000">
                <a:latin typeface="Lucida Console" pitchFamily="49" charset="0"/>
              </a:rPr>
              <a:t>  </a:t>
            </a:r>
            <a:r>
              <a:rPr lang="en-US" sz="2000">
                <a:solidFill>
                  <a:schemeClr val="tx1"/>
                </a:solidFill>
                <a:latin typeface="Lucida Console" pitchFamily="49" charset="0"/>
              </a:rPr>
              <a:t> boolean[]</a:t>
            </a:r>
            <a:r>
              <a:rPr lang="en-US" sz="2000">
                <a:latin typeface="Lucida Console" pitchFamily="49" charset="0"/>
              </a:rPr>
              <a:t> </a:t>
            </a:r>
            <a:r>
              <a:rPr lang="en-US" sz="2000">
                <a:solidFill>
                  <a:schemeClr val="accent2"/>
                </a:solidFill>
                <a:latin typeface="Lucida Console" pitchFamily="49" charset="0"/>
              </a:rPr>
              <a:t>flag;</a:t>
            </a:r>
          </a:p>
          <a:p>
            <a:pPr marL="231775" indent="-231775">
              <a:spcBef>
                <a:spcPct val="20000"/>
              </a:spcBef>
            </a:pPr>
            <a:r>
              <a:rPr lang="en-US" sz="2000">
                <a:latin typeface="Lucida Console" pitchFamily="49" charset="0"/>
              </a:rPr>
              <a:t>   </a:t>
            </a:r>
            <a:r>
              <a:rPr lang="en-US" sz="2000">
                <a:solidFill>
                  <a:schemeClr val="accent2"/>
                </a:solidFill>
                <a:latin typeface="Lucida Console" pitchFamily="49" charset="0"/>
              </a:rPr>
              <a:t>Label[] label;</a:t>
            </a:r>
          </a:p>
          <a:p>
            <a:pPr marL="231775" indent="-231775">
              <a:spcBef>
                <a:spcPct val="20000"/>
              </a:spcBef>
            </a:pPr>
            <a:r>
              <a:rPr lang="en-US" sz="2000">
                <a:latin typeface="Lucida Console" pitchFamily="49" charset="0"/>
              </a:rPr>
              <a:t>  </a:t>
            </a:r>
            <a:r>
              <a:rPr lang="en-US" sz="2000">
                <a:solidFill>
                  <a:schemeClr val="tx1"/>
                </a:solidFill>
                <a:latin typeface="Lucida Console" pitchFamily="49" charset="0"/>
              </a:rPr>
              <a:t>public</a:t>
            </a:r>
            <a:r>
              <a:rPr lang="en-US" sz="2000">
                <a:latin typeface="Lucida Console" pitchFamily="49" charset="0"/>
              </a:rPr>
              <a:t> </a:t>
            </a:r>
            <a:r>
              <a:rPr lang="en-US" sz="2000">
                <a:solidFill>
                  <a:schemeClr val="accent2"/>
                </a:solidFill>
                <a:latin typeface="Lucida Console" pitchFamily="49" charset="0"/>
              </a:rPr>
              <a:t>Bakery (</a:t>
            </a:r>
            <a:r>
              <a:rPr lang="en-US" sz="2000">
                <a:solidFill>
                  <a:schemeClr val="tx1"/>
                </a:solidFill>
                <a:latin typeface="Lucida Console" pitchFamily="49" charset="0"/>
              </a:rPr>
              <a:t>int</a:t>
            </a:r>
            <a:r>
              <a:rPr lang="en-US" sz="2000">
                <a:latin typeface="Lucida Console" pitchFamily="49" charset="0"/>
              </a:rPr>
              <a:t> </a:t>
            </a:r>
            <a:r>
              <a:rPr lang="en-US" sz="2000">
                <a:solidFill>
                  <a:schemeClr val="accent2"/>
                </a:solidFill>
                <a:latin typeface="Lucida Console" pitchFamily="49" charset="0"/>
              </a:rPr>
              <a:t>n) {</a:t>
            </a:r>
          </a:p>
          <a:p>
            <a:pPr marL="231775" indent="-231775">
              <a:spcBef>
                <a:spcPct val="20000"/>
              </a:spcBef>
            </a:pPr>
            <a:r>
              <a:rPr lang="en-US" sz="2000">
                <a:latin typeface="Lucida Console" pitchFamily="49" charset="0"/>
              </a:rPr>
              <a:t>    </a:t>
            </a:r>
            <a:r>
              <a:rPr lang="en-US" sz="2000">
                <a:solidFill>
                  <a:schemeClr val="accent2"/>
                </a:solidFill>
                <a:latin typeface="Lucida Console" pitchFamily="49" charset="0"/>
              </a:rPr>
              <a:t>flag  =</a:t>
            </a:r>
            <a:r>
              <a:rPr lang="en-US" sz="2000">
                <a:latin typeface="Lucida Console" pitchFamily="49" charset="0"/>
              </a:rPr>
              <a:t> </a:t>
            </a:r>
            <a:r>
              <a:rPr lang="en-US" sz="2000">
                <a:solidFill>
                  <a:schemeClr val="tx1"/>
                </a:solidFill>
                <a:latin typeface="Lucida Console" pitchFamily="49" charset="0"/>
              </a:rPr>
              <a:t>new</a:t>
            </a:r>
            <a:r>
              <a:rPr lang="en-US" sz="2000">
                <a:latin typeface="Lucida Console" pitchFamily="49" charset="0"/>
              </a:rPr>
              <a:t> </a:t>
            </a:r>
            <a:r>
              <a:rPr lang="en-US" sz="2000">
                <a:solidFill>
                  <a:schemeClr val="accent2"/>
                </a:solidFill>
                <a:latin typeface="Lucida Console" pitchFamily="49" charset="0"/>
              </a:rPr>
              <a:t>boolean[n];</a:t>
            </a:r>
          </a:p>
          <a:p>
            <a:pPr marL="231775" indent="-231775">
              <a:spcBef>
                <a:spcPct val="20000"/>
              </a:spcBef>
            </a:pPr>
            <a:r>
              <a:rPr lang="en-US" sz="2000">
                <a:latin typeface="Lucida Console" pitchFamily="49" charset="0"/>
              </a:rPr>
              <a:t>    </a:t>
            </a:r>
            <a:r>
              <a:rPr lang="en-US" sz="2000">
                <a:solidFill>
                  <a:schemeClr val="accent2"/>
                </a:solidFill>
                <a:latin typeface="Lucida Console" pitchFamily="49" charset="0"/>
              </a:rPr>
              <a:t>label =</a:t>
            </a:r>
            <a:r>
              <a:rPr lang="en-US" sz="2000">
                <a:latin typeface="Lucida Console" pitchFamily="49" charset="0"/>
              </a:rPr>
              <a:t> </a:t>
            </a:r>
            <a:r>
              <a:rPr lang="en-US" sz="2000">
                <a:solidFill>
                  <a:schemeClr val="tx1"/>
                </a:solidFill>
                <a:latin typeface="Lucida Console" pitchFamily="49" charset="0"/>
              </a:rPr>
              <a:t>new</a:t>
            </a:r>
            <a:r>
              <a:rPr lang="en-US" sz="2000">
                <a:latin typeface="Lucida Console" pitchFamily="49" charset="0"/>
              </a:rPr>
              <a:t> </a:t>
            </a:r>
            <a:r>
              <a:rPr lang="en-US" sz="2000">
                <a:solidFill>
                  <a:schemeClr val="accent2"/>
                </a:solidFill>
                <a:latin typeface="Lucida Console" pitchFamily="49" charset="0"/>
              </a:rPr>
              <a:t>Label[n];</a:t>
            </a:r>
          </a:p>
          <a:p>
            <a:pPr marL="231775" indent="-231775">
              <a:spcBef>
                <a:spcPct val="20000"/>
              </a:spcBef>
            </a:pPr>
            <a:r>
              <a:rPr lang="en-US" sz="2000">
                <a:latin typeface="Lucida Console" pitchFamily="49" charset="0"/>
              </a:rPr>
              <a:t>    </a:t>
            </a:r>
            <a:r>
              <a:rPr lang="en-US" sz="2000">
                <a:solidFill>
                  <a:schemeClr val="tx1"/>
                </a:solidFill>
                <a:latin typeface="Lucida Console" pitchFamily="49" charset="0"/>
              </a:rPr>
              <a:t>for</a:t>
            </a:r>
            <a:r>
              <a:rPr lang="en-US" sz="2000">
                <a:latin typeface="Lucida Console" pitchFamily="49" charset="0"/>
              </a:rPr>
              <a:t> </a:t>
            </a:r>
            <a:r>
              <a:rPr lang="en-US" sz="2000">
                <a:solidFill>
                  <a:schemeClr val="accent2"/>
                </a:solidFill>
                <a:latin typeface="Lucida Console" pitchFamily="49" charset="0"/>
              </a:rPr>
              <a:t>(</a:t>
            </a:r>
            <a:r>
              <a:rPr lang="en-US" sz="2000">
                <a:solidFill>
                  <a:schemeClr val="tx1"/>
                </a:solidFill>
                <a:latin typeface="Lucida Console" pitchFamily="49" charset="0"/>
              </a:rPr>
              <a:t>int</a:t>
            </a:r>
            <a:r>
              <a:rPr lang="en-US" sz="2000">
                <a:latin typeface="Lucida Console" pitchFamily="49" charset="0"/>
              </a:rPr>
              <a:t> </a:t>
            </a:r>
            <a:r>
              <a:rPr lang="en-US" sz="2000">
                <a:solidFill>
                  <a:schemeClr val="accent2"/>
                </a:solidFill>
                <a:latin typeface="Lucida Console" pitchFamily="49" charset="0"/>
              </a:rPr>
              <a:t>i = 0; i &lt; n; i++) { </a:t>
            </a:r>
          </a:p>
          <a:p>
            <a:pPr marL="231775" indent="-231775">
              <a:spcBef>
                <a:spcPct val="20000"/>
              </a:spcBef>
            </a:pPr>
            <a:r>
              <a:rPr lang="en-US" sz="2000">
                <a:latin typeface="Lucida Console" pitchFamily="49" charset="0"/>
              </a:rPr>
              <a:t>       </a:t>
            </a:r>
            <a:r>
              <a:rPr lang="en-US" sz="2000">
                <a:solidFill>
                  <a:schemeClr val="accent2"/>
                </a:solidFill>
                <a:latin typeface="Lucida Console" pitchFamily="49" charset="0"/>
              </a:rPr>
              <a:t>flag[i] =</a:t>
            </a:r>
            <a:r>
              <a:rPr lang="en-US" sz="2000">
                <a:latin typeface="Lucida Console" pitchFamily="49" charset="0"/>
              </a:rPr>
              <a:t> </a:t>
            </a:r>
            <a:r>
              <a:rPr lang="en-US" sz="2000">
                <a:solidFill>
                  <a:schemeClr val="tx1"/>
                </a:solidFill>
                <a:latin typeface="Lucida Console" pitchFamily="49" charset="0"/>
              </a:rPr>
              <a:t>false</a:t>
            </a:r>
            <a:r>
              <a:rPr lang="en-US" sz="2000">
                <a:solidFill>
                  <a:schemeClr val="accent2"/>
                </a:solidFill>
                <a:latin typeface="Lucida Console" pitchFamily="49" charset="0"/>
              </a:rPr>
              <a:t>; label[i] = 0;</a:t>
            </a:r>
          </a:p>
          <a:p>
            <a:pPr marL="231775" indent="-231775">
              <a:spcBef>
                <a:spcPct val="20000"/>
              </a:spcBef>
            </a:pPr>
            <a:r>
              <a:rPr lang="en-US" sz="2000">
                <a:latin typeface="Lucida Console" pitchFamily="49" charset="0"/>
              </a:rPr>
              <a:t>    </a:t>
            </a:r>
            <a:r>
              <a:rPr lang="en-US" sz="2000">
                <a:solidFill>
                  <a:schemeClr val="accent2"/>
                </a:solidFill>
                <a:latin typeface="Lucida Console" pitchFamily="49" charset="0"/>
              </a:rPr>
              <a:t>}</a:t>
            </a:r>
          </a:p>
          <a:p>
            <a:pPr marL="231775" indent="-231775">
              <a:spcBef>
                <a:spcPct val="20000"/>
              </a:spcBef>
            </a:pPr>
            <a:r>
              <a:rPr lang="en-US" sz="2000">
                <a:solidFill>
                  <a:schemeClr val="accent2"/>
                </a:solidFill>
                <a:latin typeface="Lucida Console" pitchFamily="49" charset="0"/>
              </a:rPr>
              <a:t>  }</a:t>
            </a:r>
            <a:endParaRPr lang="en-US" sz="14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smtClean="0"/>
              <a:t>Art of Multiprocessor Programming</a:t>
            </a:r>
          </a:p>
        </p:txBody>
      </p:sp>
      <p:sp>
        <p:nvSpPr>
          <p:cNvPr id="102403" name="Slide Number Placeholder 4"/>
          <p:cNvSpPr>
            <a:spLocks noGrp="1"/>
          </p:cNvSpPr>
          <p:nvPr>
            <p:ph type="sldNum" sz="quarter" idx="11"/>
          </p:nvPr>
        </p:nvSpPr>
        <p:spPr>
          <a:noFill/>
        </p:spPr>
        <p:txBody>
          <a:bodyPr/>
          <a:lstStyle/>
          <a:p>
            <a:fld id="{DD0C33F8-9D11-482D-93F6-FDDE16992A55}" type="slidenum">
              <a:rPr lang="ar-SA" smtClean="0">
                <a:cs typeface="Arial" pitchFamily="34" charset="0"/>
              </a:rPr>
              <a:pPr/>
              <a:t>101</a:t>
            </a:fld>
            <a:endParaRPr lang="en-US" smtClean="0">
              <a:cs typeface="Arial" pitchFamily="34" charset="0"/>
            </a:endParaRPr>
          </a:p>
        </p:txBody>
      </p:sp>
      <p:pic>
        <p:nvPicPr>
          <p:cNvPr id="102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02405" name="Rectangle 3"/>
          <p:cNvSpPr>
            <a:spLocks noGrp="1" noChangeArrowheads="1"/>
          </p:cNvSpPr>
          <p:nvPr>
            <p:ph type="title"/>
          </p:nvPr>
        </p:nvSpPr>
        <p:spPr>
          <a:xfrm>
            <a:off x="700088" y="363538"/>
            <a:ext cx="7772400" cy="1143000"/>
          </a:xfrm>
        </p:spPr>
        <p:txBody>
          <a:bodyPr/>
          <a:lstStyle/>
          <a:p>
            <a:r>
              <a:rPr lang="en-US" smtClean="0"/>
              <a:t>Bakery Algorithm</a:t>
            </a:r>
          </a:p>
        </p:txBody>
      </p:sp>
      <p:sp>
        <p:nvSpPr>
          <p:cNvPr id="102406" name="Rectangle 4"/>
          <p:cNvSpPr>
            <a:spLocks noChangeArrowheads="1"/>
          </p:cNvSpPr>
          <p:nvPr/>
        </p:nvSpPr>
        <p:spPr bwMode="auto">
          <a:xfrm>
            <a:off x="1249363" y="1690688"/>
            <a:ext cx="6783387" cy="43053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endParaRPr lang="en-US" sz="2000">
              <a:solidFill>
                <a:schemeClr val="folHlink"/>
              </a:solidFill>
              <a:latin typeface="Lucida Console" pitchFamily="49" charset="0"/>
            </a:endParaRPr>
          </a:p>
          <a:p>
            <a:pPr marL="231775" indent="-231775">
              <a:spcBef>
                <a:spcPct val="20000"/>
              </a:spcBef>
            </a:pPr>
            <a:r>
              <a:rPr lang="en-US" sz="2000">
                <a:latin typeface="Lucida Console" pitchFamily="49" charset="0"/>
              </a:rPr>
              <a:t>  </a:t>
            </a:r>
            <a:r>
              <a:rPr lang="en-US" sz="2000">
                <a:solidFill>
                  <a:schemeClr val="tx1"/>
                </a:solidFill>
                <a:latin typeface="Lucida Console" pitchFamily="49" charset="0"/>
              </a:rPr>
              <a:t> boolean[]</a:t>
            </a:r>
            <a:r>
              <a:rPr lang="en-US" sz="2000">
                <a:latin typeface="Lucida Console" pitchFamily="49" charset="0"/>
              </a:rPr>
              <a:t> </a:t>
            </a:r>
            <a:r>
              <a:rPr lang="en-US" sz="2000">
                <a:solidFill>
                  <a:schemeClr val="accent2"/>
                </a:solidFill>
                <a:latin typeface="Lucida Console" pitchFamily="49" charset="0"/>
              </a:rPr>
              <a:t>flag;</a:t>
            </a:r>
          </a:p>
          <a:p>
            <a:pPr marL="231775" indent="-231775">
              <a:spcBef>
                <a:spcPct val="20000"/>
              </a:spcBef>
            </a:pPr>
            <a:r>
              <a:rPr lang="en-US" sz="2000">
                <a:latin typeface="Lucida Console" pitchFamily="49" charset="0"/>
              </a:rPr>
              <a:t>   </a:t>
            </a:r>
            <a:r>
              <a:rPr lang="en-US" sz="2000">
                <a:solidFill>
                  <a:schemeClr val="accent2"/>
                </a:solidFill>
                <a:latin typeface="Lucida Console" pitchFamily="49" charset="0"/>
              </a:rPr>
              <a:t>Label[] label;</a:t>
            </a:r>
          </a:p>
          <a:p>
            <a:pPr marL="231775" indent="-231775">
              <a:spcBef>
                <a:spcPct val="20000"/>
              </a:spcBef>
            </a:pPr>
            <a:r>
              <a:rPr lang="en-US" sz="2000">
                <a:latin typeface="Lucida Console" pitchFamily="49" charset="0"/>
              </a:rPr>
              <a:t>  </a:t>
            </a:r>
            <a:r>
              <a:rPr lang="en-US" sz="2000">
                <a:solidFill>
                  <a:schemeClr val="folHlink"/>
                </a:solidFill>
                <a:latin typeface="Lucida Console" pitchFamily="49" charset="0"/>
              </a:rPr>
              <a:t>public Bakery (int n) {</a:t>
            </a:r>
          </a:p>
          <a:p>
            <a:pPr marL="231775" indent="-231775">
              <a:spcBef>
                <a:spcPct val="20000"/>
              </a:spcBef>
            </a:pPr>
            <a:r>
              <a:rPr lang="en-US" sz="2000">
                <a:solidFill>
                  <a:schemeClr val="folHlink"/>
                </a:solidFill>
                <a:latin typeface="Lucida Console" pitchFamily="49" charset="0"/>
              </a:rPr>
              <a:t>    flag  = new boolean[n];</a:t>
            </a:r>
          </a:p>
          <a:p>
            <a:pPr marL="231775" indent="-231775">
              <a:spcBef>
                <a:spcPct val="20000"/>
              </a:spcBef>
            </a:pPr>
            <a:r>
              <a:rPr lang="en-US" sz="2000">
                <a:solidFill>
                  <a:schemeClr val="folHlink"/>
                </a:solidFill>
                <a:latin typeface="Lucida Console" pitchFamily="49" charset="0"/>
              </a:rPr>
              <a:t>    label = new Label[n];</a:t>
            </a:r>
          </a:p>
          <a:p>
            <a:pPr marL="231775" indent="-231775">
              <a:spcBef>
                <a:spcPct val="20000"/>
              </a:spcBef>
            </a:pPr>
            <a:r>
              <a:rPr lang="en-US" sz="2000">
                <a:solidFill>
                  <a:schemeClr val="folHlink"/>
                </a:solidFill>
                <a:latin typeface="Lucida Console" pitchFamily="49" charset="0"/>
              </a:rPr>
              <a:t>    for (int i = 0; i &lt; n; i++) { </a:t>
            </a:r>
          </a:p>
          <a:p>
            <a:pPr marL="231775" indent="-231775">
              <a:spcBef>
                <a:spcPct val="20000"/>
              </a:spcBef>
            </a:pPr>
            <a:r>
              <a:rPr lang="en-US" sz="2000">
                <a:solidFill>
                  <a:schemeClr val="folHlink"/>
                </a:solidFill>
                <a:latin typeface="Lucida Console" pitchFamily="49" charset="0"/>
              </a:rPr>
              <a:t>       flag[i] = false; label[i] = 0;</a:t>
            </a:r>
          </a:p>
          <a:p>
            <a:pPr marL="231775" indent="-231775">
              <a:spcBef>
                <a:spcPct val="20000"/>
              </a:spcBef>
            </a:pPr>
            <a:r>
              <a:rPr lang="en-US" sz="2000">
                <a:solidFill>
                  <a:schemeClr val="folHlink"/>
                </a:solidFill>
                <a:latin typeface="Lucida Console" pitchFamily="49" charset="0"/>
              </a:rPr>
              <a:t>    }</a:t>
            </a:r>
          </a:p>
          <a:p>
            <a:pPr marL="231775" indent="-231775">
              <a:spcBef>
                <a:spcPct val="20000"/>
              </a:spcBef>
            </a:pPr>
            <a:r>
              <a:rPr lang="en-US" sz="2000">
                <a:solidFill>
                  <a:schemeClr val="folHlink"/>
                </a:solidFill>
                <a:latin typeface="Lucida Console" pitchFamily="49" charset="0"/>
              </a:rPr>
              <a:t>  }</a:t>
            </a:r>
            <a:endParaRPr lang="en-US" sz="14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p:txBody>
      </p:sp>
      <p:grpSp>
        <p:nvGrpSpPr>
          <p:cNvPr id="102407" name="Group 5"/>
          <p:cNvGrpSpPr>
            <a:grpSpLocks/>
          </p:cNvGrpSpPr>
          <p:nvPr/>
        </p:nvGrpSpPr>
        <p:grpSpPr bwMode="auto">
          <a:xfrm>
            <a:off x="5557837" y="2325688"/>
            <a:ext cx="2974974" cy="3532188"/>
            <a:chOff x="3501" y="1465"/>
            <a:chExt cx="1874" cy="2225"/>
          </a:xfrm>
        </p:grpSpPr>
        <p:sp>
          <p:nvSpPr>
            <p:cNvPr id="102409" name="Text Box 6"/>
            <p:cNvSpPr txBox="1">
              <a:spLocks noChangeArrowheads="1"/>
            </p:cNvSpPr>
            <p:nvPr/>
          </p:nvSpPr>
          <p:spPr bwMode="auto">
            <a:xfrm>
              <a:off x="5011" y="1585"/>
              <a:ext cx="364" cy="291"/>
            </a:xfrm>
            <a:prstGeom prst="rect">
              <a:avLst/>
            </a:prstGeom>
            <a:noFill/>
            <a:ln w="9525">
              <a:noFill/>
              <a:miter lim="800000"/>
              <a:headEnd/>
              <a:tailEnd/>
            </a:ln>
          </p:spPr>
          <p:txBody>
            <a:bodyPr wrap="none">
              <a:spAutoFit/>
            </a:bodyPr>
            <a:lstStyle/>
            <a:p>
              <a:r>
                <a:rPr lang="en-US" sz="2400" dirty="0">
                  <a:solidFill>
                    <a:schemeClr val="tx1"/>
                  </a:solidFill>
                  <a:latin typeface="Arial" pitchFamily="34" charset="0"/>
                </a:rPr>
                <a:t>n</a:t>
              </a:r>
              <a:r>
                <a:rPr lang="en-US" sz="1800" dirty="0">
                  <a:solidFill>
                    <a:schemeClr val="tx1"/>
                  </a:solidFill>
                  <a:latin typeface="Arial" pitchFamily="34" charset="0"/>
                </a:rPr>
                <a:t>-1</a:t>
              </a:r>
              <a:endParaRPr lang="en-US" sz="1400" dirty="0">
                <a:solidFill>
                  <a:schemeClr val="tx1"/>
                </a:solidFill>
                <a:latin typeface="Arial" pitchFamily="34" charset="0"/>
              </a:endParaRPr>
            </a:p>
          </p:txBody>
        </p:sp>
        <p:grpSp>
          <p:nvGrpSpPr>
            <p:cNvPr id="102410" name="Group 7"/>
            <p:cNvGrpSpPr>
              <a:grpSpLocks/>
            </p:cNvGrpSpPr>
            <p:nvPr/>
          </p:nvGrpSpPr>
          <p:grpSpPr bwMode="auto">
            <a:xfrm rot="-5400000">
              <a:off x="4265" y="1148"/>
              <a:ext cx="242" cy="1719"/>
              <a:chOff x="4576" y="2046"/>
              <a:chExt cx="242" cy="1719"/>
            </a:xfrm>
          </p:grpSpPr>
          <p:sp>
            <p:nvSpPr>
              <p:cNvPr id="102464" name="Rectangle 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endParaRPr lang="en-US" dirty="0">
                  <a:latin typeface="Arial" pitchFamily="34" charset="0"/>
                </a:endParaRPr>
              </a:p>
            </p:txBody>
          </p:sp>
          <p:sp>
            <p:nvSpPr>
              <p:cNvPr id="102465" name="Line 9"/>
              <p:cNvSpPr>
                <a:spLocks noChangeShapeType="1"/>
              </p:cNvSpPr>
              <p:nvPr/>
            </p:nvSpPr>
            <p:spPr bwMode="auto">
              <a:xfrm>
                <a:off x="4582" y="2270"/>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66" name="Line 10"/>
              <p:cNvSpPr>
                <a:spLocks noChangeShapeType="1"/>
              </p:cNvSpPr>
              <p:nvPr/>
            </p:nvSpPr>
            <p:spPr bwMode="auto">
              <a:xfrm>
                <a:off x="4579" y="2492"/>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67" name="Line 11"/>
              <p:cNvSpPr>
                <a:spLocks noChangeShapeType="1"/>
              </p:cNvSpPr>
              <p:nvPr/>
            </p:nvSpPr>
            <p:spPr bwMode="auto">
              <a:xfrm>
                <a:off x="4576" y="2705"/>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68" name="Line 12"/>
              <p:cNvSpPr>
                <a:spLocks noChangeShapeType="1"/>
              </p:cNvSpPr>
              <p:nvPr/>
            </p:nvSpPr>
            <p:spPr bwMode="auto">
              <a:xfrm>
                <a:off x="4581" y="2923"/>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69" name="Line 13"/>
              <p:cNvSpPr>
                <a:spLocks noChangeShapeType="1"/>
              </p:cNvSpPr>
              <p:nvPr/>
            </p:nvSpPr>
            <p:spPr bwMode="auto">
              <a:xfrm>
                <a:off x="4579" y="3138"/>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70" name="Line 14"/>
              <p:cNvSpPr>
                <a:spLocks noChangeShapeType="1"/>
              </p:cNvSpPr>
              <p:nvPr/>
            </p:nvSpPr>
            <p:spPr bwMode="auto">
              <a:xfrm>
                <a:off x="4579" y="3345"/>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71" name="Line 15"/>
              <p:cNvSpPr>
                <a:spLocks noChangeShapeType="1"/>
              </p:cNvSpPr>
              <p:nvPr/>
            </p:nvSpPr>
            <p:spPr bwMode="auto">
              <a:xfrm>
                <a:off x="4594" y="3558"/>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sp>
          <p:nvSpPr>
            <p:cNvPr id="102411" name="Text Box 16"/>
            <p:cNvSpPr txBox="1">
              <a:spLocks noChangeArrowheads="1"/>
            </p:cNvSpPr>
            <p:nvPr/>
          </p:nvSpPr>
          <p:spPr bwMode="auto">
            <a:xfrm>
              <a:off x="3501" y="161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102412" name="Text Box 17"/>
            <p:cNvSpPr txBox="1">
              <a:spLocks noChangeArrowheads="1"/>
            </p:cNvSpPr>
            <p:nvPr/>
          </p:nvSpPr>
          <p:spPr bwMode="auto">
            <a:xfrm>
              <a:off x="3537" y="1883"/>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f</a:t>
              </a:r>
              <a:endParaRPr lang="en-US" sz="1200" dirty="0">
                <a:solidFill>
                  <a:schemeClr val="tx1"/>
                </a:solidFill>
                <a:latin typeface="Arial" pitchFamily="34" charset="0"/>
              </a:endParaRPr>
            </a:p>
          </p:txBody>
        </p:sp>
        <p:sp>
          <p:nvSpPr>
            <p:cNvPr id="102413" name="Text Box 18"/>
            <p:cNvSpPr txBox="1">
              <a:spLocks noChangeArrowheads="1"/>
            </p:cNvSpPr>
            <p:nvPr/>
          </p:nvSpPr>
          <p:spPr bwMode="auto">
            <a:xfrm>
              <a:off x="3736" y="1883"/>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f</a:t>
              </a:r>
              <a:endParaRPr lang="en-US" sz="1200" dirty="0">
                <a:solidFill>
                  <a:schemeClr val="tx1"/>
                </a:solidFill>
                <a:latin typeface="Arial" pitchFamily="34" charset="0"/>
              </a:endParaRPr>
            </a:p>
          </p:txBody>
        </p:sp>
        <p:sp>
          <p:nvSpPr>
            <p:cNvPr id="102414" name="Text Box 19"/>
            <p:cNvSpPr txBox="1">
              <a:spLocks noChangeArrowheads="1"/>
            </p:cNvSpPr>
            <p:nvPr/>
          </p:nvSpPr>
          <p:spPr bwMode="auto">
            <a:xfrm>
              <a:off x="4184" y="1883"/>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f</a:t>
              </a:r>
              <a:endParaRPr lang="en-US" sz="1200" dirty="0">
                <a:solidFill>
                  <a:schemeClr val="tx1"/>
                </a:solidFill>
                <a:latin typeface="Arial" pitchFamily="34" charset="0"/>
              </a:endParaRPr>
            </a:p>
          </p:txBody>
        </p:sp>
        <p:sp>
          <p:nvSpPr>
            <p:cNvPr id="102415" name="Text Box 20"/>
            <p:cNvSpPr txBox="1">
              <a:spLocks noChangeArrowheads="1"/>
            </p:cNvSpPr>
            <p:nvPr/>
          </p:nvSpPr>
          <p:spPr bwMode="auto">
            <a:xfrm>
              <a:off x="4380" y="1883"/>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f</a:t>
              </a:r>
              <a:endParaRPr lang="en-US" sz="1200" dirty="0">
                <a:solidFill>
                  <a:schemeClr val="tx1"/>
                </a:solidFill>
                <a:latin typeface="Arial" pitchFamily="34" charset="0"/>
              </a:endParaRPr>
            </a:p>
          </p:txBody>
        </p:sp>
        <p:sp>
          <p:nvSpPr>
            <p:cNvPr id="102416" name="Text Box 21"/>
            <p:cNvSpPr txBox="1">
              <a:spLocks noChangeArrowheads="1"/>
            </p:cNvSpPr>
            <p:nvPr/>
          </p:nvSpPr>
          <p:spPr bwMode="auto">
            <a:xfrm>
              <a:off x="4606" y="1883"/>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t</a:t>
              </a:r>
              <a:endParaRPr lang="en-US" sz="1200" dirty="0">
                <a:solidFill>
                  <a:schemeClr val="tx1"/>
                </a:solidFill>
                <a:latin typeface="Arial" pitchFamily="34" charset="0"/>
              </a:endParaRPr>
            </a:p>
          </p:txBody>
        </p:sp>
        <p:sp>
          <p:nvSpPr>
            <p:cNvPr id="102417" name="Text Box 22"/>
            <p:cNvSpPr txBox="1">
              <a:spLocks noChangeArrowheads="1"/>
            </p:cNvSpPr>
            <p:nvPr/>
          </p:nvSpPr>
          <p:spPr bwMode="auto">
            <a:xfrm>
              <a:off x="5027" y="1883"/>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f</a:t>
              </a:r>
              <a:endParaRPr lang="en-US" sz="1200" dirty="0">
                <a:solidFill>
                  <a:schemeClr val="tx1"/>
                </a:solidFill>
                <a:latin typeface="Arial" pitchFamily="34" charset="0"/>
              </a:endParaRPr>
            </a:p>
          </p:txBody>
        </p:sp>
        <p:sp>
          <p:nvSpPr>
            <p:cNvPr id="102418" name="Text Box 23"/>
            <p:cNvSpPr txBox="1">
              <a:spLocks noChangeArrowheads="1"/>
            </p:cNvSpPr>
            <p:nvPr/>
          </p:nvSpPr>
          <p:spPr bwMode="auto">
            <a:xfrm>
              <a:off x="3969" y="1883"/>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t</a:t>
              </a:r>
              <a:endParaRPr lang="en-US" sz="1200" dirty="0">
                <a:solidFill>
                  <a:schemeClr val="tx1"/>
                </a:solidFill>
                <a:latin typeface="Arial" pitchFamily="34" charset="0"/>
              </a:endParaRPr>
            </a:p>
          </p:txBody>
        </p:sp>
        <p:grpSp>
          <p:nvGrpSpPr>
            <p:cNvPr id="102419" name="Group 24"/>
            <p:cNvGrpSpPr>
              <a:grpSpLocks/>
            </p:cNvGrpSpPr>
            <p:nvPr/>
          </p:nvGrpSpPr>
          <p:grpSpPr bwMode="auto">
            <a:xfrm>
              <a:off x="3916" y="1478"/>
              <a:ext cx="301" cy="354"/>
              <a:chOff x="1043" y="2525"/>
              <a:chExt cx="869" cy="740"/>
            </a:xfrm>
          </p:grpSpPr>
          <p:sp>
            <p:nvSpPr>
              <p:cNvPr id="102454" name="Freeform 2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55" name="Freeform 26"/>
              <p:cNvSpPr>
                <a:spLocks/>
              </p:cNvSpPr>
              <p:nvPr/>
            </p:nvSpPr>
            <p:spPr bwMode="auto">
              <a:xfrm>
                <a:off x="1737" y="279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56" name="Freeform 27"/>
              <p:cNvSpPr>
                <a:spLocks/>
              </p:cNvSpPr>
              <p:nvPr/>
            </p:nvSpPr>
            <p:spPr bwMode="auto">
              <a:xfrm>
                <a:off x="1705" y="2639"/>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57" name="Freeform 28"/>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58" name="Freeform 2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59" name="Freeform 30"/>
              <p:cNvSpPr>
                <a:spLocks/>
              </p:cNvSpPr>
              <p:nvPr/>
            </p:nvSpPr>
            <p:spPr bwMode="auto">
              <a:xfrm flipH="1">
                <a:off x="1133" y="2812"/>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60" name="Freeform 31"/>
              <p:cNvSpPr>
                <a:spLocks/>
              </p:cNvSpPr>
              <p:nvPr/>
            </p:nvSpPr>
            <p:spPr bwMode="auto">
              <a:xfrm flipH="1">
                <a:off x="1244" y="2586"/>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61" name="Freeform 32"/>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02462" name="AutoShape 3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102463" name="Rectangle 3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grpSp>
        <p:sp>
          <p:nvSpPr>
            <p:cNvPr id="102420" name="Text Box 35"/>
            <p:cNvSpPr txBox="1">
              <a:spLocks noChangeArrowheads="1"/>
            </p:cNvSpPr>
            <p:nvPr/>
          </p:nvSpPr>
          <p:spPr bwMode="auto">
            <a:xfrm>
              <a:off x="3960" y="1489"/>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2</a:t>
              </a:r>
              <a:endParaRPr lang="en-US" sz="1200" dirty="0">
                <a:solidFill>
                  <a:schemeClr val="tx1"/>
                </a:solidFill>
                <a:latin typeface="Arial" pitchFamily="34" charset="0"/>
              </a:endParaRPr>
            </a:p>
          </p:txBody>
        </p:sp>
        <p:sp>
          <p:nvSpPr>
            <p:cNvPr id="102421" name="Text Box 36"/>
            <p:cNvSpPr txBox="1">
              <a:spLocks noChangeArrowheads="1"/>
            </p:cNvSpPr>
            <p:nvPr/>
          </p:nvSpPr>
          <p:spPr bwMode="auto">
            <a:xfrm>
              <a:off x="4812" y="1887"/>
              <a:ext cx="170" cy="252"/>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f</a:t>
              </a:r>
              <a:endParaRPr lang="en-US" sz="1200" dirty="0">
                <a:solidFill>
                  <a:schemeClr val="tx1"/>
                </a:solidFill>
                <a:latin typeface="Arial" pitchFamily="34" charset="0"/>
              </a:endParaRPr>
            </a:p>
          </p:txBody>
        </p:sp>
        <p:grpSp>
          <p:nvGrpSpPr>
            <p:cNvPr id="102422" name="Group 37"/>
            <p:cNvGrpSpPr>
              <a:grpSpLocks/>
            </p:cNvGrpSpPr>
            <p:nvPr/>
          </p:nvGrpSpPr>
          <p:grpSpPr bwMode="auto">
            <a:xfrm rot="-5400000">
              <a:off x="4262" y="1451"/>
              <a:ext cx="242" cy="1719"/>
              <a:chOff x="4576" y="2046"/>
              <a:chExt cx="242" cy="1719"/>
            </a:xfrm>
          </p:grpSpPr>
          <p:sp>
            <p:nvSpPr>
              <p:cNvPr id="102446" name="Rectangle 3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endParaRPr lang="en-US" dirty="0">
                  <a:latin typeface="Arial" pitchFamily="34" charset="0"/>
                </a:endParaRPr>
              </a:p>
            </p:txBody>
          </p:sp>
          <p:sp>
            <p:nvSpPr>
              <p:cNvPr id="102447" name="Line 39"/>
              <p:cNvSpPr>
                <a:spLocks noChangeShapeType="1"/>
              </p:cNvSpPr>
              <p:nvPr/>
            </p:nvSpPr>
            <p:spPr bwMode="auto">
              <a:xfrm>
                <a:off x="4582" y="2270"/>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48" name="Line 40"/>
              <p:cNvSpPr>
                <a:spLocks noChangeShapeType="1"/>
              </p:cNvSpPr>
              <p:nvPr/>
            </p:nvSpPr>
            <p:spPr bwMode="auto">
              <a:xfrm>
                <a:off x="4579" y="2492"/>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49" name="Line 41"/>
              <p:cNvSpPr>
                <a:spLocks noChangeShapeType="1"/>
              </p:cNvSpPr>
              <p:nvPr/>
            </p:nvSpPr>
            <p:spPr bwMode="auto">
              <a:xfrm>
                <a:off x="4576" y="2705"/>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50" name="Line 42"/>
              <p:cNvSpPr>
                <a:spLocks noChangeShapeType="1"/>
              </p:cNvSpPr>
              <p:nvPr/>
            </p:nvSpPr>
            <p:spPr bwMode="auto">
              <a:xfrm>
                <a:off x="4581" y="2923"/>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51" name="Line 43"/>
              <p:cNvSpPr>
                <a:spLocks noChangeShapeType="1"/>
              </p:cNvSpPr>
              <p:nvPr/>
            </p:nvSpPr>
            <p:spPr bwMode="auto">
              <a:xfrm>
                <a:off x="4579" y="3138"/>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52" name="Line 44"/>
              <p:cNvSpPr>
                <a:spLocks noChangeShapeType="1"/>
              </p:cNvSpPr>
              <p:nvPr/>
            </p:nvSpPr>
            <p:spPr bwMode="auto">
              <a:xfrm>
                <a:off x="4579" y="3345"/>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2453" name="Line 45"/>
              <p:cNvSpPr>
                <a:spLocks noChangeShapeType="1"/>
              </p:cNvSpPr>
              <p:nvPr/>
            </p:nvSpPr>
            <p:spPr bwMode="auto">
              <a:xfrm>
                <a:off x="4594" y="3558"/>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sp>
          <p:nvSpPr>
            <p:cNvPr id="102423" name="Text Box 46"/>
            <p:cNvSpPr txBox="1">
              <a:spLocks noChangeArrowheads="1"/>
            </p:cNvSpPr>
            <p:nvPr/>
          </p:nvSpPr>
          <p:spPr bwMode="auto">
            <a:xfrm>
              <a:off x="3534" y="218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102424" name="Text Box 47"/>
            <p:cNvSpPr txBox="1">
              <a:spLocks noChangeArrowheads="1"/>
            </p:cNvSpPr>
            <p:nvPr/>
          </p:nvSpPr>
          <p:spPr bwMode="auto">
            <a:xfrm>
              <a:off x="3733" y="218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102425" name="Text Box 48"/>
            <p:cNvSpPr txBox="1">
              <a:spLocks noChangeArrowheads="1"/>
            </p:cNvSpPr>
            <p:nvPr/>
          </p:nvSpPr>
          <p:spPr bwMode="auto">
            <a:xfrm>
              <a:off x="4181" y="218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102426" name="Text Box 49"/>
            <p:cNvSpPr txBox="1">
              <a:spLocks noChangeArrowheads="1"/>
            </p:cNvSpPr>
            <p:nvPr/>
          </p:nvSpPr>
          <p:spPr bwMode="auto">
            <a:xfrm>
              <a:off x="4377" y="218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102427" name="Text Box 50"/>
            <p:cNvSpPr txBox="1">
              <a:spLocks noChangeArrowheads="1"/>
            </p:cNvSpPr>
            <p:nvPr/>
          </p:nvSpPr>
          <p:spPr bwMode="auto">
            <a:xfrm>
              <a:off x="4603" y="218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5</a:t>
              </a:r>
              <a:endParaRPr lang="en-US" sz="1200" dirty="0">
                <a:solidFill>
                  <a:schemeClr val="tx1"/>
                </a:solidFill>
                <a:latin typeface="Arial" pitchFamily="34" charset="0"/>
              </a:endParaRPr>
            </a:p>
          </p:txBody>
        </p:sp>
        <p:sp>
          <p:nvSpPr>
            <p:cNvPr id="102428" name="Text Box 51"/>
            <p:cNvSpPr txBox="1">
              <a:spLocks noChangeArrowheads="1"/>
            </p:cNvSpPr>
            <p:nvPr/>
          </p:nvSpPr>
          <p:spPr bwMode="auto">
            <a:xfrm>
              <a:off x="5024" y="218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102429" name="Text Box 52"/>
            <p:cNvSpPr txBox="1">
              <a:spLocks noChangeArrowheads="1"/>
            </p:cNvSpPr>
            <p:nvPr/>
          </p:nvSpPr>
          <p:spPr bwMode="auto">
            <a:xfrm>
              <a:off x="3966" y="218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4</a:t>
              </a:r>
              <a:endParaRPr lang="en-US" sz="1200" dirty="0">
                <a:solidFill>
                  <a:schemeClr val="tx1"/>
                </a:solidFill>
                <a:latin typeface="Arial" pitchFamily="34" charset="0"/>
              </a:endParaRPr>
            </a:p>
          </p:txBody>
        </p:sp>
        <p:sp>
          <p:nvSpPr>
            <p:cNvPr id="102430" name="Text Box 53"/>
            <p:cNvSpPr txBox="1">
              <a:spLocks noChangeArrowheads="1"/>
            </p:cNvSpPr>
            <p:nvPr/>
          </p:nvSpPr>
          <p:spPr bwMode="auto">
            <a:xfrm>
              <a:off x="4809" y="2190"/>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102431" name="Line 54"/>
            <p:cNvSpPr>
              <a:spLocks noChangeShapeType="1"/>
            </p:cNvSpPr>
            <p:nvPr/>
          </p:nvSpPr>
          <p:spPr bwMode="auto">
            <a:xfrm>
              <a:off x="4078" y="2624"/>
              <a:ext cx="0" cy="594"/>
            </a:xfrm>
            <a:prstGeom prst="line">
              <a:avLst/>
            </a:prstGeom>
            <a:noFill/>
            <a:ln w="38100">
              <a:solidFill>
                <a:schemeClr val="tx1"/>
              </a:solidFill>
              <a:round/>
              <a:headEnd/>
              <a:tailEnd type="triangle" w="med" len="med"/>
            </a:ln>
          </p:spPr>
          <p:txBody>
            <a:bodyPr wrap="none" anchor="ctr"/>
            <a:lstStyle/>
            <a:p>
              <a:endParaRPr lang="en-US" dirty="0">
                <a:latin typeface="Arial" pitchFamily="34" charset="0"/>
              </a:endParaRPr>
            </a:p>
          </p:txBody>
        </p:sp>
        <p:grpSp>
          <p:nvGrpSpPr>
            <p:cNvPr id="102432" name="Group 55"/>
            <p:cNvGrpSpPr>
              <a:grpSpLocks/>
            </p:cNvGrpSpPr>
            <p:nvPr/>
          </p:nvGrpSpPr>
          <p:grpSpPr bwMode="auto">
            <a:xfrm>
              <a:off x="4579" y="1465"/>
              <a:ext cx="301" cy="354"/>
              <a:chOff x="1043" y="2525"/>
              <a:chExt cx="869" cy="740"/>
            </a:xfrm>
          </p:grpSpPr>
          <p:sp>
            <p:nvSpPr>
              <p:cNvPr id="102436"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37" name="Freeform 57"/>
              <p:cNvSpPr>
                <a:spLocks/>
              </p:cNvSpPr>
              <p:nvPr/>
            </p:nvSpPr>
            <p:spPr bwMode="auto">
              <a:xfrm>
                <a:off x="1737" y="279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38"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102439"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102440"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41" name="Freeform 61"/>
              <p:cNvSpPr>
                <a:spLocks/>
              </p:cNvSpPr>
              <p:nvPr/>
            </p:nvSpPr>
            <p:spPr bwMode="auto">
              <a:xfrm flipH="1">
                <a:off x="1133" y="2812"/>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42"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102443"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102444"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102445" name="Rectangle 65"/>
              <p:cNvSpPr>
                <a:spLocks noChangeArrowheads="1"/>
              </p:cNvSpPr>
              <p:nvPr/>
            </p:nvSpPr>
            <p:spPr bwMode="auto">
              <a:xfrm>
                <a:off x="1163" y="3089"/>
                <a:ext cx="657" cy="157"/>
              </a:xfrm>
              <a:prstGeom prst="rect">
                <a:avLst/>
              </a:pr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grpSp>
        <p:sp>
          <p:nvSpPr>
            <p:cNvPr id="102433" name="Text Box 66"/>
            <p:cNvSpPr txBox="1">
              <a:spLocks noChangeArrowheads="1"/>
            </p:cNvSpPr>
            <p:nvPr/>
          </p:nvSpPr>
          <p:spPr bwMode="auto">
            <a:xfrm>
              <a:off x="4623" y="1476"/>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6</a:t>
              </a:r>
              <a:endParaRPr lang="en-US" sz="1200" dirty="0">
                <a:solidFill>
                  <a:schemeClr val="tx1"/>
                </a:solidFill>
                <a:latin typeface="Arial" pitchFamily="34" charset="0"/>
              </a:endParaRPr>
            </a:p>
          </p:txBody>
        </p:sp>
        <p:sp>
          <p:nvSpPr>
            <p:cNvPr id="102434" name="Line 67"/>
            <p:cNvSpPr>
              <a:spLocks noChangeShapeType="1"/>
            </p:cNvSpPr>
            <p:nvPr/>
          </p:nvSpPr>
          <p:spPr bwMode="auto">
            <a:xfrm>
              <a:off x="4723" y="2629"/>
              <a:ext cx="0" cy="594"/>
            </a:xfrm>
            <a:prstGeom prst="line">
              <a:avLst/>
            </a:prstGeom>
            <a:noFill/>
            <a:ln w="38100">
              <a:solidFill>
                <a:schemeClr val="tx1"/>
              </a:solidFill>
              <a:round/>
              <a:headEnd/>
              <a:tailEnd type="triangle" w="med" len="med"/>
            </a:ln>
          </p:spPr>
          <p:txBody>
            <a:bodyPr wrap="none" anchor="ctr"/>
            <a:lstStyle/>
            <a:p>
              <a:endParaRPr lang="en-US" dirty="0">
                <a:latin typeface="Arial" pitchFamily="34" charset="0"/>
              </a:endParaRPr>
            </a:p>
          </p:txBody>
        </p:sp>
        <p:sp>
          <p:nvSpPr>
            <p:cNvPr id="102435" name="Text Box 68"/>
            <p:cNvSpPr txBox="1">
              <a:spLocks noChangeArrowheads="1"/>
            </p:cNvSpPr>
            <p:nvPr/>
          </p:nvSpPr>
          <p:spPr bwMode="auto">
            <a:xfrm>
              <a:off x="4175" y="3322"/>
              <a:ext cx="476" cy="368"/>
            </a:xfrm>
            <a:prstGeom prst="rect">
              <a:avLst/>
            </a:prstGeom>
            <a:noFill/>
            <a:ln w="9525">
              <a:noFill/>
              <a:miter lim="800000"/>
              <a:headEnd/>
              <a:tailEnd/>
            </a:ln>
          </p:spPr>
          <p:txBody>
            <a:bodyPr wrap="none">
              <a:spAutoFit/>
            </a:bodyPr>
            <a:lstStyle/>
            <a:p>
              <a:r>
                <a:rPr lang="en-US" sz="3200" dirty="0">
                  <a:solidFill>
                    <a:schemeClr val="tx1"/>
                  </a:solidFill>
                  <a:latin typeface="Arial" pitchFamily="34" charset="0"/>
                </a:rPr>
                <a:t>CS</a:t>
              </a:r>
            </a:p>
          </p:txBody>
        </p:sp>
      </p:grpSp>
      <p:sp>
        <p:nvSpPr>
          <p:cNvPr id="102408" name="AutoShape 5"/>
          <p:cNvSpPr>
            <a:spLocks noChangeArrowheads="1"/>
          </p:cNvSpPr>
          <p:nvPr/>
        </p:nvSpPr>
        <p:spPr bwMode="auto">
          <a:xfrm>
            <a:off x="1420813" y="1987550"/>
            <a:ext cx="4108450" cy="809625"/>
          </a:xfrm>
          <a:prstGeom prst="wedgeRoundRectCallout">
            <a:avLst>
              <a:gd name="adj1" fmla="val 8806"/>
              <a:gd name="adj2" fmla="val -48375"/>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smtClean="0"/>
              <a:t>Art of Multiprocessor Programming</a:t>
            </a:r>
          </a:p>
        </p:txBody>
      </p:sp>
      <p:sp>
        <p:nvSpPr>
          <p:cNvPr id="103427" name="Slide Number Placeholder 4"/>
          <p:cNvSpPr>
            <a:spLocks noGrp="1"/>
          </p:cNvSpPr>
          <p:nvPr>
            <p:ph type="sldNum" sz="quarter" idx="11"/>
          </p:nvPr>
        </p:nvSpPr>
        <p:spPr>
          <a:noFill/>
        </p:spPr>
        <p:txBody>
          <a:bodyPr/>
          <a:lstStyle/>
          <a:p>
            <a:fld id="{AE003E7D-B18E-4A4F-9F40-FFCD5A5A0B86}" type="slidenum">
              <a:rPr lang="ar-SA" smtClean="0">
                <a:cs typeface="Arial" pitchFamily="34" charset="0"/>
              </a:rPr>
              <a:pPr/>
              <a:t>102</a:t>
            </a:fld>
            <a:endParaRPr lang="en-US" smtClean="0">
              <a:cs typeface="Arial" pitchFamily="34" charset="0"/>
            </a:endParaRPr>
          </a:p>
        </p:txBody>
      </p:sp>
      <p:pic>
        <p:nvPicPr>
          <p:cNvPr id="103428" name="Picture 6"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103429" name="Rectangle 2"/>
          <p:cNvSpPr>
            <a:spLocks noGrp="1" noChangeArrowheads="1"/>
          </p:cNvSpPr>
          <p:nvPr>
            <p:ph type="title"/>
          </p:nvPr>
        </p:nvSpPr>
        <p:spPr/>
        <p:txBody>
          <a:bodyPr/>
          <a:lstStyle/>
          <a:p>
            <a:r>
              <a:rPr lang="en-US" smtClean="0"/>
              <a:t>Bakery Algorithm</a:t>
            </a:r>
          </a:p>
        </p:txBody>
      </p:sp>
      <p:sp>
        <p:nvSpPr>
          <p:cNvPr id="103430" name="Rectangle 3"/>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a:t>
            </a:r>
            <a:r>
              <a:rPr lang="en-US" sz="2000">
                <a:solidFill>
                  <a:schemeClr val="accent2"/>
                </a:solidFill>
                <a:latin typeface="Lucida Console" pitchFamily="49" charset="0"/>
                <a:cs typeface="Courier New" pitchFamily="49" charset="0"/>
              </a:rPr>
              <a:t> Bakery </a:t>
            </a:r>
            <a:r>
              <a:rPr lang="en-US" sz="2000">
                <a:solidFill>
                  <a:schemeClr val="tx1"/>
                </a:solidFill>
                <a:latin typeface="Lucida Console" pitchFamily="49" charset="0"/>
                <a:cs typeface="Courier New" pitchFamily="49" charset="0"/>
              </a:rPr>
              <a:t>implements</a:t>
            </a:r>
            <a:r>
              <a:rPr lang="en-US" sz="2000">
                <a:solidFill>
                  <a:schemeClr val="accent2"/>
                </a:solidFill>
                <a:latin typeface="Lucida Console" pitchFamily="49" charset="0"/>
                <a:cs typeface="Courier New" pitchFamily="49" charset="0"/>
              </a:rPr>
              <a:t> Lock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a:t>
            </a: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void</a:t>
            </a:r>
            <a:r>
              <a:rPr lang="en-US" sz="2000">
                <a:solidFill>
                  <a:schemeClr val="accent2"/>
                </a:solidFill>
                <a:latin typeface="Lucida Console" pitchFamily="49" charset="0"/>
                <a:cs typeface="Courier New" pitchFamily="49" charset="0"/>
              </a:rPr>
              <a:t> lock()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flag[i]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label[i] = max(label[0], …,label[n-1])+1;</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a:t>
            </a:r>
            <a:r>
              <a:rPr lang="en-US" sz="2800">
                <a:solidFill>
                  <a:schemeClr val="accent2"/>
                </a:solidFill>
                <a:latin typeface="Symbol" pitchFamily="18" charset="2"/>
              </a:rPr>
              <a:t>$</a:t>
            </a:r>
            <a:r>
              <a:rPr lang="en-US" sz="2000">
                <a:solidFill>
                  <a:schemeClr val="accent2"/>
                </a:solidFill>
                <a:latin typeface="Lucida Console" pitchFamily="49" charset="0"/>
              </a:rPr>
              <a:t>k flag[k]</a:t>
            </a:r>
          </a:p>
          <a:p>
            <a:pPr marL="231775" indent="-231775">
              <a:lnSpc>
                <a:spcPct val="80000"/>
              </a:lnSpc>
              <a:spcBef>
                <a:spcPct val="20000"/>
              </a:spcBef>
            </a:pPr>
            <a:r>
              <a:rPr lang="en-US" sz="2000">
                <a:solidFill>
                  <a:schemeClr val="accent2"/>
                </a:solidFill>
                <a:latin typeface="Lucida Console" pitchFamily="49" charset="0"/>
              </a:rPr>
              <a:t>           &amp;&amp; (label[i],i) &gt; (label[k],k));</a:t>
            </a:r>
            <a:endParaRPr lang="en-US" sz="20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Tree>
  </p:cSld>
  <p:clrMapOvr>
    <a:masterClrMapping/>
  </p:clrMapOvr>
  <p:transition>
    <p:blinds/>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smtClean="0"/>
              <a:t>Art of Multiprocessor Programming</a:t>
            </a:r>
          </a:p>
        </p:txBody>
      </p:sp>
      <p:sp>
        <p:nvSpPr>
          <p:cNvPr id="104451" name="Slide Number Placeholder 4"/>
          <p:cNvSpPr>
            <a:spLocks noGrp="1"/>
          </p:cNvSpPr>
          <p:nvPr>
            <p:ph type="sldNum" sz="quarter" idx="11"/>
          </p:nvPr>
        </p:nvSpPr>
        <p:spPr>
          <a:noFill/>
        </p:spPr>
        <p:txBody>
          <a:bodyPr/>
          <a:lstStyle/>
          <a:p>
            <a:fld id="{1B837157-5162-400E-A25B-DFBB23CF8C27}" type="slidenum">
              <a:rPr lang="ar-SA" smtClean="0">
                <a:cs typeface="Arial" pitchFamily="34" charset="0"/>
              </a:rPr>
              <a:pPr/>
              <a:t>103</a:t>
            </a:fld>
            <a:endParaRPr lang="en-US" smtClean="0">
              <a:cs typeface="Arial" pitchFamily="34" charset="0"/>
            </a:endParaRPr>
          </a:p>
        </p:txBody>
      </p:sp>
      <p:pic>
        <p:nvPicPr>
          <p:cNvPr id="104452"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104453" name="Rectangle 3"/>
          <p:cNvSpPr>
            <a:spLocks noGrp="1" noChangeArrowheads="1"/>
          </p:cNvSpPr>
          <p:nvPr>
            <p:ph type="title"/>
          </p:nvPr>
        </p:nvSpPr>
        <p:spPr/>
        <p:txBody>
          <a:bodyPr/>
          <a:lstStyle/>
          <a:p>
            <a:r>
              <a:rPr lang="en-US" smtClean="0"/>
              <a:t>Bakery Algorithm</a:t>
            </a:r>
          </a:p>
        </p:txBody>
      </p:sp>
      <p:sp>
        <p:nvSpPr>
          <p:cNvPr id="104454"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flag[i]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label[i] = max(label[0], …,label[n-1])+1;</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a:t>
            </a:r>
            <a:r>
              <a:rPr lang="en-US" sz="2800">
                <a:solidFill>
                  <a:schemeClr val="folHlink"/>
                </a:solidFill>
                <a:latin typeface="Symbol" pitchFamily="18" charset="2"/>
              </a:rPr>
              <a:t>$</a:t>
            </a:r>
            <a:r>
              <a:rPr lang="en-US" sz="2000">
                <a:solidFill>
                  <a:schemeClr val="folHlink"/>
                </a:solidFill>
                <a:latin typeface="Lucida Console" pitchFamily="49" charset="0"/>
              </a:rPr>
              <a:t>k flag[k]</a:t>
            </a:r>
          </a:p>
          <a:p>
            <a:pPr marL="231775" indent="-231775">
              <a:lnSpc>
                <a:spcPct val="80000"/>
              </a:lnSpc>
              <a:spcBef>
                <a:spcPct val="20000"/>
              </a:spcBef>
            </a:pPr>
            <a:r>
              <a:rPr lang="en-US" sz="2000">
                <a:solidFill>
                  <a:schemeClr val="folHlink"/>
                </a:solidFill>
                <a:latin typeface="Lucida Console" pitchFamily="49" charset="0"/>
              </a:rPr>
              <a:t>           &amp;&amp; (label[i],i) &gt; (label[k],k));</a:t>
            </a:r>
            <a:endParaRPr lang="en-US" sz="20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p:txBody>
      </p:sp>
      <p:sp>
        <p:nvSpPr>
          <p:cNvPr id="104455" name="AutoShape 5"/>
          <p:cNvSpPr>
            <a:spLocks noChangeArrowheads="1"/>
          </p:cNvSpPr>
          <p:nvPr/>
        </p:nvSpPr>
        <p:spPr bwMode="auto">
          <a:xfrm>
            <a:off x="1377950" y="3062288"/>
            <a:ext cx="6503988" cy="809625"/>
          </a:xfrm>
          <a:prstGeom prst="wedgeRoundRectCallout">
            <a:avLst>
              <a:gd name="adj1" fmla="val 28667"/>
              <a:gd name="adj2" fmla="val -77060"/>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04456" name="Text Box 6"/>
          <p:cNvSpPr txBox="1">
            <a:spLocks noChangeArrowheads="1"/>
          </p:cNvSpPr>
          <p:nvPr/>
        </p:nvSpPr>
        <p:spPr bwMode="auto">
          <a:xfrm>
            <a:off x="4730750" y="2330450"/>
            <a:ext cx="4071938" cy="519113"/>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Doorway</a:t>
            </a:r>
          </a:p>
        </p:txBody>
      </p:sp>
    </p:spTree>
  </p:cSld>
  <p:clrMapOvr>
    <a:masterClrMapping/>
  </p:clrMapOvr>
  <p:transition>
    <p:blinds/>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smtClean="0"/>
              <a:t>Art of Multiprocessor Programming</a:t>
            </a:r>
          </a:p>
        </p:txBody>
      </p:sp>
      <p:sp>
        <p:nvSpPr>
          <p:cNvPr id="105475" name="Slide Number Placeholder 4"/>
          <p:cNvSpPr>
            <a:spLocks noGrp="1"/>
          </p:cNvSpPr>
          <p:nvPr>
            <p:ph type="sldNum" sz="quarter" idx="11"/>
          </p:nvPr>
        </p:nvSpPr>
        <p:spPr>
          <a:noFill/>
        </p:spPr>
        <p:txBody>
          <a:bodyPr/>
          <a:lstStyle/>
          <a:p>
            <a:fld id="{69B60858-D7B9-49CF-87EA-ED97F3E000FC}" type="slidenum">
              <a:rPr lang="ar-SA" smtClean="0">
                <a:cs typeface="Arial" pitchFamily="34" charset="0"/>
              </a:rPr>
              <a:pPr/>
              <a:t>104</a:t>
            </a:fld>
            <a:endParaRPr lang="en-US" smtClean="0">
              <a:cs typeface="Arial" pitchFamily="34" charset="0"/>
            </a:endParaRPr>
          </a:p>
        </p:txBody>
      </p:sp>
      <p:pic>
        <p:nvPicPr>
          <p:cNvPr id="105476"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105477" name="Rectangle 3"/>
          <p:cNvSpPr>
            <a:spLocks noGrp="1" noChangeArrowheads="1"/>
          </p:cNvSpPr>
          <p:nvPr>
            <p:ph type="title"/>
          </p:nvPr>
        </p:nvSpPr>
        <p:spPr/>
        <p:txBody>
          <a:bodyPr/>
          <a:lstStyle/>
          <a:p>
            <a:r>
              <a:rPr lang="en-US" smtClean="0"/>
              <a:t>Bakery Algorithm</a:t>
            </a:r>
          </a:p>
        </p:txBody>
      </p:sp>
      <p:sp>
        <p:nvSpPr>
          <p:cNvPr id="105478"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flag[i]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label[i] = max(label[0], …,label[n-1])+1;</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while (</a:t>
            </a:r>
            <a:r>
              <a:rPr lang="en-US" sz="2800">
                <a:solidFill>
                  <a:schemeClr val="folHlink"/>
                </a:solidFill>
                <a:latin typeface="Symbol" pitchFamily="18" charset="2"/>
              </a:rPr>
              <a:t>$</a:t>
            </a:r>
            <a:r>
              <a:rPr lang="en-US" sz="2000">
                <a:solidFill>
                  <a:schemeClr val="folHlink"/>
                </a:solidFill>
                <a:latin typeface="Lucida Console" pitchFamily="49" charset="0"/>
              </a:rPr>
              <a:t>k flag[k]</a:t>
            </a:r>
          </a:p>
          <a:p>
            <a:pPr marL="231775" indent="-231775">
              <a:lnSpc>
                <a:spcPct val="80000"/>
              </a:lnSpc>
              <a:spcBef>
                <a:spcPct val="20000"/>
              </a:spcBef>
            </a:pPr>
            <a:r>
              <a:rPr lang="en-US" sz="2000">
                <a:solidFill>
                  <a:schemeClr val="folHlink"/>
                </a:solidFill>
                <a:latin typeface="Lucida Console" pitchFamily="49" charset="0"/>
              </a:rPr>
              <a:t>           &amp;&amp; (label[i],i) &gt; (label[k],k));</a:t>
            </a:r>
            <a:endParaRPr lang="en-US" sz="20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p:txBody>
      </p:sp>
      <p:sp>
        <p:nvSpPr>
          <p:cNvPr id="105479" name="AutoShape 6"/>
          <p:cNvSpPr>
            <a:spLocks noChangeArrowheads="1"/>
          </p:cNvSpPr>
          <p:nvPr/>
        </p:nvSpPr>
        <p:spPr bwMode="auto">
          <a:xfrm>
            <a:off x="1436688" y="3054350"/>
            <a:ext cx="2776537" cy="442913"/>
          </a:xfrm>
          <a:prstGeom prst="wedgeRoundRectCallout">
            <a:avLst>
              <a:gd name="adj1" fmla="val 96597"/>
              <a:gd name="adj2" fmla="val -141755"/>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05480" name="Text Box 7"/>
          <p:cNvSpPr txBox="1">
            <a:spLocks noChangeArrowheads="1"/>
          </p:cNvSpPr>
          <p:nvPr/>
        </p:nvSpPr>
        <p:spPr bwMode="auto">
          <a:xfrm>
            <a:off x="5218113" y="2343150"/>
            <a:ext cx="3348037" cy="519113"/>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I’m interested</a:t>
            </a:r>
          </a:p>
        </p:txBody>
      </p:sp>
    </p:spTree>
  </p:cSld>
  <p:clrMapOvr>
    <a:masterClrMapping/>
  </p:clrMapOvr>
  <p:transition>
    <p:blinds/>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smtClean="0"/>
              <a:t>Art of Multiprocessor Programming</a:t>
            </a:r>
          </a:p>
        </p:txBody>
      </p:sp>
      <p:sp>
        <p:nvSpPr>
          <p:cNvPr id="106499" name="Slide Number Placeholder 4"/>
          <p:cNvSpPr>
            <a:spLocks noGrp="1"/>
          </p:cNvSpPr>
          <p:nvPr>
            <p:ph type="sldNum" sz="quarter" idx="11"/>
          </p:nvPr>
        </p:nvSpPr>
        <p:spPr>
          <a:noFill/>
        </p:spPr>
        <p:txBody>
          <a:bodyPr/>
          <a:lstStyle/>
          <a:p>
            <a:fld id="{2859CF30-131E-4E58-A961-FAE231068919}" type="slidenum">
              <a:rPr lang="ar-SA" smtClean="0">
                <a:cs typeface="Arial" pitchFamily="34" charset="0"/>
              </a:rPr>
              <a:pPr/>
              <a:t>105</a:t>
            </a:fld>
            <a:endParaRPr lang="en-US" smtClean="0">
              <a:cs typeface="Arial" pitchFamily="34" charset="0"/>
            </a:endParaRPr>
          </a:p>
        </p:txBody>
      </p:sp>
      <p:pic>
        <p:nvPicPr>
          <p:cNvPr id="106500"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106501" name="Rectangle 3"/>
          <p:cNvSpPr>
            <a:spLocks noGrp="1" noChangeArrowheads="1"/>
          </p:cNvSpPr>
          <p:nvPr>
            <p:ph type="title"/>
          </p:nvPr>
        </p:nvSpPr>
        <p:spPr/>
        <p:txBody>
          <a:bodyPr/>
          <a:lstStyle/>
          <a:p>
            <a:r>
              <a:rPr lang="en-US" smtClean="0"/>
              <a:t>Bakery Algorithm</a:t>
            </a:r>
          </a:p>
        </p:txBody>
      </p:sp>
      <p:sp>
        <p:nvSpPr>
          <p:cNvPr id="106502"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flag[i]  = true;</a:t>
            </a: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label[i] = max(label[0], …,label[n-1])+1;</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a:t>
            </a:r>
            <a:r>
              <a:rPr lang="en-US" sz="2800">
                <a:solidFill>
                  <a:schemeClr val="folHlink"/>
                </a:solidFill>
                <a:latin typeface="Symbol" pitchFamily="18" charset="2"/>
              </a:rPr>
              <a:t>$</a:t>
            </a:r>
            <a:r>
              <a:rPr lang="en-US" sz="2000">
                <a:solidFill>
                  <a:schemeClr val="folHlink"/>
                </a:solidFill>
                <a:latin typeface="Lucida Console" pitchFamily="49" charset="0"/>
              </a:rPr>
              <a:t>k flag[k]</a:t>
            </a:r>
          </a:p>
          <a:p>
            <a:pPr marL="231775" indent="-231775">
              <a:lnSpc>
                <a:spcPct val="80000"/>
              </a:lnSpc>
              <a:spcBef>
                <a:spcPct val="20000"/>
              </a:spcBef>
            </a:pPr>
            <a:r>
              <a:rPr lang="en-US" sz="2000">
                <a:solidFill>
                  <a:schemeClr val="folHlink"/>
                </a:solidFill>
                <a:latin typeface="Lucida Console" pitchFamily="49" charset="0"/>
              </a:rPr>
              <a:t>           &amp;&amp; (label[i],i) &gt; (label[k],k));</a:t>
            </a:r>
            <a:endParaRPr lang="en-US" sz="20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p:txBody>
      </p:sp>
      <p:sp>
        <p:nvSpPr>
          <p:cNvPr id="106503" name="AutoShape 6"/>
          <p:cNvSpPr>
            <a:spLocks noChangeArrowheads="1"/>
          </p:cNvSpPr>
          <p:nvPr/>
        </p:nvSpPr>
        <p:spPr bwMode="auto">
          <a:xfrm>
            <a:off x="1422400" y="3359150"/>
            <a:ext cx="6361113" cy="428625"/>
          </a:xfrm>
          <a:prstGeom prst="wedgeRoundRectCallout">
            <a:avLst>
              <a:gd name="adj1" fmla="val 32704"/>
              <a:gd name="adj2" fmla="val -131481"/>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06504" name="Text Box 7"/>
          <p:cNvSpPr txBox="1">
            <a:spLocks noChangeArrowheads="1"/>
          </p:cNvSpPr>
          <p:nvPr/>
        </p:nvSpPr>
        <p:spPr bwMode="auto">
          <a:xfrm>
            <a:off x="5884863" y="1460500"/>
            <a:ext cx="3259137" cy="1800225"/>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Take increasing label (read labels in some arbitrary order)</a:t>
            </a:r>
          </a:p>
        </p:txBody>
      </p:sp>
    </p:spTree>
  </p:cSld>
  <p:clrMapOvr>
    <a:masterClrMapping/>
  </p:clrMapOvr>
  <p:transition>
    <p:blinds/>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smtClean="0"/>
              <a:t>Art of Multiprocessor Programming</a:t>
            </a:r>
          </a:p>
        </p:txBody>
      </p:sp>
      <p:sp>
        <p:nvSpPr>
          <p:cNvPr id="107523" name="Slide Number Placeholder 4"/>
          <p:cNvSpPr>
            <a:spLocks noGrp="1"/>
          </p:cNvSpPr>
          <p:nvPr>
            <p:ph type="sldNum" sz="quarter" idx="11"/>
          </p:nvPr>
        </p:nvSpPr>
        <p:spPr>
          <a:noFill/>
        </p:spPr>
        <p:txBody>
          <a:bodyPr/>
          <a:lstStyle/>
          <a:p>
            <a:fld id="{240448C6-C428-4610-BB1B-D4E0DB13B03C}" type="slidenum">
              <a:rPr lang="ar-SA" smtClean="0">
                <a:cs typeface="Arial" pitchFamily="34" charset="0"/>
              </a:rPr>
              <a:pPr/>
              <a:t>106</a:t>
            </a:fld>
            <a:endParaRPr lang="en-US" smtClean="0">
              <a:cs typeface="Arial" pitchFamily="34" charset="0"/>
            </a:endParaRPr>
          </a:p>
        </p:txBody>
      </p:sp>
      <p:pic>
        <p:nvPicPr>
          <p:cNvPr id="107524"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107525" name="Rectangle 3"/>
          <p:cNvSpPr>
            <a:spLocks noGrp="1" noChangeArrowheads="1"/>
          </p:cNvSpPr>
          <p:nvPr>
            <p:ph type="title"/>
          </p:nvPr>
        </p:nvSpPr>
        <p:spPr/>
        <p:txBody>
          <a:bodyPr/>
          <a:lstStyle/>
          <a:p>
            <a:r>
              <a:rPr lang="en-US" smtClean="0"/>
              <a:t>Bakery Algorithm</a:t>
            </a:r>
          </a:p>
        </p:txBody>
      </p:sp>
      <p:sp>
        <p:nvSpPr>
          <p:cNvPr id="107526"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flag[i]  = true;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label[i] = max(label[0], …,label[n-1])+1;</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a:t>
            </a:r>
            <a:r>
              <a:rPr lang="en-US" sz="2800">
                <a:solidFill>
                  <a:schemeClr val="accent2"/>
                </a:solidFill>
                <a:latin typeface="Symbol" pitchFamily="18" charset="2"/>
              </a:rPr>
              <a:t>$</a:t>
            </a:r>
            <a:r>
              <a:rPr lang="en-US" sz="2000">
                <a:solidFill>
                  <a:schemeClr val="accent2"/>
                </a:solidFill>
                <a:latin typeface="Lucida Console" pitchFamily="49" charset="0"/>
              </a:rPr>
              <a:t>k flag[k]</a:t>
            </a:r>
          </a:p>
          <a:p>
            <a:pPr marL="231775" indent="-231775">
              <a:lnSpc>
                <a:spcPct val="80000"/>
              </a:lnSpc>
              <a:spcBef>
                <a:spcPct val="20000"/>
              </a:spcBef>
            </a:pPr>
            <a:r>
              <a:rPr lang="en-US" sz="2000">
                <a:solidFill>
                  <a:schemeClr val="accent2"/>
                </a:solidFill>
                <a:latin typeface="Lucida Console" pitchFamily="49" charset="0"/>
              </a:rPr>
              <a:t>           </a:t>
            </a:r>
            <a:r>
              <a:rPr lang="en-US" sz="2000">
                <a:solidFill>
                  <a:schemeClr val="folHlink"/>
                </a:solidFill>
                <a:latin typeface="Lucida Console" pitchFamily="49" charset="0"/>
              </a:rPr>
              <a:t>&amp;&amp; (label[i],i) &gt; (label[k],k));</a:t>
            </a:r>
            <a:endParaRPr lang="en-US" sz="20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p:txBody>
      </p:sp>
      <p:sp>
        <p:nvSpPr>
          <p:cNvPr id="107527" name="AutoShape 6"/>
          <p:cNvSpPr>
            <a:spLocks noChangeArrowheads="1"/>
          </p:cNvSpPr>
          <p:nvPr/>
        </p:nvSpPr>
        <p:spPr bwMode="auto">
          <a:xfrm>
            <a:off x="1335088" y="3765550"/>
            <a:ext cx="3006725" cy="457200"/>
          </a:xfrm>
          <a:prstGeom prst="wedgeRoundRectCallout">
            <a:avLst>
              <a:gd name="adj1" fmla="val 112407"/>
              <a:gd name="adj2" fmla="val -262847"/>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07528" name="Text Box 7"/>
          <p:cNvSpPr txBox="1">
            <a:spLocks noChangeArrowheads="1"/>
          </p:cNvSpPr>
          <p:nvPr/>
        </p:nvSpPr>
        <p:spPr bwMode="auto">
          <a:xfrm>
            <a:off x="5611813" y="2038350"/>
            <a:ext cx="3384550"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Someone is interested</a:t>
            </a:r>
          </a:p>
        </p:txBody>
      </p:sp>
    </p:spTree>
  </p:cSld>
  <p:clrMapOvr>
    <a:masterClrMapping/>
  </p:clrMapOvr>
  <p:transition>
    <p:blinds/>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smtClean="0"/>
              <a:t>Art of Multiprocessor Programming</a:t>
            </a:r>
          </a:p>
        </p:txBody>
      </p:sp>
      <p:sp>
        <p:nvSpPr>
          <p:cNvPr id="108547" name="Slide Number Placeholder 4"/>
          <p:cNvSpPr>
            <a:spLocks noGrp="1"/>
          </p:cNvSpPr>
          <p:nvPr>
            <p:ph type="sldNum" sz="quarter" idx="11"/>
          </p:nvPr>
        </p:nvSpPr>
        <p:spPr>
          <a:noFill/>
        </p:spPr>
        <p:txBody>
          <a:bodyPr/>
          <a:lstStyle/>
          <a:p>
            <a:fld id="{6127363D-5C48-49DC-A8FD-B33DFD778CB2}" type="slidenum">
              <a:rPr lang="ar-SA" smtClean="0">
                <a:cs typeface="Arial" pitchFamily="34" charset="0"/>
              </a:rPr>
              <a:pPr/>
              <a:t>107</a:t>
            </a:fld>
            <a:endParaRPr lang="en-US" smtClean="0">
              <a:cs typeface="Arial" pitchFamily="34" charset="0"/>
            </a:endParaRPr>
          </a:p>
        </p:txBody>
      </p:sp>
      <p:pic>
        <p:nvPicPr>
          <p:cNvPr id="1085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08549" name="Rectangle 3"/>
          <p:cNvSpPr>
            <a:spLocks noGrp="1" noChangeArrowheads="1"/>
          </p:cNvSpPr>
          <p:nvPr>
            <p:ph type="title"/>
          </p:nvPr>
        </p:nvSpPr>
        <p:spPr/>
        <p:txBody>
          <a:bodyPr/>
          <a:lstStyle/>
          <a:p>
            <a:r>
              <a:rPr lang="en-US" smtClean="0"/>
              <a:t>Bakery Algorithm</a:t>
            </a:r>
          </a:p>
        </p:txBody>
      </p:sp>
      <p:sp>
        <p:nvSpPr>
          <p:cNvPr id="108550" name="Rectangle 4"/>
          <p:cNvSpPr>
            <a:spLocks noChangeArrowheads="1"/>
          </p:cNvSpPr>
          <p:nvPr/>
        </p:nvSpPr>
        <p:spPr bwMode="auto">
          <a:xfrm>
            <a:off x="1104900" y="1676400"/>
            <a:ext cx="6781800" cy="33020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boolean flag[n];</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label[n];</a:t>
            </a:r>
          </a:p>
          <a:p>
            <a:pPr marL="231775" indent="-231775">
              <a:lnSpc>
                <a:spcPct val="80000"/>
              </a:lnSpc>
              <a:spcBef>
                <a:spcPct val="20000"/>
              </a:spcBef>
            </a:pPr>
            <a:endParaRPr lang="en-US" sz="20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flag[i]  = true;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label[i] = max(label[0], …,label[n-1])+1;</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a:t>
            </a:r>
            <a:r>
              <a:rPr lang="en-US" sz="2800">
                <a:solidFill>
                  <a:schemeClr val="accent2"/>
                </a:solidFill>
                <a:latin typeface="Symbol" pitchFamily="18" charset="2"/>
              </a:rPr>
              <a:t>$</a:t>
            </a:r>
            <a:r>
              <a:rPr lang="en-US" sz="2000">
                <a:solidFill>
                  <a:schemeClr val="accent2"/>
                </a:solidFill>
                <a:latin typeface="Lucida Console" pitchFamily="49" charset="0"/>
              </a:rPr>
              <a:t>k flag[k]</a:t>
            </a:r>
          </a:p>
          <a:p>
            <a:pPr marL="231775" indent="-231775">
              <a:lnSpc>
                <a:spcPct val="80000"/>
              </a:lnSpc>
              <a:spcBef>
                <a:spcPct val="20000"/>
              </a:spcBef>
            </a:pPr>
            <a:r>
              <a:rPr lang="en-US" sz="2000">
                <a:solidFill>
                  <a:schemeClr val="accent2"/>
                </a:solidFill>
                <a:latin typeface="Lucida Console" pitchFamily="49" charset="0"/>
              </a:rPr>
              <a:t>           &amp;&amp; (label[i],i) &gt; (label[k],k));</a:t>
            </a:r>
            <a:endParaRPr lang="en-US" sz="20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p:txBody>
      </p:sp>
      <p:sp>
        <p:nvSpPr>
          <p:cNvPr id="108551" name="AutoShape 5"/>
          <p:cNvSpPr>
            <a:spLocks noChangeArrowheads="1"/>
          </p:cNvSpPr>
          <p:nvPr/>
        </p:nvSpPr>
        <p:spPr bwMode="auto">
          <a:xfrm>
            <a:off x="2451100" y="3808413"/>
            <a:ext cx="1890713" cy="414337"/>
          </a:xfrm>
          <a:prstGeom prst="wedgeRoundRectCallout">
            <a:avLst>
              <a:gd name="adj1" fmla="val 103148"/>
              <a:gd name="adj2" fmla="val -235440"/>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08552" name="Text Box 6"/>
          <p:cNvSpPr txBox="1">
            <a:spLocks noChangeArrowheads="1"/>
          </p:cNvSpPr>
          <p:nvPr/>
        </p:nvSpPr>
        <p:spPr bwMode="auto">
          <a:xfrm>
            <a:off x="3983038" y="2038350"/>
            <a:ext cx="3259137"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Someone is </a:t>
            </a:r>
            <a:r>
              <a:rPr lang="en-US" sz="2800" dirty="0" smtClean="0">
                <a:solidFill>
                  <a:srgbClr val="FF0000"/>
                </a:solidFill>
                <a:latin typeface="Arial" pitchFamily="34" charset="0"/>
              </a:rPr>
              <a:t>interested …</a:t>
            </a:r>
            <a:endParaRPr lang="en-US" sz="2800" dirty="0">
              <a:solidFill>
                <a:srgbClr val="FF0000"/>
              </a:solidFill>
              <a:latin typeface="Arial" pitchFamily="34" charset="0"/>
            </a:endParaRPr>
          </a:p>
        </p:txBody>
      </p:sp>
      <p:sp>
        <p:nvSpPr>
          <p:cNvPr id="108553" name="AutoShape 7"/>
          <p:cNvSpPr>
            <a:spLocks noChangeArrowheads="1"/>
          </p:cNvSpPr>
          <p:nvPr/>
        </p:nvSpPr>
        <p:spPr bwMode="auto">
          <a:xfrm>
            <a:off x="2813050" y="4178300"/>
            <a:ext cx="5003800" cy="457200"/>
          </a:xfrm>
          <a:prstGeom prst="wedgeRoundRectCallout">
            <a:avLst>
              <a:gd name="adj1" fmla="val 1935"/>
              <a:gd name="adj2" fmla="val 175694"/>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08554" name="Text Box 8"/>
          <p:cNvSpPr txBox="1">
            <a:spLocks noChangeArrowheads="1"/>
          </p:cNvSpPr>
          <p:nvPr/>
        </p:nvSpPr>
        <p:spPr bwMode="auto">
          <a:xfrm>
            <a:off x="3367315" y="5253038"/>
            <a:ext cx="5128986" cy="954107"/>
          </a:xfrm>
          <a:prstGeom prst="rect">
            <a:avLst/>
          </a:prstGeom>
          <a:noFill/>
          <a:ln w="9525">
            <a:noFill/>
            <a:miter lim="800000"/>
            <a:headEnd/>
            <a:tailEnd/>
          </a:ln>
        </p:spPr>
        <p:txBody>
          <a:bodyPr wrap="square">
            <a:spAutoFit/>
          </a:bodyPr>
          <a:lstStyle/>
          <a:p>
            <a:pPr algn="ctr"/>
            <a:r>
              <a:rPr lang="en-US" sz="2800" dirty="0" smtClean="0">
                <a:solidFill>
                  <a:srgbClr val="FF0000"/>
                </a:solidFill>
                <a:latin typeface="Arial" pitchFamily="34" charset="0"/>
              </a:rPr>
              <a:t>… whose </a:t>
            </a:r>
            <a:r>
              <a:rPr lang="en-US" sz="2800" dirty="0" smtClean="0">
                <a:solidFill>
                  <a:schemeClr val="tx1"/>
                </a:solidFill>
                <a:latin typeface="Arial" pitchFamily="34" charset="0"/>
              </a:rPr>
              <a:t>(</a:t>
            </a:r>
            <a:r>
              <a:rPr lang="en-US" sz="2800" dirty="0" err="1" smtClean="0">
                <a:solidFill>
                  <a:schemeClr val="tx1"/>
                </a:solidFill>
                <a:latin typeface="Arial" pitchFamily="34" charset="0"/>
              </a:rPr>
              <a:t>label,i</a:t>
            </a:r>
            <a:r>
              <a:rPr lang="en-US" sz="2800" dirty="0">
                <a:solidFill>
                  <a:schemeClr val="tx1"/>
                </a:solidFill>
                <a:latin typeface="Arial" pitchFamily="34" charset="0"/>
              </a:rPr>
              <a:t>) </a:t>
            </a:r>
            <a:r>
              <a:rPr lang="en-US" sz="2800" dirty="0">
                <a:solidFill>
                  <a:srgbClr val="FF0000"/>
                </a:solidFill>
                <a:latin typeface="Arial" pitchFamily="34" charset="0"/>
              </a:rPr>
              <a:t>in lexicographic </a:t>
            </a:r>
            <a:r>
              <a:rPr lang="en-US" sz="2800" dirty="0" smtClean="0">
                <a:solidFill>
                  <a:srgbClr val="FF0000"/>
                </a:solidFill>
                <a:latin typeface="Arial" pitchFamily="34" charset="0"/>
              </a:rPr>
              <a:t>order is lower</a:t>
            </a:r>
            <a:endParaRPr lang="en-US" sz="2800" dirty="0">
              <a:solidFill>
                <a:srgbClr val="FF0000"/>
              </a:solidFill>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smtClean="0"/>
              <a:t>Art of Multiprocessor Programming</a:t>
            </a:r>
          </a:p>
        </p:txBody>
      </p:sp>
      <p:sp>
        <p:nvSpPr>
          <p:cNvPr id="109571" name="Slide Number Placeholder 4"/>
          <p:cNvSpPr>
            <a:spLocks noGrp="1"/>
          </p:cNvSpPr>
          <p:nvPr>
            <p:ph type="sldNum" sz="quarter" idx="11"/>
          </p:nvPr>
        </p:nvSpPr>
        <p:spPr>
          <a:noFill/>
        </p:spPr>
        <p:txBody>
          <a:bodyPr/>
          <a:lstStyle/>
          <a:p>
            <a:fld id="{00F6259B-CF2F-42E3-BD01-7D8CAA2E1862}" type="slidenum">
              <a:rPr lang="ar-SA" smtClean="0">
                <a:cs typeface="Arial" pitchFamily="34" charset="0"/>
              </a:rPr>
              <a:pPr/>
              <a:t>108</a:t>
            </a:fld>
            <a:endParaRPr lang="en-US" smtClean="0">
              <a:cs typeface="Arial" pitchFamily="34" charset="0"/>
            </a:endParaRPr>
          </a:p>
        </p:txBody>
      </p:sp>
      <p:pic>
        <p:nvPicPr>
          <p:cNvPr id="109572"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09573" name="Rectangle 2"/>
          <p:cNvSpPr>
            <a:spLocks noGrp="1" noChangeArrowheads="1"/>
          </p:cNvSpPr>
          <p:nvPr>
            <p:ph type="title"/>
          </p:nvPr>
        </p:nvSpPr>
        <p:spPr/>
        <p:txBody>
          <a:bodyPr/>
          <a:lstStyle/>
          <a:p>
            <a:r>
              <a:rPr lang="en-US" smtClean="0"/>
              <a:t>Bakery Algorithm</a:t>
            </a:r>
          </a:p>
        </p:txBody>
      </p:sp>
      <p:sp>
        <p:nvSpPr>
          <p:cNvPr id="109574" name="Rectangle 3"/>
          <p:cNvSpPr>
            <a:spLocks noChangeArrowheads="1"/>
          </p:cNvSpPr>
          <p:nvPr/>
        </p:nvSpPr>
        <p:spPr bwMode="auto">
          <a:xfrm>
            <a:off x="1104900" y="2262188"/>
            <a:ext cx="6781800" cy="3128962"/>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 Bakery implements Lock</a:t>
            </a: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endParaRPr lang="en-US" sz="20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r>
              <a:rPr lang="en-US" sz="2000">
                <a:solidFill>
                  <a:srgbClr val="FF0000"/>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endParaRPr lang="en-US" sz="20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public void</a:t>
            </a:r>
            <a:r>
              <a:rPr lang="en-US" sz="2000">
                <a:solidFill>
                  <a:srgbClr val="000000"/>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unlock() {  </a:t>
            </a:r>
            <a:endParaRPr lang="en-US" sz="20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000">
                <a:solidFill>
                  <a:srgbClr val="FF0000"/>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flag[i] = </a:t>
            </a:r>
            <a:r>
              <a:rPr lang="en-US" sz="2000">
                <a:solidFill>
                  <a:schemeClr val="tx1"/>
                </a:solidFill>
                <a:latin typeface="Lucida Console" pitchFamily="49" charset="0"/>
                <a:cs typeface="Courier New" pitchFamily="49" charset="0"/>
              </a:rPr>
              <a:t>false</a:t>
            </a: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endParaRPr lang="en-US" sz="2000">
              <a:solidFill>
                <a:schemeClr val="accent2"/>
              </a:solidFill>
              <a:latin typeface="Lucida Console"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smtClean="0"/>
              <a:t>Art of Multiprocessor Programming</a:t>
            </a:r>
          </a:p>
        </p:txBody>
      </p:sp>
      <p:sp>
        <p:nvSpPr>
          <p:cNvPr id="110595" name="Slide Number Placeholder 4"/>
          <p:cNvSpPr>
            <a:spLocks noGrp="1"/>
          </p:cNvSpPr>
          <p:nvPr>
            <p:ph type="sldNum" sz="quarter" idx="11"/>
          </p:nvPr>
        </p:nvSpPr>
        <p:spPr>
          <a:noFill/>
        </p:spPr>
        <p:txBody>
          <a:bodyPr/>
          <a:lstStyle/>
          <a:p>
            <a:fld id="{AA124D8E-BBEF-4A03-8939-E6C6DC4EBEFF}" type="slidenum">
              <a:rPr lang="ar-SA" smtClean="0">
                <a:cs typeface="Arial" pitchFamily="34" charset="0"/>
              </a:rPr>
              <a:pPr/>
              <a:t>109</a:t>
            </a:fld>
            <a:endParaRPr lang="en-US" smtClean="0">
              <a:cs typeface="Arial" pitchFamily="34" charset="0"/>
            </a:endParaRPr>
          </a:p>
        </p:txBody>
      </p:sp>
      <p:pic>
        <p:nvPicPr>
          <p:cNvPr id="1105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0597" name="Rectangle 3"/>
          <p:cNvSpPr>
            <a:spLocks noGrp="1" noChangeArrowheads="1"/>
          </p:cNvSpPr>
          <p:nvPr>
            <p:ph type="title"/>
          </p:nvPr>
        </p:nvSpPr>
        <p:spPr/>
        <p:txBody>
          <a:bodyPr/>
          <a:lstStyle/>
          <a:p>
            <a:r>
              <a:rPr lang="en-US" smtClean="0"/>
              <a:t>Bakery Algorithm</a:t>
            </a:r>
          </a:p>
        </p:txBody>
      </p:sp>
      <p:sp>
        <p:nvSpPr>
          <p:cNvPr id="110598" name="Rectangle 4"/>
          <p:cNvSpPr>
            <a:spLocks noChangeArrowheads="1"/>
          </p:cNvSpPr>
          <p:nvPr/>
        </p:nvSpPr>
        <p:spPr bwMode="auto">
          <a:xfrm>
            <a:off x="1104900" y="2262188"/>
            <a:ext cx="6781800" cy="3128962"/>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endParaRPr lang="en-US" sz="20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public void unlock() {  </a:t>
            </a:r>
          </a:p>
          <a:p>
            <a:pPr marL="231775" indent="-231775">
              <a:lnSpc>
                <a:spcPct val="80000"/>
              </a:lnSpc>
              <a:spcBef>
                <a:spcPct val="20000"/>
              </a:spcBef>
            </a:pPr>
            <a:r>
              <a:rPr lang="en-US" sz="2000">
                <a:solidFill>
                  <a:srgbClr val="FF0000"/>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flag[i] = </a:t>
            </a:r>
            <a:r>
              <a:rPr lang="en-US" sz="2000">
                <a:solidFill>
                  <a:schemeClr val="tx1"/>
                </a:solidFill>
                <a:latin typeface="Lucida Console" pitchFamily="49" charset="0"/>
                <a:cs typeface="Courier New" pitchFamily="49" charset="0"/>
              </a:rPr>
              <a:t>false</a:t>
            </a: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a:t>
            </a:r>
          </a:p>
          <a:p>
            <a:pPr marL="231775" indent="-231775">
              <a:lnSpc>
                <a:spcPct val="80000"/>
              </a:lnSpc>
              <a:spcBef>
                <a:spcPct val="20000"/>
              </a:spcBef>
            </a:pPr>
            <a:endParaRPr lang="en-US" sz="2000">
              <a:solidFill>
                <a:schemeClr val="folHlink"/>
              </a:solidFill>
              <a:latin typeface="Lucida Console" pitchFamily="49" charset="0"/>
              <a:cs typeface="Courier New" pitchFamily="49" charset="0"/>
            </a:endParaRPr>
          </a:p>
        </p:txBody>
      </p:sp>
      <p:sp>
        <p:nvSpPr>
          <p:cNvPr id="110599" name="AutoShape 6"/>
          <p:cNvSpPr>
            <a:spLocks noChangeArrowheads="1"/>
          </p:cNvSpPr>
          <p:nvPr/>
        </p:nvSpPr>
        <p:spPr bwMode="auto">
          <a:xfrm>
            <a:off x="1449388" y="3706813"/>
            <a:ext cx="2892425" cy="442912"/>
          </a:xfrm>
          <a:prstGeom prst="wedgeRoundRectCallout">
            <a:avLst>
              <a:gd name="adj1" fmla="val 99782"/>
              <a:gd name="adj2" fmla="val -226704"/>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10600" name="Text Box 7"/>
          <p:cNvSpPr txBox="1">
            <a:spLocks noChangeArrowheads="1"/>
          </p:cNvSpPr>
          <p:nvPr/>
        </p:nvSpPr>
        <p:spPr bwMode="auto">
          <a:xfrm>
            <a:off x="5202238" y="2366963"/>
            <a:ext cx="3259137"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No longer interested</a:t>
            </a:r>
          </a:p>
        </p:txBody>
      </p:sp>
      <p:sp>
        <p:nvSpPr>
          <p:cNvPr id="1110024" name="Text Box 8"/>
          <p:cNvSpPr txBox="1">
            <a:spLocks noChangeArrowheads="1"/>
          </p:cNvSpPr>
          <p:nvPr/>
        </p:nvSpPr>
        <p:spPr bwMode="auto">
          <a:xfrm>
            <a:off x="2041525" y="4799013"/>
            <a:ext cx="5126038" cy="519112"/>
          </a:xfrm>
          <a:prstGeom prst="rect">
            <a:avLst/>
          </a:prstGeom>
          <a:noFill/>
          <a:ln w="9525">
            <a:noFill/>
            <a:miter lim="800000"/>
            <a:headEnd/>
            <a:tailEnd/>
          </a:ln>
        </p:spPr>
        <p:txBody>
          <a:bodyPr wrap="none">
            <a:spAutoFit/>
          </a:bodyPr>
          <a:lstStyle/>
          <a:p>
            <a:r>
              <a:rPr lang="en-US" sz="2800" dirty="0">
                <a:solidFill>
                  <a:srgbClr val="FF0000"/>
                </a:solidFill>
                <a:latin typeface="Arial" pitchFamily="34" charset="0"/>
              </a:rPr>
              <a:t>labels are always increasing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Art of Multiprocessor Programming</a:t>
            </a:r>
          </a:p>
        </p:txBody>
      </p:sp>
      <p:sp>
        <p:nvSpPr>
          <p:cNvPr id="12291" name="Slide Number Placeholder 4"/>
          <p:cNvSpPr>
            <a:spLocks noGrp="1"/>
          </p:cNvSpPr>
          <p:nvPr>
            <p:ph type="sldNum" sz="quarter" idx="11"/>
          </p:nvPr>
        </p:nvSpPr>
        <p:spPr>
          <a:noFill/>
        </p:spPr>
        <p:txBody>
          <a:bodyPr/>
          <a:lstStyle/>
          <a:p>
            <a:fld id="{DB6FDB54-641C-443B-8FC0-2ED11E8F2389}" type="slidenum">
              <a:rPr lang="ar-SA" smtClean="0">
                <a:cs typeface="Arial" pitchFamily="34" charset="0"/>
              </a:rPr>
              <a:pPr/>
              <a:t>11</a:t>
            </a:fld>
            <a:endParaRPr lang="en-US" smtClean="0">
              <a:cs typeface="Arial" pitchFamily="34" charset="0"/>
            </a:endParaRPr>
          </a:p>
        </p:txBody>
      </p:sp>
      <p:pic>
        <p:nvPicPr>
          <p:cNvPr id="12292" name="Picture 2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293" name="AutoShape 2"/>
          <p:cNvSpPr>
            <a:spLocks noChangeArrowheads="1"/>
          </p:cNvSpPr>
          <p:nvPr/>
        </p:nvSpPr>
        <p:spPr bwMode="auto">
          <a:xfrm>
            <a:off x="3429000" y="1676400"/>
            <a:ext cx="5105400" cy="3505200"/>
          </a:xfrm>
          <a:prstGeom prst="cloudCallout">
            <a:avLst>
              <a:gd name="adj1" fmla="val -69370"/>
              <a:gd name="adj2" fmla="val 35144"/>
            </a:avLst>
          </a:prstGeom>
          <a:solidFill>
            <a:srgbClr val="CCECFF"/>
          </a:solidFill>
          <a:ln w="38100">
            <a:solidFill>
              <a:schemeClr val="tx1"/>
            </a:solidFill>
            <a:round/>
            <a:headEnd/>
            <a:tailEnd/>
          </a:ln>
        </p:spPr>
        <p:txBody>
          <a:bodyPr anchor="ctr"/>
          <a:lstStyle/>
          <a:p>
            <a:pPr algn="ctr"/>
            <a:endParaRPr lang="en-US" sz="3200" b="0" baseline="-25000" dirty="0">
              <a:solidFill>
                <a:schemeClr val="tx1"/>
              </a:solidFill>
              <a:latin typeface="Arial" pitchFamily="34" charset="0"/>
            </a:endParaRPr>
          </a:p>
        </p:txBody>
      </p:sp>
      <p:sp>
        <p:nvSpPr>
          <p:cNvPr id="12294" name="Rectangle 3"/>
          <p:cNvSpPr>
            <a:spLocks noGrp="1" noChangeArrowheads="1"/>
          </p:cNvSpPr>
          <p:nvPr>
            <p:ph type="title"/>
          </p:nvPr>
        </p:nvSpPr>
        <p:spPr/>
        <p:txBody>
          <a:bodyPr/>
          <a:lstStyle/>
          <a:p>
            <a:r>
              <a:rPr lang="en-US" smtClean="0"/>
              <a:t>Threads are State Machines</a:t>
            </a:r>
          </a:p>
        </p:txBody>
      </p:sp>
      <p:grpSp>
        <p:nvGrpSpPr>
          <p:cNvPr id="12295" name="Group 4"/>
          <p:cNvGrpSpPr>
            <a:grpSpLocks/>
          </p:cNvGrpSpPr>
          <p:nvPr/>
        </p:nvGrpSpPr>
        <p:grpSpPr bwMode="auto">
          <a:xfrm>
            <a:off x="990600" y="4419600"/>
            <a:ext cx="1447800" cy="1295400"/>
            <a:chOff x="3168" y="1824"/>
            <a:chExt cx="912" cy="816"/>
          </a:xfrm>
        </p:grpSpPr>
        <p:sp>
          <p:nvSpPr>
            <p:cNvPr id="12308"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09"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10" name="Freeform 7"/>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11"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2312"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2313"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2314" name="Freeform 11"/>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15" name="Freeform 12"/>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16"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296" name="Oval 14"/>
          <p:cNvSpPr>
            <a:spLocks noChangeArrowheads="1"/>
          </p:cNvSpPr>
          <p:nvPr/>
        </p:nvSpPr>
        <p:spPr bwMode="auto">
          <a:xfrm>
            <a:off x="5029200" y="2743200"/>
            <a:ext cx="381000" cy="381000"/>
          </a:xfrm>
          <a:prstGeom prst="ellipse">
            <a:avLst/>
          </a:pr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2297" name="Oval 15"/>
          <p:cNvSpPr>
            <a:spLocks noChangeArrowheads="1"/>
          </p:cNvSpPr>
          <p:nvPr/>
        </p:nvSpPr>
        <p:spPr bwMode="auto">
          <a:xfrm>
            <a:off x="6705600" y="2743200"/>
            <a:ext cx="381000" cy="381000"/>
          </a:xfrm>
          <a:prstGeom prst="ellipse">
            <a:avLst/>
          </a:pr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2298" name="Oval 16"/>
          <p:cNvSpPr>
            <a:spLocks noChangeArrowheads="1"/>
          </p:cNvSpPr>
          <p:nvPr/>
        </p:nvSpPr>
        <p:spPr bwMode="auto">
          <a:xfrm>
            <a:off x="5867400" y="4191000"/>
            <a:ext cx="381000" cy="381000"/>
          </a:xfrm>
          <a:prstGeom prst="ellipse">
            <a:avLst/>
          </a:pr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2299" name="Freeform 17"/>
          <p:cNvSpPr>
            <a:spLocks/>
          </p:cNvSpPr>
          <p:nvPr/>
        </p:nvSpPr>
        <p:spPr bwMode="auto">
          <a:xfrm>
            <a:off x="5413375" y="2532063"/>
            <a:ext cx="1320800" cy="284162"/>
          </a:xfrm>
          <a:custGeom>
            <a:avLst/>
            <a:gdLst>
              <a:gd name="T0" fmla="*/ 0 w 832"/>
              <a:gd name="T1" fmla="*/ 2147483647 h 179"/>
              <a:gd name="T2" fmla="*/ 2147483647 w 832"/>
              <a:gd name="T3" fmla="*/ 2147483647 h 179"/>
              <a:gd name="T4" fmla="*/ 2147483647 w 832"/>
              <a:gd name="T5" fmla="*/ 2147483647 h 179"/>
              <a:gd name="T6" fmla="*/ 0 60000 65536"/>
              <a:gd name="T7" fmla="*/ 0 60000 65536"/>
              <a:gd name="T8" fmla="*/ 0 60000 65536"/>
              <a:gd name="T9" fmla="*/ 0 w 832"/>
              <a:gd name="T10" fmla="*/ 0 h 179"/>
              <a:gd name="T11" fmla="*/ 832 w 832"/>
              <a:gd name="T12" fmla="*/ 179 h 179"/>
            </a:gdLst>
            <a:ahLst/>
            <a:cxnLst>
              <a:cxn ang="T6">
                <a:pos x="T0" y="T1"/>
              </a:cxn>
              <a:cxn ang="T7">
                <a:pos x="T2" y="T3"/>
              </a:cxn>
              <a:cxn ang="T8">
                <a:pos x="T4" y="T5"/>
              </a:cxn>
            </a:cxnLst>
            <a:rect l="T9" t="T10" r="T11" b="T12"/>
            <a:pathLst>
              <a:path w="832" h="179">
                <a:moveTo>
                  <a:pt x="0" y="151"/>
                </a:moveTo>
                <a:cubicBezTo>
                  <a:pt x="70" y="127"/>
                  <a:pt x="291" y="0"/>
                  <a:pt x="430" y="5"/>
                </a:cubicBezTo>
                <a:cubicBezTo>
                  <a:pt x="614" y="5"/>
                  <a:pt x="748" y="143"/>
                  <a:pt x="832" y="179"/>
                </a:cubicBezTo>
              </a:path>
            </a:pathLst>
          </a:custGeom>
          <a:noFill/>
          <a:ln w="38100">
            <a:solidFill>
              <a:srgbClr val="FF0000"/>
            </a:solidFill>
            <a:round/>
            <a:headEnd/>
            <a:tailEnd type="triangle" w="med" len="med"/>
          </a:ln>
        </p:spPr>
        <p:txBody>
          <a:bodyPr wrap="none" anchor="ctr"/>
          <a:lstStyle/>
          <a:p>
            <a:endParaRPr lang="en-US" dirty="0">
              <a:latin typeface="Arial" pitchFamily="34" charset="0"/>
            </a:endParaRPr>
          </a:p>
        </p:txBody>
      </p:sp>
      <p:sp>
        <p:nvSpPr>
          <p:cNvPr id="12300" name="Freeform 18"/>
          <p:cNvSpPr>
            <a:spLocks/>
          </p:cNvSpPr>
          <p:nvPr/>
        </p:nvSpPr>
        <p:spPr bwMode="auto">
          <a:xfrm>
            <a:off x="6284913" y="3149600"/>
            <a:ext cx="706437" cy="1117600"/>
          </a:xfrm>
          <a:custGeom>
            <a:avLst/>
            <a:gdLst>
              <a:gd name="T0" fmla="*/ 2147483647 w 445"/>
              <a:gd name="T1" fmla="*/ 0 h 704"/>
              <a:gd name="T2" fmla="*/ 2147483647 w 445"/>
              <a:gd name="T3" fmla="*/ 2147483647 h 704"/>
              <a:gd name="T4" fmla="*/ 0 w 445"/>
              <a:gd name="T5" fmla="*/ 2147483647 h 704"/>
              <a:gd name="T6" fmla="*/ 0 60000 65536"/>
              <a:gd name="T7" fmla="*/ 0 60000 65536"/>
              <a:gd name="T8" fmla="*/ 0 60000 65536"/>
              <a:gd name="T9" fmla="*/ 0 w 445"/>
              <a:gd name="T10" fmla="*/ 0 h 704"/>
              <a:gd name="T11" fmla="*/ 445 w 445"/>
              <a:gd name="T12" fmla="*/ 704 h 704"/>
            </a:gdLst>
            <a:ahLst/>
            <a:cxnLst>
              <a:cxn ang="T6">
                <a:pos x="T0" y="T1"/>
              </a:cxn>
              <a:cxn ang="T7">
                <a:pos x="T2" y="T3"/>
              </a:cxn>
              <a:cxn ang="T8">
                <a:pos x="T4" y="T5"/>
              </a:cxn>
            </a:cxnLst>
            <a:rect l="T9" t="T10" r="T11" b="T12"/>
            <a:pathLst>
              <a:path w="445" h="704">
                <a:moveTo>
                  <a:pt x="430" y="0"/>
                </a:moveTo>
                <a:cubicBezTo>
                  <a:pt x="421" y="78"/>
                  <a:pt x="445" y="345"/>
                  <a:pt x="373" y="462"/>
                </a:cubicBezTo>
                <a:cubicBezTo>
                  <a:pt x="292" y="628"/>
                  <a:pt x="78" y="654"/>
                  <a:pt x="0" y="704"/>
                </a:cubicBezTo>
              </a:path>
            </a:pathLst>
          </a:custGeom>
          <a:noFill/>
          <a:ln w="38100">
            <a:solidFill>
              <a:srgbClr val="FF0000"/>
            </a:solidFill>
            <a:round/>
            <a:headEnd/>
            <a:tailEnd type="triangle" w="med" len="med"/>
          </a:ln>
        </p:spPr>
        <p:txBody>
          <a:bodyPr wrap="none" anchor="ctr"/>
          <a:lstStyle/>
          <a:p>
            <a:endParaRPr lang="en-US" dirty="0">
              <a:latin typeface="Arial" pitchFamily="34" charset="0"/>
            </a:endParaRPr>
          </a:p>
        </p:txBody>
      </p:sp>
      <p:sp>
        <p:nvSpPr>
          <p:cNvPr id="12301" name="Freeform 19"/>
          <p:cNvSpPr>
            <a:spLocks/>
          </p:cNvSpPr>
          <p:nvPr/>
        </p:nvSpPr>
        <p:spPr bwMode="auto">
          <a:xfrm>
            <a:off x="5130800" y="3178175"/>
            <a:ext cx="703263" cy="1074738"/>
          </a:xfrm>
          <a:custGeom>
            <a:avLst/>
            <a:gdLst>
              <a:gd name="T0" fmla="*/ 2147483647 w 443"/>
              <a:gd name="T1" fmla="*/ 2147483647 h 677"/>
              <a:gd name="T2" fmla="*/ 2147483647 w 443"/>
              <a:gd name="T3" fmla="*/ 2147483647 h 677"/>
              <a:gd name="T4" fmla="*/ 2147483647 w 443"/>
              <a:gd name="T5" fmla="*/ 0 h 677"/>
              <a:gd name="T6" fmla="*/ 0 60000 65536"/>
              <a:gd name="T7" fmla="*/ 0 60000 65536"/>
              <a:gd name="T8" fmla="*/ 0 60000 65536"/>
              <a:gd name="T9" fmla="*/ 0 w 443"/>
              <a:gd name="T10" fmla="*/ 0 h 677"/>
              <a:gd name="T11" fmla="*/ 443 w 443"/>
              <a:gd name="T12" fmla="*/ 677 h 677"/>
            </a:gdLst>
            <a:ahLst/>
            <a:cxnLst>
              <a:cxn ang="T6">
                <a:pos x="T0" y="T1"/>
              </a:cxn>
              <a:cxn ang="T7">
                <a:pos x="T2" y="T3"/>
              </a:cxn>
              <a:cxn ang="T8">
                <a:pos x="T4" y="T5"/>
              </a:cxn>
            </a:cxnLst>
            <a:rect l="T9" t="T10" r="T11" b="T12"/>
            <a:pathLst>
              <a:path w="443" h="677">
                <a:moveTo>
                  <a:pt x="443" y="677"/>
                </a:moveTo>
                <a:cubicBezTo>
                  <a:pt x="383" y="630"/>
                  <a:pt x="146" y="514"/>
                  <a:pt x="80" y="401"/>
                </a:cubicBezTo>
                <a:cubicBezTo>
                  <a:pt x="0" y="236"/>
                  <a:pt x="56" y="84"/>
                  <a:pt x="50" y="0"/>
                </a:cubicBezTo>
              </a:path>
            </a:pathLst>
          </a:custGeom>
          <a:noFill/>
          <a:ln w="38100">
            <a:solidFill>
              <a:srgbClr val="FF0000"/>
            </a:solidFill>
            <a:round/>
            <a:headEnd/>
            <a:tailEnd type="triangle" w="med" len="med"/>
          </a:ln>
        </p:spPr>
        <p:txBody>
          <a:bodyPr wrap="none" anchor="ctr"/>
          <a:lstStyle/>
          <a:p>
            <a:endParaRPr lang="en-US" dirty="0">
              <a:latin typeface="Arial" pitchFamily="34" charset="0"/>
            </a:endParaRPr>
          </a:p>
        </p:txBody>
      </p:sp>
      <p:sp>
        <p:nvSpPr>
          <p:cNvPr id="12302" name="Freeform 20"/>
          <p:cNvSpPr>
            <a:spLocks/>
          </p:cNvSpPr>
          <p:nvPr/>
        </p:nvSpPr>
        <p:spPr bwMode="auto">
          <a:xfrm>
            <a:off x="4292600" y="2336800"/>
            <a:ext cx="1038225" cy="812800"/>
          </a:xfrm>
          <a:custGeom>
            <a:avLst/>
            <a:gdLst>
              <a:gd name="T0" fmla="*/ 2147483647 w 654"/>
              <a:gd name="T1" fmla="*/ 2147483647 h 512"/>
              <a:gd name="T2" fmla="*/ 2147483647 w 654"/>
              <a:gd name="T3" fmla="*/ 2147483647 h 512"/>
              <a:gd name="T4" fmla="*/ 2147483647 w 654"/>
              <a:gd name="T5" fmla="*/ 2147483647 h 512"/>
              <a:gd name="T6" fmla="*/ 2147483647 w 654"/>
              <a:gd name="T7" fmla="*/ 2147483647 h 512"/>
              <a:gd name="T8" fmla="*/ 2147483647 w 654"/>
              <a:gd name="T9" fmla="*/ 2147483647 h 512"/>
              <a:gd name="T10" fmla="*/ 0 60000 65536"/>
              <a:gd name="T11" fmla="*/ 0 60000 65536"/>
              <a:gd name="T12" fmla="*/ 0 60000 65536"/>
              <a:gd name="T13" fmla="*/ 0 60000 65536"/>
              <a:gd name="T14" fmla="*/ 0 60000 65536"/>
              <a:gd name="T15" fmla="*/ 0 w 654"/>
              <a:gd name="T16" fmla="*/ 0 h 512"/>
              <a:gd name="T17" fmla="*/ 654 w 654"/>
              <a:gd name="T18" fmla="*/ 512 h 512"/>
            </a:gdLst>
            <a:ahLst/>
            <a:cxnLst>
              <a:cxn ang="T10">
                <a:pos x="T0" y="T1"/>
              </a:cxn>
              <a:cxn ang="T11">
                <a:pos x="T2" y="T3"/>
              </a:cxn>
              <a:cxn ang="T12">
                <a:pos x="T4" y="T5"/>
              </a:cxn>
              <a:cxn ang="T13">
                <a:pos x="T6" y="T7"/>
              </a:cxn>
              <a:cxn ang="T14">
                <a:pos x="T8" y="T9"/>
              </a:cxn>
            </a:cxnLst>
            <a:rect l="T15" t="T16" r="T17" b="T18"/>
            <a:pathLst>
              <a:path w="654" h="512">
                <a:moveTo>
                  <a:pt x="464" y="448"/>
                </a:moveTo>
                <a:cubicBezTo>
                  <a:pt x="304" y="480"/>
                  <a:pt x="144" y="512"/>
                  <a:pt x="80" y="448"/>
                </a:cubicBezTo>
                <a:cubicBezTo>
                  <a:pt x="16" y="384"/>
                  <a:pt x="0" y="128"/>
                  <a:pt x="80" y="64"/>
                </a:cubicBezTo>
                <a:cubicBezTo>
                  <a:pt x="160" y="0"/>
                  <a:pt x="466" y="40"/>
                  <a:pt x="560" y="64"/>
                </a:cubicBezTo>
                <a:cubicBezTo>
                  <a:pt x="654" y="88"/>
                  <a:pt x="635" y="181"/>
                  <a:pt x="643" y="208"/>
                </a:cubicBezTo>
              </a:path>
            </a:pathLst>
          </a:custGeom>
          <a:noFill/>
          <a:ln w="38100">
            <a:solidFill>
              <a:srgbClr val="FF0000"/>
            </a:solidFill>
            <a:round/>
            <a:headEnd/>
            <a:tailEnd type="triangle" w="med" len="med"/>
          </a:ln>
        </p:spPr>
        <p:txBody>
          <a:bodyPr wrap="none" anchor="ctr"/>
          <a:lstStyle/>
          <a:p>
            <a:endParaRPr lang="en-US" dirty="0">
              <a:latin typeface="Arial" pitchFamily="34" charset="0"/>
            </a:endParaRPr>
          </a:p>
        </p:txBody>
      </p:sp>
      <p:sp>
        <p:nvSpPr>
          <p:cNvPr id="12303" name="Text Box 21"/>
          <p:cNvSpPr txBox="1">
            <a:spLocks noChangeArrowheads="1"/>
          </p:cNvSpPr>
          <p:nvPr/>
        </p:nvSpPr>
        <p:spPr bwMode="auto">
          <a:xfrm>
            <a:off x="533400" y="2819400"/>
            <a:ext cx="2514600" cy="1066800"/>
          </a:xfrm>
          <a:prstGeom prst="rect">
            <a:avLst/>
          </a:prstGeom>
          <a:noFill/>
          <a:ln w="9525">
            <a:noFill/>
            <a:miter lim="800000"/>
            <a:headEnd/>
            <a:tailEnd/>
          </a:ln>
        </p:spPr>
        <p:txBody>
          <a:bodyPr>
            <a:spAutoFit/>
          </a:bodyPr>
          <a:lstStyle/>
          <a:p>
            <a:pPr algn="ctr"/>
            <a:r>
              <a:rPr lang="en-US" sz="3200" b="0" dirty="0">
                <a:latin typeface="Arial" pitchFamily="34" charset="0"/>
                <a:cs typeface="Arial" pitchFamily="34" charset="0"/>
              </a:rPr>
              <a:t>Events</a:t>
            </a:r>
            <a:r>
              <a:rPr lang="en-US" sz="3200" b="0" dirty="0">
                <a:latin typeface="Arial" pitchFamily="34" charset="0"/>
              </a:rPr>
              <a:t> are transitions</a:t>
            </a:r>
          </a:p>
        </p:txBody>
      </p:sp>
      <p:sp>
        <p:nvSpPr>
          <p:cNvPr id="12304" name="Rectangle 22"/>
          <p:cNvSpPr>
            <a:spLocks noChangeArrowheads="1"/>
          </p:cNvSpPr>
          <p:nvPr/>
        </p:nvSpPr>
        <p:spPr bwMode="auto">
          <a:xfrm>
            <a:off x="5767820" y="1935163"/>
            <a:ext cx="579005" cy="584775"/>
          </a:xfrm>
          <a:prstGeom prst="rect">
            <a:avLst/>
          </a:prstGeom>
          <a:noFill/>
          <a:ln w="9525">
            <a:noFill/>
            <a:miter lim="800000"/>
            <a:headEnd/>
            <a:tailEnd/>
          </a:ln>
        </p:spPr>
        <p:txBody>
          <a:bodyPr wrap="none">
            <a:spAutoFit/>
          </a:bodyPr>
          <a:lstStyle/>
          <a:p>
            <a:pPr algn="r"/>
            <a:r>
              <a:rPr lang="en-US" sz="3200" b="0" dirty="0">
                <a:solidFill>
                  <a:schemeClr val="tx1"/>
                </a:solidFill>
                <a:latin typeface="Arial" pitchFamily="34" charset="0"/>
              </a:rPr>
              <a:t>a</a:t>
            </a:r>
            <a:r>
              <a:rPr lang="en-US" sz="3200" b="0" baseline="-25000" dirty="0">
                <a:solidFill>
                  <a:schemeClr val="tx1"/>
                </a:solidFill>
                <a:latin typeface="Arial" pitchFamily="34" charset="0"/>
              </a:rPr>
              <a:t>0</a:t>
            </a:r>
          </a:p>
        </p:txBody>
      </p:sp>
      <p:sp>
        <p:nvSpPr>
          <p:cNvPr id="12305" name="Rectangle 23"/>
          <p:cNvSpPr>
            <a:spLocks noChangeArrowheads="1"/>
          </p:cNvSpPr>
          <p:nvPr/>
        </p:nvSpPr>
        <p:spPr bwMode="auto">
          <a:xfrm>
            <a:off x="6806185" y="3581400"/>
            <a:ext cx="564578" cy="584775"/>
          </a:xfrm>
          <a:prstGeom prst="rect">
            <a:avLst/>
          </a:prstGeom>
          <a:noFill/>
          <a:ln w="9525">
            <a:noFill/>
            <a:miter lim="800000"/>
            <a:headEnd/>
            <a:tailEnd/>
          </a:ln>
        </p:spPr>
        <p:txBody>
          <a:bodyPr wrap="none">
            <a:spAutoFit/>
          </a:bodyPr>
          <a:lstStyle/>
          <a:p>
            <a:pPr algn="r"/>
            <a:r>
              <a:rPr lang="en-US" sz="3200" b="0" dirty="0">
                <a:solidFill>
                  <a:schemeClr val="tx1"/>
                </a:solidFill>
                <a:latin typeface="Arial" pitchFamily="34" charset="0"/>
              </a:rPr>
              <a:t>a</a:t>
            </a:r>
            <a:r>
              <a:rPr lang="en-US" sz="3200" b="0" baseline="-25000" dirty="0">
                <a:solidFill>
                  <a:schemeClr val="tx1"/>
                </a:solidFill>
                <a:latin typeface="Arial" pitchFamily="34" charset="0"/>
              </a:rPr>
              <a:t>1</a:t>
            </a:r>
          </a:p>
        </p:txBody>
      </p:sp>
      <p:sp>
        <p:nvSpPr>
          <p:cNvPr id="12306" name="Rectangle 24"/>
          <p:cNvSpPr>
            <a:spLocks noChangeArrowheads="1"/>
          </p:cNvSpPr>
          <p:nvPr/>
        </p:nvSpPr>
        <p:spPr bwMode="auto">
          <a:xfrm>
            <a:off x="4754995" y="3581400"/>
            <a:ext cx="579005" cy="584775"/>
          </a:xfrm>
          <a:prstGeom prst="rect">
            <a:avLst/>
          </a:prstGeom>
          <a:noFill/>
          <a:ln w="9525">
            <a:noFill/>
            <a:miter lim="800000"/>
            <a:headEnd/>
            <a:tailEnd/>
          </a:ln>
        </p:spPr>
        <p:txBody>
          <a:bodyPr wrap="none">
            <a:spAutoFit/>
          </a:bodyPr>
          <a:lstStyle/>
          <a:p>
            <a:pPr algn="r"/>
            <a:r>
              <a:rPr lang="en-US" sz="3200" b="0" dirty="0">
                <a:solidFill>
                  <a:schemeClr val="tx1"/>
                </a:solidFill>
                <a:latin typeface="Arial" pitchFamily="34" charset="0"/>
              </a:rPr>
              <a:t>a</a:t>
            </a:r>
            <a:r>
              <a:rPr lang="en-US" sz="3200" b="0" baseline="-25000" dirty="0">
                <a:solidFill>
                  <a:schemeClr val="tx1"/>
                </a:solidFill>
                <a:latin typeface="Arial" pitchFamily="34" charset="0"/>
              </a:rPr>
              <a:t>2</a:t>
            </a:r>
          </a:p>
        </p:txBody>
      </p:sp>
      <p:sp>
        <p:nvSpPr>
          <p:cNvPr id="12307" name="Rectangle 25"/>
          <p:cNvSpPr>
            <a:spLocks noChangeArrowheads="1"/>
          </p:cNvSpPr>
          <p:nvPr/>
        </p:nvSpPr>
        <p:spPr bwMode="auto">
          <a:xfrm>
            <a:off x="4472420" y="2438400"/>
            <a:ext cx="579005" cy="584775"/>
          </a:xfrm>
          <a:prstGeom prst="rect">
            <a:avLst/>
          </a:prstGeom>
          <a:noFill/>
          <a:ln w="9525">
            <a:noFill/>
            <a:miter lim="800000"/>
            <a:headEnd/>
            <a:tailEnd/>
          </a:ln>
        </p:spPr>
        <p:txBody>
          <a:bodyPr wrap="none">
            <a:spAutoFit/>
          </a:bodyPr>
          <a:lstStyle/>
          <a:p>
            <a:pPr algn="r"/>
            <a:r>
              <a:rPr lang="en-US" sz="3200" b="0" dirty="0">
                <a:solidFill>
                  <a:schemeClr val="tx1"/>
                </a:solidFill>
                <a:latin typeface="Arial" pitchFamily="34" charset="0"/>
              </a:rPr>
              <a:t>a</a:t>
            </a:r>
            <a:r>
              <a:rPr lang="en-US" sz="3200" b="0" baseline="-25000" dirty="0">
                <a:solidFill>
                  <a:schemeClr val="tx1"/>
                </a:solidFill>
                <a:latin typeface="Arial" pitchFamily="34" charset="0"/>
              </a:rPr>
              <a:t>3</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smtClean="0"/>
              <a:t>Art of Multiprocessor Programming</a:t>
            </a:r>
          </a:p>
        </p:txBody>
      </p:sp>
      <p:sp>
        <p:nvSpPr>
          <p:cNvPr id="111619" name="Slide Number Placeholder 4"/>
          <p:cNvSpPr>
            <a:spLocks noGrp="1"/>
          </p:cNvSpPr>
          <p:nvPr>
            <p:ph type="sldNum" sz="quarter" idx="11"/>
          </p:nvPr>
        </p:nvSpPr>
        <p:spPr>
          <a:noFill/>
        </p:spPr>
        <p:txBody>
          <a:bodyPr/>
          <a:lstStyle/>
          <a:p>
            <a:fld id="{1DE90A09-5F12-4666-B61D-66EC36A82A38}" type="slidenum">
              <a:rPr lang="ar-SA" smtClean="0">
                <a:cs typeface="Arial" pitchFamily="34" charset="0"/>
              </a:rPr>
              <a:pPr/>
              <a:t>110</a:t>
            </a:fld>
            <a:endParaRPr lang="en-US" smtClean="0">
              <a:cs typeface="Arial" pitchFamily="34" charset="0"/>
            </a:endParaRPr>
          </a:p>
        </p:txBody>
      </p:sp>
      <p:pic>
        <p:nvPicPr>
          <p:cNvPr id="11162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1621" name="Rectangle 2"/>
          <p:cNvSpPr>
            <a:spLocks noGrp="1" noChangeArrowheads="1"/>
          </p:cNvSpPr>
          <p:nvPr>
            <p:ph type="title"/>
          </p:nvPr>
        </p:nvSpPr>
        <p:spPr/>
        <p:txBody>
          <a:bodyPr/>
          <a:lstStyle/>
          <a:p>
            <a:r>
              <a:rPr lang="en-US" smtClean="0"/>
              <a:t>No Deadlock</a:t>
            </a:r>
          </a:p>
        </p:txBody>
      </p:sp>
      <p:sp>
        <p:nvSpPr>
          <p:cNvPr id="111622" name="Rectangle 3"/>
          <p:cNvSpPr>
            <a:spLocks noGrp="1" noChangeArrowheads="1"/>
          </p:cNvSpPr>
          <p:nvPr>
            <p:ph type="body" idx="1"/>
          </p:nvPr>
        </p:nvSpPr>
        <p:spPr/>
        <p:txBody>
          <a:bodyPr/>
          <a:lstStyle/>
          <a:p>
            <a:r>
              <a:rPr lang="en-US" smtClean="0"/>
              <a:t>There is always one thread with earliest label</a:t>
            </a:r>
          </a:p>
          <a:p>
            <a:r>
              <a:rPr lang="en-US" smtClean="0"/>
              <a:t>Ties are impossible (why?)</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p:cNvSpPr>
            <a:spLocks noGrp="1"/>
          </p:cNvSpPr>
          <p:nvPr>
            <p:ph type="ftr" sz="quarter" idx="10"/>
          </p:nvPr>
        </p:nvSpPr>
        <p:spPr>
          <a:noFill/>
        </p:spPr>
        <p:txBody>
          <a:bodyPr/>
          <a:lstStyle/>
          <a:p>
            <a:r>
              <a:rPr lang="en-US" smtClean="0"/>
              <a:t>Art of Multiprocessor Programming</a:t>
            </a:r>
          </a:p>
        </p:txBody>
      </p:sp>
      <p:sp>
        <p:nvSpPr>
          <p:cNvPr id="112643" name="Slide Number Placeholder 5"/>
          <p:cNvSpPr>
            <a:spLocks noGrp="1"/>
          </p:cNvSpPr>
          <p:nvPr>
            <p:ph type="sldNum" sz="quarter" idx="11"/>
          </p:nvPr>
        </p:nvSpPr>
        <p:spPr>
          <a:noFill/>
        </p:spPr>
        <p:txBody>
          <a:bodyPr/>
          <a:lstStyle/>
          <a:p>
            <a:fld id="{9D9A3A7C-8F58-4372-8572-6E7BAFE15154}" type="slidenum">
              <a:rPr lang="ar-SA" smtClean="0">
                <a:cs typeface="Arial" pitchFamily="34" charset="0"/>
              </a:rPr>
              <a:pPr/>
              <a:t>111</a:t>
            </a:fld>
            <a:endParaRPr lang="en-US" smtClean="0">
              <a:cs typeface="Arial" pitchFamily="34" charset="0"/>
            </a:endParaRPr>
          </a:p>
        </p:txBody>
      </p:sp>
      <p:pic>
        <p:nvPicPr>
          <p:cNvPr id="112644"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2645" name="Rectangle 2"/>
          <p:cNvSpPr>
            <a:spLocks noGrp="1" noChangeArrowheads="1"/>
          </p:cNvSpPr>
          <p:nvPr>
            <p:ph type="title"/>
          </p:nvPr>
        </p:nvSpPr>
        <p:spPr/>
        <p:txBody>
          <a:bodyPr/>
          <a:lstStyle/>
          <a:p>
            <a:r>
              <a:rPr lang="en-US" smtClean="0"/>
              <a:t>First-Come-First-Served</a:t>
            </a:r>
          </a:p>
        </p:txBody>
      </p:sp>
      <p:sp>
        <p:nvSpPr>
          <p:cNvPr id="112646" name="Rectangle 3"/>
          <p:cNvSpPr>
            <a:spLocks noGrp="1" noChangeArrowheads="1"/>
          </p:cNvSpPr>
          <p:nvPr>
            <p:ph type="body" sz="half" idx="1"/>
          </p:nvPr>
        </p:nvSpPr>
        <p:spPr>
          <a:xfrm>
            <a:off x="685800" y="1981200"/>
            <a:ext cx="5308600" cy="4114800"/>
          </a:xfrm>
        </p:spPr>
        <p:txBody>
          <a:bodyPr/>
          <a:lstStyle/>
          <a:p>
            <a:r>
              <a:rPr lang="en-US" dirty="0" smtClean="0"/>
              <a:t>If </a:t>
            </a:r>
            <a:r>
              <a:rPr lang="en-US" dirty="0" smtClean="0">
                <a:solidFill>
                  <a:schemeClr val="tx1"/>
                </a:solidFill>
              </a:rPr>
              <a:t>D</a:t>
            </a:r>
            <a:r>
              <a:rPr lang="en-US" baseline="-25000" dirty="0" smtClean="0">
                <a:solidFill>
                  <a:schemeClr val="tx1"/>
                </a:solidFill>
              </a:rPr>
              <a:t>A</a:t>
            </a:r>
            <a:r>
              <a:rPr lang="en-US" dirty="0" smtClean="0">
                <a:solidFill>
                  <a:schemeClr val="tx1"/>
                </a:solidFill>
              </a:rPr>
              <a:t> </a:t>
            </a:r>
            <a:r>
              <a:rPr lang="en-US" sz="2000" dirty="0" smtClean="0">
                <a:solidFill>
                  <a:schemeClr val="tx1"/>
                </a:solidFill>
                <a:sym typeface="Wingdings" pitchFamily="2" charset="2"/>
              </a:rPr>
              <a:t></a:t>
            </a:r>
            <a:r>
              <a:rPr lang="en-US" dirty="0" smtClean="0">
                <a:solidFill>
                  <a:schemeClr val="tx1"/>
                </a:solidFill>
              </a:rPr>
              <a:t> D</a:t>
            </a:r>
            <a:r>
              <a:rPr lang="en-US" baseline="-25000" dirty="0" smtClean="0">
                <a:solidFill>
                  <a:schemeClr val="tx1"/>
                </a:solidFill>
              </a:rPr>
              <a:t>B </a:t>
            </a:r>
            <a:r>
              <a:rPr lang="en-US" dirty="0" smtClean="0"/>
              <a:t>then</a:t>
            </a:r>
          </a:p>
          <a:p>
            <a:pPr lvl="1"/>
            <a:r>
              <a:rPr lang="en-US" dirty="0" smtClean="0">
                <a:solidFill>
                  <a:schemeClr val="tx1"/>
                </a:solidFill>
              </a:rPr>
              <a:t>A</a:t>
            </a:r>
            <a:r>
              <a:rPr lang="en-US" dirty="0" smtClean="0"/>
              <a:t>’s label is smaller</a:t>
            </a:r>
          </a:p>
          <a:p>
            <a:r>
              <a:rPr lang="en-US" dirty="0" smtClean="0"/>
              <a:t>And:</a:t>
            </a:r>
          </a:p>
          <a:p>
            <a:pPr lvl="1"/>
            <a:r>
              <a:rPr lang="en-US" dirty="0" smtClean="0">
                <a:solidFill>
                  <a:schemeClr val="tx1"/>
                </a:solidFill>
              </a:rPr>
              <a:t> </a:t>
            </a:r>
            <a:r>
              <a:rPr lang="en-US" dirty="0" err="1" smtClean="0">
                <a:solidFill>
                  <a:schemeClr val="tx1"/>
                </a:solidFill>
              </a:rPr>
              <a:t>write</a:t>
            </a:r>
            <a:r>
              <a:rPr lang="en-US" baseline="-25000" dirty="0" err="1" smtClean="0">
                <a:solidFill>
                  <a:schemeClr val="tx1"/>
                </a:solidFill>
              </a:rPr>
              <a:t>A</a:t>
            </a:r>
            <a:r>
              <a:rPr lang="en-US" dirty="0" smtClean="0">
                <a:solidFill>
                  <a:schemeClr val="tx1"/>
                </a:solidFill>
              </a:rPr>
              <a:t>(label[A]) </a:t>
            </a:r>
            <a:r>
              <a:rPr lang="en-US" sz="1400" dirty="0" smtClean="0">
                <a:solidFill>
                  <a:schemeClr val="tx1"/>
                </a:solidFill>
                <a:sym typeface="Wingdings" pitchFamily="2" charset="2"/>
              </a:rPr>
              <a:t></a:t>
            </a:r>
          </a:p>
          <a:p>
            <a:pPr lvl="1"/>
            <a:r>
              <a:rPr lang="en-US" dirty="0" smtClean="0">
                <a:solidFill>
                  <a:schemeClr val="tx1"/>
                </a:solidFill>
              </a:rPr>
              <a:t> </a:t>
            </a:r>
            <a:r>
              <a:rPr lang="en-US" dirty="0" err="1" smtClean="0">
                <a:solidFill>
                  <a:schemeClr val="tx1"/>
                </a:solidFill>
              </a:rPr>
              <a:t>read</a:t>
            </a:r>
            <a:r>
              <a:rPr lang="en-US" baseline="-25000" dirty="0" err="1" smtClean="0">
                <a:solidFill>
                  <a:schemeClr val="tx1"/>
                </a:solidFill>
              </a:rPr>
              <a:t>B</a:t>
            </a:r>
            <a:r>
              <a:rPr lang="en-US" dirty="0" smtClean="0">
                <a:solidFill>
                  <a:schemeClr val="tx1"/>
                </a:solidFill>
              </a:rPr>
              <a:t>(label[A]) </a:t>
            </a:r>
            <a:r>
              <a:rPr lang="en-US" sz="1400" dirty="0" smtClean="0">
                <a:solidFill>
                  <a:schemeClr val="tx1"/>
                </a:solidFill>
                <a:sym typeface="Wingdings" pitchFamily="2" charset="2"/>
              </a:rPr>
              <a:t></a:t>
            </a:r>
            <a:r>
              <a:rPr lang="en-US" dirty="0" smtClean="0">
                <a:solidFill>
                  <a:schemeClr val="tx1"/>
                </a:solidFill>
              </a:rPr>
              <a:t> </a:t>
            </a:r>
          </a:p>
          <a:p>
            <a:pPr lvl="1"/>
            <a:r>
              <a:rPr lang="en-US" dirty="0" err="1" smtClean="0">
                <a:solidFill>
                  <a:schemeClr val="tx1"/>
                </a:solidFill>
              </a:rPr>
              <a:t>write</a:t>
            </a:r>
            <a:r>
              <a:rPr lang="en-US" baseline="-25000" dirty="0" err="1" smtClean="0">
                <a:solidFill>
                  <a:schemeClr val="tx1"/>
                </a:solidFill>
              </a:rPr>
              <a:t>B</a:t>
            </a:r>
            <a:r>
              <a:rPr lang="en-US" dirty="0" smtClean="0">
                <a:solidFill>
                  <a:schemeClr val="tx1"/>
                </a:solidFill>
              </a:rPr>
              <a:t>(label[B]) </a:t>
            </a:r>
            <a:r>
              <a:rPr lang="en-US" sz="1400" dirty="0" smtClean="0">
                <a:solidFill>
                  <a:schemeClr val="tx1"/>
                </a:solidFill>
                <a:sym typeface="Wingdings" pitchFamily="2" charset="2"/>
              </a:rPr>
              <a:t></a:t>
            </a:r>
            <a:r>
              <a:rPr lang="en-US" dirty="0" smtClean="0">
                <a:solidFill>
                  <a:schemeClr val="tx1"/>
                </a:solidFill>
              </a:rPr>
              <a:t> </a:t>
            </a:r>
            <a:r>
              <a:rPr lang="en-US" dirty="0" err="1" smtClean="0">
                <a:solidFill>
                  <a:schemeClr val="tx1"/>
                </a:solidFill>
              </a:rPr>
              <a:t>read</a:t>
            </a:r>
            <a:r>
              <a:rPr lang="en-US" baseline="-25000" dirty="0" err="1" smtClean="0">
                <a:solidFill>
                  <a:schemeClr val="tx1"/>
                </a:solidFill>
              </a:rPr>
              <a:t>B</a:t>
            </a:r>
            <a:r>
              <a:rPr lang="en-US" dirty="0" smtClean="0">
                <a:solidFill>
                  <a:schemeClr val="tx1"/>
                </a:solidFill>
              </a:rPr>
              <a:t>(flag[A])</a:t>
            </a:r>
          </a:p>
          <a:p>
            <a:r>
              <a:rPr lang="en-US" dirty="0" smtClean="0"/>
              <a:t>So </a:t>
            </a:r>
            <a:r>
              <a:rPr lang="en-US" dirty="0" smtClean="0">
                <a:solidFill>
                  <a:schemeClr val="tx1"/>
                </a:solidFill>
              </a:rPr>
              <a:t>B</a:t>
            </a:r>
            <a:r>
              <a:rPr lang="en-US" dirty="0" smtClean="0"/>
              <a:t> sees</a:t>
            </a:r>
          </a:p>
          <a:p>
            <a:pPr lvl="1"/>
            <a:r>
              <a:rPr lang="en-US" dirty="0" smtClean="0"/>
              <a:t>smaller label for </a:t>
            </a:r>
            <a:r>
              <a:rPr lang="en-US" dirty="0" smtClean="0">
                <a:solidFill>
                  <a:schemeClr val="tx1"/>
                </a:solidFill>
              </a:rPr>
              <a:t>A</a:t>
            </a:r>
            <a:r>
              <a:rPr lang="en-US" dirty="0" smtClean="0"/>
              <a:t> </a:t>
            </a:r>
          </a:p>
          <a:p>
            <a:pPr lvl="1"/>
            <a:r>
              <a:rPr lang="en-US" dirty="0" smtClean="0"/>
              <a:t> locked out while </a:t>
            </a:r>
            <a:r>
              <a:rPr lang="en-US" dirty="0" smtClean="0">
                <a:solidFill>
                  <a:schemeClr val="tx1"/>
                </a:solidFill>
              </a:rPr>
              <a:t>flag[A]</a:t>
            </a:r>
            <a:r>
              <a:rPr lang="en-US" dirty="0" smtClean="0"/>
              <a:t> is true</a:t>
            </a:r>
          </a:p>
        </p:txBody>
      </p:sp>
      <p:sp>
        <p:nvSpPr>
          <p:cNvPr id="112647" name="Rectangle 6"/>
          <p:cNvSpPr>
            <a:spLocks noChangeArrowheads="1"/>
          </p:cNvSpPr>
          <p:nvPr/>
        </p:nvSpPr>
        <p:spPr bwMode="auto">
          <a:xfrm>
            <a:off x="4557713" y="1596582"/>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pPr>
            <a:r>
              <a:rPr lang="en-US" sz="1600">
                <a:solidFill>
                  <a:schemeClr val="tx1"/>
                </a:solidFill>
                <a:latin typeface="Lucida Console" pitchFamily="49" charset="0"/>
                <a:cs typeface="Courier New" pitchFamily="49" charset="0"/>
              </a:rPr>
              <a:t>class Bakery implements Lock</a:t>
            </a:r>
            <a:r>
              <a:rPr lang="en-US" sz="1600">
                <a:solidFill>
                  <a:schemeClr val="accent2"/>
                </a:solidFill>
                <a:latin typeface="Lucida Console" pitchFamily="49" charset="0"/>
                <a:cs typeface="Courier New" pitchFamily="49" charset="0"/>
              </a:rPr>
              <a:t> {</a:t>
            </a:r>
          </a:p>
          <a:p>
            <a:pPr marL="231775" indent="-231775">
              <a:lnSpc>
                <a:spcPct val="80000"/>
              </a:lnSpc>
              <a:spcBef>
                <a:spcPct val="20000"/>
              </a:spcBef>
            </a:pPr>
            <a:endParaRPr lang="en-US" sz="1600">
              <a:solidFill>
                <a:schemeClr val="tx1"/>
              </a:solidFill>
              <a:latin typeface="Lucida Console" pitchFamily="49" charset="0"/>
              <a:cs typeface="Courier New" pitchFamily="49" charset="0"/>
            </a:endParaRPr>
          </a:p>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lock() {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true</a:t>
            </a:r>
            <a:r>
              <a:rPr lang="en-US" sz="1600">
                <a:solidFill>
                  <a:schemeClr val="accent2"/>
                </a:solidFill>
                <a:latin typeface="Lucida Console" pitchFamily="49" charset="0"/>
                <a:cs typeface="Courier New" pitchFamily="49" charset="0"/>
              </a:rPr>
              <a:t>;</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FF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label[i] = </a:t>
            </a:r>
            <a:r>
              <a:rPr lang="en-US" sz="1600">
                <a:solidFill>
                  <a:schemeClr val="tx1"/>
                </a:solidFill>
                <a:latin typeface="Lucida Console" pitchFamily="49" charset="0"/>
                <a:cs typeface="Courier New" pitchFamily="49" charset="0"/>
              </a:rPr>
              <a:t>max</a:t>
            </a:r>
            <a:r>
              <a:rPr lang="en-US" sz="1600">
                <a:solidFill>
                  <a:schemeClr val="accent2"/>
                </a:solidFill>
                <a:latin typeface="Lucida Console" pitchFamily="49" charset="0"/>
                <a:cs typeface="Courier New" pitchFamily="49" charset="0"/>
              </a:rPr>
              <a:t>(label[0],</a:t>
            </a: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…,label[n-1])+1;</a:t>
            </a: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while</a:t>
            </a:r>
            <a:r>
              <a:rPr lang="en-US" sz="1600">
                <a:solidFill>
                  <a:schemeClr val="accent2"/>
                </a:solidFill>
                <a:latin typeface="Lucida Console" pitchFamily="49" charset="0"/>
                <a:cs typeface="Courier New" pitchFamily="49" charset="0"/>
              </a:rPr>
              <a:t> (</a:t>
            </a:r>
            <a:r>
              <a:rPr lang="en-US" sz="2000">
                <a:solidFill>
                  <a:schemeClr val="accent2"/>
                </a:solidFill>
                <a:latin typeface="Symbol" pitchFamily="18" charset="2"/>
              </a:rPr>
              <a:t>$</a:t>
            </a:r>
            <a:r>
              <a:rPr lang="en-US" sz="1600">
                <a:solidFill>
                  <a:schemeClr val="accent2"/>
                </a:solidFill>
                <a:latin typeface="Lucida Console" pitchFamily="49" charset="0"/>
              </a:rPr>
              <a:t>k flag[k]</a:t>
            </a:r>
          </a:p>
          <a:p>
            <a:pPr marL="231775" indent="-231775">
              <a:lnSpc>
                <a:spcPct val="80000"/>
              </a:lnSpc>
              <a:spcBef>
                <a:spcPct val="20000"/>
              </a:spcBef>
            </a:pPr>
            <a:r>
              <a:rPr lang="en-US" sz="1600">
                <a:solidFill>
                  <a:schemeClr val="accent2"/>
                </a:solidFill>
                <a:latin typeface="Lucida Console" pitchFamily="49" charset="0"/>
              </a:rPr>
              <a:t>           &amp;&amp; (label[i],i) &gt; (label[k],k));</a:t>
            </a:r>
            <a:endParaRPr lang="en-US" sz="16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0"/>
          </p:nvPr>
        </p:nvSpPr>
        <p:spPr>
          <a:noFill/>
        </p:spPr>
        <p:txBody>
          <a:bodyPr/>
          <a:lstStyle/>
          <a:p>
            <a:r>
              <a:rPr lang="en-US" smtClean="0"/>
              <a:t>Art of Multiprocessor Programming</a:t>
            </a:r>
          </a:p>
        </p:txBody>
      </p:sp>
      <p:sp>
        <p:nvSpPr>
          <p:cNvPr id="113667" name="Slide Number Placeholder 5"/>
          <p:cNvSpPr>
            <a:spLocks noGrp="1"/>
          </p:cNvSpPr>
          <p:nvPr>
            <p:ph type="sldNum" sz="quarter" idx="11"/>
          </p:nvPr>
        </p:nvSpPr>
        <p:spPr>
          <a:noFill/>
        </p:spPr>
        <p:txBody>
          <a:bodyPr/>
          <a:lstStyle/>
          <a:p>
            <a:fld id="{8508DA7D-F640-40BB-AB8B-22A51FEB8303}" type="slidenum">
              <a:rPr lang="ar-SA" smtClean="0">
                <a:cs typeface="Arial" pitchFamily="34" charset="0"/>
              </a:rPr>
              <a:pPr/>
              <a:t>112</a:t>
            </a:fld>
            <a:endParaRPr lang="en-US" smtClean="0">
              <a:cs typeface="Arial" pitchFamily="34" charset="0"/>
            </a:endParaRPr>
          </a:p>
        </p:txBody>
      </p:sp>
      <p:pic>
        <p:nvPicPr>
          <p:cNvPr id="11366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3669" name="Rectangle 2"/>
          <p:cNvSpPr>
            <a:spLocks noGrp="1" noChangeArrowheads="1"/>
          </p:cNvSpPr>
          <p:nvPr>
            <p:ph type="title"/>
          </p:nvPr>
        </p:nvSpPr>
        <p:spPr/>
        <p:txBody>
          <a:bodyPr/>
          <a:lstStyle/>
          <a:p>
            <a:r>
              <a:rPr lang="en-US" smtClean="0"/>
              <a:t>Mutual Exclusion</a:t>
            </a:r>
          </a:p>
        </p:txBody>
      </p:sp>
      <p:sp>
        <p:nvSpPr>
          <p:cNvPr id="113670" name="Rectangle 3"/>
          <p:cNvSpPr>
            <a:spLocks noGrp="1" noChangeArrowheads="1"/>
          </p:cNvSpPr>
          <p:nvPr>
            <p:ph type="body" sz="half" idx="1"/>
          </p:nvPr>
        </p:nvSpPr>
        <p:spPr/>
        <p:txBody>
          <a:bodyPr/>
          <a:lstStyle/>
          <a:p>
            <a:r>
              <a:rPr lang="en-US" smtClean="0"/>
              <a:t>Suppose </a:t>
            </a:r>
            <a:r>
              <a:rPr lang="en-US" smtClean="0">
                <a:solidFill>
                  <a:schemeClr val="tx1"/>
                </a:solidFill>
              </a:rPr>
              <a:t>A</a:t>
            </a:r>
            <a:r>
              <a:rPr lang="en-US" smtClean="0"/>
              <a:t> and </a:t>
            </a:r>
            <a:r>
              <a:rPr lang="en-US" smtClean="0">
                <a:solidFill>
                  <a:schemeClr val="tx1"/>
                </a:solidFill>
              </a:rPr>
              <a:t>B</a:t>
            </a:r>
            <a:r>
              <a:rPr lang="en-US" smtClean="0"/>
              <a:t> in CS together</a:t>
            </a:r>
          </a:p>
          <a:p>
            <a:r>
              <a:rPr lang="en-US" smtClean="0"/>
              <a:t>Suppose </a:t>
            </a:r>
            <a:r>
              <a:rPr lang="en-US" smtClean="0">
                <a:solidFill>
                  <a:schemeClr val="tx1"/>
                </a:solidFill>
              </a:rPr>
              <a:t>A</a:t>
            </a:r>
            <a:r>
              <a:rPr lang="en-US" smtClean="0"/>
              <a:t> has earlier label</a:t>
            </a:r>
          </a:p>
          <a:p>
            <a:r>
              <a:rPr lang="en-US" smtClean="0"/>
              <a:t>When </a:t>
            </a:r>
            <a:r>
              <a:rPr lang="en-US" smtClean="0">
                <a:solidFill>
                  <a:schemeClr val="tx1"/>
                </a:solidFill>
              </a:rPr>
              <a:t>B</a:t>
            </a:r>
            <a:r>
              <a:rPr lang="en-US" smtClean="0"/>
              <a:t> entered, it must have seen</a:t>
            </a:r>
          </a:p>
          <a:p>
            <a:pPr lvl="1"/>
            <a:r>
              <a:rPr lang="en-US" smtClean="0">
                <a:solidFill>
                  <a:schemeClr val="tx1"/>
                </a:solidFill>
              </a:rPr>
              <a:t>flag[A]</a:t>
            </a:r>
            <a:r>
              <a:rPr lang="en-US" smtClean="0"/>
              <a:t> is </a:t>
            </a:r>
            <a:r>
              <a:rPr lang="en-US" i="1" smtClean="0">
                <a:solidFill>
                  <a:schemeClr val="tx1"/>
                </a:solidFill>
              </a:rPr>
              <a:t>false</a:t>
            </a:r>
            <a:r>
              <a:rPr lang="en-US" smtClean="0"/>
              <a:t>, or</a:t>
            </a:r>
          </a:p>
          <a:p>
            <a:pPr lvl="1"/>
            <a:r>
              <a:rPr lang="en-US" smtClean="0">
                <a:solidFill>
                  <a:schemeClr val="tx1"/>
                </a:solidFill>
              </a:rPr>
              <a:t>label[A]</a:t>
            </a:r>
            <a:r>
              <a:rPr lang="en-US" smtClean="0"/>
              <a:t> &gt; </a:t>
            </a:r>
            <a:r>
              <a:rPr lang="en-US" smtClean="0">
                <a:solidFill>
                  <a:schemeClr val="tx1"/>
                </a:solidFill>
              </a:rPr>
              <a:t>label[B]</a:t>
            </a:r>
          </a:p>
        </p:txBody>
      </p:sp>
      <p:sp>
        <p:nvSpPr>
          <p:cNvPr id="113671" name="Rectangle 9"/>
          <p:cNvSpPr>
            <a:spLocks noChangeArrowheads="1"/>
          </p:cNvSpPr>
          <p:nvPr/>
        </p:nvSpPr>
        <p:spPr bwMode="auto">
          <a:xfrm>
            <a:off x="4557713" y="2133600"/>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pPr>
            <a:r>
              <a:rPr lang="en-US" sz="1600">
                <a:solidFill>
                  <a:schemeClr val="tx1"/>
                </a:solidFill>
                <a:latin typeface="Lucida Console" pitchFamily="49" charset="0"/>
                <a:cs typeface="Courier New" pitchFamily="49" charset="0"/>
              </a:rPr>
              <a:t>class Bakery implements Lock</a:t>
            </a:r>
            <a:r>
              <a:rPr lang="en-US" sz="16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lock() {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true</a:t>
            </a:r>
            <a:r>
              <a:rPr lang="en-US" sz="1600">
                <a:solidFill>
                  <a:schemeClr val="accent2"/>
                </a:solidFill>
                <a:latin typeface="Lucida Console" pitchFamily="49" charset="0"/>
                <a:cs typeface="Courier New" pitchFamily="49" charset="0"/>
              </a:rPr>
              <a:t>;</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FF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label[i] = </a:t>
            </a:r>
            <a:r>
              <a:rPr lang="en-US" sz="1600">
                <a:solidFill>
                  <a:schemeClr val="tx1"/>
                </a:solidFill>
                <a:latin typeface="Lucida Console" pitchFamily="49" charset="0"/>
                <a:cs typeface="Courier New" pitchFamily="49" charset="0"/>
              </a:rPr>
              <a:t>max</a:t>
            </a:r>
            <a:r>
              <a:rPr lang="en-US" sz="1600">
                <a:solidFill>
                  <a:schemeClr val="accent2"/>
                </a:solidFill>
                <a:latin typeface="Lucida Console" pitchFamily="49" charset="0"/>
                <a:cs typeface="Courier New" pitchFamily="49" charset="0"/>
              </a:rPr>
              <a:t>(label[0],</a:t>
            </a: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…,label[n-1])+1;</a:t>
            </a: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while</a:t>
            </a:r>
            <a:r>
              <a:rPr lang="en-US" sz="1600">
                <a:solidFill>
                  <a:schemeClr val="accent2"/>
                </a:solidFill>
                <a:latin typeface="Lucida Console" pitchFamily="49" charset="0"/>
                <a:cs typeface="Courier New" pitchFamily="49" charset="0"/>
              </a:rPr>
              <a:t> (</a:t>
            </a:r>
            <a:r>
              <a:rPr lang="en-US" sz="2000">
                <a:solidFill>
                  <a:schemeClr val="accent2"/>
                </a:solidFill>
                <a:latin typeface="Symbol" pitchFamily="18" charset="2"/>
              </a:rPr>
              <a:t>$</a:t>
            </a:r>
            <a:r>
              <a:rPr lang="en-US" sz="1600">
                <a:solidFill>
                  <a:schemeClr val="accent2"/>
                </a:solidFill>
                <a:latin typeface="Lucida Console" pitchFamily="49" charset="0"/>
              </a:rPr>
              <a:t>k flag[k]</a:t>
            </a:r>
          </a:p>
          <a:p>
            <a:pPr marL="231775" indent="-231775">
              <a:lnSpc>
                <a:spcPct val="80000"/>
              </a:lnSpc>
              <a:spcBef>
                <a:spcPct val="20000"/>
              </a:spcBef>
            </a:pPr>
            <a:r>
              <a:rPr lang="en-US" sz="1600">
                <a:solidFill>
                  <a:schemeClr val="accent2"/>
                </a:solidFill>
                <a:latin typeface="Lucida Console" pitchFamily="49" charset="0"/>
              </a:rPr>
              <a:t>           &amp;&amp; (label[i],i) &gt; (label[k],k));</a:t>
            </a:r>
            <a:endParaRPr lang="en-US" sz="16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smtClean="0"/>
              <a:t>Art of Multiprocessor Programming</a:t>
            </a:r>
          </a:p>
        </p:txBody>
      </p:sp>
      <p:sp>
        <p:nvSpPr>
          <p:cNvPr id="114691" name="Slide Number Placeholder 4"/>
          <p:cNvSpPr>
            <a:spLocks noGrp="1"/>
          </p:cNvSpPr>
          <p:nvPr>
            <p:ph type="sldNum" sz="quarter" idx="11"/>
          </p:nvPr>
        </p:nvSpPr>
        <p:spPr>
          <a:noFill/>
        </p:spPr>
        <p:txBody>
          <a:bodyPr/>
          <a:lstStyle/>
          <a:p>
            <a:fld id="{C38A714D-56E7-4E96-8DDC-517A759412DC}" type="slidenum">
              <a:rPr lang="ar-SA" smtClean="0">
                <a:cs typeface="Arial" pitchFamily="34" charset="0"/>
              </a:rPr>
              <a:pPr/>
              <a:t>113</a:t>
            </a:fld>
            <a:endParaRPr lang="en-US" smtClean="0">
              <a:cs typeface="Arial" pitchFamily="34" charset="0"/>
            </a:endParaRPr>
          </a:p>
        </p:txBody>
      </p:sp>
      <p:pic>
        <p:nvPicPr>
          <p:cNvPr id="114692"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4693" name="Rectangle 2"/>
          <p:cNvSpPr>
            <a:spLocks noGrp="1" noChangeArrowheads="1"/>
          </p:cNvSpPr>
          <p:nvPr>
            <p:ph type="title"/>
          </p:nvPr>
        </p:nvSpPr>
        <p:spPr/>
        <p:txBody>
          <a:bodyPr/>
          <a:lstStyle/>
          <a:p>
            <a:r>
              <a:rPr lang="en-US" smtClean="0"/>
              <a:t>Mutual Exclusion</a:t>
            </a:r>
          </a:p>
        </p:txBody>
      </p:sp>
      <p:sp>
        <p:nvSpPr>
          <p:cNvPr id="114694" name="Rectangle 3"/>
          <p:cNvSpPr>
            <a:spLocks noGrp="1" noChangeArrowheads="1"/>
          </p:cNvSpPr>
          <p:nvPr>
            <p:ph type="body" idx="1"/>
          </p:nvPr>
        </p:nvSpPr>
        <p:spPr/>
        <p:txBody>
          <a:bodyPr/>
          <a:lstStyle/>
          <a:p>
            <a:r>
              <a:rPr lang="en-US" smtClean="0"/>
              <a:t>Labels are strictly increasing so</a:t>
            </a:r>
            <a:r>
              <a:rPr lang="en-US" baseline="-25000" smtClean="0"/>
              <a:t> </a:t>
            </a:r>
          </a:p>
          <a:p>
            <a:r>
              <a:rPr lang="en-US" smtClean="0">
                <a:solidFill>
                  <a:schemeClr val="tx1"/>
                </a:solidFill>
              </a:rPr>
              <a:t>B </a:t>
            </a:r>
            <a:r>
              <a:rPr lang="en-US" smtClean="0"/>
              <a:t>must have seen</a:t>
            </a:r>
            <a:r>
              <a:rPr lang="en-US" smtClean="0">
                <a:solidFill>
                  <a:schemeClr val="tx1"/>
                </a:solidFill>
              </a:rPr>
              <a:t> flag[A] == false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smtClean="0"/>
              <a:t>Art of Multiprocessor Programming</a:t>
            </a:r>
          </a:p>
        </p:txBody>
      </p:sp>
      <p:sp>
        <p:nvSpPr>
          <p:cNvPr id="115715" name="Slide Number Placeholder 4"/>
          <p:cNvSpPr>
            <a:spLocks noGrp="1"/>
          </p:cNvSpPr>
          <p:nvPr>
            <p:ph type="sldNum" sz="quarter" idx="11"/>
          </p:nvPr>
        </p:nvSpPr>
        <p:spPr>
          <a:noFill/>
        </p:spPr>
        <p:txBody>
          <a:bodyPr/>
          <a:lstStyle/>
          <a:p>
            <a:fld id="{ACEED958-4714-45C4-B6A4-DB3329A7503B}" type="slidenum">
              <a:rPr lang="ar-SA" smtClean="0">
                <a:cs typeface="Arial" pitchFamily="34" charset="0"/>
              </a:rPr>
              <a:pPr/>
              <a:t>114</a:t>
            </a:fld>
            <a:endParaRPr lang="en-US" smtClean="0">
              <a:cs typeface="Arial" pitchFamily="34" charset="0"/>
            </a:endParaRPr>
          </a:p>
        </p:txBody>
      </p:sp>
      <p:pic>
        <p:nvPicPr>
          <p:cNvPr id="1157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5717" name="Rectangle 3"/>
          <p:cNvSpPr>
            <a:spLocks noGrp="1" noChangeArrowheads="1"/>
          </p:cNvSpPr>
          <p:nvPr>
            <p:ph type="title"/>
          </p:nvPr>
        </p:nvSpPr>
        <p:spPr/>
        <p:txBody>
          <a:bodyPr/>
          <a:lstStyle/>
          <a:p>
            <a:r>
              <a:rPr lang="en-US" smtClean="0"/>
              <a:t>Mutual Exclusion</a:t>
            </a:r>
          </a:p>
        </p:txBody>
      </p:sp>
      <p:sp>
        <p:nvSpPr>
          <p:cNvPr id="115718" name="Rectangle 4"/>
          <p:cNvSpPr>
            <a:spLocks noGrp="1" noChangeArrowheads="1"/>
          </p:cNvSpPr>
          <p:nvPr>
            <p:ph type="body" idx="1"/>
          </p:nvPr>
        </p:nvSpPr>
        <p:spPr/>
        <p:txBody>
          <a:bodyPr/>
          <a:lstStyle/>
          <a:p>
            <a:r>
              <a:rPr lang="en-US" smtClean="0"/>
              <a:t>Labels are strictly increasing so</a:t>
            </a:r>
            <a:r>
              <a:rPr lang="en-US" baseline="-25000" smtClean="0"/>
              <a:t> </a:t>
            </a:r>
          </a:p>
          <a:p>
            <a:r>
              <a:rPr lang="en-US" smtClean="0">
                <a:solidFill>
                  <a:schemeClr val="tx1"/>
                </a:solidFill>
              </a:rPr>
              <a:t>B </a:t>
            </a:r>
            <a:r>
              <a:rPr lang="en-US" smtClean="0"/>
              <a:t>must have seen</a:t>
            </a:r>
            <a:r>
              <a:rPr lang="en-US" smtClean="0">
                <a:solidFill>
                  <a:schemeClr val="tx1"/>
                </a:solidFill>
              </a:rPr>
              <a:t> flag[A] == false</a:t>
            </a:r>
          </a:p>
          <a:p>
            <a:r>
              <a:rPr lang="en-US" smtClean="0">
                <a:solidFill>
                  <a:schemeClr val="tx1"/>
                </a:solidFill>
              </a:rPr>
              <a:t>Labeling</a:t>
            </a:r>
            <a:r>
              <a:rPr lang="en-US" baseline="-25000" smtClean="0">
                <a:solidFill>
                  <a:schemeClr val="tx1"/>
                </a:solidFill>
              </a:rPr>
              <a:t>B</a:t>
            </a:r>
            <a:r>
              <a:rPr lang="en-US" smtClean="0">
                <a:solidFill>
                  <a:schemeClr val="tx1"/>
                </a:solidFill>
              </a:rPr>
              <a:t> </a:t>
            </a:r>
            <a:r>
              <a:rPr lang="en-US" sz="2400" smtClean="0">
                <a:solidFill>
                  <a:schemeClr val="tx1"/>
                </a:solidFill>
                <a:sym typeface="Wingdings" pitchFamily="2" charset="2"/>
              </a:rPr>
              <a:t></a:t>
            </a:r>
            <a:r>
              <a:rPr lang="en-US" smtClean="0">
                <a:solidFill>
                  <a:schemeClr val="tx1"/>
                </a:solidFill>
              </a:rPr>
              <a:t> read</a:t>
            </a:r>
            <a:r>
              <a:rPr lang="en-US" baseline="-25000" smtClean="0">
                <a:solidFill>
                  <a:schemeClr val="tx1"/>
                </a:solidFill>
              </a:rPr>
              <a:t>B</a:t>
            </a:r>
            <a:r>
              <a:rPr lang="en-US" smtClean="0">
                <a:solidFill>
                  <a:schemeClr val="tx1"/>
                </a:solidFill>
              </a:rPr>
              <a:t>(flag[A]) </a:t>
            </a:r>
            <a:r>
              <a:rPr lang="en-US" sz="2400" smtClean="0">
                <a:solidFill>
                  <a:schemeClr val="tx1"/>
                </a:solidFill>
                <a:sym typeface="Wingdings" pitchFamily="2" charset="2"/>
              </a:rPr>
              <a:t></a:t>
            </a:r>
            <a:r>
              <a:rPr lang="en-US" smtClean="0">
                <a:solidFill>
                  <a:schemeClr val="tx1"/>
                </a:solidFill>
              </a:rPr>
              <a:t> write</a:t>
            </a:r>
            <a:r>
              <a:rPr lang="en-US" baseline="-25000" smtClean="0">
                <a:solidFill>
                  <a:schemeClr val="tx1"/>
                </a:solidFill>
              </a:rPr>
              <a:t>A</a:t>
            </a:r>
            <a:r>
              <a:rPr lang="en-US" smtClean="0">
                <a:solidFill>
                  <a:schemeClr val="tx1"/>
                </a:solidFill>
              </a:rPr>
              <a:t>(flag[A]) </a:t>
            </a:r>
            <a:r>
              <a:rPr lang="en-US" sz="2400" smtClean="0">
                <a:solidFill>
                  <a:schemeClr val="tx1"/>
                </a:solidFill>
                <a:sym typeface="Wingdings" pitchFamily="2" charset="2"/>
              </a:rPr>
              <a:t></a:t>
            </a:r>
            <a:r>
              <a:rPr lang="en-US" smtClean="0">
                <a:solidFill>
                  <a:schemeClr val="tx1"/>
                </a:solidFill>
              </a:rPr>
              <a:t> Labeling</a:t>
            </a:r>
            <a:r>
              <a:rPr lang="en-US" baseline="-25000" smtClean="0">
                <a:solidFill>
                  <a:schemeClr val="tx1"/>
                </a:solidFill>
              </a:rPr>
              <a:t>A</a:t>
            </a:r>
          </a:p>
        </p:txBody>
      </p:sp>
    </p:spTree>
  </p:cSld>
  <p:clrMapOvr>
    <a:masterClrMapping/>
  </p:clrMapOvr>
  <p:transition>
    <p:blinds/>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smtClean="0"/>
              <a:t>Art of Multiprocessor Programming</a:t>
            </a:r>
          </a:p>
        </p:txBody>
      </p:sp>
      <p:sp>
        <p:nvSpPr>
          <p:cNvPr id="116739" name="Slide Number Placeholder 4"/>
          <p:cNvSpPr>
            <a:spLocks noGrp="1"/>
          </p:cNvSpPr>
          <p:nvPr>
            <p:ph type="sldNum" sz="quarter" idx="11"/>
          </p:nvPr>
        </p:nvSpPr>
        <p:spPr>
          <a:noFill/>
        </p:spPr>
        <p:txBody>
          <a:bodyPr/>
          <a:lstStyle/>
          <a:p>
            <a:fld id="{1243FF83-A083-421B-87EE-A14A17E6E8DB}" type="slidenum">
              <a:rPr lang="ar-SA" smtClean="0">
                <a:cs typeface="Arial" pitchFamily="34" charset="0"/>
              </a:rPr>
              <a:pPr/>
              <a:t>115</a:t>
            </a:fld>
            <a:endParaRPr lang="en-US" smtClean="0">
              <a:cs typeface="Arial" pitchFamily="34" charset="0"/>
            </a:endParaRPr>
          </a:p>
        </p:txBody>
      </p:sp>
      <p:pic>
        <p:nvPicPr>
          <p:cNvPr id="1167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6741" name="Rectangle 3"/>
          <p:cNvSpPr>
            <a:spLocks noGrp="1" noChangeArrowheads="1"/>
          </p:cNvSpPr>
          <p:nvPr>
            <p:ph type="title"/>
          </p:nvPr>
        </p:nvSpPr>
        <p:spPr/>
        <p:txBody>
          <a:bodyPr/>
          <a:lstStyle/>
          <a:p>
            <a:r>
              <a:rPr lang="en-US" smtClean="0"/>
              <a:t>Mutual Exclusion</a:t>
            </a:r>
          </a:p>
        </p:txBody>
      </p:sp>
      <p:sp>
        <p:nvSpPr>
          <p:cNvPr id="116742" name="Rectangle 4"/>
          <p:cNvSpPr>
            <a:spLocks noGrp="1" noChangeArrowheads="1"/>
          </p:cNvSpPr>
          <p:nvPr>
            <p:ph type="body" idx="1"/>
          </p:nvPr>
        </p:nvSpPr>
        <p:spPr/>
        <p:txBody>
          <a:bodyPr/>
          <a:lstStyle/>
          <a:p>
            <a:r>
              <a:rPr lang="en-US" smtClean="0"/>
              <a:t>Labels are strictly increasing so</a:t>
            </a:r>
            <a:r>
              <a:rPr lang="en-US" baseline="-25000" smtClean="0"/>
              <a:t> </a:t>
            </a:r>
          </a:p>
          <a:p>
            <a:r>
              <a:rPr lang="en-US" smtClean="0">
                <a:solidFill>
                  <a:schemeClr val="tx1"/>
                </a:solidFill>
              </a:rPr>
              <a:t>B </a:t>
            </a:r>
            <a:r>
              <a:rPr lang="en-US" smtClean="0"/>
              <a:t>must have seen</a:t>
            </a:r>
            <a:r>
              <a:rPr lang="en-US" smtClean="0">
                <a:solidFill>
                  <a:schemeClr val="tx1"/>
                </a:solidFill>
              </a:rPr>
              <a:t> flag[A] == false</a:t>
            </a:r>
          </a:p>
          <a:p>
            <a:r>
              <a:rPr lang="en-US" smtClean="0">
                <a:solidFill>
                  <a:schemeClr val="tx1"/>
                </a:solidFill>
              </a:rPr>
              <a:t>Labeling</a:t>
            </a:r>
            <a:r>
              <a:rPr lang="en-US" baseline="-25000" smtClean="0">
                <a:solidFill>
                  <a:schemeClr val="tx1"/>
                </a:solidFill>
              </a:rPr>
              <a:t>B</a:t>
            </a:r>
            <a:r>
              <a:rPr lang="en-US" smtClean="0">
                <a:solidFill>
                  <a:schemeClr val="tx1"/>
                </a:solidFill>
              </a:rPr>
              <a:t> </a:t>
            </a:r>
            <a:r>
              <a:rPr lang="en-US" sz="2400" smtClean="0">
                <a:solidFill>
                  <a:schemeClr val="tx1"/>
                </a:solidFill>
                <a:sym typeface="Wingdings" pitchFamily="2" charset="2"/>
              </a:rPr>
              <a:t></a:t>
            </a:r>
            <a:r>
              <a:rPr lang="en-US" smtClean="0">
                <a:solidFill>
                  <a:schemeClr val="tx1"/>
                </a:solidFill>
              </a:rPr>
              <a:t> read</a:t>
            </a:r>
            <a:r>
              <a:rPr lang="en-US" baseline="-25000" smtClean="0">
                <a:solidFill>
                  <a:schemeClr val="tx1"/>
                </a:solidFill>
              </a:rPr>
              <a:t>B</a:t>
            </a:r>
            <a:r>
              <a:rPr lang="en-US" smtClean="0">
                <a:solidFill>
                  <a:schemeClr val="tx1"/>
                </a:solidFill>
              </a:rPr>
              <a:t>(flag[A]) </a:t>
            </a:r>
            <a:r>
              <a:rPr lang="en-US" sz="2400" smtClean="0">
                <a:solidFill>
                  <a:schemeClr val="tx1"/>
                </a:solidFill>
                <a:sym typeface="Wingdings" pitchFamily="2" charset="2"/>
              </a:rPr>
              <a:t></a:t>
            </a:r>
            <a:r>
              <a:rPr lang="en-US" smtClean="0">
                <a:solidFill>
                  <a:schemeClr val="tx1"/>
                </a:solidFill>
              </a:rPr>
              <a:t> write</a:t>
            </a:r>
            <a:r>
              <a:rPr lang="en-US" baseline="-25000" smtClean="0">
                <a:solidFill>
                  <a:schemeClr val="tx1"/>
                </a:solidFill>
              </a:rPr>
              <a:t>A</a:t>
            </a:r>
            <a:r>
              <a:rPr lang="en-US" smtClean="0">
                <a:solidFill>
                  <a:schemeClr val="tx1"/>
                </a:solidFill>
              </a:rPr>
              <a:t>(flag[A]) </a:t>
            </a:r>
            <a:r>
              <a:rPr lang="en-US" sz="2400" smtClean="0">
                <a:solidFill>
                  <a:schemeClr val="tx1"/>
                </a:solidFill>
                <a:sym typeface="Wingdings" pitchFamily="2" charset="2"/>
              </a:rPr>
              <a:t></a:t>
            </a:r>
            <a:r>
              <a:rPr lang="en-US" smtClean="0">
                <a:solidFill>
                  <a:schemeClr val="tx1"/>
                </a:solidFill>
              </a:rPr>
              <a:t> Labeling</a:t>
            </a:r>
            <a:r>
              <a:rPr lang="en-US" baseline="-25000" smtClean="0">
                <a:solidFill>
                  <a:schemeClr val="tx1"/>
                </a:solidFill>
              </a:rPr>
              <a:t>A</a:t>
            </a:r>
          </a:p>
          <a:p>
            <a:r>
              <a:rPr lang="en-US" smtClean="0"/>
              <a:t>Which contradicts the assumption that </a:t>
            </a:r>
            <a:r>
              <a:rPr lang="en-US" smtClean="0">
                <a:solidFill>
                  <a:schemeClr val="tx1"/>
                </a:solidFill>
              </a:rPr>
              <a:t>A</a:t>
            </a:r>
            <a:r>
              <a:rPr lang="en-US" smtClean="0"/>
              <a:t> has an earlier label</a:t>
            </a:r>
          </a:p>
        </p:txBody>
      </p:sp>
    </p:spTree>
  </p:cSld>
  <p:clrMapOvr>
    <a:masterClrMapping/>
  </p:clrMapOvr>
  <p:transition>
    <p:blinds/>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smtClean="0"/>
              <a:t>Art of Multiprocessor Programming</a:t>
            </a:r>
          </a:p>
        </p:txBody>
      </p:sp>
      <p:sp>
        <p:nvSpPr>
          <p:cNvPr id="117763" name="Slide Number Placeholder 4"/>
          <p:cNvSpPr>
            <a:spLocks noGrp="1"/>
          </p:cNvSpPr>
          <p:nvPr>
            <p:ph type="sldNum" sz="quarter" idx="11"/>
          </p:nvPr>
        </p:nvSpPr>
        <p:spPr>
          <a:noFill/>
        </p:spPr>
        <p:txBody>
          <a:bodyPr/>
          <a:lstStyle/>
          <a:p>
            <a:fld id="{D6EC5DD0-804B-420B-ACC8-C352027A4703}" type="slidenum">
              <a:rPr lang="ar-SA" smtClean="0">
                <a:cs typeface="Arial" pitchFamily="34" charset="0"/>
              </a:rPr>
              <a:pPr/>
              <a:t>116</a:t>
            </a:fld>
            <a:endParaRPr lang="en-US" smtClean="0">
              <a:cs typeface="Arial" pitchFamily="34" charset="0"/>
            </a:endParaRPr>
          </a:p>
        </p:txBody>
      </p:sp>
      <p:pic>
        <p:nvPicPr>
          <p:cNvPr id="117764"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7765" name="Rectangle 2"/>
          <p:cNvSpPr>
            <a:spLocks noGrp="1" noChangeArrowheads="1"/>
          </p:cNvSpPr>
          <p:nvPr>
            <p:ph type="title"/>
          </p:nvPr>
        </p:nvSpPr>
        <p:spPr>
          <a:xfrm>
            <a:off x="685800" y="538163"/>
            <a:ext cx="7772400" cy="1143000"/>
          </a:xfrm>
        </p:spPr>
        <p:txBody>
          <a:bodyPr/>
          <a:lstStyle/>
          <a:p>
            <a:r>
              <a:rPr lang="en-US" smtClean="0"/>
              <a:t>Bakery Y2</a:t>
            </a:r>
            <a:r>
              <a:rPr lang="en-US" baseline="30000" smtClean="0"/>
              <a:t>32</a:t>
            </a:r>
            <a:r>
              <a:rPr lang="en-US" smtClean="0"/>
              <a:t>K Bug</a:t>
            </a:r>
          </a:p>
        </p:txBody>
      </p:sp>
      <p:sp>
        <p:nvSpPr>
          <p:cNvPr id="117766" name="Rectangle 3"/>
          <p:cNvSpPr>
            <a:spLocks noChangeArrowheads="1"/>
          </p:cNvSpPr>
          <p:nvPr/>
        </p:nvSpPr>
        <p:spPr bwMode="auto">
          <a:xfrm>
            <a:off x="1047750" y="1676400"/>
            <a:ext cx="6838950" cy="2865438"/>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 Bakery implements Lock</a:t>
            </a: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public void</a:t>
            </a:r>
            <a:r>
              <a:rPr lang="en-US" sz="2000">
                <a:solidFill>
                  <a:srgbClr val="000000"/>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lock()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flag[i]  =</a:t>
            </a:r>
            <a:r>
              <a:rPr lang="en-US" sz="2000">
                <a:solidFill>
                  <a:srgbClr val="000000"/>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a:t>
            </a:r>
            <a:r>
              <a:rPr lang="en-US" sz="2000">
                <a:solidFill>
                  <a:srgbClr val="000000"/>
                </a:solidFill>
                <a:latin typeface="Lucida Console" pitchFamily="49" charset="0"/>
                <a:cs typeface="Courier New" pitchFamily="49" charset="0"/>
              </a:rPr>
              <a:t>  </a:t>
            </a:r>
            <a:endParaRPr lang="en-US" sz="20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000">
                <a:solidFill>
                  <a:srgbClr val="FF0000"/>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label[i] = </a:t>
            </a:r>
            <a:r>
              <a:rPr lang="en-US" sz="2000">
                <a:solidFill>
                  <a:schemeClr val="tx1"/>
                </a:solidFill>
                <a:latin typeface="Lucida Console" pitchFamily="49" charset="0"/>
                <a:cs typeface="Courier New" pitchFamily="49" charset="0"/>
              </a:rPr>
              <a:t>max</a:t>
            </a:r>
            <a:r>
              <a:rPr lang="en-US" sz="2000">
                <a:solidFill>
                  <a:schemeClr val="accent2"/>
                </a:solidFill>
                <a:latin typeface="Lucida Console" pitchFamily="49" charset="0"/>
                <a:cs typeface="Courier New" pitchFamily="49" charset="0"/>
              </a:rPr>
              <a:t>(label[0], …,label[n-1])+1;</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a:t>
            </a:r>
            <a:r>
              <a:rPr lang="en-US" sz="2800">
                <a:solidFill>
                  <a:schemeClr val="accent2"/>
                </a:solidFill>
                <a:latin typeface="Symbol" pitchFamily="18" charset="2"/>
              </a:rPr>
              <a:t>$</a:t>
            </a:r>
            <a:r>
              <a:rPr lang="en-US" sz="2000">
                <a:solidFill>
                  <a:schemeClr val="accent2"/>
                </a:solidFill>
                <a:latin typeface="Lucida Console" pitchFamily="49" charset="0"/>
              </a:rPr>
              <a:t>k flag[k]</a:t>
            </a:r>
          </a:p>
          <a:p>
            <a:pPr marL="231775" indent="-231775">
              <a:lnSpc>
                <a:spcPct val="80000"/>
              </a:lnSpc>
              <a:spcBef>
                <a:spcPct val="20000"/>
              </a:spcBef>
            </a:pPr>
            <a:r>
              <a:rPr lang="en-US" sz="2000">
                <a:solidFill>
                  <a:schemeClr val="accent2"/>
                </a:solidFill>
                <a:latin typeface="Lucida Console" pitchFamily="49" charset="0"/>
              </a:rPr>
              <a:t>           &amp;&amp; (label[i],i) &gt; (label[k],k));</a:t>
            </a:r>
            <a:endParaRPr lang="en-US" sz="20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smtClean="0"/>
              <a:t>Art of Multiprocessor Programming</a:t>
            </a:r>
          </a:p>
        </p:txBody>
      </p:sp>
      <p:sp>
        <p:nvSpPr>
          <p:cNvPr id="118787" name="Slide Number Placeholder 4"/>
          <p:cNvSpPr>
            <a:spLocks noGrp="1"/>
          </p:cNvSpPr>
          <p:nvPr>
            <p:ph type="sldNum" sz="quarter" idx="11"/>
          </p:nvPr>
        </p:nvSpPr>
        <p:spPr>
          <a:noFill/>
        </p:spPr>
        <p:txBody>
          <a:bodyPr/>
          <a:lstStyle/>
          <a:p>
            <a:fld id="{2E848B59-9616-4F08-A57F-2F550E754DDD}" type="slidenum">
              <a:rPr lang="ar-SA" smtClean="0">
                <a:cs typeface="Arial" pitchFamily="34" charset="0"/>
              </a:rPr>
              <a:pPr/>
              <a:t>117</a:t>
            </a:fld>
            <a:endParaRPr lang="en-US" smtClean="0">
              <a:cs typeface="Arial" pitchFamily="34" charset="0"/>
            </a:endParaRPr>
          </a:p>
        </p:txBody>
      </p:sp>
      <p:pic>
        <p:nvPicPr>
          <p:cNvPr id="1187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8789" name="Rectangle 3"/>
          <p:cNvSpPr>
            <a:spLocks noGrp="1" noChangeArrowheads="1"/>
          </p:cNvSpPr>
          <p:nvPr>
            <p:ph type="title"/>
          </p:nvPr>
        </p:nvSpPr>
        <p:spPr>
          <a:xfrm>
            <a:off x="685800" y="538163"/>
            <a:ext cx="7772400" cy="1143000"/>
          </a:xfrm>
        </p:spPr>
        <p:txBody>
          <a:bodyPr/>
          <a:lstStyle/>
          <a:p>
            <a:r>
              <a:rPr lang="en-US" smtClean="0"/>
              <a:t>Bakery Y2</a:t>
            </a:r>
            <a:r>
              <a:rPr lang="en-US" baseline="30000" smtClean="0"/>
              <a:t>32</a:t>
            </a:r>
            <a:r>
              <a:rPr lang="en-US" smtClean="0"/>
              <a:t>K Bug</a:t>
            </a:r>
          </a:p>
        </p:txBody>
      </p:sp>
      <p:sp>
        <p:nvSpPr>
          <p:cNvPr id="118790" name="Rectangle 4"/>
          <p:cNvSpPr>
            <a:spLocks noChangeArrowheads="1"/>
          </p:cNvSpPr>
          <p:nvPr/>
        </p:nvSpPr>
        <p:spPr bwMode="auto">
          <a:xfrm>
            <a:off x="1047750" y="1676400"/>
            <a:ext cx="6838950" cy="2865438"/>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Bakery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flag[i]  = true;</a:t>
            </a:r>
            <a:r>
              <a:rPr lang="en-US" sz="2000">
                <a:solidFill>
                  <a:srgbClr val="000000"/>
                </a:solidFill>
                <a:latin typeface="Lucida Console" pitchFamily="49" charset="0"/>
                <a:cs typeface="Courier New" pitchFamily="49" charset="0"/>
              </a:rPr>
              <a:t>  </a:t>
            </a:r>
            <a:endParaRPr lang="en-US" sz="20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000">
                <a:solidFill>
                  <a:srgbClr val="FF0000"/>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label[i] = </a:t>
            </a:r>
            <a:r>
              <a:rPr lang="en-US" sz="2000">
                <a:solidFill>
                  <a:schemeClr val="tx1"/>
                </a:solidFill>
                <a:latin typeface="Lucida Console" pitchFamily="49" charset="0"/>
                <a:cs typeface="Courier New" pitchFamily="49" charset="0"/>
              </a:rPr>
              <a:t>max</a:t>
            </a:r>
            <a:r>
              <a:rPr lang="en-US" sz="2000">
                <a:solidFill>
                  <a:schemeClr val="accent2"/>
                </a:solidFill>
                <a:latin typeface="Lucida Console" pitchFamily="49" charset="0"/>
                <a:cs typeface="Courier New" pitchFamily="49" charset="0"/>
              </a:rPr>
              <a:t>(label[0], …,label[n-1])+1;</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a:t>
            </a:r>
            <a:r>
              <a:rPr lang="en-US" sz="2800">
                <a:solidFill>
                  <a:schemeClr val="folHlink"/>
                </a:solidFill>
                <a:latin typeface="Symbol" pitchFamily="18" charset="2"/>
              </a:rPr>
              <a:t>$</a:t>
            </a:r>
            <a:r>
              <a:rPr lang="en-US" sz="2000">
                <a:solidFill>
                  <a:schemeClr val="folHlink"/>
                </a:solidFill>
                <a:latin typeface="Lucida Console" pitchFamily="49" charset="0"/>
              </a:rPr>
              <a:t>k flag[k]</a:t>
            </a:r>
          </a:p>
          <a:p>
            <a:pPr marL="231775" indent="-231775">
              <a:lnSpc>
                <a:spcPct val="80000"/>
              </a:lnSpc>
              <a:spcBef>
                <a:spcPct val="20000"/>
              </a:spcBef>
            </a:pPr>
            <a:r>
              <a:rPr lang="en-US" sz="2000">
                <a:solidFill>
                  <a:schemeClr val="folHlink"/>
                </a:solidFill>
                <a:latin typeface="Lucida Console" pitchFamily="49" charset="0"/>
              </a:rPr>
              <a:t>           &amp;&amp; (label[i],i) &gt; (label[k],k));</a:t>
            </a:r>
            <a:endParaRPr lang="en-US" sz="20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p:txBody>
      </p:sp>
      <p:pic>
        <p:nvPicPr>
          <p:cNvPr id="118791" name="Picture 5" descr="magic"/>
          <p:cNvPicPr>
            <a:picLocks noChangeAspect="1" noChangeArrowheads="1"/>
          </p:cNvPicPr>
          <p:nvPr/>
        </p:nvPicPr>
        <p:blipFill>
          <a:blip r:embed="rId3" cstate="print"/>
          <a:srcRect/>
          <a:stretch>
            <a:fillRect/>
          </a:stretch>
        </p:blipFill>
        <p:spPr bwMode="auto">
          <a:xfrm>
            <a:off x="2511425" y="1925638"/>
            <a:ext cx="127000" cy="127000"/>
          </a:xfrm>
          <a:prstGeom prst="rect">
            <a:avLst/>
          </a:prstGeom>
          <a:noFill/>
          <a:ln w="9525">
            <a:noFill/>
            <a:miter lim="800000"/>
            <a:headEnd/>
            <a:tailEnd/>
          </a:ln>
        </p:spPr>
      </p:pic>
      <p:sp>
        <p:nvSpPr>
          <p:cNvPr id="118792" name="AutoShape 6"/>
          <p:cNvSpPr>
            <a:spLocks noChangeArrowheads="1"/>
          </p:cNvSpPr>
          <p:nvPr/>
        </p:nvSpPr>
        <p:spPr bwMode="auto">
          <a:xfrm>
            <a:off x="1417638" y="2841625"/>
            <a:ext cx="6442075" cy="465138"/>
          </a:xfrm>
          <a:prstGeom prst="wedgeRoundRectCallout">
            <a:avLst>
              <a:gd name="adj1" fmla="val 31690"/>
              <a:gd name="adj2" fmla="val -125083"/>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118793" name="Text Box 7"/>
          <p:cNvSpPr txBox="1">
            <a:spLocks noChangeArrowheads="1"/>
          </p:cNvSpPr>
          <p:nvPr/>
        </p:nvSpPr>
        <p:spPr bwMode="auto">
          <a:xfrm>
            <a:off x="5334000" y="1571625"/>
            <a:ext cx="3810000" cy="946150"/>
          </a:xfrm>
          <a:prstGeom prst="rect">
            <a:avLst/>
          </a:prstGeom>
          <a:noFill/>
          <a:ln w="9525">
            <a:noFill/>
            <a:miter lim="800000"/>
            <a:headEnd/>
            <a:tailEnd/>
          </a:ln>
        </p:spPr>
        <p:txBody>
          <a:bodyPr>
            <a:spAutoFit/>
          </a:bodyPr>
          <a:lstStyle/>
          <a:p>
            <a:pPr algn="ctr"/>
            <a:r>
              <a:rPr lang="en-US" sz="2800" dirty="0" err="1">
                <a:solidFill>
                  <a:srgbClr val="FF0000"/>
                </a:solidFill>
                <a:latin typeface="Arial" pitchFamily="34" charset="0"/>
              </a:rPr>
              <a:t>Mutex</a:t>
            </a:r>
            <a:r>
              <a:rPr lang="en-US" sz="2800" dirty="0">
                <a:solidFill>
                  <a:srgbClr val="FF0000"/>
                </a:solidFill>
                <a:latin typeface="Arial" pitchFamily="34" charset="0"/>
              </a:rPr>
              <a:t> breaks if </a:t>
            </a:r>
            <a:r>
              <a:rPr lang="en-US" sz="2800" dirty="0">
                <a:solidFill>
                  <a:srgbClr val="FF0000"/>
                </a:solidFill>
                <a:latin typeface="Lucida Console" pitchFamily="49" charset="0"/>
              </a:rPr>
              <a:t>label[</a:t>
            </a:r>
            <a:r>
              <a:rPr lang="en-US" sz="2800" dirty="0" err="1">
                <a:solidFill>
                  <a:srgbClr val="FF0000"/>
                </a:solidFill>
                <a:latin typeface="Lucida Console" pitchFamily="49" charset="0"/>
              </a:rPr>
              <a:t>i</a:t>
            </a:r>
            <a:r>
              <a:rPr lang="en-US" sz="2800" dirty="0">
                <a:solidFill>
                  <a:srgbClr val="FF0000"/>
                </a:solidFill>
                <a:latin typeface="Lucida Console" pitchFamily="49" charset="0"/>
              </a:rPr>
              <a:t>]</a:t>
            </a:r>
            <a:r>
              <a:rPr lang="en-US" sz="2800" dirty="0">
                <a:solidFill>
                  <a:srgbClr val="FF0000"/>
                </a:solidFill>
                <a:latin typeface="Arial" pitchFamily="34" charset="0"/>
              </a:rPr>
              <a:t> overflows</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smtClean="0"/>
              <a:t>Art of Multiprocessor Programming</a:t>
            </a:r>
          </a:p>
        </p:txBody>
      </p:sp>
      <p:sp>
        <p:nvSpPr>
          <p:cNvPr id="119811" name="Slide Number Placeholder 4"/>
          <p:cNvSpPr>
            <a:spLocks noGrp="1"/>
          </p:cNvSpPr>
          <p:nvPr>
            <p:ph type="sldNum" sz="quarter" idx="11"/>
          </p:nvPr>
        </p:nvSpPr>
        <p:spPr>
          <a:noFill/>
        </p:spPr>
        <p:txBody>
          <a:bodyPr/>
          <a:lstStyle/>
          <a:p>
            <a:fld id="{E259ED2D-2CF5-4617-A81D-220F7BF424C6}" type="slidenum">
              <a:rPr lang="ar-SA" smtClean="0">
                <a:cs typeface="Arial" pitchFamily="34" charset="0"/>
              </a:rPr>
              <a:pPr/>
              <a:t>118</a:t>
            </a:fld>
            <a:endParaRPr lang="en-US" smtClean="0">
              <a:cs typeface="Arial" pitchFamily="34" charset="0"/>
            </a:endParaRPr>
          </a:p>
        </p:txBody>
      </p:sp>
      <p:pic>
        <p:nvPicPr>
          <p:cNvPr id="11981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9813" name="Rectangle 2"/>
          <p:cNvSpPr>
            <a:spLocks noGrp="1" noChangeArrowheads="1"/>
          </p:cNvSpPr>
          <p:nvPr>
            <p:ph type="title"/>
          </p:nvPr>
        </p:nvSpPr>
        <p:spPr/>
        <p:txBody>
          <a:bodyPr/>
          <a:lstStyle/>
          <a:p>
            <a:r>
              <a:rPr lang="en-US" sz="4000" smtClean="0"/>
              <a:t>Does Overflow Actually Matter?</a:t>
            </a:r>
          </a:p>
        </p:txBody>
      </p:sp>
      <p:sp>
        <p:nvSpPr>
          <p:cNvPr id="119814" name="Rectangle 3"/>
          <p:cNvSpPr>
            <a:spLocks noGrp="1" noChangeArrowheads="1"/>
          </p:cNvSpPr>
          <p:nvPr>
            <p:ph type="body" idx="1"/>
          </p:nvPr>
        </p:nvSpPr>
        <p:spPr/>
        <p:txBody>
          <a:bodyPr/>
          <a:lstStyle/>
          <a:p>
            <a:pPr>
              <a:lnSpc>
                <a:spcPct val="90000"/>
              </a:lnSpc>
            </a:pPr>
            <a:r>
              <a:rPr lang="en-US" smtClean="0"/>
              <a:t>Yes</a:t>
            </a:r>
          </a:p>
          <a:p>
            <a:pPr lvl="1">
              <a:lnSpc>
                <a:spcPct val="90000"/>
              </a:lnSpc>
            </a:pPr>
            <a:r>
              <a:rPr lang="en-US" smtClean="0"/>
              <a:t>Y2K</a:t>
            </a:r>
          </a:p>
          <a:p>
            <a:pPr lvl="1">
              <a:lnSpc>
                <a:spcPct val="90000"/>
              </a:lnSpc>
            </a:pPr>
            <a:r>
              <a:rPr lang="en-US" smtClean="0"/>
              <a:t>18 January 2038 (Unix </a:t>
            </a:r>
            <a:r>
              <a:rPr lang="en-US" b="1" smtClean="0">
                <a:solidFill>
                  <a:schemeClr val="tx1"/>
                </a:solidFill>
                <a:latin typeface="Lucida Console" pitchFamily="49" charset="0"/>
              </a:rPr>
              <a:t>time_t</a:t>
            </a:r>
            <a:r>
              <a:rPr lang="en-US" smtClean="0"/>
              <a:t> rollover)</a:t>
            </a:r>
          </a:p>
          <a:p>
            <a:pPr lvl="1">
              <a:lnSpc>
                <a:spcPct val="90000"/>
              </a:lnSpc>
            </a:pPr>
            <a:r>
              <a:rPr lang="en-US" smtClean="0"/>
              <a:t>16-bit counters</a:t>
            </a:r>
          </a:p>
          <a:p>
            <a:pPr>
              <a:lnSpc>
                <a:spcPct val="90000"/>
              </a:lnSpc>
            </a:pPr>
            <a:r>
              <a:rPr lang="en-US" smtClean="0"/>
              <a:t>No</a:t>
            </a:r>
          </a:p>
          <a:p>
            <a:pPr lvl="1">
              <a:lnSpc>
                <a:spcPct val="90000"/>
              </a:lnSpc>
            </a:pPr>
            <a:r>
              <a:rPr lang="en-US" smtClean="0"/>
              <a:t>64-bit counters</a:t>
            </a:r>
          </a:p>
          <a:p>
            <a:pPr>
              <a:lnSpc>
                <a:spcPct val="90000"/>
              </a:lnSpc>
            </a:pPr>
            <a:r>
              <a:rPr lang="en-US" smtClean="0"/>
              <a:t>Maybe</a:t>
            </a:r>
          </a:p>
          <a:p>
            <a:pPr lvl="1">
              <a:lnSpc>
                <a:spcPct val="90000"/>
              </a:lnSpc>
            </a:pPr>
            <a:r>
              <a:rPr lang="en-US" smtClean="0"/>
              <a:t>32-bit counters</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smtClean="0"/>
              <a:t>Art of Multiprocessor Programming</a:t>
            </a:r>
          </a:p>
        </p:txBody>
      </p:sp>
      <p:sp>
        <p:nvSpPr>
          <p:cNvPr id="120835" name="Slide Number Placeholder 4"/>
          <p:cNvSpPr>
            <a:spLocks noGrp="1"/>
          </p:cNvSpPr>
          <p:nvPr>
            <p:ph type="sldNum" sz="quarter" idx="11"/>
          </p:nvPr>
        </p:nvSpPr>
        <p:spPr>
          <a:noFill/>
        </p:spPr>
        <p:txBody>
          <a:bodyPr/>
          <a:lstStyle/>
          <a:p>
            <a:fld id="{631936F2-F018-4FCC-8490-C4993E41C10F}" type="slidenum">
              <a:rPr lang="ar-SA" smtClean="0">
                <a:cs typeface="Arial" pitchFamily="34" charset="0"/>
              </a:rPr>
              <a:pPr/>
              <a:t>119</a:t>
            </a:fld>
            <a:endParaRPr lang="en-US" smtClean="0">
              <a:cs typeface="Arial" pitchFamily="34" charset="0"/>
            </a:endParaRPr>
          </a:p>
        </p:txBody>
      </p:sp>
      <p:pic>
        <p:nvPicPr>
          <p:cNvPr id="12083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0837" name="Rectangle 2"/>
          <p:cNvSpPr>
            <a:spLocks noGrp="1" noChangeArrowheads="1"/>
          </p:cNvSpPr>
          <p:nvPr>
            <p:ph type="title"/>
          </p:nvPr>
        </p:nvSpPr>
        <p:spPr/>
        <p:txBody>
          <a:bodyPr/>
          <a:lstStyle/>
          <a:p>
            <a:r>
              <a:rPr lang="en-US" smtClean="0"/>
              <a:t>Timestamps</a:t>
            </a:r>
          </a:p>
        </p:txBody>
      </p:sp>
      <p:sp>
        <p:nvSpPr>
          <p:cNvPr id="120838" name="Rectangle 3"/>
          <p:cNvSpPr>
            <a:spLocks noGrp="1" noChangeArrowheads="1"/>
          </p:cNvSpPr>
          <p:nvPr>
            <p:ph type="body" idx="1"/>
          </p:nvPr>
        </p:nvSpPr>
        <p:spPr/>
        <p:txBody>
          <a:bodyPr/>
          <a:lstStyle/>
          <a:p>
            <a:r>
              <a:rPr lang="en-US" smtClean="0"/>
              <a:t>Label variable is really a </a:t>
            </a:r>
            <a:r>
              <a:rPr lang="en-US" smtClean="0">
                <a:solidFill>
                  <a:srgbClr val="FF0000"/>
                </a:solidFill>
              </a:rPr>
              <a:t>timestamp</a:t>
            </a:r>
          </a:p>
          <a:p>
            <a:r>
              <a:rPr lang="en-US" smtClean="0"/>
              <a:t>Need ability to</a:t>
            </a:r>
          </a:p>
          <a:p>
            <a:pPr lvl="1"/>
            <a:r>
              <a:rPr lang="en-US" smtClean="0"/>
              <a:t>Read others’ timestamps</a:t>
            </a:r>
          </a:p>
          <a:p>
            <a:pPr lvl="1"/>
            <a:r>
              <a:rPr lang="en-US" smtClean="0"/>
              <a:t>Compare them</a:t>
            </a:r>
          </a:p>
          <a:p>
            <a:pPr lvl="1"/>
            <a:r>
              <a:rPr lang="en-US" smtClean="0"/>
              <a:t>Generate a </a:t>
            </a:r>
            <a:r>
              <a:rPr lang="en-US" b="1" smtClean="0">
                <a:solidFill>
                  <a:srgbClr val="FF0000"/>
                </a:solidFill>
              </a:rPr>
              <a:t>later</a:t>
            </a:r>
            <a:r>
              <a:rPr lang="en-US" smtClean="0"/>
              <a:t> timestamp </a:t>
            </a:r>
          </a:p>
          <a:p>
            <a:r>
              <a:rPr lang="en-US" smtClean="0"/>
              <a:t>Can we do this without overflow?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smtClean="0"/>
              <a:t>Art of Multiprocessor Programming</a:t>
            </a:r>
          </a:p>
        </p:txBody>
      </p:sp>
      <p:sp>
        <p:nvSpPr>
          <p:cNvPr id="13315" name="Slide Number Placeholder 4"/>
          <p:cNvSpPr>
            <a:spLocks noGrp="1"/>
          </p:cNvSpPr>
          <p:nvPr>
            <p:ph type="sldNum" sz="quarter" idx="11"/>
          </p:nvPr>
        </p:nvSpPr>
        <p:spPr>
          <a:noFill/>
        </p:spPr>
        <p:txBody>
          <a:bodyPr/>
          <a:lstStyle/>
          <a:p>
            <a:fld id="{0AB9DE63-2293-4390-96DC-5CF601B08DC4}" type="slidenum">
              <a:rPr lang="ar-SA" smtClean="0">
                <a:cs typeface="Arial" pitchFamily="34" charset="0"/>
              </a:rPr>
              <a:pPr/>
              <a:t>12</a:t>
            </a:fld>
            <a:endParaRPr lang="en-US" smtClean="0">
              <a:cs typeface="Arial" pitchFamily="34" charset="0"/>
            </a:endParaRPr>
          </a:p>
        </p:txBody>
      </p:sp>
      <p:pic>
        <p:nvPicPr>
          <p:cNvPr id="1331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3317" name="Rectangle 2"/>
          <p:cNvSpPr>
            <a:spLocks noGrp="1" noChangeArrowheads="1"/>
          </p:cNvSpPr>
          <p:nvPr>
            <p:ph type="title"/>
          </p:nvPr>
        </p:nvSpPr>
        <p:spPr/>
        <p:txBody>
          <a:bodyPr/>
          <a:lstStyle/>
          <a:p>
            <a:r>
              <a:rPr lang="en-US" smtClean="0"/>
              <a:t>States</a:t>
            </a:r>
          </a:p>
        </p:txBody>
      </p:sp>
      <p:sp>
        <p:nvSpPr>
          <p:cNvPr id="13318" name="Rectangle 3"/>
          <p:cNvSpPr>
            <a:spLocks noGrp="1" noChangeArrowheads="1"/>
          </p:cNvSpPr>
          <p:nvPr>
            <p:ph type="body" idx="1"/>
          </p:nvPr>
        </p:nvSpPr>
        <p:spPr/>
        <p:txBody>
          <a:bodyPr/>
          <a:lstStyle/>
          <a:p>
            <a:r>
              <a:rPr lang="en-US" smtClean="0"/>
              <a:t>Thread State</a:t>
            </a:r>
          </a:p>
          <a:p>
            <a:pPr lvl="1"/>
            <a:r>
              <a:rPr lang="en-US" smtClean="0"/>
              <a:t>Program counter</a:t>
            </a:r>
          </a:p>
          <a:p>
            <a:pPr lvl="1"/>
            <a:r>
              <a:rPr lang="en-US" smtClean="0"/>
              <a:t>Local variables</a:t>
            </a:r>
          </a:p>
          <a:p>
            <a:r>
              <a:rPr lang="en-US" smtClean="0"/>
              <a:t>System state</a:t>
            </a:r>
          </a:p>
          <a:p>
            <a:pPr lvl="1"/>
            <a:r>
              <a:rPr lang="en-US" smtClean="0"/>
              <a:t>Object fields (shared variables)</a:t>
            </a:r>
          </a:p>
          <a:p>
            <a:pPr lvl="1"/>
            <a:r>
              <a:rPr lang="en-US" smtClean="0"/>
              <a:t>Union of thread states</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smtClean="0"/>
              <a:t>Art of Multiprocessor Programming</a:t>
            </a:r>
          </a:p>
        </p:txBody>
      </p:sp>
      <p:sp>
        <p:nvSpPr>
          <p:cNvPr id="121859" name="Slide Number Placeholder 4"/>
          <p:cNvSpPr>
            <a:spLocks noGrp="1"/>
          </p:cNvSpPr>
          <p:nvPr>
            <p:ph type="sldNum" sz="quarter" idx="11"/>
          </p:nvPr>
        </p:nvSpPr>
        <p:spPr>
          <a:noFill/>
        </p:spPr>
        <p:txBody>
          <a:bodyPr/>
          <a:lstStyle/>
          <a:p>
            <a:fld id="{E339253F-E9C8-478B-942F-DBA5195DF1F0}" type="slidenum">
              <a:rPr lang="ar-SA" smtClean="0">
                <a:cs typeface="Arial" pitchFamily="34" charset="0"/>
              </a:rPr>
              <a:pPr/>
              <a:t>120</a:t>
            </a:fld>
            <a:endParaRPr lang="en-US" smtClean="0">
              <a:cs typeface="Arial" pitchFamily="34" charset="0"/>
            </a:endParaRPr>
          </a:p>
        </p:txBody>
      </p:sp>
      <p:pic>
        <p:nvPicPr>
          <p:cNvPr id="121860"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1861" name="Rectangle 3"/>
          <p:cNvSpPr>
            <a:spLocks noGrp="1" noChangeArrowheads="1"/>
          </p:cNvSpPr>
          <p:nvPr>
            <p:ph type="body" idx="1"/>
          </p:nvPr>
        </p:nvSpPr>
        <p:spPr/>
        <p:txBody>
          <a:bodyPr/>
          <a:lstStyle/>
          <a:p>
            <a:r>
              <a:rPr lang="en-US" smtClean="0"/>
              <a:t>One can construct a</a:t>
            </a:r>
          </a:p>
          <a:p>
            <a:pPr lvl="1"/>
            <a:r>
              <a:rPr lang="en-US" smtClean="0"/>
              <a:t>Wait-free (no mutual exclusion)</a:t>
            </a:r>
          </a:p>
          <a:p>
            <a:pPr lvl="1"/>
            <a:r>
              <a:rPr lang="en-US" smtClean="0"/>
              <a:t>Concurrent</a:t>
            </a:r>
          </a:p>
          <a:p>
            <a:pPr lvl="1"/>
            <a:r>
              <a:rPr lang="en-US" smtClean="0"/>
              <a:t>Timestamping system</a:t>
            </a:r>
          </a:p>
          <a:p>
            <a:pPr lvl="1"/>
            <a:r>
              <a:rPr lang="en-US" smtClean="0"/>
              <a:t>That never overflows</a:t>
            </a:r>
          </a:p>
          <a:p>
            <a:pPr lvl="2"/>
            <a:endParaRPr lang="en-US" smtClean="0"/>
          </a:p>
          <a:p>
            <a:endParaRPr lang="en-US" smtClean="0"/>
          </a:p>
        </p:txBody>
      </p:sp>
      <p:sp>
        <p:nvSpPr>
          <p:cNvPr id="121862" name="Rectangle 2"/>
          <p:cNvSpPr>
            <a:spLocks noGrp="1" noChangeArrowheads="1"/>
          </p:cNvSpPr>
          <p:nvPr>
            <p:ph type="title"/>
          </p:nvPr>
        </p:nvSpPr>
        <p:spPr/>
        <p:txBody>
          <a:bodyPr/>
          <a:lstStyle/>
          <a:p>
            <a:r>
              <a:rPr lang="en-US" smtClean="0"/>
              <a:t>The Good News</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smtClean="0"/>
              <a:t>Art of Multiprocessor Programming</a:t>
            </a:r>
          </a:p>
        </p:txBody>
      </p:sp>
      <p:sp>
        <p:nvSpPr>
          <p:cNvPr id="122883" name="Slide Number Placeholder 4"/>
          <p:cNvSpPr>
            <a:spLocks noGrp="1"/>
          </p:cNvSpPr>
          <p:nvPr>
            <p:ph type="sldNum" sz="quarter" idx="11"/>
          </p:nvPr>
        </p:nvSpPr>
        <p:spPr>
          <a:noFill/>
        </p:spPr>
        <p:txBody>
          <a:bodyPr/>
          <a:lstStyle/>
          <a:p>
            <a:fld id="{B4DC390D-ABD0-47CE-982B-EC053E48FAB8}" type="slidenum">
              <a:rPr lang="ar-SA" smtClean="0">
                <a:cs typeface="Arial" pitchFamily="34" charset="0"/>
              </a:rPr>
              <a:pPr/>
              <a:t>121</a:t>
            </a:fld>
            <a:endParaRPr lang="en-US" smtClean="0">
              <a:cs typeface="Arial" pitchFamily="34" charset="0"/>
            </a:endParaRPr>
          </a:p>
        </p:txBody>
      </p:sp>
      <p:pic>
        <p:nvPicPr>
          <p:cNvPr id="1228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2885" name="Rectangle 3"/>
          <p:cNvSpPr>
            <a:spLocks noGrp="1" noChangeArrowheads="1"/>
          </p:cNvSpPr>
          <p:nvPr>
            <p:ph type="body" idx="1"/>
          </p:nvPr>
        </p:nvSpPr>
        <p:spPr/>
        <p:txBody>
          <a:bodyPr/>
          <a:lstStyle/>
          <a:p>
            <a:r>
              <a:rPr lang="en-US" smtClean="0"/>
              <a:t>One can construct a</a:t>
            </a:r>
          </a:p>
          <a:p>
            <a:pPr lvl="1"/>
            <a:r>
              <a:rPr lang="en-US" smtClean="0"/>
              <a:t>Wait-free (no mutual exclusion)</a:t>
            </a:r>
          </a:p>
          <a:p>
            <a:pPr lvl="1"/>
            <a:r>
              <a:rPr lang="en-US" smtClean="0"/>
              <a:t>Concurrent</a:t>
            </a:r>
          </a:p>
          <a:p>
            <a:pPr lvl="1"/>
            <a:r>
              <a:rPr lang="en-US" smtClean="0"/>
              <a:t>Timestamping system</a:t>
            </a:r>
          </a:p>
          <a:p>
            <a:pPr lvl="1"/>
            <a:r>
              <a:rPr lang="en-US" smtClean="0"/>
              <a:t>That never overflows</a:t>
            </a:r>
          </a:p>
          <a:p>
            <a:pPr lvl="2"/>
            <a:endParaRPr lang="en-US" smtClean="0"/>
          </a:p>
          <a:p>
            <a:endParaRPr lang="en-US" smtClean="0"/>
          </a:p>
        </p:txBody>
      </p:sp>
      <p:sp>
        <p:nvSpPr>
          <p:cNvPr id="122886" name="Rectangle 4"/>
          <p:cNvSpPr>
            <a:spLocks noGrp="1" noChangeArrowheads="1"/>
          </p:cNvSpPr>
          <p:nvPr>
            <p:ph type="title"/>
          </p:nvPr>
        </p:nvSpPr>
        <p:spPr/>
        <p:txBody>
          <a:bodyPr/>
          <a:lstStyle/>
          <a:p>
            <a:r>
              <a:rPr lang="en-US" smtClean="0"/>
              <a:t>The Good News</a:t>
            </a:r>
          </a:p>
        </p:txBody>
      </p:sp>
      <p:sp>
        <p:nvSpPr>
          <p:cNvPr id="122887" name="AutoShape 5"/>
          <p:cNvSpPr>
            <a:spLocks noChangeArrowheads="1"/>
          </p:cNvSpPr>
          <p:nvPr/>
        </p:nvSpPr>
        <p:spPr bwMode="auto">
          <a:xfrm>
            <a:off x="1336675" y="2538413"/>
            <a:ext cx="2030413" cy="1090612"/>
          </a:xfrm>
          <a:prstGeom prst="wedgeRoundRectCallout">
            <a:avLst>
              <a:gd name="adj1" fmla="val 130532"/>
              <a:gd name="adj2" fmla="val 15065"/>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122888" name="Text Box 6"/>
          <p:cNvSpPr txBox="1">
            <a:spLocks noChangeArrowheads="1"/>
          </p:cNvSpPr>
          <p:nvPr/>
        </p:nvSpPr>
        <p:spPr bwMode="auto">
          <a:xfrm>
            <a:off x="5220524" y="2857500"/>
            <a:ext cx="3493264" cy="646331"/>
          </a:xfrm>
          <a:prstGeom prst="rect">
            <a:avLst/>
          </a:prstGeom>
          <a:noFill/>
          <a:ln w="9525">
            <a:noFill/>
            <a:miter lim="800000"/>
            <a:headEnd/>
            <a:tailEnd/>
          </a:ln>
        </p:spPr>
        <p:txBody>
          <a:bodyPr wrap="none">
            <a:spAutoFit/>
          </a:bodyPr>
          <a:lstStyle/>
          <a:p>
            <a:pPr algn="r"/>
            <a:r>
              <a:rPr lang="en-US" sz="3600" b="0" dirty="0">
                <a:solidFill>
                  <a:srgbClr val="FF0000"/>
                </a:solidFill>
                <a:latin typeface="Arial" pitchFamily="34" charset="0"/>
              </a:rPr>
              <a:t>This part is hard</a:t>
            </a:r>
          </a:p>
        </p:txBody>
      </p:sp>
      <p:sp>
        <p:nvSpPr>
          <p:cNvPr id="122889" name="Text Box 7"/>
          <p:cNvSpPr txBox="1">
            <a:spLocks noChangeArrowheads="1"/>
          </p:cNvSpPr>
          <p:nvPr/>
        </p:nvSpPr>
        <p:spPr bwMode="auto">
          <a:xfrm rot="-1304930">
            <a:off x="3881974" y="854759"/>
            <a:ext cx="1005403" cy="646331"/>
          </a:xfrm>
          <a:prstGeom prst="rect">
            <a:avLst/>
          </a:prstGeom>
          <a:solidFill>
            <a:schemeClr val="bg1"/>
          </a:solidFill>
          <a:ln w="38100">
            <a:solidFill>
              <a:srgbClr val="FF0000"/>
            </a:solidFill>
            <a:miter lim="800000"/>
            <a:headEnd/>
            <a:tailEnd/>
          </a:ln>
        </p:spPr>
        <p:txBody>
          <a:bodyPr wrap="none">
            <a:spAutoFit/>
          </a:bodyPr>
          <a:lstStyle/>
          <a:p>
            <a:pPr algn="r"/>
            <a:r>
              <a:rPr lang="en-US" sz="3600" b="0" dirty="0">
                <a:solidFill>
                  <a:srgbClr val="FF0000"/>
                </a:solidFill>
                <a:latin typeface="Arial" pitchFamily="34" charset="0"/>
              </a:rPr>
              <a:t>Bad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Art of Multiprocessor Programming</a:t>
            </a:r>
          </a:p>
        </p:txBody>
      </p:sp>
      <p:sp>
        <p:nvSpPr>
          <p:cNvPr id="14339" name="Slide Number Placeholder 4"/>
          <p:cNvSpPr>
            <a:spLocks noGrp="1"/>
          </p:cNvSpPr>
          <p:nvPr>
            <p:ph type="sldNum" sz="quarter" idx="11"/>
          </p:nvPr>
        </p:nvSpPr>
        <p:spPr>
          <a:noFill/>
        </p:spPr>
        <p:txBody>
          <a:bodyPr/>
          <a:lstStyle/>
          <a:p>
            <a:fld id="{99E2D31F-5209-4309-B313-102507CB800A}" type="slidenum">
              <a:rPr lang="ar-SA" smtClean="0">
                <a:cs typeface="Arial" pitchFamily="34" charset="0"/>
              </a:rPr>
              <a:pPr/>
              <a:t>13</a:t>
            </a:fld>
            <a:endParaRPr lang="en-US" smtClean="0">
              <a:cs typeface="Arial" pitchFamily="34" charset="0"/>
            </a:endParaRPr>
          </a:p>
        </p:txBody>
      </p:sp>
      <p:pic>
        <p:nvPicPr>
          <p:cNvPr id="14340" name="Picture 2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4341" name="Group 14"/>
          <p:cNvGrpSpPr>
            <a:grpSpLocks/>
          </p:cNvGrpSpPr>
          <p:nvPr/>
        </p:nvGrpSpPr>
        <p:grpSpPr bwMode="auto">
          <a:xfrm>
            <a:off x="898525" y="2973388"/>
            <a:ext cx="6254750" cy="762000"/>
            <a:chOff x="528" y="3192"/>
            <a:chExt cx="4656" cy="480"/>
          </a:xfrm>
        </p:grpSpPr>
        <p:sp>
          <p:nvSpPr>
            <p:cNvPr id="14348" name="AutoShape 15"/>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4349" name="Text Box 16"/>
            <p:cNvSpPr txBox="1">
              <a:spLocks noChangeArrowheads="1"/>
            </p:cNvSpPr>
            <p:nvPr/>
          </p:nvSpPr>
          <p:spPr bwMode="auto">
            <a:xfrm>
              <a:off x="601" y="3284"/>
              <a:ext cx="571"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4342" name="Rectangle 2"/>
          <p:cNvSpPr>
            <a:spLocks noGrp="1" noChangeArrowheads="1"/>
          </p:cNvSpPr>
          <p:nvPr>
            <p:ph type="body" idx="1"/>
          </p:nvPr>
        </p:nvSpPr>
        <p:spPr>
          <a:xfrm>
            <a:off x="762000" y="2286000"/>
            <a:ext cx="7772400" cy="3276600"/>
          </a:xfrm>
        </p:spPr>
        <p:txBody>
          <a:bodyPr/>
          <a:lstStyle/>
          <a:p>
            <a:r>
              <a:rPr lang="en-US" smtClean="0"/>
              <a:t>Thread </a:t>
            </a:r>
            <a:r>
              <a:rPr lang="en-US" smtClean="0">
                <a:solidFill>
                  <a:schemeClr val="tx1"/>
                </a:solidFill>
              </a:rPr>
              <a:t>A</a:t>
            </a:r>
          </a:p>
          <a:p>
            <a:pPr lvl="1"/>
            <a:endParaRPr lang="en-US" smtClean="0">
              <a:solidFill>
                <a:schemeClr val="tx1"/>
              </a:solidFill>
            </a:endParaRPr>
          </a:p>
          <a:p>
            <a:pPr lvl="1"/>
            <a:endParaRPr lang="en-US" smtClean="0">
              <a:solidFill>
                <a:schemeClr val="tx1"/>
              </a:solidFill>
            </a:endParaRPr>
          </a:p>
        </p:txBody>
      </p:sp>
      <p:sp>
        <p:nvSpPr>
          <p:cNvPr id="14343" name="Rectangle 4"/>
          <p:cNvSpPr>
            <a:spLocks noGrp="1" noChangeArrowheads="1"/>
          </p:cNvSpPr>
          <p:nvPr>
            <p:ph type="title"/>
          </p:nvPr>
        </p:nvSpPr>
        <p:spPr/>
        <p:txBody>
          <a:bodyPr/>
          <a:lstStyle/>
          <a:p>
            <a:r>
              <a:rPr lang="en-US" smtClean="0"/>
              <a:t>Concurrency</a:t>
            </a:r>
          </a:p>
        </p:txBody>
      </p:sp>
      <p:sp>
        <p:nvSpPr>
          <p:cNvPr id="14344" name="Line 6"/>
          <p:cNvSpPr>
            <a:spLocks noChangeShapeType="1"/>
          </p:cNvSpPr>
          <p:nvPr/>
        </p:nvSpPr>
        <p:spPr bwMode="auto">
          <a:xfrm>
            <a:off x="2590800" y="3124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4345" name="Line 7"/>
          <p:cNvSpPr>
            <a:spLocks noChangeShapeType="1"/>
          </p:cNvSpPr>
          <p:nvPr/>
        </p:nvSpPr>
        <p:spPr bwMode="auto">
          <a:xfrm>
            <a:off x="2895600" y="3124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4346" name="Line 8"/>
          <p:cNvSpPr>
            <a:spLocks noChangeShapeType="1"/>
          </p:cNvSpPr>
          <p:nvPr/>
        </p:nvSpPr>
        <p:spPr bwMode="auto">
          <a:xfrm>
            <a:off x="3200400" y="3124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4" name="Line 14"/>
          <p:cNvSpPr>
            <a:spLocks noChangeShapeType="1"/>
          </p:cNvSpPr>
          <p:nvPr/>
        </p:nvSpPr>
        <p:spPr bwMode="auto">
          <a:xfrm>
            <a:off x="5153625" y="3132835"/>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Art of Multiprocessor Programming</a:t>
            </a:r>
          </a:p>
        </p:txBody>
      </p:sp>
      <p:sp>
        <p:nvSpPr>
          <p:cNvPr id="15363" name="Slide Number Placeholder 4"/>
          <p:cNvSpPr>
            <a:spLocks noGrp="1"/>
          </p:cNvSpPr>
          <p:nvPr>
            <p:ph type="sldNum" sz="quarter" idx="11"/>
          </p:nvPr>
        </p:nvSpPr>
        <p:spPr>
          <a:noFill/>
        </p:spPr>
        <p:txBody>
          <a:bodyPr/>
          <a:lstStyle/>
          <a:p>
            <a:fld id="{5DC57AC4-E6E4-4EC4-B065-1A3E6FB20912}" type="slidenum">
              <a:rPr lang="ar-SA" smtClean="0">
                <a:cs typeface="Arial" pitchFamily="34" charset="0"/>
              </a:rPr>
              <a:pPr/>
              <a:t>14</a:t>
            </a:fld>
            <a:endParaRPr lang="en-US" smtClean="0">
              <a:cs typeface="Arial" pitchFamily="34" charset="0"/>
            </a:endParaRPr>
          </a:p>
        </p:txBody>
      </p:sp>
      <p:pic>
        <p:nvPicPr>
          <p:cNvPr id="15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5365" name="Group 3"/>
          <p:cNvGrpSpPr>
            <a:grpSpLocks/>
          </p:cNvGrpSpPr>
          <p:nvPr/>
        </p:nvGrpSpPr>
        <p:grpSpPr bwMode="auto">
          <a:xfrm>
            <a:off x="2466975" y="4497388"/>
            <a:ext cx="6254750" cy="762000"/>
            <a:chOff x="528" y="3192"/>
            <a:chExt cx="4656" cy="480"/>
          </a:xfrm>
        </p:grpSpPr>
        <p:sp>
          <p:nvSpPr>
            <p:cNvPr id="15379" name="AutoShape 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5380" name="Text Box 5"/>
            <p:cNvSpPr txBox="1">
              <a:spLocks noChangeArrowheads="1"/>
            </p:cNvSpPr>
            <p:nvPr/>
          </p:nvSpPr>
          <p:spPr bwMode="auto">
            <a:xfrm>
              <a:off x="601" y="3284"/>
              <a:ext cx="571"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grpSp>
        <p:nvGrpSpPr>
          <p:cNvPr id="15366" name="Group 6"/>
          <p:cNvGrpSpPr>
            <a:grpSpLocks/>
          </p:cNvGrpSpPr>
          <p:nvPr/>
        </p:nvGrpSpPr>
        <p:grpSpPr bwMode="auto">
          <a:xfrm>
            <a:off x="898525" y="2973388"/>
            <a:ext cx="6254750" cy="762000"/>
            <a:chOff x="528" y="3192"/>
            <a:chExt cx="4656" cy="480"/>
          </a:xfrm>
        </p:grpSpPr>
        <p:sp>
          <p:nvSpPr>
            <p:cNvPr id="15377" name="AutoShape 7"/>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5378" name="Text Box 8"/>
            <p:cNvSpPr txBox="1">
              <a:spLocks noChangeArrowheads="1"/>
            </p:cNvSpPr>
            <p:nvPr/>
          </p:nvSpPr>
          <p:spPr bwMode="auto">
            <a:xfrm>
              <a:off x="601" y="3284"/>
              <a:ext cx="571"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5367" name="Rectangle 9"/>
          <p:cNvSpPr>
            <a:spLocks noGrp="1" noChangeArrowheads="1"/>
          </p:cNvSpPr>
          <p:nvPr>
            <p:ph type="body" idx="1"/>
          </p:nvPr>
        </p:nvSpPr>
        <p:spPr>
          <a:xfrm>
            <a:off x="762000" y="2286000"/>
            <a:ext cx="7772400" cy="3276600"/>
          </a:xfrm>
        </p:spPr>
        <p:txBody>
          <a:bodyPr/>
          <a:lstStyle/>
          <a:p>
            <a:r>
              <a:rPr lang="en-US" smtClean="0"/>
              <a:t>Thread </a:t>
            </a:r>
            <a:r>
              <a:rPr lang="en-US" smtClean="0">
                <a:solidFill>
                  <a:schemeClr val="tx1"/>
                </a:solidFill>
              </a:rPr>
              <a:t>A</a:t>
            </a:r>
          </a:p>
          <a:p>
            <a:pPr lvl="1"/>
            <a:endParaRPr lang="en-US" smtClean="0">
              <a:solidFill>
                <a:schemeClr val="tx1"/>
              </a:solidFill>
            </a:endParaRPr>
          </a:p>
          <a:p>
            <a:pPr lvl="1"/>
            <a:endParaRPr lang="en-US" smtClean="0">
              <a:solidFill>
                <a:schemeClr val="tx1"/>
              </a:solidFill>
            </a:endParaRPr>
          </a:p>
          <a:p>
            <a:r>
              <a:rPr lang="en-US" smtClean="0"/>
              <a:t>Thread </a:t>
            </a:r>
            <a:r>
              <a:rPr lang="en-US" smtClean="0">
                <a:solidFill>
                  <a:schemeClr val="tx1"/>
                </a:solidFill>
              </a:rPr>
              <a:t>B</a:t>
            </a:r>
            <a:endParaRPr lang="en-US" baseline="-25000" smtClean="0">
              <a:solidFill>
                <a:schemeClr val="tx1"/>
              </a:solidFill>
            </a:endParaRPr>
          </a:p>
        </p:txBody>
      </p:sp>
      <p:sp>
        <p:nvSpPr>
          <p:cNvPr id="15368" name="Rectangle 10"/>
          <p:cNvSpPr>
            <a:spLocks noGrp="1" noChangeArrowheads="1"/>
          </p:cNvSpPr>
          <p:nvPr>
            <p:ph type="title"/>
          </p:nvPr>
        </p:nvSpPr>
        <p:spPr/>
        <p:txBody>
          <a:bodyPr/>
          <a:lstStyle/>
          <a:p>
            <a:r>
              <a:rPr lang="en-US" smtClean="0"/>
              <a:t>Concurrency</a:t>
            </a:r>
          </a:p>
        </p:txBody>
      </p:sp>
      <p:sp>
        <p:nvSpPr>
          <p:cNvPr id="15369" name="Line 11"/>
          <p:cNvSpPr>
            <a:spLocks noChangeShapeType="1"/>
          </p:cNvSpPr>
          <p:nvPr/>
        </p:nvSpPr>
        <p:spPr bwMode="auto">
          <a:xfrm>
            <a:off x="2590800" y="3124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5370" name="Line 12"/>
          <p:cNvSpPr>
            <a:spLocks noChangeShapeType="1"/>
          </p:cNvSpPr>
          <p:nvPr/>
        </p:nvSpPr>
        <p:spPr bwMode="auto">
          <a:xfrm>
            <a:off x="2895600" y="3124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5371" name="Line 13"/>
          <p:cNvSpPr>
            <a:spLocks noChangeShapeType="1"/>
          </p:cNvSpPr>
          <p:nvPr/>
        </p:nvSpPr>
        <p:spPr bwMode="auto">
          <a:xfrm>
            <a:off x="3200400" y="3124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5372" name="Line 14"/>
          <p:cNvSpPr>
            <a:spLocks noChangeShapeType="1"/>
          </p:cNvSpPr>
          <p:nvPr/>
        </p:nvSpPr>
        <p:spPr bwMode="auto">
          <a:xfrm>
            <a:off x="5153625" y="3132835"/>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5373" name="Line 15"/>
          <p:cNvSpPr>
            <a:spLocks noChangeShapeType="1"/>
          </p:cNvSpPr>
          <p:nvPr/>
        </p:nvSpPr>
        <p:spPr bwMode="auto">
          <a:xfrm>
            <a:off x="4349750" y="4648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5374" name="Line 16"/>
          <p:cNvSpPr>
            <a:spLocks noChangeShapeType="1"/>
          </p:cNvSpPr>
          <p:nvPr/>
        </p:nvSpPr>
        <p:spPr bwMode="auto">
          <a:xfrm>
            <a:off x="5105400" y="4648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5375" name="Line 17"/>
          <p:cNvSpPr>
            <a:spLocks noChangeShapeType="1"/>
          </p:cNvSpPr>
          <p:nvPr/>
        </p:nvSpPr>
        <p:spPr bwMode="auto">
          <a:xfrm>
            <a:off x="5867400" y="4648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5376" name="Line 18"/>
          <p:cNvSpPr>
            <a:spLocks noChangeShapeType="1"/>
          </p:cNvSpPr>
          <p:nvPr/>
        </p:nvSpPr>
        <p:spPr bwMode="auto">
          <a:xfrm>
            <a:off x="6776975" y="4659774"/>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Art of Multiprocessor Programming</a:t>
            </a:r>
          </a:p>
        </p:txBody>
      </p:sp>
      <p:sp>
        <p:nvSpPr>
          <p:cNvPr id="16387" name="Slide Number Placeholder 4"/>
          <p:cNvSpPr>
            <a:spLocks noGrp="1"/>
          </p:cNvSpPr>
          <p:nvPr>
            <p:ph type="sldNum" sz="quarter" idx="11"/>
          </p:nvPr>
        </p:nvSpPr>
        <p:spPr>
          <a:noFill/>
        </p:spPr>
        <p:txBody>
          <a:bodyPr/>
          <a:lstStyle/>
          <a:p>
            <a:fld id="{AACB9953-4480-44FC-A598-39188760BA47}" type="slidenum">
              <a:rPr lang="ar-SA" smtClean="0">
                <a:cs typeface="Arial" pitchFamily="34" charset="0"/>
              </a:rPr>
              <a:pPr/>
              <a:t>15</a:t>
            </a:fld>
            <a:endParaRPr lang="en-US" smtClean="0">
              <a:cs typeface="Arial" pitchFamily="34" charset="0"/>
            </a:endParaRPr>
          </a:p>
        </p:txBody>
      </p:sp>
      <p:pic>
        <p:nvPicPr>
          <p:cNvPr id="16388"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6389" name="Group 13"/>
          <p:cNvGrpSpPr>
            <a:grpSpLocks/>
          </p:cNvGrpSpPr>
          <p:nvPr/>
        </p:nvGrpSpPr>
        <p:grpSpPr bwMode="auto">
          <a:xfrm>
            <a:off x="838200" y="4581525"/>
            <a:ext cx="7391400" cy="762000"/>
            <a:chOff x="528" y="3192"/>
            <a:chExt cx="4656" cy="480"/>
          </a:xfrm>
        </p:grpSpPr>
        <p:sp>
          <p:nvSpPr>
            <p:cNvPr id="16400"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6401" name="Text Box 15"/>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6390" name="Rectangle 2"/>
          <p:cNvSpPr>
            <a:spLocks noGrp="1" noChangeArrowheads="1"/>
          </p:cNvSpPr>
          <p:nvPr>
            <p:ph type="title"/>
          </p:nvPr>
        </p:nvSpPr>
        <p:spPr/>
        <p:txBody>
          <a:bodyPr/>
          <a:lstStyle/>
          <a:p>
            <a:r>
              <a:rPr lang="en-US" smtClean="0"/>
              <a:t>Interleavings</a:t>
            </a:r>
          </a:p>
        </p:txBody>
      </p:sp>
      <p:sp>
        <p:nvSpPr>
          <p:cNvPr id="16391" name="Line 4"/>
          <p:cNvSpPr>
            <a:spLocks noChangeShapeType="1"/>
          </p:cNvSpPr>
          <p:nvPr/>
        </p:nvSpPr>
        <p:spPr bwMode="auto">
          <a:xfrm>
            <a:off x="2590800" y="47244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6392" name="Line 5"/>
          <p:cNvSpPr>
            <a:spLocks noChangeShapeType="1"/>
          </p:cNvSpPr>
          <p:nvPr/>
        </p:nvSpPr>
        <p:spPr bwMode="auto">
          <a:xfrm>
            <a:off x="2895600" y="47244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6393" name="Line 6"/>
          <p:cNvSpPr>
            <a:spLocks noChangeShapeType="1"/>
          </p:cNvSpPr>
          <p:nvPr/>
        </p:nvSpPr>
        <p:spPr bwMode="auto">
          <a:xfrm>
            <a:off x="3200400" y="47244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6394" name="Line 7"/>
          <p:cNvSpPr>
            <a:spLocks noChangeShapeType="1"/>
          </p:cNvSpPr>
          <p:nvPr/>
        </p:nvSpPr>
        <p:spPr bwMode="auto">
          <a:xfrm>
            <a:off x="5257800" y="47244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6395" name="Line 8"/>
          <p:cNvSpPr>
            <a:spLocks noChangeShapeType="1"/>
          </p:cNvSpPr>
          <p:nvPr/>
        </p:nvSpPr>
        <p:spPr bwMode="auto">
          <a:xfrm>
            <a:off x="3048000" y="47244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6396" name="Line 9"/>
          <p:cNvSpPr>
            <a:spLocks noChangeShapeType="1"/>
          </p:cNvSpPr>
          <p:nvPr/>
        </p:nvSpPr>
        <p:spPr bwMode="auto">
          <a:xfrm>
            <a:off x="3962400" y="47244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6397" name="Line 10"/>
          <p:cNvSpPr>
            <a:spLocks noChangeShapeType="1"/>
          </p:cNvSpPr>
          <p:nvPr/>
        </p:nvSpPr>
        <p:spPr bwMode="auto">
          <a:xfrm>
            <a:off x="4724400" y="47244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6398" name="Line 11"/>
          <p:cNvSpPr>
            <a:spLocks noChangeShapeType="1"/>
          </p:cNvSpPr>
          <p:nvPr/>
        </p:nvSpPr>
        <p:spPr bwMode="auto">
          <a:xfrm>
            <a:off x="5715000" y="47244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6399" name="Rectangle 12"/>
          <p:cNvSpPr>
            <a:spLocks noGrp="1" noChangeArrowheads="1"/>
          </p:cNvSpPr>
          <p:nvPr>
            <p:ph type="body" idx="1"/>
          </p:nvPr>
        </p:nvSpPr>
        <p:spPr/>
        <p:txBody>
          <a:bodyPr/>
          <a:lstStyle/>
          <a:p>
            <a:endParaRPr lang="en-US" smtClean="0"/>
          </a:p>
          <a:p>
            <a:r>
              <a:rPr lang="en-US" smtClean="0"/>
              <a:t>Events of two or more threads</a:t>
            </a:r>
          </a:p>
          <a:p>
            <a:pPr lvl="1"/>
            <a:r>
              <a:rPr lang="en-US" smtClean="0"/>
              <a:t>Interleaved</a:t>
            </a:r>
          </a:p>
          <a:p>
            <a:pPr lvl="1"/>
            <a:r>
              <a:rPr lang="en-US" smtClean="0"/>
              <a:t>Not necessarily independent (why?)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Art of Multiprocessor Programming</a:t>
            </a:r>
          </a:p>
        </p:txBody>
      </p:sp>
      <p:sp>
        <p:nvSpPr>
          <p:cNvPr id="17411" name="Slide Number Placeholder 4"/>
          <p:cNvSpPr>
            <a:spLocks noGrp="1"/>
          </p:cNvSpPr>
          <p:nvPr>
            <p:ph type="sldNum" sz="quarter" idx="11"/>
          </p:nvPr>
        </p:nvSpPr>
        <p:spPr>
          <a:noFill/>
        </p:spPr>
        <p:txBody>
          <a:bodyPr/>
          <a:lstStyle/>
          <a:p>
            <a:fld id="{F3918796-B611-4BA1-BA20-C7A9E417C54D}" type="slidenum">
              <a:rPr lang="ar-SA" smtClean="0">
                <a:cs typeface="Arial" pitchFamily="34" charset="0"/>
              </a:rPr>
              <a:pPr/>
              <a:t>16</a:t>
            </a:fld>
            <a:endParaRPr lang="en-US" smtClean="0">
              <a:cs typeface="Arial" pitchFamily="34" charset="0"/>
            </a:endParaRPr>
          </a:p>
        </p:txBody>
      </p:sp>
      <p:pic>
        <p:nvPicPr>
          <p:cNvPr id="17412"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7413" name="Group 13"/>
          <p:cNvGrpSpPr>
            <a:grpSpLocks/>
          </p:cNvGrpSpPr>
          <p:nvPr/>
        </p:nvGrpSpPr>
        <p:grpSpPr bwMode="auto">
          <a:xfrm>
            <a:off x="838200" y="5281613"/>
            <a:ext cx="7391400" cy="762000"/>
            <a:chOff x="528" y="3192"/>
            <a:chExt cx="4656" cy="480"/>
          </a:xfrm>
        </p:grpSpPr>
        <p:sp>
          <p:nvSpPr>
            <p:cNvPr id="17424"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7425" name="Text Box 15"/>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7414" name="Rectangle 2"/>
          <p:cNvSpPr>
            <a:spLocks noGrp="1" noChangeArrowheads="1"/>
          </p:cNvSpPr>
          <p:nvPr>
            <p:ph type="body" idx="1"/>
          </p:nvPr>
        </p:nvSpPr>
        <p:spPr>
          <a:xfrm>
            <a:off x="762000" y="2286000"/>
            <a:ext cx="7772400" cy="3276600"/>
          </a:xfrm>
        </p:spPr>
        <p:txBody>
          <a:bodyPr/>
          <a:lstStyle/>
          <a:p>
            <a:r>
              <a:rPr lang="en-US" smtClean="0"/>
              <a:t>An </a:t>
            </a:r>
            <a:r>
              <a:rPr lang="en-US" i="1" smtClean="0">
                <a:solidFill>
                  <a:srgbClr val="FF0000"/>
                </a:solidFill>
              </a:rPr>
              <a:t>interval</a:t>
            </a:r>
            <a:r>
              <a:rPr lang="en-US" smtClean="0"/>
              <a:t>  </a:t>
            </a:r>
            <a:r>
              <a:rPr lang="en-US" smtClean="0">
                <a:solidFill>
                  <a:schemeClr val="tx1"/>
                </a:solidFill>
              </a:rPr>
              <a:t>A</a:t>
            </a:r>
            <a:r>
              <a:rPr lang="en-US" baseline="-25000" smtClean="0">
                <a:solidFill>
                  <a:schemeClr val="tx1"/>
                </a:solidFill>
              </a:rPr>
              <a:t>0 </a:t>
            </a:r>
            <a:r>
              <a:rPr lang="en-US" smtClean="0">
                <a:solidFill>
                  <a:schemeClr val="tx1"/>
                </a:solidFill>
              </a:rPr>
              <a:t>=(a</a:t>
            </a:r>
            <a:r>
              <a:rPr lang="en-US" baseline="-25000" smtClean="0">
                <a:solidFill>
                  <a:schemeClr val="tx1"/>
                </a:solidFill>
              </a:rPr>
              <a:t>0</a:t>
            </a:r>
            <a:r>
              <a:rPr lang="en-US" smtClean="0">
                <a:solidFill>
                  <a:schemeClr val="tx1"/>
                </a:solidFill>
              </a:rPr>
              <a:t>,a</a:t>
            </a:r>
            <a:r>
              <a:rPr lang="en-US" baseline="-25000" smtClean="0">
                <a:solidFill>
                  <a:schemeClr val="tx1"/>
                </a:solidFill>
              </a:rPr>
              <a:t>1</a:t>
            </a:r>
            <a:r>
              <a:rPr lang="en-US" smtClean="0">
                <a:solidFill>
                  <a:schemeClr val="tx1"/>
                </a:solidFill>
              </a:rPr>
              <a:t>)</a:t>
            </a:r>
            <a:r>
              <a:rPr lang="en-US" smtClean="0"/>
              <a:t> is</a:t>
            </a:r>
          </a:p>
          <a:p>
            <a:pPr lvl="1"/>
            <a:r>
              <a:rPr lang="en-US" smtClean="0"/>
              <a:t>Time between events </a:t>
            </a:r>
            <a:r>
              <a:rPr lang="en-US" smtClean="0">
                <a:solidFill>
                  <a:schemeClr val="tx1"/>
                </a:solidFill>
              </a:rPr>
              <a:t>a</a:t>
            </a:r>
            <a:r>
              <a:rPr lang="en-US" baseline="-25000" smtClean="0">
                <a:solidFill>
                  <a:schemeClr val="tx1"/>
                </a:solidFill>
              </a:rPr>
              <a:t>0 </a:t>
            </a:r>
            <a:r>
              <a:rPr lang="en-US" smtClean="0"/>
              <a:t>and </a:t>
            </a:r>
            <a:r>
              <a:rPr lang="en-US" smtClean="0">
                <a:solidFill>
                  <a:schemeClr val="tx1"/>
                </a:solidFill>
              </a:rPr>
              <a:t>a</a:t>
            </a:r>
            <a:r>
              <a:rPr lang="en-US" baseline="-25000" smtClean="0">
                <a:solidFill>
                  <a:schemeClr val="tx1"/>
                </a:solidFill>
              </a:rPr>
              <a:t>1</a:t>
            </a:r>
            <a:r>
              <a:rPr lang="en-US" smtClean="0"/>
              <a:t> </a:t>
            </a:r>
          </a:p>
        </p:txBody>
      </p:sp>
      <p:sp>
        <p:nvSpPr>
          <p:cNvPr id="17415"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7416" name="Rectangle 5"/>
          <p:cNvSpPr>
            <a:spLocks noChangeArrowheads="1"/>
          </p:cNvSpPr>
          <p:nvPr/>
        </p:nvSpPr>
        <p:spPr bwMode="auto">
          <a:xfrm>
            <a:off x="2193235" y="4205288"/>
            <a:ext cx="530915"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sp>
        <p:nvSpPr>
          <p:cNvPr id="17417" name="Line 6"/>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7418" name="Rectangle 7"/>
          <p:cNvSpPr>
            <a:spLocks noChangeArrowheads="1"/>
          </p:cNvSpPr>
          <p:nvPr/>
        </p:nvSpPr>
        <p:spPr bwMode="auto">
          <a:xfrm>
            <a:off x="3901509" y="4205288"/>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1</a:t>
            </a:r>
          </a:p>
        </p:txBody>
      </p:sp>
      <p:sp>
        <p:nvSpPr>
          <p:cNvPr id="17419" name="AutoShape 8"/>
          <p:cNvSpPr>
            <a:spLocks noChangeArrowheads="1"/>
          </p:cNvSpPr>
          <p:nvPr/>
        </p:nvSpPr>
        <p:spPr bwMode="auto">
          <a:xfrm rot="10800000">
            <a:off x="2743200" y="4038600"/>
            <a:ext cx="1219200" cy="990600"/>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17420" name="Rectangle 9"/>
          <p:cNvSpPr>
            <a:spLocks noGrp="1" noChangeArrowheads="1"/>
          </p:cNvSpPr>
          <p:nvPr>
            <p:ph type="title"/>
          </p:nvPr>
        </p:nvSpPr>
        <p:spPr/>
        <p:txBody>
          <a:bodyPr/>
          <a:lstStyle/>
          <a:p>
            <a:r>
              <a:rPr lang="en-US" smtClean="0"/>
              <a:t>Intervals</a:t>
            </a:r>
          </a:p>
        </p:txBody>
      </p:sp>
      <p:sp>
        <p:nvSpPr>
          <p:cNvPr id="17421" name="Rectangle 10"/>
          <p:cNvSpPr>
            <a:spLocks noChangeArrowheads="1"/>
          </p:cNvSpPr>
          <p:nvPr/>
        </p:nvSpPr>
        <p:spPr bwMode="auto">
          <a:xfrm>
            <a:off x="3080276" y="4273550"/>
            <a:ext cx="569387"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sp>
        <p:nvSpPr>
          <p:cNvPr id="17422" name="Line 11"/>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7423" name="Line 12"/>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Art of Multiprocessor Programming</a:t>
            </a:r>
          </a:p>
        </p:txBody>
      </p:sp>
      <p:sp>
        <p:nvSpPr>
          <p:cNvPr id="18435" name="Slide Number Placeholder 4"/>
          <p:cNvSpPr>
            <a:spLocks noGrp="1"/>
          </p:cNvSpPr>
          <p:nvPr>
            <p:ph type="sldNum" sz="quarter" idx="11"/>
          </p:nvPr>
        </p:nvSpPr>
        <p:spPr>
          <a:noFill/>
        </p:spPr>
        <p:txBody>
          <a:bodyPr/>
          <a:lstStyle/>
          <a:p>
            <a:fld id="{4BD0F326-4217-4F4F-B22B-FF34264B1CD3}" type="slidenum">
              <a:rPr lang="ar-SA" smtClean="0">
                <a:cs typeface="Arial" pitchFamily="34" charset="0"/>
              </a:rPr>
              <a:pPr/>
              <a:t>17</a:t>
            </a:fld>
            <a:endParaRPr lang="en-US" smtClean="0">
              <a:cs typeface="Arial" pitchFamily="34" charset="0"/>
            </a:endParaRPr>
          </a:p>
        </p:txBody>
      </p:sp>
      <p:pic>
        <p:nvPicPr>
          <p:cNvPr id="18436" name="Picture 2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8437" name="Group 21"/>
          <p:cNvGrpSpPr>
            <a:grpSpLocks/>
          </p:cNvGrpSpPr>
          <p:nvPr/>
        </p:nvGrpSpPr>
        <p:grpSpPr bwMode="auto">
          <a:xfrm>
            <a:off x="990600" y="5248275"/>
            <a:ext cx="7391400" cy="762000"/>
            <a:chOff x="528" y="3192"/>
            <a:chExt cx="4656" cy="480"/>
          </a:xfrm>
        </p:grpSpPr>
        <p:sp>
          <p:nvSpPr>
            <p:cNvPr id="18456"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8457" name="Text Box 23"/>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8438" name="Line 2"/>
          <p:cNvSpPr>
            <a:spLocks noChangeShapeType="1"/>
          </p:cNvSpPr>
          <p:nvPr/>
        </p:nvSpPr>
        <p:spPr bwMode="auto">
          <a:xfrm>
            <a:off x="3352800" y="3352800"/>
            <a:ext cx="0" cy="25146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8439"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8440"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8441" name="Rectangle 6"/>
          <p:cNvSpPr>
            <a:spLocks noGrp="1" noChangeArrowheads="1"/>
          </p:cNvSpPr>
          <p:nvPr>
            <p:ph type="title"/>
          </p:nvPr>
        </p:nvSpPr>
        <p:spPr/>
        <p:txBody>
          <a:bodyPr/>
          <a:lstStyle/>
          <a:p>
            <a:r>
              <a:rPr lang="en-US" smtClean="0"/>
              <a:t>Intervals may Overlap</a:t>
            </a:r>
          </a:p>
        </p:txBody>
      </p:sp>
      <p:grpSp>
        <p:nvGrpSpPr>
          <p:cNvPr id="18442" name="Group 7"/>
          <p:cNvGrpSpPr>
            <a:grpSpLocks/>
          </p:cNvGrpSpPr>
          <p:nvPr/>
        </p:nvGrpSpPr>
        <p:grpSpPr bwMode="auto">
          <a:xfrm>
            <a:off x="2193925" y="4038600"/>
            <a:ext cx="2225675" cy="990600"/>
            <a:chOff x="1382" y="2544"/>
            <a:chExt cx="1402" cy="624"/>
          </a:xfrm>
        </p:grpSpPr>
        <p:sp>
          <p:nvSpPr>
            <p:cNvPr id="18452" name="Rectangle 8"/>
            <p:cNvSpPr>
              <a:spLocks noChangeArrowheads="1"/>
            </p:cNvSpPr>
            <p:nvPr/>
          </p:nvSpPr>
          <p:spPr bwMode="auto">
            <a:xfrm>
              <a:off x="1382" y="2649"/>
              <a:ext cx="334"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sp>
          <p:nvSpPr>
            <p:cNvPr id="18453" name="Rectangle 9"/>
            <p:cNvSpPr>
              <a:spLocks noChangeArrowheads="1"/>
            </p:cNvSpPr>
            <p:nvPr/>
          </p:nvSpPr>
          <p:spPr bwMode="auto">
            <a:xfrm>
              <a:off x="2458" y="2649"/>
              <a:ext cx="326"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1</a:t>
              </a:r>
            </a:p>
          </p:txBody>
        </p:sp>
        <p:sp>
          <p:nvSpPr>
            <p:cNvPr id="18454"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18455" name="Rectangle 11"/>
            <p:cNvSpPr>
              <a:spLocks noChangeArrowheads="1"/>
            </p:cNvSpPr>
            <p:nvPr/>
          </p:nvSpPr>
          <p:spPr bwMode="auto">
            <a:xfrm>
              <a:off x="1940" y="2692"/>
              <a:ext cx="359"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grpSp>
      <p:sp>
        <p:nvSpPr>
          <p:cNvPr id="18443" name="Line 12"/>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8444" name="Line 13"/>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8445" name="Rectangle 14"/>
          <p:cNvSpPr>
            <a:spLocks noChangeArrowheads="1"/>
          </p:cNvSpPr>
          <p:nvPr/>
        </p:nvSpPr>
        <p:spPr bwMode="auto">
          <a:xfrm>
            <a:off x="2815659" y="3062288"/>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b</a:t>
            </a:r>
            <a:r>
              <a:rPr lang="en-US" sz="2800" b="0" baseline="-25000" dirty="0">
                <a:solidFill>
                  <a:schemeClr val="tx1"/>
                </a:solidFill>
                <a:latin typeface="Arial" pitchFamily="34" charset="0"/>
              </a:rPr>
              <a:t>0</a:t>
            </a:r>
          </a:p>
        </p:txBody>
      </p:sp>
      <p:sp>
        <p:nvSpPr>
          <p:cNvPr id="18446" name="Rectangle 15"/>
          <p:cNvSpPr>
            <a:spLocks noChangeArrowheads="1"/>
          </p:cNvSpPr>
          <p:nvPr/>
        </p:nvSpPr>
        <p:spPr bwMode="auto">
          <a:xfrm>
            <a:off x="4511109" y="3062288"/>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b</a:t>
            </a:r>
            <a:r>
              <a:rPr lang="en-US" sz="2800" b="0" baseline="-25000" dirty="0">
                <a:solidFill>
                  <a:schemeClr val="tx1"/>
                </a:solidFill>
                <a:latin typeface="Arial" pitchFamily="34" charset="0"/>
              </a:rPr>
              <a:t>1</a:t>
            </a:r>
          </a:p>
        </p:txBody>
      </p:sp>
      <p:sp>
        <p:nvSpPr>
          <p:cNvPr id="18447" name="AutoShape 16"/>
          <p:cNvSpPr>
            <a:spLocks noChangeArrowheads="1"/>
          </p:cNvSpPr>
          <p:nvPr/>
        </p:nvSpPr>
        <p:spPr bwMode="auto">
          <a:xfrm rot="10800000">
            <a:off x="33528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rot="10800000" wrap="none" anchor="ctr"/>
          <a:lstStyle/>
          <a:p>
            <a:pPr algn="ctr"/>
            <a:endParaRPr lang="en-US" b="0" dirty="0">
              <a:solidFill>
                <a:srgbClr val="008000"/>
              </a:solidFill>
              <a:latin typeface="Arial" pitchFamily="34" charset="0"/>
            </a:endParaRPr>
          </a:p>
        </p:txBody>
      </p:sp>
      <p:sp>
        <p:nvSpPr>
          <p:cNvPr id="18448" name="Rectangle 17"/>
          <p:cNvSpPr>
            <a:spLocks noChangeArrowheads="1"/>
          </p:cNvSpPr>
          <p:nvPr/>
        </p:nvSpPr>
        <p:spPr bwMode="auto">
          <a:xfrm>
            <a:off x="3689876" y="3130550"/>
            <a:ext cx="569387" cy="523220"/>
          </a:xfrm>
          <a:prstGeom prst="rect">
            <a:avLst/>
          </a:prstGeom>
          <a:noFill/>
          <a:ln w="9525">
            <a:noFill/>
            <a:miter lim="800000"/>
            <a:headEnd/>
            <a:tailEnd/>
          </a:ln>
        </p:spPr>
        <p:txBody>
          <a:bodyPr wrap="none">
            <a:spAutoFit/>
          </a:bodyPr>
          <a:lstStyle/>
          <a:p>
            <a:pPr algn="r"/>
            <a:r>
              <a:rPr lang="en-US" sz="2800" b="0" dirty="0">
                <a:solidFill>
                  <a:schemeClr val="bg1"/>
                </a:solidFill>
                <a:latin typeface="Arial" pitchFamily="34" charset="0"/>
              </a:rPr>
              <a:t>B</a:t>
            </a:r>
            <a:r>
              <a:rPr lang="en-US" sz="2800" b="0" baseline="-25000" dirty="0">
                <a:solidFill>
                  <a:schemeClr val="bg1"/>
                </a:solidFill>
                <a:latin typeface="Arial" pitchFamily="34" charset="0"/>
              </a:rPr>
              <a:t>0</a:t>
            </a:r>
          </a:p>
        </p:txBody>
      </p:sp>
      <p:sp>
        <p:nvSpPr>
          <p:cNvPr id="18449" name="Line 18"/>
          <p:cNvSpPr>
            <a:spLocks noChangeShapeType="1"/>
          </p:cNvSpPr>
          <p:nvPr/>
        </p:nvSpPr>
        <p:spPr bwMode="auto">
          <a:xfrm>
            <a:off x="3352800" y="5410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8450" name="Line 19"/>
          <p:cNvSpPr>
            <a:spLocks noChangeShapeType="1"/>
          </p:cNvSpPr>
          <p:nvPr/>
        </p:nvSpPr>
        <p:spPr bwMode="auto">
          <a:xfrm>
            <a:off x="4572000" y="3352800"/>
            <a:ext cx="0" cy="25146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8451" name="Line 20"/>
          <p:cNvSpPr>
            <a:spLocks noChangeShapeType="1"/>
          </p:cNvSpPr>
          <p:nvPr/>
        </p:nvSpPr>
        <p:spPr bwMode="auto">
          <a:xfrm>
            <a:off x="4572000" y="5410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Art of Multiprocessor Programming</a:t>
            </a:r>
          </a:p>
        </p:txBody>
      </p:sp>
      <p:sp>
        <p:nvSpPr>
          <p:cNvPr id="19459" name="Slide Number Placeholder 4"/>
          <p:cNvSpPr>
            <a:spLocks noGrp="1"/>
          </p:cNvSpPr>
          <p:nvPr>
            <p:ph type="sldNum" sz="quarter" idx="11"/>
          </p:nvPr>
        </p:nvSpPr>
        <p:spPr>
          <a:noFill/>
        </p:spPr>
        <p:txBody>
          <a:bodyPr/>
          <a:lstStyle/>
          <a:p>
            <a:fld id="{B6D8E56E-9355-4FCA-B5B4-93D4B332132F}" type="slidenum">
              <a:rPr lang="ar-SA" smtClean="0">
                <a:cs typeface="Arial" pitchFamily="34" charset="0"/>
              </a:rPr>
              <a:pPr/>
              <a:t>18</a:t>
            </a:fld>
            <a:endParaRPr lang="en-US" smtClean="0">
              <a:cs typeface="Arial" pitchFamily="34" charset="0"/>
            </a:endParaRPr>
          </a:p>
        </p:txBody>
      </p:sp>
      <p:pic>
        <p:nvPicPr>
          <p:cNvPr id="19460"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9461" name="Group 21"/>
          <p:cNvGrpSpPr>
            <a:grpSpLocks/>
          </p:cNvGrpSpPr>
          <p:nvPr/>
        </p:nvGrpSpPr>
        <p:grpSpPr bwMode="auto">
          <a:xfrm>
            <a:off x="990600" y="5248275"/>
            <a:ext cx="7391400" cy="762000"/>
            <a:chOff x="528" y="3192"/>
            <a:chExt cx="4656" cy="480"/>
          </a:xfrm>
        </p:grpSpPr>
        <p:sp>
          <p:nvSpPr>
            <p:cNvPr id="19480"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9481" name="Text Box 23"/>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9462"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63"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64"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65" name="Rectangle 6"/>
          <p:cNvSpPr>
            <a:spLocks noGrp="1" noChangeArrowheads="1"/>
          </p:cNvSpPr>
          <p:nvPr>
            <p:ph type="title"/>
          </p:nvPr>
        </p:nvSpPr>
        <p:spPr/>
        <p:txBody>
          <a:bodyPr/>
          <a:lstStyle/>
          <a:p>
            <a:r>
              <a:rPr lang="en-US" dirty="0" smtClean="0"/>
              <a:t>Intervals may be Disjoint</a:t>
            </a:r>
          </a:p>
        </p:txBody>
      </p:sp>
      <p:grpSp>
        <p:nvGrpSpPr>
          <p:cNvPr id="19466" name="Group 7"/>
          <p:cNvGrpSpPr>
            <a:grpSpLocks/>
          </p:cNvGrpSpPr>
          <p:nvPr/>
        </p:nvGrpSpPr>
        <p:grpSpPr bwMode="auto">
          <a:xfrm>
            <a:off x="2193925" y="4038600"/>
            <a:ext cx="2225675" cy="990600"/>
            <a:chOff x="1382" y="2544"/>
            <a:chExt cx="1402" cy="624"/>
          </a:xfrm>
        </p:grpSpPr>
        <p:sp>
          <p:nvSpPr>
            <p:cNvPr id="19476" name="Rectangle 8"/>
            <p:cNvSpPr>
              <a:spLocks noChangeArrowheads="1"/>
            </p:cNvSpPr>
            <p:nvPr/>
          </p:nvSpPr>
          <p:spPr bwMode="auto">
            <a:xfrm>
              <a:off x="1382" y="2649"/>
              <a:ext cx="334"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sp>
          <p:nvSpPr>
            <p:cNvPr id="19477" name="Rectangle 9"/>
            <p:cNvSpPr>
              <a:spLocks noChangeArrowheads="1"/>
            </p:cNvSpPr>
            <p:nvPr/>
          </p:nvSpPr>
          <p:spPr bwMode="auto">
            <a:xfrm>
              <a:off x="2458" y="2649"/>
              <a:ext cx="326"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1</a:t>
              </a:r>
            </a:p>
          </p:txBody>
        </p:sp>
        <p:sp>
          <p:nvSpPr>
            <p:cNvPr id="19478"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19479" name="Rectangle 11"/>
            <p:cNvSpPr>
              <a:spLocks noChangeArrowheads="1"/>
            </p:cNvSpPr>
            <p:nvPr/>
          </p:nvSpPr>
          <p:spPr bwMode="auto">
            <a:xfrm>
              <a:off x="1940" y="2692"/>
              <a:ext cx="359"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grpSp>
      <p:sp>
        <p:nvSpPr>
          <p:cNvPr id="19467" name="Line 12"/>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9468" name="Line 13"/>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9469" name="Rectangle 14"/>
          <p:cNvSpPr>
            <a:spLocks noChangeArrowheads="1"/>
          </p:cNvSpPr>
          <p:nvPr/>
        </p:nvSpPr>
        <p:spPr bwMode="auto">
          <a:xfrm>
            <a:off x="3806259" y="3062288"/>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b</a:t>
            </a:r>
            <a:r>
              <a:rPr lang="en-US" sz="2800" b="0" baseline="-25000" dirty="0">
                <a:solidFill>
                  <a:schemeClr val="tx1"/>
                </a:solidFill>
                <a:latin typeface="Arial" pitchFamily="34" charset="0"/>
              </a:rPr>
              <a:t>0</a:t>
            </a:r>
          </a:p>
        </p:txBody>
      </p:sp>
      <p:sp>
        <p:nvSpPr>
          <p:cNvPr id="19470" name="Rectangle 15"/>
          <p:cNvSpPr>
            <a:spLocks noChangeArrowheads="1"/>
          </p:cNvSpPr>
          <p:nvPr/>
        </p:nvSpPr>
        <p:spPr bwMode="auto">
          <a:xfrm>
            <a:off x="5501709" y="3062288"/>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b</a:t>
            </a:r>
            <a:r>
              <a:rPr lang="en-US" sz="2800" b="0" baseline="-25000" dirty="0">
                <a:solidFill>
                  <a:schemeClr val="tx1"/>
                </a:solidFill>
                <a:latin typeface="Arial" pitchFamily="34" charset="0"/>
              </a:rPr>
              <a:t>1</a:t>
            </a:r>
          </a:p>
        </p:txBody>
      </p:sp>
      <p:sp>
        <p:nvSpPr>
          <p:cNvPr id="19471"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19472" name="Rectangle 17"/>
          <p:cNvSpPr>
            <a:spLocks noChangeArrowheads="1"/>
          </p:cNvSpPr>
          <p:nvPr/>
        </p:nvSpPr>
        <p:spPr bwMode="auto">
          <a:xfrm>
            <a:off x="4680476" y="3130550"/>
            <a:ext cx="569387" cy="523220"/>
          </a:xfrm>
          <a:prstGeom prst="rect">
            <a:avLst/>
          </a:prstGeom>
          <a:noFill/>
          <a:ln w="9525">
            <a:noFill/>
            <a:miter lim="800000"/>
            <a:headEnd/>
            <a:tailEnd/>
          </a:ln>
        </p:spPr>
        <p:txBody>
          <a:bodyPr wrap="none">
            <a:spAutoFit/>
          </a:bodyPr>
          <a:lstStyle/>
          <a:p>
            <a:pPr algn="r"/>
            <a:r>
              <a:rPr lang="en-US" sz="2800" b="0" dirty="0">
                <a:solidFill>
                  <a:schemeClr val="bg1"/>
                </a:solidFill>
                <a:latin typeface="Arial" pitchFamily="34" charset="0"/>
              </a:rPr>
              <a:t>B</a:t>
            </a:r>
            <a:r>
              <a:rPr lang="en-US" sz="2800" b="0" baseline="-25000" dirty="0">
                <a:solidFill>
                  <a:schemeClr val="bg1"/>
                </a:solidFill>
                <a:latin typeface="Arial" pitchFamily="34" charset="0"/>
              </a:rPr>
              <a:t>0</a:t>
            </a:r>
          </a:p>
        </p:txBody>
      </p:sp>
      <p:sp>
        <p:nvSpPr>
          <p:cNvPr id="19473" name="Line 18"/>
          <p:cNvSpPr>
            <a:spLocks noChangeShapeType="1"/>
          </p:cNvSpPr>
          <p:nvPr/>
        </p:nvSpPr>
        <p:spPr bwMode="auto">
          <a:xfrm>
            <a:off x="4343400" y="5410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9474"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75" name="Line 20"/>
          <p:cNvSpPr>
            <a:spLocks noChangeShapeType="1"/>
          </p:cNvSpPr>
          <p:nvPr/>
        </p:nvSpPr>
        <p:spPr bwMode="auto">
          <a:xfrm>
            <a:off x="5562600" y="5410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Art of Multiprocessor Programming</a:t>
            </a:r>
          </a:p>
        </p:txBody>
      </p:sp>
      <p:sp>
        <p:nvSpPr>
          <p:cNvPr id="19459" name="Slide Number Placeholder 4"/>
          <p:cNvSpPr>
            <a:spLocks noGrp="1"/>
          </p:cNvSpPr>
          <p:nvPr>
            <p:ph type="sldNum" sz="quarter" idx="11"/>
          </p:nvPr>
        </p:nvSpPr>
        <p:spPr>
          <a:noFill/>
        </p:spPr>
        <p:txBody>
          <a:bodyPr/>
          <a:lstStyle/>
          <a:p>
            <a:fld id="{B6D8E56E-9355-4FCA-B5B4-93D4B332132F}" type="slidenum">
              <a:rPr lang="ar-SA" smtClean="0">
                <a:cs typeface="Arial" pitchFamily="34" charset="0"/>
              </a:rPr>
              <a:pPr/>
              <a:t>19</a:t>
            </a:fld>
            <a:endParaRPr lang="en-US" smtClean="0">
              <a:cs typeface="Arial" pitchFamily="34" charset="0"/>
            </a:endParaRPr>
          </a:p>
        </p:txBody>
      </p:sp>
      <p:pic>
        <p:nvPicPr>
          <p:cNvPr id="19460"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2" name="Group 21"/>
          <p:cNvGrpSpPr>
            <a:grpSpLocks/>
          </p:cNvGrpSpPr>
          <p:nvPr/>
        </p:nvGrpSpPr>
        <p:grpSpPr bwMode="auto">
          <a:xfrm>
            <a:off x="990600" y="5248275"/>
            <a:ext cx="7391400" cy="762000"/>
            <a:chOff x="528" y="3192"/>
            <a:chExt cx="4656" cy="480"/>
          </a:xfrm>
        </p:grpSpPr>
        <p:sp>
          <p:nvSpPr>
            <p:cNvPr id="19480"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9481" name="Text Box 23"/>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9462"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63"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64"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65" name="Rectangle 6"/>
          <p:cNvSpPr>
            <a:spLocks noGrp="1" noChangeArrowheads="1"/>
          </p:cNvSpPr>
          <p:nvPr>
            <p:ph type="title"/>
          </p:nvPr>
        </p:nvSpPr>
        <p:spPr/>
        <p:txBody>
          <a:bodyPr/>
          <a:lstStyle/>
          <a:p>
            <a:r>
              <a:rPr lang="en-US" dirty="0" smtClean="0"/>
              <a:t>Precedence</a:t>
            </a:r>
          </a:p>
        </p:txBody>
      </p:sp>
      <p:grpSp>
        <p:nvGrpSpPr>
          <p:cNvPr id="3" name="Group 7"/>
          <p:cNvGrpSpPr>
            <a:grpSpLocks/>
          </p:cNvGrpSpPr>
          <p:nvPr/>
        </p:nvGrpSpPr>
        <p:grpSpPr bwMode="auto">
          <a:xfrm>
            <a:off x="2193925" y="4038600"/>
            <a:ext cx="2225675" cy="990600"/>
            <a:chOff x="1382" y="2544"/>
            <a:chExt cx="1402" cy="624"/>
          </a:xfrm>
        </p:grpSpPr>
        <p:sp>
          <p:nvSpPr>
            <p:cNvPr id="19476" name="Rectangle 8"/>
            <p:cNvSpPr>
              <a:spLocks noChangeArrowheads="1"/>
            </p:cNvSpPr>
            <p:nvPr/>
          </p:nvSpPr>
          <p:spPr bwMode="auto">
            <a:xfrm>
              <a:off x="1382" y="2649"/>
              <a:ext cx="334"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sp>
          <p:nvSpPr>
            <p:cNvPr id="19477" name="Rectangle 9"/>
            <p:cNvSpPr>
              <a:spLocks noChangeArrowheads="1"/>
            </p:cNvSpPr>
            <p:nvPr/>
          </p:nvSpPr>
          <p:spPr bwMode="auto">
            <a:xfrm>
              <a:off x="2458" y="2649"/>
              <a:ext cx="326"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1</a:t>
              </a:r>
            </a:p>
          </p:txBody>
        </p:sp>
        <p:sp>
          <p:nvSpPr>
            <p:cNvPr id="19478"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19479" name="Rectangle 11"/>
            <p:cNvSpPr>
              <a:spLocks noChangeArrowheads="1"/>
            </p:cNvSpPr>
            <p:nvPr/>
          </p:nvSpPr>
          <p:spPr bwMode="auto">
            <a:xfrm>
              <a:off x="1940" y="2692"/>
              <a:ext cx="359" cy="33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grpSp>
      <p:sp>
        <p:nvSpPr>
          <p:cNvPr id="19467" name="Line 12"/>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9468" name="Line 13"/>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9469" name="Rectangle 14"/>
          <p:cNvSpPr>
            <a:spLocks noChangeArrowheads="1"/>
          </p:cNvSpPr>
          <p:nvPr/>
        </p:nvSpPr>
        <p:spPr bwMode="auto">
          <a:xfrm>
            <a:off x="3806259" y="3062288"/>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b</a:t>
            </a:r>
            <a:r>
              <a:rPr lang="en-US" sz="2800" b="0" baseline="-25000" dirty="0">
                <a:solidFill>
                  <a:schemeClr val="tx1"/>
                </a:solidFill>
                <a:latin typeface="Arial" pitchFamily="34" charset="0"/>
              </a:rPr>
              <a:t>0</a:t>
            </a:r>
          </a:p>
        </p:txBody>
      </p:sp>
      <p:sp>
        <p:nvSpPr>
          <p:cNvPr id="19470" name="Rectangle 15"/>
          <p:cNvSpPr>
            <a:spLocks noChangeArrowheads="1"/>
          </p:cNvSpPr>
          <p:nvPr/>
        </p:nvSpPr>
        <p:spPr bwMode="auto">
          <a:xfrm>
            <a:off x="5501709" y="3062288"/>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b</a:t>
            </a:r>
            <a:r>
              <a:rPr lang="en-US" sz="2800" b="0" baseline="-25000" dirty="0">
                <a:solidFill>
                  <a:schemeClr val="tx1"/>
                </a:solidFill>
                <a:latin typeface="Arial" pitchFamily="34" charset="0"/>
              </a:rPr>
              <a:t>1</a:t>
            </a:r>
          </a:p>
        </p:txBody>
      </p:sp>
      <p:sp>
        <p:nvSpPr>
          <p:cNvPr id="19471"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19472" name="Rectangle 17"/>
          <p:cNvSpPr>
            <a:spLocks noChangeArrowheads="1"/>
          </p:cNvSpPr>
          <p:nvPr/>
        </p:nvSpPr>
        <p:spPr bwMode="auto">
          <a:xfrm>
            <a:off x="4680476" y="3130550"/>
            <a:ext cx="569387" cy="523220"/>
          </a:xfrm>
          <a:prstGeom prst="rect">
            <a:avLst/>
          </a:prstGeom>
          <a:noFill/>
          <a:ln w="9525">
            <a:noFill/>
            <a:miter lim="800000"/>
            <a:headEnd/>
            <a:tailEnd/>
          </a:ln>
        </p:spPr>
        <p:txBody>
          <a:bodyPr wrap="none">
            <a:spAutoFit/>
          </a:bodyPr>
          <a:lstStyle/>
          <a:p>
            <a:pPr algn="r"/>
            <a:r>
              <a:rPr lang="en-US" sz="2800" b="0" dirty="0">
                <a:solidFill>
                  <a:schemeClr val="bg1"/>
                </a:solidFill>
                <a:latin typeface="Arial" pitchFamily="34" charset="0"/>
              </a:rPr>
              <a:t>B</a:t>
            </a:r>
            <a:r>
              <a:rPr lang="en-US" sz="2800" b="0" baseline="-25000" dirty="0">
                <a:solidFill>
                  <a:schemeClr val="bg1"/>
                </a:solidFill>
                <a:latin typeface="Arial" pitchFamily="34" charset="0"/>
              </a:rPr>
              <a:t>0</a:t>
            </a:r>
          </a:p>
        </p:txBody>
      </p:sp>
      <p:sp>
        <p:nvSpPr>
          <p:cNvPr id="19473" name="Line 18"/>
          <p:cNvSpPr>
            <a:spLocks noChangeShapeType="1"/>
          </p:cNvSpPr>
          <p:nvPr/>
        </p:nvSpPr>
        <p:spPr bwMode="auto">
          <a:xfrm>
            <a:off x="4343400" y="5410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19474"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19475" name="Line 20"/>
          <p:cNvSpPr>
            <a:spLocks noChangeShapeType="1"/>
          </p:cNvSpPr>
          <p:nvPr/>
        </p:nvSpPr>
        <p:spPr bwMode="auto">
          <a:xfrm>
            <a:off x="5562600" y="5410200"/>
            <a:ext cx="0" cy="457200"/>
          </a:xfrm>
          <a:prstGeom prst="line">
            <a:avLst/>
          </a:prstGeom>
          <a:noFill/>
          <a:ln w="76200">
            <a:solidFill>
              <a:srgbClr val="008000"/>
            </a:solidFill>
            <a:round/>
            <a:headEnd/>
            <a:tailEnd/>
          </a:ln>
        </p:spPr>
        <p:txBody>
          <a:bodyPr wrap="none" anchor="ctr"/>
          <a:lstStyle/>
          <a:p>
            <a:endParaRPr lang="en-US" dirty="0">
              <a:latin typeface="Arial" pitchFamily="34" charset="0"/>
            </a:endParaRPr>
          </a:p>
        </p:txBody>
      </p:sp>
      <p:sp>
        <p:nvSpPr>
          <p:cNvPr id="26" name="Rectangle 21"/>
          <p:cNvSpPr txBox="1">
            <a:spLocks noChangeArrowheads="1"/>
          </p:cNvSpPr>
          <p:nvPr/>
        </p:nvSpPr>
        <p:spPr bwMode="auto">
          <a:xfrm>
            <a:off x="609600" y="1676400"/>
            <a:ext cx="7772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FF"/>
                </a:solidFill>
                <a:effectLst/>
                <a:uLnTx/>
                <a:uFillTx/>
                <a:latin typeface="Arial" pitchFamily="34" charset="0"/>
                <a:ea typeface="+mn-ea"/>
                <a:cs typeface="Arial" pitchFamily="34" charset="0"/>
              </a:rPr>
              <a:t>Interval </a:t>
            </a:r>
            <a:r>
              <a:rPr kumimoji="0" lang="en-US" sz="3200" b="0" i="0" u="none" strike="noStrike" kern="0" cap="none" spc="0" normalizeH="0" baseline="0" noProof="0" smtClean="0">
                <a:ln>
                  <a:noFill/>
                </a:ln>
                <a:solidFill>
                  <a:schemeClr val="tx1"/>
                </a:solidFill>
                <a:effectLst/>
                <a:uLnTx/>
                <a:uFillTx/>
                <a:latin typeface="Arial" pitchFamily="34" charset="0"/>
                <a:ea typeface="+mn-ea"/>
                <a:cs typeface="Arial" pitchFamily="34" charset="0"/>
              </a:rPr>
              <a:t>A</a:t>
            </a:r>
            <a:r>
              <a:rPr kumimoji="0" lang="en-US" sz="3200" b="0" i="0" u="none" strike="noStrike" kern="0" cap="none" spc="0" normalizeH="0" baseline="-25000" noProof="0" smtClean="0">
                <a:ln>
                  <a:noFill/>
                </a:ln>
                <a:solidFill>
                  <a:schemeClr val="tx1"/>
                </a:solidFill>
                <a:effectLst/>
                <a:uLnTx/>
                <a:uFillTx/>
                <a:latin typeface="Arial" pitchFamily="34" charset="0"/>
                <a:ea typeface="+mn-ea"/>
                <a:cs typeface="Arial" pitchFamily="34" charset="0"/>
              </a:rPr>
              <a:t>0</a:t>
            </a:r>
            <a:r>
              <a:rPr kumimoji="0" lang="en-US" sz="3200" b="0" i="0" u="none" strike="noStrike" kern="0" cap="none" spc="0" normalizeH="0" baseline="0" noProof="0" smtClean="0">
                <a:ln>
                  <a:noFill/>
                </a:ln>
                <a:solidFill>
                  <a:srgbClr val="0000FF"/>
                </a:solidFill>
                <a:effectLst/>
                <a:uLnTx/>
                <a:uFillTx/>
                <a:latin typeface="Arial" pitchFamily="34" charset="0"/>
                <a:ea typeface="+mn-ea"/>
                <a:cs typeface="Arial" pitchFamily="34" charset="0"/>
              </a:rPr>
              <a:t> </a:t>
            </a:r>
            <a:r>
              <a:rPr kumimoji="0" lang="en-US" sz="3200" b="0" i="0" u="none" strike="noStrike" kern="0" cap="none" spc="0" normalizeH="0" baseline="0" noProof="0" smtClean="0">
                <a:ln>
                  <a:noFill/>
                </a:ln>
                <a:solidFill>
                  <a:srgbClr val="FF0000"/>
                </a:solidFill>
                <a:effectLst/>
                <a:uLnTx/>
                <a:uFillTx/>
                <a:latin typeface="Arial" pitchFamily="34" charset="0"/>
                <a:ea typeface="+mn-ea"/>
                <a:cs typeface="Arial" pitchFamily="34" charset="0"/>
              </a:rPr>
              <a:t>precedes</a:t>
            </a:r>
            <a:r>
              <a:rPr kumimoji="0" lang="en-US" sz="3200" b="0" i="0" u="none" strike="noStrike" kern="0" cap="none" spc="0" normalizeH="0" baseline="0" noProof="0" smtClean="0">
                <a:ln>
                  <a:noFill/>
                </a:ln>
                <a:solidFill>
                  <a:srgbClr val="0000FF"/>
                </a:solidFill>
                <a:effectLst/>
                <a:uLnTx/>
                <a:uFillTx/>
                <a:latin typeface="Arial" pitchFamily="34" charset="0"/>
                <a:ea typeface="+mn-ea"/>
                <a:cs typeface="Arial" pitchFamily="34" charset="0"/>
              </a:rPr>
              <a:t> interval </a:t>
            </a:r>
            <a:r>
              <a:rPr kumimoji="0" lang="en-US" sz="3200" b="0" i="0" u="none" strike="noStrike" kern="0" cap="none" spc="0" normalizeH="0" baseline="0" noProof="0" smtClean="0">
                <a:ln>
                  <a:noFill/>
                </a:ln>
                <a:solidFill>
                  <a:schemeClr val="tx1"/>
                </a:solidFill>
                <a:effectLst/>
                <a:uLnTx/>
                <a:uFillTx/>
                <a:latin typeface="Arial" pitchFamily="34" charset="0"/>
                <a:ea typeface="+mn-ea"/>
                <a:cs typeface="Arial" pitchFamily="34" charset="0"/>
              </a:rPr>
              <a:t>B</a:t>
            </a:r>
            <a:r>
              <a:rPr kumimoji="0" lang="en-US" sz="3200" b="0" i="0" u="none" strike="noStrike" kern="0" cap="none" spc="0" normalizeH="0" baseline="-25000" noProof="0" smtClean="0">
                <a:ln>
                  <a:noFill/>
                </a:ln>
                <a:solidFill>
                  <a:schemeClr val="tx1"/>
                </a:solidFill>
                <a:effectLst/>
                <a:uLnTx/>
                <a:uFillTx/>
                <a:latin typeface="Arial" pitchFamily="34" charset="0"/>
                <a:ea typeface="+mn-ea"/>
                <a:cs typeface="Arial" pitchFamily="34" charset="0"/>
              </a:rPr>
              <a:t>0</a:t>
            </a:r>
            <a:endParaRPr kumimoji="0" lang="en-US" sz="32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0"/>
          </p:nvPr>
        </p:nvSpPr>
        <p:spPr>
          <a:noFill/>
        </p:spPr>
        <p:txBody>
          <a:bodyPr/>
          <a:lstStyle/>
          <a:p>
            <a:r>
              <a:rPr lang="en-US" smtClean="0"/>
              <a:t>Art of Multiprocessor Programming</a:t>
            </a:r>
          </a:p>
        </p:txBody>
      </p:sp>
      <p:sp>
        <p:nvSpPr>
          <p:cNvPr id="3075" name="Slide Number Placeholder 4"/>
          <p:cNvSpPr>
            <a:spLocks noGrp="1"/>
          </p:cNvSpPr>
          <p:nvPr>
            <p:ph type="sldNum" sz="quarter" idx="11"/>
          </p:nvPr>
        </p:nvSpPr>
        <p:spPr>
          <a:noFill/>
        </p:spPr>
        <p:txBody>
          <a:bodyPr/>
          <a:lstStyle/>
          <a:p>
            <a:fld id="{15A0192C-64C8-4C3D-A37B-6E4BC2DFC556}" type="slidenum">
              <a:rPr lang="ar-SA" smtClean="0">
                <a:cs typeface="Arial" pitchFamily="34" charset="0"/>
              </a:rPr>
              <a:pPr/>
              <a:t>2</a:t>
            </a:fld>
            <a:endParaRPr lang="en-US" smtClean="0">
              <a:cs typeface="Arial" pitchFamily="34" charset="0"/>
            </a:endParaRPr>
          </a:p>
        </p:txBody>
      </p:sp>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7" name="Rectangle 3"/>
          <p:cNvSpPr>
            <a:spLocks noGrp="1" noChangeArrowheads="1"/>
          </p:cNvSpPr>
          <p:nvPr>
            <p:ph type="title"/>
          </p:nvPr>
        </p:nvSpPr>
        <p:spPr/>
        <p:txBody>
          <a:bodyPr/>
          <a:lstStyle/>
          <a:p>
            <a:r>
              <a:rPr lang="en-US" smtClean="0"/>
              <a:t>Mutual Exclusion</a:t>
            </a:r>
          </a:p>
        </p:txBody>
      </p:sp>
      <p:sp>
        <p:nvSpPr>
          <p:cNvPr id="3078" name="Rectangle 4"/>
          <p:cNvSpPr>
            <a:spLocks noGrp="1" noChangeArrowheads="1"/>
          </p:cNvSpPr>
          <p:nvPr>
            <p:ph type="body" idx="1"/>
          </p:nvPr>
        </p:nvSpPr>
        <p:spPr>
          <a:xfrm>
            <a:off x="609600" y="2743200"/>
            <a:ext cx="7772400" cy="2819400"/>
          </a:xfrm>
        </p:spPr>
        <p:txBody>
          <a:bodyPr/>
          <a:lstStyle/>
          <a:p>
            <a:r>
              <a:rPr lang="en-US" smtClean="0"/>
              <a:t>We will clarify our understanding of mutual exclusion</a:t>
            </a:r>
          </a:p>
          <a:p>
            <a:r>
              <a:rPr lang="en-US" smtClean="0"/>
              <a:t>We will also show you how to reason about various properties in an asynchronous concurrent setting</a:t>
            </a:r>
          </a:p>
        </p:txBody>
      </p:sp>
      <p:grpSp>
        <p:nvGrpSpPr>
          <p:cNvPr id="3079" name="Group 5"/>
          <p:cNvGrpSpPr>
            <a:grpSpLocks/>
          </p:cNvGrpSpPr>
          <p:nvPr/>
        </p:nvGrpSpPr>
        <p:grpSpPr bwMode="auto">
          <a:xfrm>
            <a:off x="7323138" y="1006475"/>
            <a:ext cx="1327150" cy="1374775"/>
            <a:chOff x="764" y="2340"/>
            <a:chExt cx="596" cy="610"/>
          </a:xfrm>
        </p:grpSpPr>
        <p:sp>
          <p:nvSpPr>
            <p:cNvPr id="3080" name="Oval 6"/>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endParaRPr lang="en-US" dirty="0">
                <a:latin typeface="Arial" pitchFamily="34" charset="0"/>
              </a:endParaRPr>
            </a:p>
          </p:txBody>
        </p:sp>
        <p:sp>
          <p:nvSpPr>
            <p:cNvPr id="3081" name="Oval 7"/>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sp>
          <p:nvSpPr>
            <p:cNvPr id="3082" name="Oval 8"/>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3083" name="Oval 9"/>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3084" name="Oval 10"/>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3085" name="Oval 11"/>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3086" name="AutoShape 12"/>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Art of Multiprocessor Programming</a:t>
            </a:r>
          </a:p>
        </p:txBody>
      </p:sp>
      <p:sp>
        <p:nvSpPr>
          <p:cNvPr id="21507" name="Slide Number Placeholder 4"/>
          <p:cNvSpPr>
            <a:spLocks noGrp="1"/>
          </p:cNvSpPr>
          <p:nvPr>
            <p:ph type="sldNum" sz="quarter" idx="11"/>
          </p:nvPr>
        </p:nvSpPr>
        <p:spPr>
          <a:noFill/>
        </p:spPr>
        <p:txBody>
          <a:bodyPr/>
          <a:lstStyle/>
          <a:p>
            <a:fld id="{27B74F9F-EBD3-405F-B8A1-8EF022348E38}" type="slidenum">
              <a:rPr lang="ar-SA" smtClean="0">
                <a:cs typeface="Arial" pitchFamily="34" charset="0"/>
              </a:rPr>
              <a:pPr/>
              <a:t>20</a:t>
            </a:fld>
            <a:endParaRPr lang="en-US" smtClean="0">
              <a:cs typeface="Arial" pitchFamily="34" charset="0"/>
            </a:endParaRPr>
          </a:p>
        </p:txBody>
      </p:sp>
      <p:pic>
        <p:nvPicPr>
          <p:cNvPr id="21508"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1509" name="Rectangle 2"/>
          <p:cNvSpPr>
            <a:spLocks noGrp="1" noChangeArrowheads="1"/>
          </p:cNvSpPr>
          <p:nvPr>
            <p:ph type="title"/>
          </p:nvPr>
        </p:nvSpPr>
        <p:spPr/>
        <p:txBody>
          <a:bodyPr/>
          <a:lstStyle/>
          <a:p>
            <a:r>
              <a:rPr lang="en-US" smtClean="0"/>
              <a:t>Precedence</a:t>
            </a:r>
          </a:p>
        </p:txBody>
      </p:sp>
      <p:sp>
        <p:nvSpPr>
          <p:cNvPr id="21510" name="Line 3"/>
          <p:cNvSpPr>
            <a:spLocks noChangeShapeType="1"/>
          </p:cNvSpPr>
          <p:nvPr/>
        </p:nvSpPr>
        <p:spPr bwMode="auto">
          <a:xfrm>
            <a:off x="4330700" y="2063750"/>
            <a:ext cx="0" cy="862013"/>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1511" name="AutoShape 4"/>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a:endParaRPr lang="en-US" sz="2800" b="0" u="sng" dirty="0">
              <a:solidFill>
                <a:schemeClr val="bg1"/>
              </a:solidFill>
              <a:latin typeface="Arial" pitchFamily="34" charset="0"/>
            </a:endParaRPr>
          </a:p>
        </p:txBody>
      </p:sp>
      <p:sp>
        <p:nvSpPr>
          <p:cNvPr id="21512" name="Line 5"/>
          <p:cNvSpPr>
            <a:spLocks noChangeShapeType="1"/>
          </p:cNvSpPr>
          <p:nvPr/>
        </p:nvSpPr>
        <p:spPr bwMode="auto">
          <a:xfrm>
            <a:off x="3465513" y="2401888"/>
            <a:ext cx="0" cy="338137"/>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1513" name="Line 6"/>
          <p:cNvSpPr>
            <a:spLocks noChangeShapeType="1"/>
          </p:cNvSpPr>
          <p:nvPr/>
        </p:nvSpPr>
        <p:spPr bwMode="auto">
          <a:xfrm>
            <a:off x="4137025" y="2401888"/>
            <a:ext cx="0" cy="338137"/>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1514" name="AutoShape 7"/>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21515" name="Line 8"/>
          <p:cNvSpPr>
            <a:spLocks noChangeShapeType="1"/>
          </p:cNvSpPr>
          <p:nvPr/>
        </p:nvSpPr>
        <p:spPr bwMode="auto">
          <a:xfrm>
            <a:off x="3465513" y="2740025"/>
            <a:ext cx="0" cy="185738"/>
          </a:xfrm>
          <a:prstGeom prst="line">
            <a:avLst/>
          </a:prstGeom>
          <a:noFill/>
          <a:ln w="38100">
            <a:solidFill>
              <a:srgbClr val="FFFF00"/>
            </a:solidFill>
            <a:round/>
            <a:headEnd/>
            <a:tailEnd/>
          </a:ln>
        </p:spPr>
        <p:txBody>
          <a:bodyPr wrap="none" anchor="ctr"/>
          <a:lstStyle/>
          <a:p>
            <a:endParaRPr lang="en-US" dirty="0">
              <a:latin typeface="Arial" pitchFamily="34" charset="0"/>
            </a:endParaRPr>
          </a:p>
        </p:txBody>
      </p:sp>
      <p:sp>
        <p:nvSpPr>
          <p:cNvPr id="21516" name="Line 9"/>
          <p:cNvSpPr>
            <a:spLocks noChangeShapeType="1"/>
          </p:cNvSpPr>
          <p:nvPr/>
        </p:nvSpPr>
        <p:spPr bwMode="auto">
          <a:xfrm>
            <a:off x="4124325" y="2740025"/>
            <a:ext cx="0" cy="185738"/>
          </a:xfrm>
          <a:prstGeom prst="line">
            <a:avLst/>
          </a:prstGeom>
          <a:noFill/>
          <a:ln w="38100">
            <a:solidFill>
              <a:srgbClr val="FFFF00"/>
            </a:solidFill>
            <a:round/>
            <a:headEnd/>
            <a:tailEnd/>
          </a:ln>
        </p:spPr>
        <p:txBody>
          <a:bodyPr wrap="none" anchor="ctr"/>
          <a:lstStyle/>
          <a:p>
            <a:endParaRPr lang="en-US" dirty="0">
              <a:latin typeface="Arial" pitchFamily="34" charset="0"/>
            </a:endParaRPr>
          </a:p>
        </p:txBody>
      </p:sp>
      <p:sp>
        <p:nvSpPr>
          <p:cNvPr id="21517" name="AutoShape 10"/>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1518" name="Line 11"/>
          <p:cNvSpPr>
            <a:spLocks noChangeShapeType="1"/>
          </p:cNvSpPr>
          <p:nvPr/>
        </p:nvSpPr>
        <p:spPr bwMode="auto">
          <a:xfrm>
            <a:off x="4330700" y="2740025"/>
            <a:ext cx="0" cy="185738"/>
          </a:xfrm>
          <a:prstGeom prst="line">
            <a:avLst/>
          </a:prstGeom>
          <a:noFill/>
          <a:ln w="38100">
            <a:solidFill>
              <a:srgbClr val="008000"/>
            </a:solidFill>
            <a:round/>
            <a:headEnd/>
            <a:tailEnd/>
          </a:ln>
        </p:spPr>
        <p:txBody>
          <a:bodyPr wrap="none" anchor="ctr"/>
          <a:lstStyle/>
          <a:p>
            <a:endParaRPr lang="en-US" dirty="0">
              <a:latin typeface="Arial" pitchFamily="34" charset="0"/>
            </a:endParaRPr>
          </a:p>
        </p:txBody>
      </p:sp>
      <p:sp>
        <p:nvSpPr>
          <p:cNvPr id="21519" name="Line 12"/>
          <p:cNvSpPr>
            <a:spLocks noChangeShapeType="1"/>
          </p:cNvSpPr>
          <p:nvPr/>
        </p:nvSpPr>
        <p:spPr bwMode="auto">
          <a:xfrm>
            <a:off x="4991100" y="2063750"/>
            <a:ext cx="0" cy="862013"/>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1520" name="Line 13"/>
          <p:cNvSpPr>
            <a:spLocks noChangeShapeType="1"/>
          </p:cNvSpPr>
          <p:nvPr/>
        </p:nvSpPr>
        <p:spPr bwMode="auto">
          <a:xfrm>
            <a:off x="4991100" y="2740025"/>
            <a:ext cx="0" cy="185738"/>
          </a:xfrm>
          <a:prstGeom prst="line">
            <a:avLst/>
          </a:prstGeom>
          <a:noFill/>
          <a:ln w="38100">
            <a:solidFill>
              <a:srgbClr val="008000"/>
            </a:solidFill>
            <a:round/>
            <a:headEnd/>
            <a:tailEnd/>
          </a:ln>
        </p:spPr>
        <p:txBody>
          <a:bodyPr wrap="none" anchor="ctr"/>
          <a:lstStyle/>
          <a:p>
            <a:endParaRPr lang="en-US" dirty="0">
              <a:latin typeface="Arial" pitchFamily="34" charset="0"/>
            </a:endParaRPr>
          </a:p>
        </p:txBody>
      </p:sp>
      <p:sp>
        <p:nvSpPr>
          <p:cNvPr id="21521" name="Rectangle 14"/>
          <p:cNvSpPr>
            <a:spLocks noGrp="1" noChangeArrowheads="1"/>
          </p:cNvSpPr>
          <p:nvPr>
            <p:ph type="body" idx="1"/>
          </p:nvPr>
        </p:nvSpPr>
        <p:spPr>
          <a:xfrm>
            <a:off x="685800" y="3276600"/>
            <a:ext cx="7772400" cy="2819400"/>
          </a:xfrm>
        </p:spPr>
        <p:txBody>
          <a:bodyPr/>
          <a:lstStyle/>
          <a:p>
            <a:r>
              <a:rPr lang="en-US" smtClean="0"/>
              <a:t>Notation: </a:t>
            </a:r>
            <a:r>
              <a:rPr lang="en-US" smtClean="0">
                <a:solidFill>
                  <a:schemeClr val="tx1"/>
                </a:solidFill>
              </a:rPr>
              <a:t>A</a:t>
            </a:r>
            <a:r>
              <a:rPr lang="en-US" baseline="-25000" smtClean="0">
                <a:solidFill>
                  <a:schemeClr val="tx1"/>
                </a:solidFill>
              </a:rPr>
              <a:t>0 </a:t>
            </a:r>
            <a:r>
              <a:rPr lang="en-US" sz="2400" smtClean="0">
                <a:solidFill>
                  <a:schemeClr val="tx1"/>
                </a:solidFill>
                <a:sym typeface="Wingdings" pitchFamily="2" charset="2"/>
              </a:rPr>
              <a:t></a:t>
            </a:r>
            <a:r>
              <a:rPr lang="en-US" smtClean="0">
                <a:solidFill>
                  <a:schemeClr val="tx1"/>
                </a:solidFill>
              </a:rPr>
              <a:t> B</a:t>
            </a:r>
            <a:r>
              <a:rPr lang="en-US" baseline="-25000" smtClean="0">
                <a:solidFill>
                  <a:schemeClr val="tx1"/>
                </a:solidFill>
              </a:rPr>
              <a:t>0</a:t>
            </a:r>
            <a:endParaRPr lang="en-US" smtClean="0">
              <a:solidFill>
                <a:schemeClr val="tx1"/>
              </a:solidFill>
            </a:endParaRPr>
          </a:p>
          <a:p>
            <a:r>
              <a:rPr lang="en-US" smtClean="0"/>
              <a:t>Formally,</a:t>
            </a:r>
          </a:p>
          <a:p>
            <a:pPr lvl="1"/>
            <a:r>
              <a:rPr lang="en-US" smtClean="0"/>
              <a:t>End event of </a:t>
            </a:r>
            <a:r>
              <a:rPr lang="en-US" smtClean="0">
                <a:solidFill>
                  <a:schemeClr val="tx1"/>
                </a:solidFill>
              </a:rPr>
              <a:t>A</a:t>
            </a:r>
            <a:r>
              <a:rPr lang="en-US" baseline="-25000" smtClean="0">
                <a:solidFill>
                  <a:schemeClr val="tx1"/>
                </a:solidFill>
              </a:rPr>
              <a:t>0</a:t>
            </a:r>
            <a:r>
              <a:rPr lang="en-US" smtClean="0"/>
              <a:t> before start event of </a:t>
            </a:r>
            <a:r>
              <a:rPr lang="en-US" smtClean="0">
                <a:solidFill>
                  <a:schemeClr val="tx1"/>
                </a:solidFill>
              </a:rPr>
              <a:t>B</a:t>
            </a:r>
            <a:r>
              <a:rPr lang="en-US" baseline="-25000" smtClean="0">
                <a:solidFill>
                  <a:schemeClr val="tx1"/>
                </a:solidFill>
              </a:rPr>
              <a:t>0</a:t>
            </a:r>
          </a:p>
          <a:p>
            <a:pPr lvl="1"/>
            <a:r>
              <a:rPr lang="en-US" smtClean="0"/>
              <a:t>Also called “</a:t>
            </a:r>
            <a:r>
              <a:rPr lang="en-US" smtClean="0">
                <a:solidFill>
                  <a:schemeClr val="tx1"/>
                </a:solidFill>
              </a:rPr>
              <a:t>happens before</a:t>
            </a:r>
            <a:r>
              <a:rPr lang="en-US" smtClean="0"/>
              <a:t>” or “</a:t>
            </a:r>
            <a:r>
              <a:rPr lang="en-US" smtClean="0">
                <a:solidFill>
                  <a:schemeClr val="tx1"/>
                </a:solidFill>
              </a:rPr>
              <a:t>precedes</a:t>
            </a:r>
            <a:r>
              <a:rPr 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Art of Multiprocessor Programming</a:t>
            </a:r>
          </a:p>
        </p:txBody>
      </p:sp>
      <p:sp>
        <p:nvSpPr>
          <p:cNvPr id="22531" name="Slide Number Placeholder 4"/>
          <p:cNvSpPr>
            <a:spLocks noGrp="1"/>
          </p:cNvSpPr>
          <p:nvPr>
            <p:ph type="sldNum" sz="quarter" idx="11"/>
          </p:nvPr>
        </p:nvSpPr>
        <p:spPr>
          <a:noFill/>
        </p:spPr>
        <p:txBody>
          <a:bodyPr/>
          <a:lstStyle/>
          <a:p>
            <a:fld id="{58CDCB3E-C316-487B-87A7-7A0761E55CAA}" type="slidenum">
              <a:rPr lang="ar-SA" smtClean="0">
                <a:cs typeface="Arial" pitchFamily="34" charset="0"/>
              </a:rPr>
              <a:pPr/>
              <a:t>21</a:t>
            </a:fld>
            <a:endParaRPr lang="en-US" smtClean="0">
              <a:cs typeface="Arial" pitchFamily="34" charset="0"/>
            </a:endParaRPr>
          </a:p>
        </p:txBody>
      </p:sp>
      <p:pic>
        <p:nvPicPr>
          <p:cNvPr id="22532" name="Picture 1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533" name="Rectangle 2"/>
          <p:cNvSpPr>
            <a:spLocks noGrp="1" noChangeArrowheads="1"/>
          </p:cNvSpPr>
          <p:nvPr>
            <p:ph type="title"/>
          </p:nvPr>
        </p:nvSpPr>
        <p:spPr/>
        <p:txBody>
          <a:bodyPr/>
          <a:lstStyle/>
          <a:p>
            <a:r>
              <a:rPr lang="en-US" smtClean="0"/>
              <a:t>Precedence Ordering</a:t>
            </a:r>
          </a:p>
        </p:txBody>
      </p:sp>
      <p:sp>
        <p:nvSpPr>
          <p:cNvPr id="22534" name="Line 4"/>
          <p:cNvSpPr>
            <a:spLocks noChangeShapeType="1"/>
          </p:cNvSpPr>
          <p:nvPr/>
        </p:nvSpPr>
        <p:spPr bwMode="auto">
          <a:xfrm>
            <a:off x="4330700" y="2063750"/>
            <a:ext cx="0" cy="862013"/>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2535" name="AutoShape 5"/>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a:endParaRPr lang="en-US" sz="2800" b="0" u="sng" dirty="0">
              <a:solidFill>
                <a:schemeClr val="bg1"/>
              </a:solidFill>
              <a:latin typeface="Arial" pitchFamily="34" charset="0"/>
            </a:endParaRPr>
          </a:p>
        </p:txBody>
      </p:sp>
      <p:sp>
        <p:nvSpPr>
          <p:cNvPr id="22536" name="Line 6"/>
          <p:cNvSpPr>
            <a:spLocks noChangeShapeType="1"/>
          </p:cNvSpPr>
          <p:nvPr/>
        </p:nvSpPr>
        <p:spPr bwMode="auto">
          <a:xfrm>
            <a:off x="3465513" y="2401888"/>
            <a:ext cx="0" cy="338137"/>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2537" name="Line 7"/>
          <p:cNvSpPr>
            <a:spLocks noChangeShapeType="1"/>
          </p:cNvSpPr>
          <p:nvPr/>
        </p:nvSpPr>
        <p:spPr bwMode="auto">
          <a:xfrm>
            <a:off x="4137025" y="2401888"/>
            <a:ext cx="0" cy="338137"/>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2538" name="AutoShape 8"/>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22539" name="Line 9"/>
          <p:cNvSpPr>
            <a:spLocks noChangeShapeType="1"/>
          </p:cNvSpPr>
          <p:nvPr/>
        </p:nvSpPr>
        <p:spPr bwMode="auto">
          <a:xfrm>
            <a:off x="3465513" y="2740025"/>
            <a:ext cx="0" cy="185738"/>
          </a:xfrm>
          <a:prstGeom prst="line">
            <a:avLst/>
          </a:prstGeom>
          <a:noFill/>
          <a:ln w="38100">
            <a:solidFill>
              <a:srgbClr val="FFFF00"/>
            </a:solidFill>
            <a:round/>
            <a:headEnd/>
            <a:tailEnd/>
          </a:ln>
        </p:spPr>
        <p:txBody>
          <a:bodyPr wrap="none" anchor="ctr"/>
          <a:lstStyle/>
          <a:p>
            <a:endParaRPr lang="en-US" dirty="0">
              <a:latin typeface="Arial" pitchFamily="34" charset="0"/>
            </a:endParaRPr>
          </a:p>
        </p:txBody>
      </p:sp>
      <p:sp>
        <p:nvSpPr>
          <p:cNvPr id="22540" name="Line 10"/>
          <p:cNvSpPr>
            <a:spLocks noChangeShapeType="1"/>
          </p:cNvSpPr>
          <p:nvPr/>
        </p:nvSpPr>
        <p:spPr bwMode="auto">
          <a:xfrm>
            <a:off x="4124325" y="2740025"/>
            <a:ext cx="0" cy="185738"/>
          </a:xfrm>
          <a:prstGeom prst="line">
            <a:avLst/>
          </a:prstGeom>
          <a:noFill/>
          <a:ln w="38100">
            <a:solidFill>
              <a:srgbClr val="FFFF00"/>
            </a:solidFill>
            <a:round/>
            <a:headEnd/>
            <a:tailEnd/>
          </a:ln>
        </p:spPr>
        <p:txBody>
          <a:bodyPr wrap="none" anchor="ctr"/>
          <a:lstStyle/>
          <a:p>
            <a:endParaRPr lang="en-US" dirty="0">
              <a:latin typeface="Arial" pitchFamily="34" charset="0"/>
            </a:endParaRPr>
          </a:p>
        </p:txBody>
      </p:sp>
      <p:sp>
        <p:nvSpPr>
          <p:cNvPr id="22541" name="AutoShape 11"/>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2542" name="Line 12"/>
          <p:cNvSpPr>
            <a:spLocks noChangeShapeType="1"/>
          </p:cNvSpPr>
          <p:nvPr/>
        </p:nvSpPr>
        <p:spPr bwMode="auto">
          <a:xfrm>
            <a:off x="4330700" y="2740025"/>
            <a:ext cx="0" cy="185738"/>
          </a:xfrm>
          <a:prstGeom prst="line">
            <a:avLst/>
          </a:prstGeom>
          <a:noFill/>
          <a:ln w="38100">
            <a:solidFill>
              <a:srgbClr val="008000"/>
            </a:solidFill>
            <a:round/>
            <a:headEnd/>
            <a:tailEnd/>
          </a:ln>
        </p:spPr>
        <p:txBody>
          <a:bodyPr wrap="none" anchor="ctr"/>
          <a:lstStyle/>
          <a:p>
            <a:endParaRPr lang="en-US" dirty="0">
              <a:latin typeface="Arial" pitchFamily="34" charset="0"/>
            </a:endParaRPr>
          </a:p>
        </p:txBody>
      </p:sp>
      <p:sp>
        <p:nvSpPr>
          <p:cNvPr id="22543" name="Line 13"/>
          <p:cNvSpPr>
            <a:spLocks noChangeShapeType="1"/>
          </p:cNvSpPr>
          <p:nvPr/>
        </p:nvSpPr>
        <p:spPr bwMode="auto">
          <a:xfrm>
            <a:off x="4991100" y="2063750"/>
            <a:ext cx="0" cy="862013"/>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2544" name="Line 14"/>
          <p:cNvSpPr>
            <a:spLocks noChangeShapeType="1"/>
          </p:cNvSpPr>
          <p:nvPr/>
        </p:nvSpPr>
        <p:spPr bwMode="auto">
          <a:xfrm>
            <a:off x="4991100" y="2740025"/>
            <a:ext cx="0" cy="185738"/>
          </a:xfrm>
          <a:prstGeom prst="line">
            <a:avLst/>
          </a:prstGeom>
          <a:noFill/>
          <a:ln w="38100">
            <a:solidFill>
              <a:srgbClr val="008000"/>
            </a:solidFill>
            <a:round/>
            <a:headEnd/>
            <a:tailEnd/>
          </a:ln>
        </p:spPr>
        <p:txBody>
          <a:bodyPr wrap="none" anchor="ctr"/>
          <a:lstStyle/>
          <a:p>
            <a:endParaRPr lang="en-US" dirty="0">
              <a:latin typeface="Arial" pitchFamily="34" charset="0"/>
            </a:endParaRPr>
          </a:p>
        </p:txBody>
      </p:sp>
      <p:sp>
        <p:nvSpPr>
          <p:cNvPr id="22545" name="Rectangle 15"/>
          <p:cNvSpPr>
            <a:spLocks noGrp="1" noChangeArrowheads="1"/>
          </p:cNvSpPr>
          <p:nvPr>
            <p:ph type="body" idx="1"/>
          </p:nvPr>
        </p:nvSpPr>
        <p:spPr>
          <a:xfrm>
            <a:off x="685800" y="3276600"/>
            <a:ext cx="7772400" cy="2819400"/>
          </a:xfrm>
        </p:spPr>
        <p:txBody>
          <a:bodyPr/>
          <a:lstStyle/>
          <a:p>
            <a:r>
              <a:rPr lang="en-US" smtClean="0"/>
              <a:t>Remark: </a:t>
            </a:r>
            <a:r>
              <a:rPr lang="en-US" smtClean="0">
                <a:solidFill>
                  <a:schemeClr val="tx1"/>
                </a:solidFill>
              </a:rPr>
              <a:t>A</a:t>
            </a:r>
            <a:r>
              <a:rPr lang="en-US" baseline="-25000" smtClean="0">
                <a:solidFill>
                  <a:schemeClr val="tx1"/>
                </a:solidFill>
              </a:rPr>
              <a:t>0 </a:t>
            </a:r>
            <a:r>
              <a:rPr lang="en-US" sz="2400" smtClean="0">
                <a:solidFill>
                  <a:schemeClr val="tx1"/>
                </a:solidFill>
                <a:sym typeface="Wingdings" pitchFamily="2" charset="2"/>
              </a:rPr>
              <a:t></a:t>
            </a:r>
            <a:r>
              <a:rPr lang="en-US" smtClean="0">
                <a:solidFill>
                  <a:schemeClr val="tx1"/>
                </a:solidFill>
              </a:rPr>
              <a:t> B</a:t>
            </a:r>
            <a:r>
              <a:rPr lang="en-US" baseline="-25000" smtClean="0">
                <a:solidFill>
                  <a:schemeClr val="tx1"/>
                </a:solidFill>
              </a:rPr>
              <a:t>0 </a:t>
            </a:r>
            <a:r>
              <a:rPr lang="en-US" smtClean="0"/>
              <a:t>is just like saying </a:t>
            </a:r>
            <a:endParaRPr lang="en-US" baseline="-25000" smtClean="0">
              <a:solidFill>
                <a:schemeClr val="tx1"/>
              </a:solidFill>
            </a:endParaRPr>
          </a:p>
          <a:p>
            <a:pPr lvl="1"/>
            <a:r>
              <a:rPr lang="en-US" smtClean="0">
                <a:solidFill>
                  <a:schemeClr val="tx1"/>
                </a:solidFill>
              </a:rPr>
              <a:t>1066 AD </a:t>
            </a:r>
            <a:r>
              <a:rPr lang="en-US" sz="2000" smtClean="0">
                <a:solidFill>
                  <a:schemeClr val="tx1"/>
                </a:solidFill>
                <a:sym typeface="Wingdings" pitchFamily="2" charset="2"/>
              </a:rPr>
              <a:t> </a:t>
            </a:r>
            <a:r>
              <a:rPr lang="en-US" smtClean="0">
                <a:solidFill>
                  <a:schemeClr val="tx1"/>
                </a:solidFill>
              </a:rPr>
              <a:t>1492 AD</a:t>
            </a:r>
            <a:r>
              <a:rPr lang="en-US" smtClean="0"/>
              <a:t>, </a:t>
            </a:r>
          </a:p>
          <a:p>
            <a:pPr lvl="1"/>
            <a:r>
              <a:rPr lang="en-US" smtClean="0">
                <a:solidFill>
                  <a:schemeClr val="tx1"/>
                </a:solidFill>
              </a:rPr>
              <a:t>Middle Ages </a:t>
            </a:r>
            <a:r>
              <a:rPr lang="en-US" sz="2000" smtClean="0">
                <a:solidFill>
                  <a:schemeClr val="tx1"/>
                </a:solidFill>
                <a:sym typeface="Wingdings" pitchFamily="2" charset="2"/>
              </a:rPr>
              <a:t> </a:t>
            </a:r>
            <a:r>
              <a:rPr lang="en-US" smtClean="0">
                <a:solidFill>
                  <a:schemeClr val="tx1"/>
                </a:solidFill>
              </a:rPr>
              <a:t>Renaissance</a:t>
            </a:r>
            <a:r>
              <a:rPr lang="en-US" smtClean="0"/>
              <a:t>,</a:t>
            </a:r>
          </a:p>
          <a:p>
            <a:r>
              <a:rPr lang="en-US" smtClean="0"/>
              <a:t>Oh wait, </a:t>
            </a:r>
          </a:p>
          <a:p>
            <a:pPr lvl="1"/>
            <a:r>
              <a:rPr lang="en-US" smtClean="0"/>
              <a:t>what about </a:t>
            </a:r>
            <a:r>
              <a:rPr lang="en-US" smtClean="0">
                <a:solidFill>
                  <a:schemeClr val="tx1"/>
                </a:solidFill>
              </a:rPr>
              <a:t>this week</a:t>
            </a:r>
            <a:r>
              <a:rPr lang="en-US" smtClean="0"/>
              <a:t> vs </a:t>
            </a:r>
            <a:r>
              <a:rPr lang="en-US" smtClean="0">
                <a:solidFill>
                  <a:schemeClr val="tx1"/>
                </a:solidFill>
              </a:rPr>
              <a:t>this month</a:t>
            </a:r>
            <a:r>
              <a:rPr lang="en-US" smtClean="0"/>
              <a:t>?</a:t>
            </a:r>
          </a:p>
          <a:p>
            <a:pPr lvl="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Art of Multiprocessor Programming</a:t>
            </a:r>
          </a:p>
        </p:txBody>
      </p:sp>
      <p:sp>
        <p:nvSpPr>
          <p:cNvPr id="23555" name="Slide Number Placeholder 4"/>
          <p:cNvSpPr>
            <a:spLocks noGrp="1"/>
          </p:cNvSpPr>
          <p:nvPr>
            <p:ph type="sldNum" sz="quarter" idx="11"/>
          </p:nvPr>
        </p:nvSpPr>
        <p:spPr>
          <a:noFill/>
        </p:spPr>
        <p:txBody>
          <a:bodyPr/>
          <a:lstStyle/>
          <a:p>
            <a:fld id="{A368B41A-CE4C-4935-B841-7122916FD897}" type="slidenum">
              <a:rPr lang="ar-SA" smtClean="0">
                <a:cs typeface="Arial" pitchFamily="34" charset="0"/>
              </a:rPr>
              <a:pPr/>
              <a:t>22</a:t>
            </a:fld>
            <a:endParaRPr lang="en-US" smtClean="0">
              <a:cs typeface="Arial" pitchFamily="34" charset="0"/>
            </a:endParaRPr>
          </a:p>
        </p:txBody>
      </p:sp>
      <p:pic>
        <p:nvPicPr>
          <p:cNvPr id="23556" name="Picture 1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557" name="Rectangle 2"/>
          <p:cNvSpPr>
            <a:spLocks noGrp="1" noChangeArrowheads="1"/>
          </p:cNvSpPr>
          <p:nvPr>
            <p:ph type="title"/>
          </p:nvPr>
        </p:nvSpPr>
        <p:spPr/>
        <p:txBody>
          <a:bodyPr/>
          <a:lstStyle/>
          <a:p>
            <a:r>
              <a:rPr lang="en-US" smtClean="0"/>
              <a:t>Precedence Ordering</a:t>
            </a:r>
          </a:p>
        </p:txBody>
      </p:sp>
      <p:sp>
        <p:nvSpPr>
          <p:cNvPr id="23558" name="Line 3"/>
          <p:cNvSpPr>
            <a:spLocks noChangeShapeType="1"/>
          </p:cNvSpPr>
          <p:nvPr/>
        </p:nvSpPr>
        <p:spPr bwMode="auto">
          <a:xfrm>
            <a:off x="4076700" y="1809750"/>
            <a:ext cx="0" cy="862013"/>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3559" name="AutoShape 4"/>
          <p:cNvSpPr>
            <a:spLocks noChangeArrowheads="1"/>
          </p:cNvSpPr>
          <p:nvPr/>
        </p:nvSpPr>
        <p:spPr bwMode="auto">
          <a:xfrm>
            <a:off x="2476500" y="2363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a:endParaRPr lang="en-US" sz="2800" b="0" u="sng" dirty="0">
              <a:solidFill>
                <a:schemeClr val="bg1"/>
              </a:solidFill>
              <a:latin typeface="Arial" pitchFamily="34" charset="0"/>
            </a:endParaRPr>
          </a:p>
        </p:txBody>
      </p:sp>
      <p:sp>
        <p:nvSpPr>
          <p:cNvPr id="23560" name="Line 5"/>
          <p:cNvSpPr>
            <a:spLocks noChangeShapeType="1"/>
          </p:cNvSpPr>
          <p:nvPr/>
        </p:nvSpPr>
        <p:spPr bwMode="auto">
          <a:xfrm>
            <a:off x="3783013" y="2147888"/>
            <a:ext cx="0" cy="338137"/>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3561" name="Line 6"/>
          <p:cNvSpPr>
            <a:spLocks noChangeShapeType="1"/>
          </p:cNvSpPr>
          <p:nvPr/>
        </p:nvSpPr>
        <p:spPr bwMode="auto">
          <a:xfrm>
            <a:off x="4438650" y="2147888"/>
            <a:ext cx="0" cy="338137"/>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3562" name="AutoShape 7"/>
          <p:cNvSpPr>
            <a:spLocks noChangeArrowheads="1"/>
          </p:cNvSpPr>
          <p:nvPr/>
        </p:nvSpPr>
        <p:spPr bwMode="auto">
          <a:xfrm rot="10800000">
            <a:off x="3783013" y="1933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23563" name="Line 8"/>
          <p:cNvSpPr>
            <a:spLocks noChangeShapeType="1"/>
          </p:cNvSpPr>
          <p:nvPr/>
        </p:nvSpPr>
        <p:spPr bwMode="auto">
          <a:xfrm>
            <a:off x="3783013" y="2486025"/>
            <a:ext cx="0" cy="185738"/>
          </a:xfrm>
          <a:prstGeom prst="line">
            <a:avLst/>
          </a:prstGeom>
          <a:noFill/>
          <a:ln w="38100">
            <a:solidFill>
              <a:srgbClr val="FFFF00"/>
            </a:solidFill>
            <a:round/>
            <a:headEnd/>
            <a:tailEnd/>
          </a:ln>
        </p:spPr>
        <p:txBody>
          <a:bodyPr wrap="none" anchor="ctr"/>
          <a:lstStyle/>
          <a:p>
            <a:endParaRPr lang="en-US" dirty="0">
              <a:latin typeface="Arial" pitchFamily="34" charset="0"/>
            </a:endParaRPr>
          </a:p>
        </p:txBody>
      </p:sp>
      <p:sp>
        <p:nvSpPr>
          <p:cNvPr id="23564" name="Line 9"/>
          <p:cNvSpPr>
            <a:spLocks noChangeShapeType="1"/>
          </p:cNvSpPr>
          <p:nvPr/>
        </p:nvSpPr>
        <p:spPr bwMode="auto">
          <a:xfrm>
            <a:off x="4425950" y="2486025"/>
            <a:ext cx="0" cy="185738"/>
          </a:xfrm>
          <a:prstGeom prst="line">
            <a:avLst/>
          </a:prstGeom>
          <a:noFill/>
          <a:ln w="38100">
            <a:solidFill>
              <a:srgbClr val="FFFF00"/>
            </a:solidFill>
            <a:round/>
            <a:headEnd/>
            <a:tailEnd/>
          </a:ln>
        </p:spPr>
        <p:txBody>
          <a:bodyPr wrap="none" anchor="ctr"/>
          <a:lstStyle/>
          <a:p>
            <a:endParaRPr lang="en-US" dirty="0">
              <a:latin typeface="Arial" pitchFamily="34" charset="0"/>
            </a:endParaRPr>
          </a:p>
        </p:txBody>
      </p:sp>
      <p:sp>
        <p:nvSpPr>
          <p:cNvPr id="23565" name="AutoShape 10"/>
          <p:cNvSpPr>
            <a:spLocks noChangeArrowheads="1"/>
          </p:cNvSpPr>
          <p:nvPr/>
        </p:nvSpPr>
        <p:spPr bwMode="auto">
          <a:xfrm rot="10800000">
            <a:off x="4076700" y="1625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3566" name="Line 11"/>
          <p:cNvSpPr>
            <a:spLocks noChangeShapeType="1"/>
          </p:cNvSpPr>
          <p:nvPr/>
        </p:nvSpPr>
        <p:spPr bwMode="auto">
          <a:xfrm>
            <a:off x="4076700" y="2486025"/>
            <a:ext cx="0" cy="185738"/>
          </a:xfrm>
          <a:prstGeom prst="line">
            <a:avLst/>
          </a:prstGeom>
          <a:noFill/>
          <a:ln w="38100">
            <a:solidFill>
              <a:srgbClr val="008000"/>
            </a:solidFill>
            <a:round/>
            <a:headEnd/>
            <a:tailEnd/>
          </a:ln>
        </p:spPr>
        <p:txBody>
          <a:bodyPr wrap="none" anchor="ctr"/>
          <a:lstStyle/>
          <a:p>
            <a:endParaRPr lang="en-US" dirty="0">
              <a:latin typeface="Arial" pitchFamily="34" charset="0"/>
            </a:endParaRPr>
          </a:p>
        </p:txBody>
      </p:sp>
      <p:sp>
        <p:nvSpPr>
          <p:cNvPr id="23567" name="Line 12"/>
          <p:cNvSpPr>
            <a:spLocks noChangeShapeType="1"/>
          </p:cNvSpPr>
          <p:nvPr/>
        </p:nvSpPr>
        <p:spPr bwMode="auto">
          <a:xfrm>
            <a:off x="4737100" y="1809750"/>
            <a:ext cx="0" cy="862013"/>
          </a:xfrm>
          <a:prstGeom prst="line">
            <a:avLst/>
          </a:prstGeom>
          <a:noFill/>
          <a:ln w="38100">
            <a:solidFill>
              <a:schemeClr val="tx1"/>
            </a:solidFill>
            <a:prstDash val="dash"/>
            <a:round/>
            <a:headEnd/>
            <a:tailEnd/>
          </a:ln>
        </p:spPr>
        <p:txBody>
          <a:bodyPr wrap="none" anchor="ctr"/>
          <a:lstStyle/>
          <a:p>
            <a:endParaRPr lang="en-US" dirty="0">
              <a:latin typeface="Arial" pitchFamily="34" charset="0"/>
            </a:endParaRPr>
          </a:p>
        </p:txBody>
      </p:sp>
      <p:sp>
        <p:nvSpPr>
          <p:cNvPr id="23568" name="Line 13"/>
          <p:cNvSpPr>
            <a:spLocks noChangeShapeType="1"/>
          </p:cNvSpPr>
          <p:nvPr/>
        </p:nvSpPr>
        <p:spPr bwMode="auto">
          <a:xfrm>
            <a:off x="4737100" y="2486025"/>
            <a:ext cx="0" cy="185738"/>
          </a:xfrm>
          <a:prstGeom prst="line">
            <a:avLst/>
          </a:prstGeom>
          <a:noFill/>
          <a:ln w="38100">
            <a:solidFill>
              <a:srgbClr val="008000"/>
            </a:solidFill>
            <a:round/>
            <a:headEnd/>
            <a:tailEnd/>
          </a:ln>
        </p:spPr>
        <p:txBody>
          <a:bodyPr wrap="none" anchor="ctr"/>
          <a:lstStyle/>
          <a:p>
            <a:endParaRPr lang="en-US" dirty="0">
              <a:latin typeface="Arial" pitchFamily="34" charset="0"/>
            </a:endParaRPr>
          </a:p>
        </p:txBody>
      </p:sp>
      <p:sp>
        <p:nvSpPr>
          <p:cNvPr id="23569" name="Rectangle 14"/>
          <p:cNvSpPr>
            <a:spLocks noGrp="1" noChangeArrowheads="1"/>
          </p:cNvSpPr>
          <p:nvPr>
            <p:ph type="body" idx="1"/>
          </p:nvPr>
        </p:nvSpPr>
        <p:spPr>
          <a:xfrm>
            <a:off x="685800" y="3038475"/>
            <a:ext cx="7772400" cy="2819400"/>
          </a:xfrm>
        </p:spPr>
        <p:txBody>
          <a:bodyPr/>
          <a:lstStyle/>
          <a:p>
            <a:r>
              <a:rPr lang="en-US" smtClean="0"/>
              <a:t>Never true that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a:t>
            </a:r>
            <a:r>
              <a:rPr lang="en-US" baseline="-25000" smtClean="0">
                <a:solidFill>
                  <a:schemeClr val="tx1"/>
                </a:solidFill>
              </a:rPr>
              <a:t> </a:t>
            </a:r>
          </a:p>
          <a:p>
            <a:r>
              <a:rPr lang="en-US" smtClean="0"/>
              <a:t>If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B</a:t>
            </a:r>
            <a:r>
              <a:rPr lang="en-US" baseline="-25000" smtClean="0">
                <a:solidFill>
                  <a:schemeClr val="tx1"/>
                </a:solidFill>
              </a:rPr>
              <a:t> </a:t>
            </a:r>
            <a:r>
              <a:rPr lang="en-US" smtClean="0"/>
              <a:t>then not true that </a:t>
            </a:r>
            <a:r>
              <a:rPr lang="en-US" smtClean="0">
                <a:solidFill>
                  <a:schemeClr val="tx1"/>
                </a:solidFill>
              </a:rPr>
              <a:t>B</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A</a:t>
            </a:r>
          </a:p>
          <a:p>
            <a:r>
              <a:rPr lang="en-US" smtClean="0"/>
              <a:t>If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B</a:t>
            </a:r>
            <a:r>
              <a:rPr lang="en-US" baseline="-25000" smtClean="0">
                <a:solidFill>
                  <a:schemeClr val="tx1"/>
                </a:solidFill>
              </a:rPr>
              <a:t> </a:t>
            </a:r>
            <a:r>
              <a:rPr lang="en-US" smtClean="0">
                <a:solidFill>
                  <a:schemeClr val="accent2"/>
                </a:solidFill>
              </a:rPr>
              <a:t>&amp;</a:t>
            </a:r>
            <a:r>
              <a:rPr lang="en-US" smtClean="0"/>
              <a:t> </a:t>
            </a:r>
            <a:r>
              <a:rPr lang="en-US" smtClean="0">
                <a:solidFill>
                  <a:schemeClr val="tx1"/>
                </a:solidFill>
              </a:rPr>
              <a:t>B</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C</a:t>
            </a:r>
            <a:r>
              <a:rPr lang="en-US" baseline="-25000" smtClean="0">
                <a:solidFill>
                  <a:schemeClr val="tx1"/>
                </a:solidFill>
              </a:rPr>
              <a:t> </a:t>
            </a:r>
            <a:r>
              <a:rPr lang="en-US" smtClean="0"/>
              <a:t>then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C</a:t>
            </a:r>
          </a:p>
          <a:p>
            <a:r>
              <a:rPr lang="en-US" smtClean="0"/>
              <a:t>Funny thing: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B</a:t>
            </a:r>
            <a:r>
              <a:rPr lang="en-US" baseline="-25000" smtClean="0">
                <a:solidFill>
                  <a:schemeClr val="tx1"/>
                </a:solidFill>
              </a:rPr>
              <a:t> </a:t>
            </a:r>
            <a:r>
              <a:rPr lang="en-US" smtClean="0">
                <a:solidFill>
                  <a:schemeClr val="accent2"/>
                </a:solidFill>
              </a:rPr>
              <a:t>&amp;</a:t>
            </a:r>
            <a:r>
              <a:rPr lang="en-US" smtClean="0"/>
              <a:t> </a:t>
            </a:r>
            <a:r>
              <a:rPr lang="en-US" smtClean="0">
                <a:solidFill>
                  <a:schemeClr val="tx1"/>
                </a:solidFill>
              </a:rPr>
              <a:t>B</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A</a:t>
            </a:r>
            <a:r>
              <a:rPr lang="en-US" baseline="-25000" smtClean="0">
                <a:solidFill>
                  <a:schemeClr val="tx1"/>
                </a:solidFill>
              </a:rPr>
              <a:t> </a:t>
            </a:r>
            <a:r>
              <a:rPr lang="en-US" smtClean="0"/>
              <a:t>might both be false! </a:t>
            </a:r>
            <a:endParaRPr lang="en-US" smtClean="0">
              <a:solidFill>
                <a:schemeClr val="tx1"/>
              </a:solidFill>
            </a:endParaRPr>
          </a:p>
          <a:p>
            <a:endParaRPr lang="en-US" baseline="-25000" smtClean="0">
              <a:solidFill>
                <a:schemeClr val="tx1"/>
              </a:solidFill>
            </a:endParaRPr>
          </a:p>
          <a:p>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Art of Multiprocessor Programming</a:t>
            </a:r>
          </a:p>
        </p:txBody>
      </p:sp>
      <p:sp>
        <p:nvSpPr>
          <p:cNvPr id="24579" name="Slide Number Placeholder 4"/>
          <p:cNvSpPr>
            <a:spLocks noGrp="1"/>
          </p:cNvSpPr>
          <p:nvPr>
            <p:ph type="sldNum" sz="quarter" idx="11"/>
          </p:nvPr>
        </p:nvSpPr>
        <p:spPr>
          <a:noFill/>
        </p:spPr>
        <p:txBody>
          <a:bodyPr/>
          <a:lstStyle/>
          <a:p>
            <a:fld id="{5A16CF9C-581A-41F6-B40F-6EF58766A8CF}" type="slidenum">
              <a:rPr lang="ar-SA" smtClean="0">
                <a:cs typeface="Arial" pitchFamily="34" charset="0"/>
              </a:rPr>
              <a:pPr/>
              <a:t>23</a:t>
            </a:fld>
            <a:endParaRPr lang="en-US" smtClean="0">
              <a:cs typeface="Arial" pitchFamily="34" charset="0"/>
            </a:endParaRPr>
          </a:p>
        </p:txBody>
      </p:sp>
      <p:pic>
        <p:nvPicPr>
          <p:cNvPr id="2458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581" name="Rectangle 2"/>
          <p:cNvSpPr>
            <a:spLocks noGrp="1" noChangeArrowheads="1"/>
          </p:cNvSpPr>
          <p:nvPr>
            <p:ph type="title"/>
          </p:nvPr>
        </p:nvSpPr>
        <p:spPr/>
        <p:txBody>
          <a:bodyPr/>
          <a:lstStyle/>
          <a:p>
            <a:r>
              <a:rPr lang="en-US" sz="4000" smtClean="0"/>
              <a:t>Partial Orders</a:t>
            </a:r>
            <a:br>
              <a:rPr lang="en-US" sz="4000" smtClean="0"/>
            </a:br>
            <a:r>
              <a:rPr lang="en-US" sz="2000" smtClean="0"/>
              <a:t>(review)</a:t>
            </a:r>
          </a:p>
        </p:txBody>
      </p:sp>
      <p:sp>
        <p:nvSpPr>
          <p:cNvPr id="24582" name="Rectangle 3"/>
          <p:cNvSpPr>
            <a:spLocks noGrp="1" noChangeArrowheads="1"/>
          </p:cNvSpPr>
          <p:nvPr>
            <p:ph type="body" idx="1"/>
          </p:nvPr>
        </p:nvSpPr>
        <p:spPr/>
        <p:txBody>
          <a:bodyPr/>
          <a:lstStyle/>
          <a:p>
            <a:r>
              <a:rPr lang="en-US" smtClean="0">
                <a:solidFill>
                  <a:schemeClr val="accent1"/>
                </a:solidFill>
              </a:rPr>
              <a:t>Irreflexive:</a:t>
            </a:r>
          </a:p>
          <a:p>
            <a:pPr lvl="1"/>
            <a:r>
              <a:rPr lang="en-US" smtClean="0"/>
              <a:t>Never true that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a:t>
            </a:r>
            <a:r>
              <a:rPr lang="en-US" baseline="-25000" smtClean="0">
                <a:solidFill>
                  <a:schemeClr val="tx1"/>
                </a:solidFill>
              </a:rPr>
              <a:t> </a:t>
            </a:r>
          </a:p>
          <a:p>
            <a:r>
              <a:rPr lang="en-US" smtClean="0">
                <a:solidFill>
                  <a:schemeClr val="accent1"/>
                </a:solidFill>
              </a:rPr>
              <a:t>Antisymmetric:</a:t>
            </a:r>
          </a:p>
          <a:p>
            <a:pPr lvl="1"/>
            <a:r>
              <a:rPr lang="en-US" smtClean="0"/>
              <a:t>If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B</a:t>
            </a:r>
            <a:r>
              <a:rPr lang="en-US" baseline="-25000" smtClean="0">
                <a:solidFill>
                  <a:schemeClr val="tx1"/>
                </a:solidFill>
              </a:rPr>
              <a:t> </a:t>
            </a:r>
            <a:r>
              <a:rPr lang="en-US" smtClean="0"/>
              <a:t>then not true that </a:t>
            </a:r>
            <a:r>
              <a:rPr lang="en-US" smtClean="0">
                <a:solidFill>
                  <a:schemeClr val="tx1"/>
                </a:solidFill>
              </a:rPr>
              <a:t>B</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 </a:t>
            </a:r>
          </a:p>
          <a:p>
            <a:r>
              <a:rPr lang="en-US" smtClean="0">
                <a:solidFill>
                  <a:schemeClr val="accent1"/>
                </a:solidFill>
              </a:rPr>
              <a:t>Transitive:</a:t>
            </a:r>
          </a:p>
          <a:p>
            <a:pPr lvl="1"/>
            <a:r>
              <a:rPr lang="en-US" smtClean="0"/>
              <a:t>If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B</a:t>
            </a:r>
            <a:r>
              <a:rPr lang="en-US" baseline="-25000" smtClean="0">
                <a:solidFill>
                  <a:schemeClr val="tx1"/>
                </a:solidFill>
              </a:rPr>
              <a:t> </a:t>
            </a:r>
            <a:r>
              <a:rPr lang="en-US" smtClean="0">
                <a:solidFill>
                  <a:schemeClr val="accent2"/>
                </a:solidFill>
              </a:rPr>
              <a:t>&amp;</a:t>
            </a:r>
            <a:r>
              <a:rPr lang="en-US" smtClean="0"/>
              <a:t> </a:t>
            </a:r>
            <a:r>
              <a:rPr lang="en-US" smtClean="0">
                <a:solidFill>
                  <a:schemeClr val="tx1"/>
                </a:solidFill>
              </a:rPr>
              <a:t>B</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C</a:t>
            </a:r>
            <a:r>
              <a:rPr lang="en-US" baseline="-25000" smtClean="0">
                <a:solidFill>
                  <a:schemeClr val="tx1"/>
                </a:solidFill>
              </a:rPr>
              <a:t> </a:t>
            </a:r>
            <a:r>
              <a:rPr lang="en-US" smtClean="0"/>
              <a:t>then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Art of Multiprocessor Programming</a:t>
            </a:r>
          </a:p>
        </p:txBody>
      </p:sp>
      <p:sp>
        <p:nvSpPr>
          <p:cNvPr id="25603" name="Slide Number Placeholder 4"/>
          <p:cNvSpPr>
            <a:spLocks noGrp="1"/>
          </p:cNvSpPr>
          <p:nvPr>
            <p:ph type="sldNum" sz="quarter" idx="11"/>
          </p:nvPr>
        </p:nvSpPr>
        <p:spPr>
          <a:noFill/>
        </p:spPr>
        <p:txBody>
          <a:bodyPr/>
          <a:lstStyle/>
          <a:p>
            <a:fld id="{2C06A6A0-7916-470A-AA5A-ACFF4146A07D}" type="slidenum">
              <a:rPr lang="ar-SA" smtClean="0">
                <a:cs typeface="Arial" pitchFamily="34" charset="0"/>
              </a:rPr>
              <a:pPr/>
              <a:t>24</a:t>
            </a:fld>
            <a:endParaRPr lang="en-US" smtClean="0">
              <a:cs typeface="Arial" pitchFamily="34" charset="0"/>
            </a:endParaRPr>
          </a:p>
        </p:txBody>
      </p:sp>
      <p:pic>
        <p:nvPicPr>
          <p:cNvPr id="25604" name="Picture 1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5605" name="Rectangle 2"/>
          <p:cNvSpPr>
            <a:spLocks noGrp="1" noChangeArrowheads="1"/>
          </p:cNvSpPr>
          <p:nvPr>
            <p:ph type="title"/>
          </p:nvPr>
        </p:nvSpPr>
        <p:spPr/>
        <p:txBody>
          <a:bodyPr/>
          <a:lstStyle/>
          <a:p>
            <a:r>
              <a:rPr lang="en-US" smtClean="0"/>
              <a:t>Total Orders</a:t>
            </a:r>
            <a:br>
              <a:rPr lang="en-US" smtClean="0"/>
            </a:br>
            <a:r>
              <a:rPr lang="en-US" sz="2400" smtClean="0"/>
              <a:t>(review)</a:t>
            </a:r>
          </a:p>
        </p:txBody>
      </p:sp>
      <p:sp>
        <p:nvSpPr>
          <p:cNvPr id="25606" name="Rectangle 14"/>
          <p:cNvSpPr>
            <a:spLocks noGrp="1" noChangeArrowheads="1"/>
          </p:cNvSpPr>
          <p:nvPr>
            <p:ph type="body" idx="1"/>
          </p:nvPr>
        </p:nvSpPr>
        <p:spPr>
          <a:xfrm>
            <a:off x="639763" y="2355850"/>
            <a:ext cx="7772400" cy="3305175"/>
          </a:xfrm>
        </p:spPr>
        <p:txBody>
          <a:bodyPr/>
          <a:lstStyle/>
          <a:p>
            <a:r>
              <a:rPr lang="en-US" smtClean="0"/>
              <a:t>Also</a:t>
            </a:r>
          </a:p>
          <a:p>
            <a:pPr lvl="1"/>
            <a:r>
              <a:rPr lang="en-US" smtClean="0">
                <a:solidFill>
                  <a:schemeClr val="accent1"/>
                </a:solidFill>
              </a:rPr>
              <a:t>Irreflexive</a:t>
            </a:r>
          </a:p>
          <a:p>
            <a:pPr lvl="1"/>
            <a:r>
              <a:rPr lang="en-US" smtClean="0">
                <a:solidFill>
                  <a:schemeClr val="accent1"/>
                </a:solidFill>
              </a:rPr>
              <a:t>Antisymmetric</a:t>
            </a:r>
          </a:p>
          <a:p>
            <a:pPr lvl="1"/>
            <a:r>
              <a:rPr lang="en-US" smtClean="0">
                <a:solidFill>
                  <a:schemeClr val="accent1"/>
                </a:solidFill>
              </a:rPr>
              <a:t>Transitive</a:t>
            </a:r>
            <a:endParaRPr lang="en-US" baseline="-25000" smtClean="0">
              <a:solidFill>
                <a:schemeClr val="tx1"/>
              </a:solidFill>
            </a:endParaRPr>
          </a:p>
          <a:p>
            <a:r>
              <a:rPr lang="en-US" smtClean="0"/>
              <a:t>Except that for every distinct </a:t>
            </a:r>
            <a:r>
              <a:rPr lang="en-US" smtClean="0">
                <a:solidFill>
                  <a:schemeClr val="tx1"/>
                </a:solidFill>
              </a:rPr>
              <a:t>A</a:t>
            </a:r>
            <a:r>
              <a:rPr lang="en-US" smtClean="0"/>
              <a:t>, </a:t>
            </a:r>
            <a:r>
              <a:rPr lang="en-US" smtClean="0">
                <a:solidFill>
                  <a:schemeClr val="tx1"/>
                </a:solidFill>
              </a:rPr>
              <a:t>B</a:t>
            </a:r>
            <a:r>
              <a:rPr lang="en-US" smtClean="0"/>
              <a:t>,</a:t>
            </a:r>
            <a:endParaRPr lang="en-US" smtClean="0">
              <a:solidFill>
                <a:schemeClr val="tx1"/>
              </a:solidFill>
            </a:endParaRPr>
          </a:p>
          <a:p>
            <a:pPr lvl="1"/>
            <a:r>
              <a:rPr lang="en-US" smtClean="0"/>
              <a:t>Either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B</a:t>
            </a:r>
            <a:r>
              <a:rPr lang="en-US" baseline="-25000" smtClean="0">
                <a:solidFill>
                  <a:schemeClr val="tx1"/>
                </a:solidFill>
              </a:rPr>
              <a:t> </a:t>
            </a:r>
            <a:r>
              <a:rPr lang="en-US" smtClean="0">
                <a:solidFill>
                  <a:schemeClr val="accent2"/>
                </a:solidFill>
              </a:rPr>
              <a:t>or</a:t>
            </a:r>
            <a:r>
              <a:rPr lang="en-US" smtClean="0"/>
              <a:t> </a:t>
            </a:r>
            <a:r>
              <a:rPr lang="en-US" smtClean="0">
                <a:solidFill>
                  <a:schemeClr val="tx1"/>
                </a:solidFill>
              </a:rPr>
              <a:t>B</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 </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Art of Multiprocessor Programming</a:t>
            </a:r>
          </a:p>
        </p:txBody>
      </p:sp>
      <p:sp>
        <p:nvSpPr>
          <p:cNvPr id="26627" name="Slide Number Placeholder 4"/>
          <p:cNvSpPr>
            <a:spLocks noGrp="1"/>
          </p:cNvSpPr>
          <p:nvPr>
            <p:ph type="sldNum" sz="quarter" idx="11"/>
          </p:nvPr>
        </p:nvSpPr>
        <p:spPr>
          <a:noFill/>
        </p:spPr>
        <p:txBody>
          <a:bodyPr/>
          <a:lstStyle/>
          <a:p>
            <a:fld id="{B781805E-6CFC-4F83-84A4-7D0791F047A0}" type="slidenum">
              <a:rPr lang="ar-SA" smtClean="0">
                <a:cs typeface="Arial" pitchFamily="34" charset="0"/>
              </a:rPr>
              <a:pPr/>
              <a:t>25</a:t>
            </a:fld>
            <a:endParaRPr lang="en-US" dirty="0" smtClean="0">
              <a:cs typeface="Arial" pitchFamily="34" charset="0"/>
            </a:endParaRPr>
          </a:p>
        </p:txBody>
      </p:sp>
      <p:pic>
        <p:nvPicPr>
          <p:cNvPr id="26628"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6629" name="Rectangle 2"/>
          <p:cNvSpPr>
            <a:spLocks noGrp="1" noChangeArrowheads="1"/>
          </p:cNvSpPr>
          <p:nvPr>
            <p:ph type="title"/>
          </p:nvPr>
        </p:nvSpPr>
        <p:spPr/>
        <p:txBody>
          <a:bodyPr/>
          <a:lstStyle/>
          <a:p>
            <a:r>
              <a:rPr lang="en-US" smtClean="0"/>
              <a:t>Repeated Events</a:t>
            </a:r>
          </a:p>
        </p:txBody>
      </p:sp>
      <p:sp>
        <p:nvSpPr>
          <p:cNvPr id="26630" name="Rectangle 3"/>
          <p:cNvSpPr>
            <a:spLocks noGrp="1" noChangeArrowheads="1"/>
          </p:cNvSpPr>
          <p:nvPr>
            <p:ph type="body" idx="1"/>
          </p:nvPr>
        </p:nvSpPr>
        <p:spPr>
          <a:xfrm>
            <a:off x="685800" y="1981200"/>
            <a:ext cx="7772400" cy="1447800"/>
          </a:xfrm>
          <a:solidFill>
            <a:srgbClr val="FFFFCC"/>
          </a:solidFill>
        </p:spPr>
        <p:txBody>
          <a:bodyPr/>
          <a:lstStyle/>
          <a:p>
            <a:pPr marL="231775" indent="-231775">
              <a:lnSpc>
                <a:spcPct val="90000"/>
              </a:lnSpc>
              <a:buFontTx/>
              <a:buNone/>
            </a:pPr>
            <a:r>
              <a:rPr lang="en-US" sz="2800" b="1" smtClean="0">
                <a:solidFill>
                  <a:schemeClr val="tx1"/>
                </a:solidFill>
                <a:latin typeface="Lucida Console" pitchFamily="49" charset="0"/>
              </a:rPr>
              <a:t>while</a:t>
            </a:r>
            <a:r>
              <a:rPr lang="en-US" sz="2800" b="1" smtClean="0">
                <a:latin typeface="Lucida Console" pitchFamily="49" charset="0"/>
              </a:rPr>
              <a:t> (mumble) {</a:t>
            </a:r>
          </a:p>
          <a:p>
            <a:pPr marL="231775" indent="-231775">
              <a:lnSpc>
                <a:spcPct val="90000"/>
              </a:lnSpc>
              <a:buFontTx/>
              <a:buNone/>
            </a:pPr>
            <a:r>
              <a:rPr lang="en-US" sz="2800" b="1" smtClean="0">
                <a:solidFill>
                  <a:schemeClr val="tx1"/>
                </a:solidFill>
                <a:latin typeface="Lucida Console" pitchFamily="49" charset="0"/>
              </a:rPr>
              <a:t>  a</a:t>
            </a:r>
            <a:r>
              <a:rPr lang="en-US" sz="2800" b="1" baseline="-25000" smtClean="0">
                <a:solidFill>
                  <a:schemeClr val="tx1"/>
                </a:solidFill>
                <a:latin typeface="Lucida Console" pitchFamily="49" charset="0"/>
              </a:rPr>
              <a:t>0</a:t>
            </a:r>
            <a:r>
              <a:rPr lang="en-US" sz="2800" b="1" smtClean="0">
                <a:latin typeface="Lucida Console" pitchFamily="49" charset="0"/>
              </a:rPr>
              <a:t>; </a:t>
            </a:r>
            <a:r>
              <a:rPr lang="en-US" sz="2800" b="1" smtClean="0">
                <a:solidFill>
                  <a:schemeClr val="tx1"/>
                </a:solidFill>
                <a:latin typeface="Lucida Console" pitchFamily="49" charset="0"/>
              </a:rPr>
              <a:t>a</a:t>
            </a:r>
            <a:r>
              <a:rPr lang="en-US" sz="2800" b="1" baseline="-25000" smtClean="0">
                <a:solidFill>
                  <a:schemeClr val="tx1"/>
                </a:solidFill>
                <a:latin typeface="Lucida Console" pitchFamily="49" charset="0"/>
              </a:rPr>
              <a:t>1</a:t>
            </a:r>
            <a:r>
              <a:rPr lang="en-US" sz="2800" b="1" smtClean="0">
                <a:latin typeface="Lucida Console" pitchFamily="49" charset="0"/>
              </a:rPr>
              <a:t>;</a:t>
            </a:r>
          </a:p>
          <a:p>
            <a:pPr marL="231775" indent="-231775">
              <a:lnSpc>
                <a:spcPct val="90000"/>
              </a:lnSpc>
              <a:buFontTx/>
              <a:buNone/>
            </a:pPr>
            <a:r>
              <a:rPr lang="en-US" sz="2800" b="1" smtClean="0">
                <a:latin typeface="Lucida Console" pitchFamily="49" charset="0"/>
              </a:rPr>
              <a:t>}</a:t>
            </a:r>
            <a:r>
              <a:rPr lang="en-US" sz="2800" smtClean="0">
                <a:latin typeface="Lucida Console" pitchFamily="49" charset="0"/>
              </a:rPr>
              <a:t>  </a:t>
            </a:r>
          </a:p>
        </p:txBody>
      </p:sp>
      <p:sp>
        <p:nvSpPr>
          <p:cNvPr id="26631" name="AutoShape 4"/>
          <p:cNvSpPr>
            <a:spLocks noChangeArrowheads="1"/>
          </p:cNvSpPr>
          <p:nvPr/>
        </p:nvSpPr>
        <p:spPr bwMode="auto">
          <a:xfrm>
            <a:off x="762000" y="4648200"/>
            <a:ext cx="1295400" cy="914400"/>
          </a:xfrm>
          <a:prstGeom prst="wedgeRoundRectCallout">
            <a:avLst>
              <a:gd name="adj1" fmla="val 308088"/>
              <a:gd name="adj2" fmla="val -138023"/>
              <a:gd name="adj3" fmla="val 16667"/>
            </a:avLst>
          </a:prstGeom>
          <a:noFill/>
          <a:ln w="38100">
            <a:solidFill>
              <a:srgbClr val="FF0000"/>
            </a:solidFill>
            <a:miter lim="800000"/>
            <a:headEnd/>
            <a:tailEnd/>
          </a:ln>
        </p:spPr>
        <p:txBody>
          <a:bodyPr anchor="ctr"/>
          <a:lstStyle/>
          <a:p>
            <a:pPr algn="ctr"/>
            <a:r>
              <a:rPr lang="en-US" dirty="0">
                <a:solidFill>
                  <a:schemeClr val="tx1"/>
                </a:solidFill>
                <a:latin typeface="Arial" pitchFamily="34" charset="0"/>
              </a:rPr>
              <a:t>a</a:t>
            </a:r>
            <a:r>
              <a:rPr lang="en-US" baseline="-25000" dirty="0">
                <a:solidFill>
                  <a:schemeClr val="tx1"/>
                </a:solidFill>
                <a:latin typeface="Arial" pitchFamily="34" charset="0"/>
              </a:rPr>
              <a:t>0</a:t>
            </a:r>
            <a:r>
              <a:rPr lang="en-US" baseline="30000" dirty="0">
                <a:solidFill>
                  <a:schemeClr val="tx1"/>
                </a:solidFill>
                <a:latin typeface="Arial" pitchFamily="34" charset="0"/>
              </a:rPr>
              <a:t>k</a:t>
            </a:r>
          </a:p>
        </p:txBody>
      </p:sp>
      <p:sp>
        <p:nvSpPr>
          <p:cNvPr id="26632" name="Text Box 5"/>
          <p:cNvSpPr txBox="1">
            <a:spLocks noChangeArrowheads="1"/>
          </p:cNvSpPr>
          <p:nvPr/>
        </p:nvSpPr>
        <p:spPr bwMode="auto">
          <a:xfrm>
            <a:off x="4648200" y="3124200"/>
            <a:ext cx="4191000" cy="1190625"/>
          </a:xfrm>
          <a:prstGeom prst="rect">
            <a:avLst/>
          </a:prstGeom>
          <a:noFill/>
          <a:ln w="9525">
            <a:noFill/>
            <a:miter lim="800000"/>
            <a:headEnd/>
            <a:tailEnd/>
          </a:ln>
        </p:spPr>
        <p:txBody>
          <a:bodyPr>
            <a:spAutoFit/>
          </a:bodyPr>
          <a:lstStyle/>
          <a:p>
            <a:pPr algn="ctr"/>
            <a:r>
              <a:rPr lang="en-US" sz="3600" b="0" i="1" dirty="0">
                <a:solidFill>
                  <a:schemeClr val="tx1"/>
                </a:solidFill>
                <a:latin typeface="Arial" pitchFamily="34" charset="0"/>
                <a:cs typeface="Arial" pitchFamily="34" charset="0"/>
              </a:rPr>
              <a:t>k</a:t>
            </a:r>
            <a:r>
              <a:rPr lang="en-US" sz="3600" b="0" dirty="0">
                <a:latin typeface="Arial" pitchFamily="34" charset="0"/>
                <a:cs typeface="Arial" pitchFamily="34" charset="0"/>
              </a:rPr>
              <a:t>-</a:t>
            </a:r>
            <a:r>
              <a:rPr lang="en-US" sz="3600" b="0" dirty="0" err="1">
                <a:latin typeface="Arial" pitchFamily="34" charset="0"/>
                <a:cs typeface="Arial" pitchFamily="34" charset="0"/>
              </a:rPr>
              <a:t>th</a:t>
            </a:r>
            <a:r>
              <a:rPr lang="en-US" sz="3600" b="0" dirty="0">
                <a:latin typeface="Arial" pitchFamily="34" charset="0"/>
                <a:cs typeface="Arial" pitchFamily="34" charset="0"/>
              </a:rPr>
              <a:t> occurrence of event </a:t>
            </a:r>
            <a:r>
              <a:rPr lang="en-US" sz="3600" b="0" dirty="0">
                <a:solidFill>
                  <a:schemeClr val="tx1"/>
                </a:solidFill>
                <a:latin typeface="Arial" pitchFamily="34" charset="0"/>
                <a:cs typeface="Arial" pitchFamily="34" charset="0"/>
              </a:rPr>
              <a:t>a</a:t>
            </a:r>
            <a:r>
              <a:rPr lang="en-US" sz="3600" b="0" baseline="-25000" dirty="0">
                <a:solidFill>
                  <a:schemeClr val="tx1"/>
                </a:solidFill>
                <a:latin typeface="Arial" pitchFamily="34" charset="0"/>
                <a:cs typeface="Arial" pitchFamily="34" charset="0"/>
              </a:rPr>
              <a:t>0</a:t>
            </a:r>
          </a:p>
        </p:txBody>
      </p:sp>
      <p:sp>
        <p:nvSpPr>
          <p:cNvPr id="26633" name="AutoShape 6"/>
          <p:cNvSpPr>
            <a:spLocks noChangeArrowheads="1"/>
          </p:cNvSpPr>
          <p:nvPr/>
        </p:nvSpPr>
        <p:spPr bwMode="auto">
          <a:xfrm>
            <a:off x="2362200" y="5334000"/>
            <a:ext cx="1295400" cy="914400"/>
          </a:xfrm>
          <a:prstGeom prst="wedgeRoundRectCallout">
            <a:avLst>
              <a:gd name="adj1" fmla="val 112134"/>
              <a:gd name="adj2" fmla="val -58333"/>
              <a:gd name="adj3" fmla="val 16667"/>
            </a:avLst>
          </a:prstGeom>
          <a:noFill/>
          <a:ln w="38100">
            <a:solidFill>
              <a:srgbClr val="FF0000"/>
            </a:solidFill>
            <a:miter lim="800000"/>
            <a:headEnd/>
            <a:tailEnd/>
          </a:ln>
        </p:spPr>
        <p:txBody>
          <a:bodyPr anchor="ctr"/>
          <a:lstStyle/>
          <a:p>
            <a:pPr algn="ctr"/>
            <a:r>
              <a:rPr lang="en-US" dirty="0">
                <a:solidFill>
                  <a:schemeClr val="tx1"/>
                </a:solidFill>
                <a:latin typeface="Arial" pitchFamily="34" charset="0"/>
              </a:rPr>
              <a:t>A</a:t>
            </a:r>
            <a:r>
              <a:rPr lang="en-US" baseline="-25000" dirty="0">
                <a:solidFill>
                  <a:schemeClr val="tx1"/>
                </a:solidFill>
                <a:latin typeface="Arial" pitchFamily="34" charset="0"/>
              </a:rPr>
              <a:t>0</a:t>
            </a:r>
            <a:r>
              <a:rPr lang="en-US" baseline="30000" dirty="0">
                <a:solidFill>
                  <a:schemeClr val="tx1"/>
                </a:solidFill>
                <a:latin typeface="Arial" pitchFamily="34" charset="0"/>
              </a:rPr>
              <a:t>k</a:t>
            </a:r>
          </a:p>
        </p:txBody>
      </p:sp>
      <p:sp>
        <p:nvSpPr>
          <p:cNvPr id="26634" name="Text Box 7"/>
          <p:cNvSpPr txBox="1">
            <a:spLocks noChangeArrowheads="1"/>
          </p:cNvSpPr>
          <p:nvPr/>
        </p:nvSpPr>
        <p:spPr bwMode="auto">
          <a:xfrm>
            <a:off x="4114800" y="4648200"/>
            <a:ext cx="4572000" cy="1190625"/>
          </a:xfrm>
          <a:prstGeom prst="rect">
            <a:avLst/>
          </a:prstGeom>
          <a:noFill/>
          <a:ln w="9525">
            <a:noFill/>
            <a:miter lim="800000"/>
            <a:headEnd/>
            <a:tailEnd/>
          </a:ln>
        </p:spPr>
        <p:txBody>
          <a:bodyPr>
            <a:spAutoFit/>
          </a:bodyPr>
          <a:lstStyle/>
          <a:p>
            <a:pPr algn="ctr"/>
            <a:r>
              <a:rPr lang="en-US" sz="3600" b="0" i="1" dirty="0">
                <a:solidFill>
                  <a:schemeClr val="tx1"/>
                </a:solidFill>
                <a:latin typeface="Arial" pitchFamily="34" charset="0"/>
                <a:cs typeface="Arial" pitchFamily="34" charset="0"/>
              </a:rPr>
              <a:t>k</a:t>
            </a:r>
            <a:r>
              <a:rPr lang="en-US" sz="3600" b="0" dirty="0">
                <a:latin typeface="Arial" pitchFamily="34" charset="0"/>
                <a:cs typeface="Arial" pitchFamily="34" charset="0"/>
              </a:rPr>
              <a:t>-</a:t>
            </a:r>
            <a:r>
              <a:rPr lang="en-US" sz="3600" b="0" dirty="0" err="1">
                <a:latin typeface="Arial" pitchFamily="34" charset="0"/>
                <a:cs typeface="Arial" pitchFamily="34" charset="0"/>
              </a:rPr>
              <a:t>th</a:t>
            </a:r>
            <a:r>
              <a:rPr lang="en-US" sz="3600" b="0" dirty="0">
                <a:latin typeface="Arial" pitchFamily="34" charset="0"/>
                <a:cs typeface="Arial" pitchFamily="34" charset="0"/>
              </a:rPr>
              <a:t> occurrence of interval </a:t>
            </a:r>
            <a:r>
              <a:rPr lang="en-US" sz="3600" b="0" dirty="0">
                <a:solidFill>
                  <a:schemeClr val="tx1"/>
                </a:solidFill>
                <a:latin typeface="Arial" pitchFamily="34" charset="0"/>
                <a:cs typeface="Arial" pitchFamily="34" charset="0"/>
              </a:rPr>
              <a:t>A</a:t>
            </a:r>
            <a:r>
              <a:rPr lang="en-US" sz="3600" b="0" baseline="-25000" dirty="0">
                <a:solidFill>
                  <a:schemeClr val="tx1"/>
                </a:solidFill>
                <a:latin typeface="Arial" pitchFamily="34" charset="0"/>
                <a:cs typeface="Arial" pitchFamily="34" charset="0"/>
              </a:rPr>
              <a:t>0 </a:t>
            </a:r>
            <a:r>
              <a:rPr lang="en-US" sz="3600" b="0" dirty="0">
                <a:solidFill>
                  <a:schemeClr val="tx1"/>
                </a:solidFill>
                <a:latin typeface="Arial" pitchFamily="34" charset="0"/>
                <a:cs typeface="Arial" pitchFamily="34" charset="0"/>
              </a:rPr>
              <a:t>=(a</a:t>
            </a:r>
            <a:r>
              <a:rPr lang="en-US" sz="3600" b="0" baseline="-25000" dirty="0">
                <a:solidFill>
                  <a:schemeClr val="tx1"/>
                </a:solidFill>
                <a:latin typeface="Arial" pitchFamily="34" charset="0"/>
                <a:cs typeface="Arial" pitchFamily="34" charset="0"/>
              </a:rPr>
              <a:t>0</a:t>
            </a:r>
            <a:r>
              <a:rPr lang="en-US" sz="3600" b="0" dirty="0">
                <a:solidFill>
                  <a:schemeClr val="tx1"/>
                </a:solidFill>
                <a:latin typeface="Arial" pitchFamily="34" charset="0"/>
                <a:cs typeface="Arial" pitchFamily="34" charset="0"/>
              </a:rPr>
              <a:t>,a</a:t>
            </a:r>
            <a:r>
              <a:rPr lang="en-US" sz="3600" b="0" baseline="-25000" dirty="0">
                <a:solidFill>
                  <a:schemeClr val="tx1"/>
                </a:solidFill>
                <a:latin typeface="Arial" pitchFamily="34" charset="0"/>
                <a:cs typeface="Arial" pitchFamily="34" charset="0"/>
              </a:rPr>
              <a:t>1</a:t>
            </a:r>
            <a:r>
              <a:rPr lang="en-US" sz="3600" b="0" dirty="0">
                <a:solidFill>
                  <a:schemeClr val="tx1"/>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smtClean="0"/>
              <a:t>Art of Multiprocessor Programming</a:t>
            </a:r>
          </a:p>
        </p:txBody>
      </p:sp>
      <p:sp>
        <p:nvSpPr>
          <p:cNvPr id="27651" name="Slide Number Placeholder 3"/>
          <p:cNvSpPr>
            <a:spLocks noGrp="1"/>
          </p:cNvSpPr>
          <p:nvPr>
            <p:ph type="sldNum" sz="quarter" idx="11"/>
          </p:nvPr>
        </p:nvSpPr>
        <p:spPr>
          <a:noFill/>
        </p:spPr>
        <p:txBody>
          <a:bodyPr/>
          <a:lstStyle/>
          <a:p>
            <a:fld id="{BA9917ED-0705-40F1-A128-25FC3894696C}" type="slidenum">
              <a:rPr lang="ar-SA" smtClean="0">
                <a:cs typeface="Arial" pitchFamily="34" charset="0"/>
              </a:rPr>
              <a:pPr/>
              <a:t>26</a:t>
            </a:fld>
            <a:endParaRPr lang="en-US" smtClean="0">
              <a:cs typeface="Arial" pitchFamily="34" charset="0"/>
            </a:endParaRPr>
          </a:p>
        </p:txBody>
      </p:sp>
      <p:sp>
        <p:nvSpPr>
          <p:cNvPr id="27652" name="Rectangle 2"/>
          <p:cNvSpPr>
            <a:spLocks noGrp="1" noChangeArrowheads="1"/>
          </p:cNvSpPr>
          <p:nvPr>
            <p:ph type="title"/>
          </p:nvPr>
        </p:nvSpPr>
        <p:spPr/>
        <p:txBody>
          <a:bodyPr/>
          <a:lstStyle/>
          <a:p>
            <a:r>
              <a:rPr lang="en-US" smtClean="0"/>
              <a:t>Implementing a Counter</a:t>
            </a:r>
          </a:p>
        </p:txBody>
      </p:sp>
      <p:sp>
        <p:nvSpPr>
          <p:cNvPr id="27653" name="Text Box 3"/>
          <p:cNvSpPr txBox="1">
            <a:spLocks noChangeArrowheads="1"/>
          </p:cNvSpPr>
          <p:nvPr/>
        </p:nvSpPr>
        <p:spPr bwMode="auto">
          <a:xfrm>
            <a:off x="849313" y="2667000"/>
            <a:ext cx="7445375" cy="3268663"/>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endParaRPr lang="en-US" sz="24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400">
                <a:latin typeface="Lucida Console" pitchFamily="49" charset="0"/>
                <a:cs typeface="Courier New" pitchFamily="49" charset="0"/>
              </a:rPr>
              <a:t>    temp  = value;</a:t>
            </a:r>
          </a:p>
          <a:p>
            <a:pPr eaLnBrk="1" hangingPunct="1">
              <a:lnSpc>
                <a:spcPct val="70000"/>
              </a:lnSpc>
              <a:spcBef>
                <a:spcPct val="30000"/>
              </a:spcBef>
            </a:pPr>
            <a:r>
              <a:rPr lang="en-US" sz="2400">
                <a:latin typeface="Lucida Console" pitchFamily="49" charset="0"/>
                <a:cs typeface="Courier New" pitchFamily="49" charset="0"/>
              </a:rPr>
              <a:t>    value = temp + 1;</a:t>
            </a:r>
          </a:p>
          <a:p>
            <a:pPr eaLnBrk="1" hangingPunct="1">
              <a:lnSpc>
                <a:spcPct val="70000"/>
              </a:lnSpc>
              <a:spcBef>
                <a:spcPct val="30000"/>
              </a:spcBef>
            </a:pPr>
            <a:r>
              <a:rPr lang="en-US" sz="2400">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return temp;</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27654"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27655" name="Text Box 5"/>
          <p:cNvSpPr txBox="1">
            <a:spLocks noChangeArrowheads="1"/>
          </p:cNvSpPr>
          <p:nvPr/>
        </p:nvSpPr>
        <p:spPr bwMode="auto">
          <a:xfrm>
            <a:off x="4724400" y="5029200"/>
            <a:ext cx="4143375" cy="1077218"/>
          </a:xfrm>
          <a:prstGeom prst="rect">
            <a:avLst/>
          </a:prstGeom>
          <a:noFill/>
          <a:ln w="9525">
            <a:noFill/>
            <a:miter lim="800000"/>
            <a:headEnd/>
            <a:tailEnd/>
          </a:ln>
        </p:spPr>
        <p:txBody>
          <a:bodyPr>
            <a:spAutoFit/>
          </a:bodyPr>
          <a:lstStyle/>
          <a:p>
            <a:pPr algn="ctr"/>
            <a:r>
              <a:rPr lang="en-US" sz="3200" b="0" dirty="0">
                <a:solidFill>
                  <a:srgbClr val="FF0000"/>
                </a:solidFill>
                <a:latin typeface="Arial" pitchFamily="34" charset="0"/>
                <a:cs typeface="Arial" pitchFamily="34" charset="0"/>
              </a:rPr>
              <a:t>Make these steps </a:t>
            </a:r>
            <a:r>
              <a:rPr lang="en-US" sz="3200" b="0" i="1" dirty="0">
                <a:solidFill>
                  <a:srgbClr val="FF0000"/>
                </a:solidFill>
                <a:latin typeface="Arial" pitchFamily="34" charset="0"/>
                <a:cs typeface="Arial" pitchFamily="34" charset="0"/>
              </a:rPr>
              <a:t>indivisible </a:t>
            </a:r>
            <a:r>
              <a:rPr lang="en-US" sz="3200" b="0" dirty="0">
                <a:solidFill>
                  <a:srgbClr val="FF0000"/>
                </a:solidFill>
                <a:latin typeface="Arial" pitchFamily="34" charset="0"/>
                <a:cs typeface="Arial" pitchFamily="34" charset="0"/>
              </a:rPr>
              <a:t>using locks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en-US" smtClean="0"/>
              <a:t>Art of Multiprocessor Programming</a:t>
            </a:r>
          </a:p>
        </p:txBody>
      </p:sp>
      <p:sp>
        <p:nvSpPr>
          <p:cNvPr id="28675" name="Slide Number Placeholder 3"/>
          <p:cNvSpPr>
            <a:spLocks noGrp="1"/>
          </p:cNvSpPr>
          <p:nvPr>
            <p:ph type="sldNum" sz="quarter" idx="11"/>
          </p:nvPr>
        </p:nvSpPr>
        <p:spPr>
          <a:noFill/>
        </p:spPr>
        <p:txBody>
          <a:bodyPr/>
          <a:lstStyle/>
          <a:p>
            <a:fld id="{C38E98B0-440D-489F-BBAC-9B39EF57870C}" type="slidenum">
              <a:rPr lang="ar-SA" smtClean="0">
                <a:cs typeface="Arial" pitchFamily="34" charset="0"/>
              </a:rPr>
              <a:pPr/>
              <a:t>27</a:t>
            </a:fld>
            <a:endParaRPr lang="en-US" smtClean="0">
              <a:cs typeface="Arial" pitchFamily="34" charset="0"/>
            </a:endParaRPr>
          </a:p>
        </p:txBody>
      </p:sp>
      <p:pic>
        <p:nvPicPr>
          <p:cNvPr id="28676"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8677" name="Rectangle 2"/>
          <p:cNvSpPr>
            <a:spLocks noGrp="1" noChangeArrowheads="1"/>
          </p:cNvSpPr>
          <p:nvPr>
            <p:ph type="title"/>
          </p:nvPr>
        </p:nvSpPr>
        <p:spPr/>
        <p:txBody>
          <a:bodyPr/>
          <a:lstStyle/>
          <a:p>
            <a:r>
              <a:rPr lang="en-US" smtClean="0"/>
              <a:t>Locks (Mutual Exclusion)</a:t>
            </a:r>
          </a:p>
        </p:txBody>
      </p:sp>
      <p:sp>
        <p:nvSpPr>
          <p:cNvPr id="28678" name="Text Box 3"/>
          <p:cNvSpPr txBox="1">
            <a:spLocks noChangeArrowheads="1"/>
          </p:cNvSpPr>
          <p:nvPr/>
        </p:nvSpPr>
        <p:spPr bwMode="auto">
          <a:xfrm>
            <a:off x="849313" y="2209800"/>
            <a:ext cx="7445375" cy="217328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tx1"/>
                </a:solidFill>
                <a:latin typeface="Lucida Console" pitchFamily="49" charset="0"/>
                <a:cs typeface="Courier New" pitchFamily="49" charset="0"/>
              </a:rPr>
              <a:t>public interface </a:t>
            </a:r>
            <a:r>
              <a:rPr lang="en-US" sz="2400">
                <a:solidFill>
                  <a:srgbClr val="6666FF"/>
                </a:solidFill>
                <a:latin typeface="Lucida Console" pitchFamily="49" charset="0"/>
                <a:cs typeface="Courier New" pitchFamily="49" charset="0"/>
              </a:rPr>
              <a:t>Lock {</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0066FF"/>
                </a:solidFill>
                <a:latin typeface="Lucida Console" pitchFamily="49" charset="0"/>
                <a:cs typeface="Courier New" pitchFamily="49" charset="0"/>
              </a:rPr>
              <a:t>lock();</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6666FF"/>
                </a:solidFill>
                <a:latin typeface="Lucida Console" pitchFamily="49" charset="0"/>
                <a:cs typeface="Courier New" pitchFamily="49" charset="0"/>
              </a:rPr>
              <a:t>unlock();</a:t>
            </a:r>
          </a:p>
          <a:p>
            <a:pPr eaLnBrk="1" hangingPunct="1">
              <a:lnSpc>
                <a:spcPct val="70000"/>
              </a:lnSpc>
              <a:spcBef>
                <a:spcPct val="30000"/>
              </a:spcBef>
            </a:pPr>
            <a:r>
              <a:rPr lang="en-US" sz="2400">
                <a:solidFill>
                  <a:schemeClr val="accent2"/>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en-US" smtClean="0"/>
              <a:t>Art of Multiprocessor Programming</a:t>
            </a:r>
          </a:p>
        </p:txBody>
      </p:sp>
      <p:sp>
        <p:nvSpPr>
          <p:cNvPr id="29699" name="Slide Number Placeholder 3"/>
          <p:cNvSpPr>
            <a:spLocks noGrp="1"/>
          </p:cNvSpPr>
          <p:nvPr>
            <p:ph type="sldNum" sz="quarter" idx="11"/>
          </p:nvPr>
        </p:nvSpPr>
        <p:spPr>
          <a:noFill/>
        </p:spPr>
        <p:txBody>
          <a:bodyPr/>
          <a:lstStyle/>
          <a:p>
            <a:fld id="{E9C96223-5E01-4B91-A587-19B71DC0A260}" type="slidenum">
              <a:rPr lang="ar-SA" smtClean="0">
                <a:cs typeface="Arial" pitchFamily="34" charset="0"/>
              </a:rPr>
              <a:pPr/>
              <a:t>28</a:t>
            </a:fld>
            <a:endParaRPr lang="en-US" smtClean="0">
              <a:cs typeface="Arial" pitchFamily="34" charset="0"/>
            </a:endParaRPr>
          </a:p>
        </p:txBody>
      </p:sp>
      <p:pic>
        <p:nvPicPr>
          <p:cNvPr id="29700"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9701" name="Rectangle 2"/>
          <p:cNvSpPr>
            <a:spLocks noGrp="1" noChangeArrowheads="1"/>
          </p:cNvSpPr>
          <p:nvPr>
            <p:ph type="title"/>
          </p:nvPr>
        </p:nvSpPr>
        <p:spPr/>
        <p:txBody>
          <a:bodyPr/>
          <a:lstStyle/>
          <a:p>
            <a:r>
              <a:rPr lang="en-US" smtClean="0"/>
              <a:t>Locks (Mutual Exclusion)</a:t>
            </a:r>
          </a:p>
        </p:txBody>
      </p:sp>
      <p:sp>
        <p:nvSpPr>
          <p:cNvPr id="29702" name="Text Box 3"/>
          <p:cNvSpPr txBox="1">
            <a:spLocks noChangeArrowheads="1"/>
          </p:cNvSpPr>
          <p:nvPr/>
        </p:nvSpPr>
        <p:spPr bwMode="auto">
          <a:xfrm>
            <a:off x="849313" y="2209800"/>
            <a:ext cx="7445375" cy="235743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folHlink"/>
                </a:solidFill>
                <a:latin typeface="Lucida Console" pitchFamily="49" charset="0"/>
                <a:cs typeface="Courier New" pitchFamily="49" charset="0"/>
              </a:rPr>
              <a:t>public interface Lock {</a:t>
            </a:r>
            <a:endParaRPr lang="en-US" sz="2400">
              <a:solidFill>
                <a:srgbClr val="6666FF"/>
              </a:solidFill>
              <a:latin typeface="Lucida Console" pitchFamily="49" charset="0"/>
            </a:endParaRPr>
          </a:p>
          <a:p>
            <a:pPr eaLnBrk="1" hangingPunct="1">
              <a:lnSpc>
                <a:spcPct val="70000"/>
              </a:lnSpc>
              <a:spcBef>
                <a:spcPct val="30000"/>
              </a:spcBef>
            </a:pPr>
            <a:endParaRPr lang="en-US" sz="2400">
              <a:solidFill>
                <a:srgbClr val="6666FF"/>
              </a:solidFill>
              <a:latin typeface="Lucida Console" pitchFamily="49" charset="0"/>
            </a:endParaRPr>
          </a:p>
          <a:p>
            <a:pPr eaLnBrk="1" hangingPunct="1">
              <a:lnSpc>
                <a:spcPct val="70000"/>
              </a:lnSpc>
              <a:spcBef>
                <a:spcPct val="30000"/>
              </a:spcBef>
            </a:pPr>
            <a:endParaRPr lang="en-US" sz="12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0066FF"/>
                </a:solidFill>
                <a:latin typeface="Lucida Console" pitchFamily="49" charset="0"/>
                <a:cs typeface="Courier New" pitchFamily="49" charset="0"/>
              </a:rPr>
              <a:t>lock();</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public void unlock();</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29703" name="AutoShape 4"/>
          <p:cNvSpPr>
            <a:spLocks noChangeArrowheads="1"/>
          </p:cNvSpPr>
          <p:nvPr/>
        </p:nvSpPr>
        <p:spPr bwMode="auto">
          <a:xfrm>
            <a:off x="1004888" y="2924175"/>
            <a:ext cx="3825875" cy="609600"/>
          </a:xfrm>
          <a:prstGeom prst="wedgeRoundRectCallout">
            <a:avLst>
              <a:gd name="adj1" fmla="val 77593"/>
              <a:gd name="adj2" fmla="val -2866"/>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29704" name="Text Box 5"/>
          <p:cNvSpPr txBox="1">
            <a:spLocks noChangeArrowheads="1"/>
          </p:cNvSpPr>
          <p:nvPr/>
        </p:nvSpPr>
        <p:spPr bwMode="auto">
          <a:xfrm>
            <a:off x="5915025" y="2927350"/>
            <a:ext cx="2438400" cy="519113"/>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cs typeface="Arial" pitchFamily="34" charset="0"/>
              </a:rPr>
              <a:t>acquire lock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0"/>
          </p:nvPr>
        </p:nvSpPr>
        <p:spPr>
          <a:noFill/>
        </p:spPr>
        <p:txBody>
          <a:bodyPr/>
          <a:lstStyle/>
          <a:p>
            <a:r>
              <a:rPr lang="en-US" smtClean="0"/>
              <a:t>Art of Multiprocessor Programming</a:t>
            </a:r>
          </a:p>
        </p:txBody>
      </p:sp>
      <p:sp>
        <p:nvSpPr>
          <p:cNvPr id="30723" name="Slide Number Placeholder 3"/>
          <p:cNvSpPr>
            <a:spLocks noGrp="1"/>
          </p:cNvSpPr>
          <p:nvPr>
            <p:ph type="sldNum" sz="quarter" idx="11"/>
          </p:nvPr>
        </p:nvSpPr>
        <p:spPr>
          <a:noFill/>
        </p:spPr>
        <p:txBody>
          <a:bodyPr/>
          <a:lstStyle/>
          <a:p>
            <a:fld id="{30A91EC3-5808-4DDC-8E7C-8EC3BF313921}" type="slidenum">
              <a:rPr lang="ar-SA" smtClean="0">
                <a:cs typeface="Arial" pitchFamily="34" charset="0"/>
              </a:rPr>
              <a:pPr/>
              <a:t>29</a:t>
            </a:fld>
            <a:endParaRPr lang="en-US" smtClean="0">
              <a:cs typeface="Arial" pitchFamily="34" charset="0"/>
            </a:endParaRPr>
          </a:p>
        </p:txBody>
      </p:sp>
      <p:pic>
        <p:nvPicPr>
          <p:cNvPr id="30724"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25" name="Rectangle 2"/>
          <p:cNvSpPr>
            <a:spLocks noGrp="1" noChangeArrowheads="1"/>
          </p:cNvSpPr>
          <p:nvPr>
            <p:ph type="title"/>
          </p:nvPr>
        </p:nvSpPr>
        <p:spPr/>
        <p:txBody>
          <a:bodyPr/>
          <a:lstStyle/>
          <a:p>
            <a:r>
              <a:rPr lang="en-US" smtClean="0"/>
              <a:t>Locks (Mutual Exclusion)</a:t>
            </a:r>
          </a:p>
        </p:txBody>
      </p:sp>
      <p:sp>
        <p:nvSpPr>
          <p:cNvPr id="30726" name="Text Box 3"/>
          <p:cNvSpPr txBox="1">
            <a:spLocks noChangeArrowheads="1"/>
          </p:cNvSpPr>
          <p:nvPr/>
        </p:nvSpPr>
        <p:spPr bwMode="auto">
          <a:xfrm>
            <a:off x="849313" y="2209800"/>
            <a:ext cx="7445375" cy="217328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folHlink"/>
                </a:solidFill>
                <a:latin typeface="Lucida Console" pitchFamily="49" charset="0"/>
                <a:cs typeface="Courier New" pitchFamily="49" charset="0"/>
              </a:rPr>
              <a:t>public interface Lock {</a:t>
            </a:r>
          </a:p>
          <a:p>
            <a:pPr eaLnBrk="1" hangingPunct="1">
              <a:lnSpc>
                <a:spcPct val="70000"/>
              </a:lnSpc>
              <a:spcBef>
                <a:spcPct val="30000"/>
              </a:spcBef>
            </a:pPr>
            <a:endParaRPr lang="en-US" sz="24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0066FF"/>
                </a:solidFill>
                <a:latin typeface="Lucida Console" pitchFamily="49" charset="0"/>
                <a:cs typeface="Courier New" pitchFamily="49" charset="0"/>
              </a:rPr>
              <a:t>lock();</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6666FF"/>
                </a:solidFill>
                <a:latin typeface="Lucida Console" pitchFamily="49" charset="0"/>
                <a:cs typeface="Courier New" pitchFamily="49" charset="0"/>
              </a:rPr>
              <a:t>unlock();</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30727" name="AutoShape 6"/>
          <p:cNvSpPr>
            <a:spLocks noChangeArrowheads="1"/>
          </p:cNvSpPr>
          <p:nvPr/>
        </p:nvSpPr>
        <p:spPr bwMode="auto">
          <a:xfrm>
            <a:off x="1047750" y="3548063"/>
            <a:ext cx="4024313" cy="609600"/>
          </a:xfrm>
          <a:prstGeom prst="wedgeRoundRectCallout">
            <a:avLst>
              <a:gd name="adj1" fmla="val 66528"/>
              <a:gd name="adj2" fmla="val 16926"/>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30728" name="Text Box 7"/>
          <p:cNvSpPr txBox="1">
            <a:spLocks noChangeArrowheads="1"/>
          </p:cNvSpPr>
          <p:nvPr/>
        </p:nvSpPr>
        <p:spPr bwMode="auto">
          <a:xfrm>
            <a:off x="5930900" y="3663950"/>
            <a:ext cx="2368550" cy="519113"/>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cs typeface="Arial" pitchFamily="34" charset="0"/>
              </a:rPr>
              <a:t>release lock</a:t>
            </a:r>
          </a:p>
        </p:txBody>
      </p:sp>
      <p:sp>
        <p:nvSpPr>
          <p:cNvPr id="30729" name="AutoShape 8"/>
          <p:cNvSpPr>
            <a:spLocks noChangeArrowheads="1"/>
          </p:cNvSpPr>
          <p:nvPr/>
        </p:nvSpPr>
        <p:spPr bwMode="auto">
          <a:xfrm>
            <a:off x="1004888" y="2809875"/>
            <a:ext cx="3825875" cy="609600"/>
          </a:xfrm>
          <a:prstGeom prst="wedgeRoundRectCallout">
            <a:avLst>
              <a:gd name="adj1" fmla="val 77593"/>
              <a:gd name="adj2" fmla="val -2866"/>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30730" name="Text Box 9"/>
          <p:cNvSpPr txBox="1">
            <a:spLocks noChangeArrowheads="1"/>
          </p:cNvSpPr>
          <p:nvPr/>
        </p:nvSpPr>
        <p:spPr bwMode="auto">
          <a:xfrm>
            <a:off x="5856288" y="2824163"/>
            <a:ext cx="2438400" cy="519112"/>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cs typeface="Arial" pitchFamily="34" charset="0"/>
              </a:rPr>
              <a:t>acquire lock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Mutual Exclusion</a:t>
            </a:r>
          </a:p>
        </p:txBody>
      </p:sp>
      <p:sp>
        <p:nvSpPr>
          <p:cNvPr id="4099" name="Content Placeholder 2"/>
          <p:cNvSpPr>
            <a:spLocks noGrp="1"/>
          </p:cNvSpPr>
          <p:nvPr>
            <p:ph idx="1"/>
          </p:nvPr>
        </p:nvSpPr>
        <p:spPr/>
        <p:txBody>
          <a:bodyPr/>
          <a:lstStyle/>
          <a:p>
            <a:pPr>
              <a:buFontTx/>
              <a:buNone/>
            </a:pPr>
            <a:r>
              <a:rPr lang="en-US" smtClean="0"/>
              <a:t>In his 1965 paper E. W. Dijkstra wrote:</a:t>
            </a:r>
          </a:p>
          <a:p>
            <a:pPr>
              <a:buFontTx/>
              <a:buNone/>
            </a:pPr>
            <a:r>
              <a:rPr lang="en-US" smtClean="0"/>
              <a:t> </a:t>
            </a:r>
            <a:r>
              <a:rPr lang="en-US" sz="2400" smtClean="0"/>
              <a:t>"Given in this paper is a solution to a problem which, to the knowledge of the author, has been an open question since at least 1962, irrespective of the solvability. [...]  Although the setting of the problem might seem somewhat academic at first, the author trusts that anyone familiar with the logical problems that arise in computer coupling will appreciate the significance of the fact that this problem indeed can be solved."</a:t>
            </a:r>
            <a:endParaRPr lang="en-US" sz="2000" smtClean="0"/>
          </a:p>
        </p:txBody>
      </p:sp>
      <p:sp>
        <p:nvSpPr>
          <p:cNvPr id="4100" name="Footer Placeholder 3"/>
          <p:cNvSpPr>
            <a:spLocks noGrp="1"/>
          </p:cNvSpPr>
          <p:nvPr>
            <p:ph type="ftr" sz="quarter" idx="10"/>
          </p:nvPr>
        </p:nvSpPr>
        <p:spPr>
          <a:noFill/>
        </p:spPr>
        <p:txBody>
          <a:bodyPr/>
          <a:lstStyle/>
          <a:p>
            <a:r>
              <a:rPr lang="en-US" smtClean="0"/>
              <a:t>Art of Multiprocessor Programming</a:t>
            </a:r>
          </a:p>
        </p:txBody>
      </p:sp>
      <p:sp>
        <p:nvSpPr>
          <p:cNvPr id="4101" name="Slide Number Placeholder 4"/>
          <p:cNvSpPr>
            <a:spLocks noGrp="1"/>
          </p:cNvSpPr>
          <p:nvPr>
            <p:ph type="sldNum" sz="quarter" idx="11"/>
          </p:nvPr>
        </p:nvSpPr>
        <p:spPr>
          <a:noFill/>
        </p:spPr>
        <p:txBody>
          <a:bodyPr/>
          <a:lstStyle/>
          <a:p>
            <a:fld id="{84A500AB-D073-4121-BCD6-EF154424A149}" type="slidenum">
              <a:rPr lang="ar-SA" smtClean="0">
                <a:cs typeface="Arial" pitchFamily="34" charset="0"/>
              </a:rPr>
              <a:pPr/>
              <a:t>3</a:t>
            </a:fld>
            <a:endParaRPr lang="en-US" smtClean="0">
              <a:cs typeface="Arial" pitchFamily="34" charset="0"/>
            </a:endParaRPr>
          </a:p>
        </p:txBody>
      </p:sp>
      <p:grpSp>
        <p:nvGrpSpPr>
          <p:cNvPr id="4102" name="Group 17"/>
          <p:cNvGrpSpPr>
            <a:grpSpLocks/>
          </p:cNvGrpSpPr>
          <p:nvPr/>
        </p:nvGrpSpPr>
        <p:grpSpPr bwMode="auto">
          <a:xfrm>
            <a:off x="7267575" y="361950"/>
            <a:ext cx="1327150" cy="1374775"/>
            <a:chOff x="764" y="2340"/>
            <a:chExt cx="596" cy="610"/>
          </a:xfrm>
        </p:grpSpPr>
        <p:sp>
          <p:nvSpPr>
            <p:cNvPr id="4103"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endParaRPr lang="en-US" dirty="0">
                <a:latin typeface="Arial" pitchFamily="34" charset="0"/>
              </a:endParaRPr>
            </a:p>
          </p:txBody>
        </p:sp>
        <p:sp>
          <p:nvSpPr>
            <p:cNvPr id="4104"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sp>
          <p:nvSpPr>
            <p:cNvPr id="4105"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106"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107"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108"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109"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p:spPr>
        <p:txBody>
          <a:bodyPr/>
          <a:lstStyle/>
          <a:p>
            <a:r>
              <a:rPr lang="en-US" smtClean="0"/>
              <a:t>Art of Multiprocessor Programming</a:t>
            </a:r>
          </a:p>
        </p:txBody>
      </p:sp>
      <p:sp>
        <p:nvSpPr>
          <p:cNvPr id="31747" name="Slide Number Placeholder 3"/>
          <p:cNvSpPr>
            <a:spLocks noGrp="1"/>
          </p:cNvSpPr>
          <p:nvPr>
            <p:ph type="sldNum" sz="quarter" idx="11"/>
          </p:nvPr>
        </p:nvSpPr>
        <p:spPr>
          <a:noFill/>
        </p:spPr>
        <p:txBody>
          <a:bodyPr/>
          <a:lstStyle/>
          <a:p>
            <a:fld id="{F2E4E208-23A3-48A7-82D7-E914D5070150}" type="slidenum">
              <a:rPr lang="ar-SA" smtClean="0">
                <a:cs typeface="Arial" pitchFamily="34" charset="0"/>
              </a:rPr>
              <a:pPr/>
              <a:t>30</a:t>
            </a:fld>
            <a:endParaRPr lang="en-US" smtClean="0">
              <a:cs typeface="Arial" pitchFamily="34" charset="0"/>
            </a:endParaRPr>
          </a:p>
        </p:txBody>
      </p:sp>
      <p:pic>
        <p:nvPicPr>
          <p:cNvPr id="31748"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1749" name="Rectangle 2"/>
          <p:cNvSpPr>
            <a:spLocks noGrp="1" noChangeArrowheads="1"/>
          </p:cNvSpPr>
          <p:nvPr>
            <p:ph type="title"/>
          </p:nvPr>
        </p:nvSpPr>
        <p:spPr/>
        <p:txBody>
          <a:bodyPr/>
          <a:lstStyle/>
          <a:p>
            <a:r>
              <a:rPr lang="en-US" smtClean="0"/>
              <a:t>Using Locks</a:t>
            </a:r>
          </a:p>
        </p:txBody>
      </p:sp>
      <p:sp>
        <p:nvSpPr>
          <p:cNvPr id="31750" name="Text Box 3"/>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tx1"/>
                </a:solidFill>
                <a:latin typeface="Lucida Console" pitchFamily="49" charset="0"/>
                <a:cs typeface="Courier New" pitchFamily="49" charset="0"/>
              </a:rPr>
              <a:t>public class </a:t>
            </a:r>
            <a:r>
              <a:rPr lang="en-US" sz="2000">
                <a:solidFill>
                  <a:srgbClr val="3333FF"/>
                </a:solidFill>
                <a:latin typeface="Lucida Console" pitchFamily="49" charset="0"/>
                <a:cs typeface="Courier New" pitchFamily="49" charset="0"/>
              </a:rPr>
              <a:t>Counter {</a:t>
            </a:r>
          </a:p>
          <a:p>
            <a:pPr eaLnBrk="1" hangingPunct="1">
              <a:lnSpc>
                <a:spcPct val="70000"/>
              </a:lnSpc>
              <a:spcBef>
                <a:spcPct val="30000"/>
              </a:spcBef>
            </a:pPr>
            <a:r>
              <a:rPr lang="en-US" sz="2000">
                <a:solidFill>
                  <a:schemeClr val="tx1"/>
                </a:solidFill>
                <a:latin typeface="Lucida Console" pitchFamily="49" charset="0"/>
                <a:cs typeface="Courier New" pitchFamily="49" charset="0"/>
              </a:rPr>
              <a:t>  private long </a:t>
            </a:r>
            <a:r>
              <a:rPr lang="en-US" sz="2000">
                <a:solidFill>
                  <a:srgbClr val="3333FF"/>
                </a:solidFill>
                <a:latin typeface="Lucida Console" pitchFamily="49" charset="0"/>
                <a:cs typeface="Courier New" pitchFamily="49" charset="0"/>
              </a:rPr>
              <a:t>value;</a:t>
            </a:r>
          </a:p>
          <a:p>
            <a:pPr eaLnBrk="1" hangingPunct="1">
              <a:lnSpc>
                <a:spcPct val="70000"/>
              </a:lnSpc>
              <a:spcBef>
                <a:spcPct val="30000"/>
              </a:spcBef>
            </a:pPr>
            <a:r>
              <a:rPr lang="en-US" sz="2000">
                <a:solidFill>
                  <a:srgbClr val="6666FF"/>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private Lock</a:t>
            </a:r>
            <a:r>
              <a:rPr lang="en-US" sz="2000">
                <a:solidFill>
                  <a:srgbClr val="6666FF"/>
                </a:solidFill>
                <a:latin typeface="Lucida Console" pitchFamily="49" charset="0"/>
                <a:cs typeface="Courier New" pitchFamily="49" charset="0"/>
              </a:rPr>
              <a:t> </a:t>
            </a:r>
            <a:r>
              <a:rPr lang="en-US" sz="2000">
                <a:solidFill>
                  <a:srgbClr val="3333FF"/>
                </a:solidFill>
                <a:latin typeface="Lucida Console" pitchFamily="49" charset="0"/>
              </a:rPr>
              <a:t>lock</a:t>
            </a:r>
            <a:r>
              <a:rPr lang="en-US" sz="2000">
                <a:solidFill>
                  <a:srgbClr val="6666FF"/>
                </a:solidFill>
                <a:latin typeface="Lucida Console" pitchFamily="49" charset="0"/>
                <a:cs typeface="Courier New" pitchFamily="49" charset="0"/>
              </a:rPr>
              <a:t>;</a:t>
            </a:r>
          </a:p>
          <a:p>
            <a:pPr eaLnBrk="1" hangingPunct="1">
              <a:lnSpc>
                <a:spcPct val="70000"/>
              </a:lnSpc>
              <a:spcBef>
                <a:spcPct val="30000"/>
              </a:spcBef>
            </a:pPr>
            <a:r>
              <a:rPr lang="en-US" sz="2000">
                <a:solidFill>
                  <a:schemeClr val="tx1"/>
                </a:solidFill>
                <a:latin typeface="Lucida Console" pitchFamily="49" charset="0"/>
                <a:cs typeface="Courier New" pitchFamily="49" charset="0"/>
              </a:rPr>
              <a:t>  public long </a:t>
            </a:r>
            <a:r>
              <a:rPr lang="en-US" sz="2000">
                <a:solidFill>
                  <a:srgbClr val="3333FF"/>
                </a:solidFill>
                <a:latin typeface="Lucida Console" pitchFamily="49" charset="0"/>
                <a:cs typeface="Courier New" pitchFamily="49" charset="0"/>
              </a:rPr>
              <a:t>getAndIncrement</a:t>
            </a:r>
            <a:r>
              <a:rPr lang="en-US" sz="2000">
                <a:solidFill>
                  <a:srgbClr val="6666FF"/>
                </a:solidFill>
                <a:latin typeface="Lucida Console" pitchFamily="49" charset="0"/>
                <a:cs typeface="Courier New" pitchFamily="49" charset="0"/>
              </a:rPr>
              <a:t>() {</a:t>
            </a:r>
          </a:p>
          <a:p>
            <a:pPr eaLnBrk="1" hangingPunct="1">
              <a:lnSpc>
                <a:spcPct val="70000"/>
              </a:lnSpc>
              <a:spcBef>
                <a:spcPct val="30000"/>
              </a:spcBef>
            </a:pPr>
            <a:r>
              <a:rPr lang="en-US" sz="2000">
                <a:solidFill>
                  <a:srgbClr val="6666FF"/>
                </a:solidFill>
                <a:latin typeface="Lucida Console" pitchFamily="49" charset="0"/>
                <a:cs typeface="Courier New" pitchFamily="49" charset="0"/>
              </a:rPr>
              <a:t>   </a:t>
            </a:r>
            <a:r>
              <a:rPr lang="en-US" sz="2000">
                <a:latin typeface="Lucida Console" pitchFamily="49" charset="0"/>
              </a:rPr>
              <a:t>lock.lock();</a:t>
            </a:r>
          </a:p>
          <a:p>
            <a:pPr eaLnBrk="1" hangingPunct="1">
              <a:lnSpc>
                <a:spcPct val="70000"/>
              </a:lnSpc>
              <a:spcBef>
                <a:spcPct val="30000"/>
              </a:spcBef>
            </a:pPr>
            <a:r>
              <a:rPr lang="en-US" sz="2000">
                <a:latin typeface="Lucida Console" pitchFamily="49" charset="0"/>
              </a:rPr>
              <a:t>   </a:t>
            </a:r>
            <a:r>
              <a:rPr lang="en-US" sz="2000">
                <a:solidFill>
                  <a:schemeClr val="tx1"/>
                </a:solidFill>
                <a:latin typeface="Lucida Console" pitchFamily="49" charset="0"/>
              </a:rPr>
              <a:t>try</a:t>
            </a:r>
            <a:r>
              <a:rPr lang="en-US" sz="2000">
                <a:solidFill>
                  <a:srgbClr val="3333FF"/>
                </a:solidFill>
                <a:latin typeface="Lucida Console" pitchFamily="49" charset="0"/>
              </a:rPr>
              <a:t> {</a:t>
            </a:r>
            <a:endParaRPr lang="en-US" sz="2000">
              <a:solidFill>
                <a:srgbClr val="3333FF"/>
              </a:solidFill>
              <a:latin typeface="Lucida Console" pitchFamily="49" charset="0"/>
              <a:cs typeface="Courier New" pitchFamily="49" charset="0"/>
            </a:endParaRPr>
          </a:p>
          <a:p>
            <a:r>
              <a:rPr lang="en-US" sz="2000">
                <a:solidFill>
                  <a:srgbClr val="6666FF"/>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rgbClr val="6666FF"/>
                </a:solidFill>
                <a:latin typeface="Lucida Console" pitchFamily="49" charset="0"/>
                <a:cs typeface="Courier New" pitchFamily="49" charset="0"/>
              </a:rPr>
              <a:t> </a:t>
            </a:r>
            <a:r>
              <a:rPr lang="en-US" sz="2000">
                <a:solidFill>
                  <a:srgbClr val="3333FF"/>
                </a:solidFill>
                <a:latin typeface="Lucida Console" pitchFamily="49" charset="0"/>
              </a:rPr>
              <a:t>temp = value;</a:t>
            </a:r>
          </a:p>
          <a:p>
            <a:r>
              <a:rPr lang="en-US" sz="2000">
                <a:solidFill>
                  <a:srgbClr val="6666FF"/>
                </a:solidFill>
                <a:latin typeface="Lucida Console" pitchFamily="49" charset="0"/>
              </a:rPr>
              <a:t>    </a:t>
            </a:r>
            <a:r>
              <a:rPr lang="en-US" sz="2000">
                <a:solidFill>
                  <a:srgbClr val="3333FF"/>
                </a:solidFill>
                <a:latin typeface="Lucida Console" pitchFamily="49" charset="0"/>
              </a:rPr>
              <a:t>value = value + 1;</a:t>
            </a:r>
          </a:p>
          <a:p>
            <a:r>
              <a:rPr lang="en-US" sz="2000">
                <a:solidFill>
                  <a:srgbClr val="6666FF"/>
                </a:solidFill>
                <a:latin typeface="Lucida Console" pitchFamily="49" charset="0"/>
              </a:rPr>
              <a:t>   </a:t>
            </a:r>
            <a:r>
              <a:rPr lang="en-US" sz="2000">
                <a:solidFill>
                  <a:srgbClr val="3333FF"/>
                </a:solidFill>
                <a:latin typeface="Lucida Console" pitchFamily="49" charset="0"/>
              </a:rPr>
              <a:t>}</a:t>
            </a:r>
            <a:r>
              <a:rPr lang="en-US" sz="2000">
                <a:solidFill>
                  <a:srgbClr val="6666FF"/>
                </a:solidFill>
                <a:latin typeface="Lucida Console" pitchFamily="49" charset="0"/>
              </a:rPr>
              <a:t> </a:t>
            </a:r>
            <a:r>
              <a:rPr lang="en-US" sz="2000">
                <a:solidFill>
                  <a:schemeClr val="tx1"/>
                </a:solidFill>
                <a:latin typeface="Lucida Console" pitchFamily="49" charset="0"/>
              </a:rPr>
              <a:t>finally</a:t>
            </a:r>
            <a:r>
              <a:rPr lang="en-US" sz="2000">
                <a:solidFill>
                  <a:srgbClr val="6666FF"/>
                </a:solidFill>
                <a:latin typeface="Lucida Console" pitchFamily="49" charset="0"/>
              </a:rPr>
              <a:t> </a:t>
            </a:r>
            <a:r>
              <a:rPr lang="en-US" sz="2000">
                <a:solidFill>
                  <a:srgbClr val="3333FF"/>
                </a:solidFill>
                <a:latin typeface="Lucida Console" pitchFamily="49" charset="0"/>
              </a:rPr>
              <a:t>{</a:t>
            </a:r>
          </a:p>
          <a:p>
            <a:r>
              <a:rPr lang="en-US" sz="2000">
                <a:solidFill>
                  <a:srgbClr val="6666FF"/>
                </a:solidFill>
                <a:latin typeface="Lucida Console" pitchFamily="49" charset="0"/>
              </a:rPr>
              <a:t>     </a:t>
            </a:r>
            <a:r>
              <a:rPr lang="en-US" sz="2000">
                <a:solidFill>
                  <a:srgbClr val="3333FF"/>
                </a:solidFill>
                <a:latin typeface="Lucida Console" pitchFamily="49" charset="0"/>
              </a:rPr>
              <a:t>lock.unlock();</a:t>
            </a:r>
          </a:p>
          <a:p>
            <a:r>
              <a:rPr lang="en-US" sz="2000">
                <a:latin typeface="Lucida Console" pitchFamily="49" charset="0"/>
              </a:rPr>
              <a:t>   }</a:t>
            </a:r>
            <a:endParaRPr lang="en-US" sz="2000">
              <a:solidFill>
                <a:srgbClr val="FF0000"/>
              </a:solidFill>
              <a:latin typeface="Lucida Console" pitchFamily="49" charset="0"/>
            </a:endParaRPr>
          </a:p>
          <a:p>
            <a:r>
              <a:rPr lang="en-US" sz="2000">
                <a:solidFill>
                  <a:srgbClr val="6666FF"/>
                </a:solidFill>
                <a:latin typeface="Lucida Console" pitchFamily="49" charset="0"/>
              </a:rPr>
              <a:t>   </a:t>
            </a:r>
            <a:r>
              <a:rPr lang="en-US" sz="2000">
                <a:solidFill>
                  <a:schemeClr val="tx1"/>
                </a:solidFill>
                <a:latin typeface="Lucida Console" pitchFamily="49" charset="0"/>
              </a:rPr>
              <a:t>return</a:t>
            </a:r>
            <a:r>
              <a:rPr lang="en-US" sz="2000">
                <a:solidFill>
                  <a:srgbClr val="6666FF"/>
                </a:solidFill>
                <a:latin typeface="Lucida Console" pitchFamily="49" charset="0"/>
              </a:rPr>
              <a:t> </a:t>
            </a:r>
            <a:r>
              <a:rPr lang="en-US" sz="2000">
                <a:solidFill>
                  <a:srgbClr val="3333FF"/>
                </a:solidFill>
                <a:latin typeface="Lucida Console" pitchFamily="49" charset="0"/>
              </a:rPr>
              <a:t>temp;</a:t>
            </a:r>
            <a:endParaRPr lang="en-US" sz="2000">
              <a:solidFill>
                <a:srgbClr val="3333FF"/>
              </a:solidFill>
              <a:latin typeface="Lucida Console" pitchFamily="49" charset="0"/>
              <a:cs typeface="Courier New" pitchFamily="49" charset="0"/>
            </a:endParaRPr>
          </a:p>
          <a:p>
            <a:pPr eaLnBrk="1" hangingPunct="1">
              <a:lnSpc>
                <a:spcPct val="70000"/>
              </a:lnSpc>
              <a:spcBef>
                <a:spcPct val="30000"/>
              </a:spcBef>
            </a:pPr>
            <a:r>
              <a:rPr lang="en-US" sz="2000">
                <a:solidFill>
                  <a:schemeClr val="tx1"/>
                </a:solidFill>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p:spPr>
        <p:txBody>
          <a:bodyPr/>
          <a:lstStyle/>
          <a:p>
            <a:r>
              <a:rPr lang="en-US" smtClean="0"/>
              <a:t>Art of Multiprocessor Programming</a:t>
            </a:r>
          </a:p>
        </p:txBody>
      </p:sp>
      <p:sp>
        <p:nvSpPr>
          <p:cNvPr id="32771" name="Slide Number Placeholder 3"/>
          <p:cNvSpPr>
            <a:spLocks noGrp="1"/>
          </p:cNvSpPr>
          <p:nvPr>
            <p:ph type="sldNum" sz="quarter" idx="11"/>
          </p:nvPr>
        </p:nvSpPr>
        <p:spPr>
          <a:noFill/>
        </p:spPr>
        <p:txBody>
          <a:bodyPr/>
          <a:lstStyle/>
          <a:p>
            <a:fld id="{BE51DD25-12DE-4256-8425-F7F195AA8A1C}" type="slidenum">
              <a:rPr lang="ar-SA" smtClean="0">
                <a:cs typeface="Arial" pitchFamily="34" charset="0"/>
              </a:rPr>
              <a:pPr/>
              <a:t>31</a:t>
            </a:fld>
            <a:endParaRPr lang="en-US" smtClean="0">
              <a:cs typeface="Arial" pitchFamily="34" charset="0"/>
            </a:endParaRPr>
          </a:p>
        </p:txBody>
      </p:sp>
      <p:pic>
        <p:nvPicPr>
          <p:cNvPr id="32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2773" name="Rectangle 3"/>
          <p:cNvSpPr>
            <a:spLocks noGrp="1" noChangeArrowheads="1"/>
          </p:cNvSpPr>
          <p:nvPr>
            <p:ph type="title"/>
          </p:nvPr>
        </p:nvSpPr>
        <p:spPr/>
        <p:txBody>
          <a:bodyPr/>
          <a:lstStyle/>
          <a:p>
            <a:r>
              <a:rPr lang="en-US" smtClean="0"/>
              <a:t>Using Locks</a:t>
            </a:r>
          </a:p>
        </p:txBody>
      </p:sp>
      <p:sp>
        <p:nvSpPr>
          <p:cNvPr id="32774" name="Text Box 4"/>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Lock </a:t>
            </a:r>
            <a:r>
              <a:rPr lang="en-US" sz="2000">
                <a:solidFill>
                  <a:schemeClr val="folHlink"/>
                </a:solidFill>
                <a:latin typeface="Lucida Console" pitchFamily="49" charset="0"/>
              </a:rPr>
              <a:t>lock</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000">
                <a:solidFill>
                  <a:srgbClr val="6666FF"/>
                </a:solidFill>
                <a:latin typeface="Lucida Console" pitchFamily="49" charset="0"/>
                <a:cs typeface="Courier New" pitchFamily="49" charset="0"/>
              </a:rPr>
              <a:t>   </a:t>
            </a:r>
            <a:r>
              <a:rPr lang="en-US" sz="2000">
                <a:latin typeface="Lucida Console" pitchFamily="49" charset="0"/>
              </a:rPr>
              <a:t>lock.lock();</a:t>
            </a:r>
          </a:p>
          <a:p>
            <a:pPr eaLnBrk="1" hangingPunct="1">
              <a:lnSpc>
                <a:spcPct val="70000"/>
              </a:lnSpc>
              <a:spcBef>
                <a:spcPct val="30000"/>
              </a:spcBef>
            </a:pPr>
            <a:r>
              <a:rPr lang="en-US" sz="2000">
                <a:latin typeface="Lucida Console" pitchFamily="49" charset="0"/>
              </a:rPr>
              <a:t>   </a:t>
            </a:r>
            <a:r>
              <a:rPr lang="en-US" sz="2000">
                <a:solidFill>
                  <a:schemeClr val="folHlink"/>
                </a:solidFill>
                <a:latin typeface="Lucida Console" pitchFamily="49" charset="0"/>
              </a:rPr>
              <a:t>try {</a:t>
            </a:r>
            <a:endParaRPr lang="en-US" sz="2000">
              <a:solidFill>
                <a:schemeClr val="folHlink"/>
              </a:solidFill>
              <a:latin typeface="Lucida Console" pitchFamily="49" charset="0"/>
              <a:cs typeface="Courier New" pitchFamily="49" charset="0"/>
            </a:endParaRPr>
          </a:p>
          <a:p>
            <a:r>
              <a:rPr lang="en-US" sz="2000">
                <a:solidFill>
                  <a:schemeClr val="folHlink"/>
                </a:solidFill>
                <a:latin typeface="Lucida Console" pitchFamily="49" charset="0"/>
                <a:cs typeface="Courier New" pitchFamily="49" charset="0"/>
              </a:rPr>
              <a:t>    int </a:t>
            </a:r>
            <a:r>
              <a:rPr lang="en-US" sz="2000">
                <a:solidFill>
                  <a:schemeClr val="folHlink"/>
                </a:solidFill>
                <a:latin typeface="Lucida Console" pitchFamily="49" charset="0"/>
              </a:rPr>
              <a:t>temp = value;</a:t>
            </a:r>
          </a:p>
          <a:p>
            <a:r>
              <a:rPr lang="en-US" sz="2000">
                <a:solidFill>
                  <a:schemeClr val="folHlink"/>
                </a:solidFill>
                <a:latin typeface="Lucida Console" pitchFamily="49" charset="0"/>
              </a:rPr>
              <a:t>    value = value + 1;</a:t>
            </a:r>
          </a:p>
          <a:p>
            <a:r>
              <a:rPr lang="en-US" sz="2000">
                <a:solidFill>
                  <a:schemeClr val="folHlink"/>
                </a:solidFill>
                <a:latin typeface="Lucida Console" pitchFamily="49" charset="0"/>
              </a:rPr>
              <a:t>   } finally {</a:t>
            </a:r>
          </a:p>
          <a:p>
            <a:r>
              <a:rPr lang="en-US" sz="2000">
                <a:solidFill>
                  <a:schemeClr val="folHlink"/>
                </a:solidFill>
                <a:latin typeface="Lucida Console" pitchFamily="49" charset="0"/>
              </a:rPr>
              <a:t>     lock.unlock();</a:t>
            </a:r>
          </a:p>
          <a:p>
            <a:r>
              <a:rPr lang="en-US" sz="2000">
                <a:solidFill>
                  <a:schemeClr val="folHlink"/>
                </a:solidFill>
                <a:latin typeface="Lucida Console" pitchFamily="49" charset="0"/>
              </a:rPr>
              <a:t>   }</a:t>
            </a:r>
          </a:p>
          <a:p>
            <a:r>
              <a:rPr lang="en-US" sz="2000">
                <a:solidFill>
                  <a:schemeClr val="folHlink"/>
                </a:solidFill>
                <a:latin typeface="Lucida Console" pitchFamily="49" charset="0"/>
              </a:rPr>
              <a:t>   return temp;</a:t>
            </a: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p:txBody>
      </p:sp>
      <p:sp>
        <p:nvSpPr>
          <p:cNvPr id="32775" name="AutoShape 5"/>
          <p:cNvSpPr>
            <a:spLocks noChangeArrowheads="1"/>
          </p:cNvSpPr>
          <p:nvPr/>
        </p:nvSpPr>
        <p:spPr bwMode="auto">
          <a:xfrm>
            <a:off x="1184275" y="3198550"/>
            <a:ext cx="2476500" cy="442913"/>
          </a:xfrm>
          <a:prstGeom prst="wedgeRoundRectCallout">
            <a:avLst>
              <a:gd name="adj1" fmla="val 115000"/>
              <a:gd name="adj2" fmla="val 28495"/>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32776" name="Text Box 6"/>
          <p:cNvSpPr txBox="1">
            <a:spLocks noChangeArrowheads="1"/>
          </p:cNvSpPr>
          <p:nvPr/>
        </p:nvSpPr>
        <p:spPr bwMode="auto">
          <a:xfrm>
            <a:off x="5245100" y="3317875"/>
            <a:ext cx="2601913" cy="519113"/>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cs typeface="Arial" pitchFamily="34" charset="0"/>
              </a:rPr>
              <a:t>acquire Lock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p:spPr>
        <p:txBody>
          <a:bodyPr/>
          <a:lstStyle/>
          <a:p>
            <a:r>
              <a:rPr lang="en-US" smtClean="0"/>
              <a:t>Art of Multiprocessor Programming</a:t>
            </a:r>
          </a:p>
        </p:txBody>
      </p:sp>
      <p:sp>
        <p:nvSpPr>
          <p:cNvPr id="33795" name="Slide Number Placeholder 3"/>
          <p:cNvSpPr>
            <a:spLocks noGrp="1"/>
          </p:cNvSpPr>
          <p:nvPr>
            <p:ph type="sldNum" sz="quarter" idx="11"/>
          </p:nvPr>
        </p:nvSpPr>
        <p:spPr>
          <a:noFill/>
        </p:spPr>
        <p:txBody>
          <a:bodyPr/>
          <a:lstStyle/>
          <a:p>
            <a:fld id="{377C76E1-A7F8-4ED9-93B9-916C1806AB55}" type="slidenum">
              <a:rPr lang="ar-SA" smtClean="0">
                <a:cs typeface="Arial" pitchFamily="34" charset="0"/>
              </a:rPr>
              <a:pPr/>
              <a:t>32</a:t>
            </a:fld>
            <a:endParaRPr lang="en-US" smtClean="0">
              <a:cs typeface="Arial" pitchFamily="34" charset="0"/>
            </a:endParaRPr>
          </a:p>
        </p:txBody>
      </p:sp>
      <p:pic>
        <p:nvPicPr>
          <p:cNvPr id="33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3797" name="Rectangle 3"/>
          <p:cNvSpPr>
            <a:spLocks noGrp="1" noChangeArrowheads="1"/>
          </p:cNvSpPr>
          <p:nvPr>
            <p:ph type="title"/>
          </p:nvPr>
        </p:nvSpPr>
        <p:spPr/>
        <p:txBody>
          <a:bodyPr/>
          <a:lstStyle/>
          <a:p>
            <a:r>
              <a:rPr lang="en-US" smtClean="0"/>
              <a:t>Using Locks</a:t>
            </a:r>
          </a:p>
        </p:txBody>
      </p:sp>
      <p:sp>
        <p:nvSpPr>
          <p:cNvPr id="33798" name="Text Box 4"/>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Lock </a:t>
            </a:r>
            <a:r>
              <a:rPr lang="en-US" sz="2000">
                <a:solidFill>
                  <a:schemeClr val="folHlink"/>
                </a:solidFill>
                <a:latin typeface="Lucida Console" pitchFamily="49" charset="0"/>
              </a:rPr>
              <a:t>lock</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r>
              <a:rPr lang="en-US" sz="2000">
                <a:solidFill>
                  <a:schemeClr val="folHlink"/>
                </a:solidFill>
                <a:latin typeface="Lucida Console" pitchFamily="49" charset="0"/>
              </a:rPr>
              <a:t>lock.lock();</a:t>
            </a:r>
          </a:p>
          <a:p>
            <a:pPr eaLnBrk="1" hangingPunct="1">
              <a:lnSpc>
                <a:spcPct val="70000"/>
              </a:lnSpc>
              <a:spcBef>
                <a:spcPct val="30000"/>
              </a:spcBef>
            </a:pPr>
            <a:r>
              <a:rPr lang="en-US" sz="2000">
                <a:solidFill>
                  <a:schemeClr val="folHlink"/>
                </a:solidFill>
                <a:latin typeface="Lucida Console" pitchFamily="49" charset="0"/>
              </a:rPr>
              <a:t>   try {</a:t>
            </a:r>
            <a:endParaRPr lang="en-US" sz="2000">
              <a:solidFill>
                <a:schemeClr val="folHlink"/>
              </a:solidFill>
              <a:latin typeface="Lucida Console" pitchFamily="49" charset="0"/>
              <a:cs typeface="Courier New" pitchFamily="49" charset="0"/>
            </a:endParaRPr>
          </a:p>
          <a:p>
            <a:r>
              <a:rPr lang="en-US" sz="2000">
                <a:solidFill>
                  <a:schemeClr val="folHlink"/>
                </a:solidFill>
                <a:latin typeface="Lucida Console" pitchFamily="49" charset="0"/>
                <a:cs typeface="Courier New" pitchFamily="49" charset="0"/>
              </a:rPr>
              <a:t>    int </a:t>
            </a:r>
            <a:r>
              <a:rPr lang="en-US" sz="2000">
                <a:solidFill>
                  <a:schemeClr val="folHlink"/>
                </a:solidFill>
                <a:latin typeface="Lucida Console" pitchFamily="49" charset="0"/>
              </a:rPr>
              <a:t>temp = value;</a:t>
            </a:r>
          </a:p>
          <a:p>
            <a:r>
              <a:rPr lang="en-US" sz="2000">
                <a:solidFill>
                  <a:schemeClr val="folHlink"/>
                </a:solidFill>
                <a:latin typeface="Lucida Console" pitchFamily="49" charset="0"/>
              </a:rPr>
              <a:t>    value = value + 1;</a:t>
            </a:r>
          </a:p>
          <a:p>
            <a:r>
              <a:rPr lang="en-US" sz="2000">
                <a:solidFill>
                  <a:srgbClr val="6666FF"/>
                </a:solidFill>
                <a:latin typeface="Lucida Console" pitchFamily="49" charset="0"/>
              </a:rPr>
              <a:t>   } </a:t>
            </a:r>
            <a:r>
              <a:rPr lang="en-US" sz="2000">
                <a:solidFill>
                  <a:schemeClr val="tx1"/>
                </a:solidFill>
                <a:latin typeface="Lucida Console" pitchFamily="49" charset="0"/>
              </a:rPr>
              <a:t>finally</a:t>
            </a:r>
            <a:r>
              <a:rPr lang="en-US" sz="2000">
                <a:solidFill>
                  <a:srgbClr val="6666FF"/>
                </a:solidFill>
                <a:latin typeface="Lucida Console" pitchFamily="49" charset="0"/>
              </a:rPr>
              <a:t> {</a:t>
            </a:r>
          </a:p>
          <a:p>
            <a:r>
              <a:rPr lang="en-US" sz="2000">
                <a:solidFill>
                  <a:srgbClr val="6666FF"/>
                </a:solidFill>
                <a:latin typeface="Lucida Console" pitchFamily="49" charset="0"/>
              </a:rPr>
              <a:t>     </a:t>
            </a:r>
            <a:r>
              <a:rPr lang="en-US" sz="2000">
                <a:latin typeface="Lucida Console" pitchFamily="49" charset="0"/>
              </a:rPr>
              <a:t>lock.unlock();</a:t>
            </a:r>
          </a:p>
          <a:p>
            <a:r>
              <a:rPr lang="en-US" sz="2000">
                <a:latin typeface="Lucida Console" pitchFamily="49" charset="0"/>
              </a:rPr>
              <a:t>   }</a:t>
            </a:r>
            <a:endParaRPr lang="en-US" sz="2000">
              <a:solidFill>
                <a:srgbClr val="FF0000"/>
              </a:solidFill>
              <a:latin typeface="Lucida Console" pitchFamily="49" charset="0"/>
            </a:endParaRPr>
          </a:p>
          <a:p>
            <a:r>
              <a:rPr lang="en-US" sz="2000">
                <a:solidFill>
                  <a:srgbClr val="6666FF"/>
                </a:solidFill>
                <a:latin typeface="Lucida Console" pitchFamily="49" charset="0"/>
              </a:rPr>
              <a:t>   </a:t>
            </a:r>
            <a:r>
              <a:rPr lang="en-US" sz="2000">
                <a:solidFill>
                  <a:schemeClr val="folHlink"/>
                </a:solidFill>
                <a:latin typeface="Lucida Console" pitchFamily="49" charset="0"/>
              </a:rPr>
              <a:t>return temp;</a:t>
            </a: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p:txBody>
      </p:sp>
      <p:sp>
        <p:nvSpPr>
          <p:cNvPr id="33799" name="AutoShape 5"/>
          <p:cNvSpPr>
            <a:spLocks noChangeArrowheads="1"/>
          </p:cNvSpPr>
          <p:nvPr/>
        </p:nvSpPr>
        <p:spPr bwMode="auto">
          <a:xfrm>
            <a:off x="1168400" y="4448175"/>
            <a:ext cx="2738438" cy="971550"/>
          </a:xfrm>
          <a:prstGeom prst="wedgeRoundRectCallout">
            <a:avLst>
              <a:gd name="adj1" fmla="val 85130"/>
              <a:gd name="adj2" fmla="val -981"/>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33800" name="Text Box 6"/>
          <p:cNvSpPr txBox="1">
            <a:spLocks noChangeArrowheads="1"/>
          </p:cNvSpPr>
          <p:nvPr/>
        </p:nvSpPr>
        <p:spPr bwMode="auto">
          <a:xfrm>
            <a:off x="4811713" y="4521200"/>
            <a:ext cx="3371850" cy="946150"/>
          </a:xfrm>
          <a:prstGeom prst="rect">
            <a:avLst/>
          </a:prstGeom>
          <a:noFill/>
          <a:ln w="9525">
            <a:noFill/>
            <a:miter lim="800000"/>
            <a:headEnd/>
            <a:tailEnd/>
          </a:ln>
        </p:spPr>
        <p:txBody>
          <a:bodyPr>
            <a:spAutoFit/>
          </a:bodyPr>
          <a:lstStyle/>
          <a:p>
            <a:pPr algn="ctr"/>
            <a:r>
              <a:rPr lang="en-US" sz="2800" b="0" dirty="0">
                <a:solidFill>
                  <a:srgbClr val="FF0000"/>
                </a:solidFill>
                <a:latin typeface="Arial" pitchFamily="34" charset="0"/>
                <a:cs typeface="Arial" pitchFamily="34" charset="0"/>
              </a:rPr>
              <a:t>Release lock</a:t>
            </a:r>
          </a:p>
          <a:p>
            <a:pPr algn="ctr"/>
            <a:r>
              <a:rPr lang="en-US" sz="2800" b="0" dirty="0">
                <a:solidFill>
                  <a:srgbClr val="FF0000"/>
                </a:solidFill>
                <a:latin typeface="Arial" pitchFamily="34" charset="0"/>
                <a:cs typeface="Arial" pitchFamily="34" charset="0"/>
              </a:rPr>
              <a:t>(no matter what)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p:spPr>
        <p:txBody>
          <a:bodyPr/>
          <a:lstStyle/>
          <a:p>
            <a:r>
              <a:rPr lang="en-US" smtClean="0"/>
              <a:t>Art of Multiprocessor Programming</a:t>
            </a:r>
          </a:p>
        </p:txBody>
      </p:sp>
      <p:sp>
        <p:nvSpPr>
          <p:cNvPr id="34819" name="Slide Number Placeholder 3"/>
          <p:cNvSpPr>
            <a:spLocks noGrp="1"/>
          </p:cNvSpPr>
          <p:nvPr>
            <p:ph type="sldNum" sz="quarter" idx="11"/>
          </p:nvPr>
        </p:nvSpPr>
        <p:spPr>
          <a:noFill/>
        </p:spPr>
        <p:txBody>
          <a:bodyPr/>
          <a:lstStyle/>
          <a:p>
            <a:fld id="{367B520B-7B86-4208-A7EE-92A687854F47}" type="slidenum">
              <a:rPr lang="ar-SA" smtClean="0">
                <a:cs typeface="Arial" pitchFamily="34" charset="0"/>
              </a:rPr>
              <a:pPr/>
              <a:t>33</a:t>
            </a:fld>
            <a:endParaRPr lang="en-US" smtClean="0">
              <a:cs typeface="Arial" pitchFamily="34" charset="0"/>
            </a:endParaRPr>
          </a:p>
        </p:txBody>
      </p:sp>
      <p:pic>
        <p:nvPicPr>
          <p:cNvPr id="34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4821" name="Rectangle 3"/>
          <p:cNvSpPr>
            <a:spLocks noGrp="1" noChangeArrowheads="1"/>
          </p:cNvSpPr>
          <p:nvPr>
            <p:ph type="title"/>
          </p:nvPr>
        </p:nvSpPr>
        <p:spPr/>
        <p:txBody>
          <a:bodyPr/>
          <a:lstStyle/>
          <a:p>
            <a:r>
              <a:rPr lang="en-US" smtClean="0"/>
              <a:t>Using Locks</a:t>
            </a:r>
          </a:p>
        </p:txBody>
      </p:sp>
      <p:sp>
        <p:nvSpPr>
          <p:cNvPr id="34822" name="Text Box 4"/>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Lock </a:t>
            </a:r>
            <a:r>
              <a:rPr lang="en-US" sz="2000">
                <a:solidFill>
                  <a:schemeClr val="folHlink"/>
                </a:solidFill>
                <a:latin typeface="Lucida Console" pitchFamily="49" charset="0"/>
              </a:rPr>
              <a:t>lock</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r>
              <a:rPr lang="en-US" sz="2000">
                <a:solidFill>
                  <a:schemeClr val="folHlink"/>
                </a:solidFill>
                <a:latin typeface="Lucida Console" pitchFamily="49" charset="0"/>
              </a:rPr>
              <a:t>lock.lock();</a:t>
            </a:r>
          </a:p>
          <a:p>
            <a:pPr eaLnBrk="1" hangingPunct="1">
              <a:lnSpc>
                <a:spcPct val="70000"/>
              </a:lnSpc>
              <a:spcBef>
                <a:spcPct val="30000"/>
              </a:spcBef>
            </a:pPr>
            <a:r>
              <a:rPr lang="en-US" sz="2000">
                <a:solidFill>
                  <a:schemeClr val="folHlink"/>
                </a:solidFill>
                <a:latin typeface="Lucida Console" pitchFamily="49" charset="0"/>
              </a:rPr>
              <a:t>   try {</a:t>
            </a:r>
            <a:endParaRPr lang="en-US" sz="2000">
              <a:solidFill>
                <a:schemeClr val="folHlink"/>
              </a:solidFill>
              <a:latin typeface="Lucida Console" pitchFamily="49" charset="0"/>
              <a:cs typeface="Courier New" pitchFamily="49" charset="0"/>
            </a:endParaRPr>
          </a:p>
          <a:p>
            <a:r>
              <a:rPr lang="en-US" sz="2000">
                <a:solidFill>
                  <a:srgbClr val="6666FF"/>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rgbClr val="6666FF"/>
                </a:solidFill>
                <a:latin typeface="Lucida Console" pitchFamily="49" charset="0"/>
                <a:cs typeface="Courier New" pitchFamily="49" charset="0"/>
              </a:rPr>
              <a:t> </a:t>
            </a:r>
            <a:r>
              <a:rPr lang="en-US" sz="2000">
                <a:solidFill>
                  <a:srgbClr val="6666FF"/>
                </a:solidFill>
                <a:latin typeface="Lucida Console" pitchFamily="49" charset="0"/>
              </a:rPr>
              <a:t>temp = value;</a:t>
            </a:r>
          </a:p>
          <a:p>
            <a:r>
              <a:rPr lang="en-US" sz="2000">
                <a:solidFill>
                  <a:srgbClr val="6666FF"/>
                </a:solidFill>
                <a:latin typeface="Lucida Console" pitchFamily="49" charset="0"/>
              </a:rPr>
              <a:t>    value = value + 1;</a:t>
            </a:r>
          </a:p>
          <a:p>
            <a:r>
              <a:rPr lang="en-US" sz="2000">
                <a:solidFill>
                  <a:schemeClr val="folHlink"/>
                </a:solidFill>
                <a:latin typeface="Lucida Console" pitchFamily="49" charset="0"/>
              </a:rPr>
              <a:t>   } finally {</a:t>
            </a:r>
          </a:p>
          <a:p>
            <a:r>
              <a:rPr lang="en-US" sz="2000">
                <a:solidFill>
                  <a:schemeClr val="folHlink"/>
                </a:solidFill>
                <a:latin typeface="Lucida Console" pitchFamily="49" charset="0"/>
              </a:rPr>
              <a:t>     lock.unlock();</a:t>
            </a:r>
          </a:p>
          <a:p>
            <a:r>
              <a:rPr lang="en-US" sz="2000">
                <a:solidFill>
                  <a:schemeClr val="folHlink"/>
                </a:solidFill>
                <a:latin typeface="Lucida Console" pitchFamily="49" charset="0"/>
              </a:rPr>
              <a:t>   }</a:t>
            </a:r>
          </a:p>
          <a:p>
            <a:r>
              <a:rPr lang="en-US" sz="2000">
                <a:solidFill>
                  <a:schemeClr val="folHlink"/>
                </a:solidFill>
                <a:latin typeface="Lucida Console" pitchFamily="49" charset="0"/>
              </a:rPr>
              <a:t>   return temp;</a:t>
            </a: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p:txBody>
      </p:sp>
      <p:grpSp>
        <p:nvGrpSpPr>
          <p:cNvPr id="34823" name="Group 7"/>
          <p:cNvGrpSpPr>
            <a:grpSpLocks/>
          </p:cNvGrpSpPr>
          <p:nvPr/>
        </p:nvGrpSpPr>
        <p:grpSpPr bwMode="auto">
          <a:xfrm>
            <a:off x="1143000" y="3767140"/>
            <a:ext cx="8001000" cy="788988"/>
            <a:chOff x="720" y="2623"/>
            <a:chExt cx="5040" cy="497"/>
          </a:xfrm>
        </p:grpSpPr>
        <p:sp>
          <p:nvSpPr>
            <p:cNvPr id="34824" name="AutoShape 8"/>
            <p:cNvSpPr>
              <a:spLocks noChangeArrowheads="1"/>
            </p:cNvSpPr>
            <p:nvPr/>
          </p:nvSpPr>
          <p:spPr bwMode="auto">
            <a:xfrm>
              <a:off x="720" y="2640"/>
              <a:ext cx="3072" cy="480"/>
            </a:xfrm>
            <a:prstGeom prst="wedgeRoundRectCallout">
              <a:avLst>
                <a:gd name="adj1" fmla="val 63833"/>
                <a:gd name="adj2" fmla="val -22292"/>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34825" name="Text Box 9"/>
            <p:cNvSpPr txBox="1">
              <a:spLocks noChangeArrowheads="1"/>
            </p:cNvSpPr>
            <p:nvPr/>
          </p:nvSpPr>
          <p:spPr bwMode="auto">
            <a:xfrm>
              <a:off x="4224" y="2623"/>
              <a:ext cx="1536" cy="330"/>
            </a:xfrm>
            <a:prstGeom prst="rect">
              <a:avLst/>
            </a:prstGeom>
            <a:noFill/>
            <a:ln w="9525">
              <a:noFill/>
              <a:miter lim="800000"/>
              <a:headEnd/>
              <a:tailEnd/>
            </a:ln>
          </p:spPr>
          <p:txBody>
            <a:bodyPr>
              <a:spAutoFit/>
            </a:bodyPr>
            <a:lstStyle/>
            <a:p>
              <a:pPr algn="ctr"/>
              <a:r>
                <a:rPr lang="en-US" sz="2800" b="0" dirty="0" smtClean="0">
                  <a:solidFill>
                    <a:srgbClr val="FF0000"/>
                  </a:solidFill>
                  <a:latin typeface="Arial" pitchFamily="34" charset="0"/>
                  <a:cs typeface="Arial" pitchFamily="34" charset="0"/>
                </a:rPr>
                <a:t>critical </a:t>
              </a:r>
              <a:r>
                <a:rPr lang="en-US" sz="2800" b="0" dirty="0">
                  <a:solidFill>
                    <a:srgbClr val="FF0000"/>
                  </a:solidFill>
                  <a:latin typeface="Arial" pitchFamily="34" charset="0"/>
                  <a:cs typeface="Arial" pitchFamily="34" charset="0"/>
                </a:rPr>
                <a:t>section</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Art of Multiprocessor Programming</a:t>
            </a:r>
          </a:p>
        </p:txBody>
      </p:sp>
      <p:sp>
        <p:nvSpPr>
          <p:cNvPr id="35843" name="Slide Number Placeholder 4"/>
          <p:cNvSpPr>
            <a:spLocks noGrp="1"/>
          </p:cNvSpPr>
          <p:nvPr>
            <p:ph type="sldNum" sz="quarter" idx="11"/>
          </p:nvPr>
        </p:nvSpPr>
        <p:spPr>
          <a:noFill/>
        </p:spPr>
        <p:txBody>
          <a:bodyPr/>
          <a:lstStyle/>
          <a:p>
            <a:fld id="{58C3A2EF-05A9-40AB-952D-FE9F68F54F7C}" type="slidenum">
              <a:rPr lang="ar-SA" smtClean="0">
                <a:cs typeface="Arial" pitchFamily="34" charset="0"/>
              </a:rPr>
              <a:pPr/>
              <a:t>34</a:t>
            </a:fld>
            <a:endParaRPr lang="en-US" smtClean="0">
              <a:cs typeface="Arial" pitchFamily="34" charset="0"/>
            </a:endParaRPr>
          </a:p>
        </p:txBody>
      </p:sp>
      <p:pic>
        <p:nvPicPr>
          <p:cNvPr id="35844"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5845" name="Rectangle 2"/>
          <p:cNvSpPr>
            <a:spLocks noGrp="1" noChangeArrowheads="1"/>
          </p:cNvSpPr>
          <p:nvPr>
            <p:ph type="title"/>
          </p:nvPr>
        </p:nvSpPr>
        <p:spPr>
          <a:xfrm>
            <a:off x="714375" y="381000"/>
            <a:ext cx="7772400" cy="1143000"/>
          </a:xfrm>
        </p:spPr>
        <p:txBody>
          <a:bodyPr/>
          <a:lstStyle/>
          <a:p>
            <a:r>
              <a:rPr lang="en-US" dirty="0" smtClean="0"/>
              <a:t>Mutual Exclusion</a:t>
            </a:r>
          </a:p>
        </p:txBody>
      </p:sp>
      <p:sp>
        <p:nvSpPr>
          <p:cNvPr id="35846" name="Rectangle 3"/>
          <p:cNvSpPr>
            <a:spLocks noGrp="1" noChangeArrowheads="1"/>
          </p:cNvSpPr>
          <p:nvPr>
            <p:ph type="body" idx="1"/>
          </p:nvPr>
        </p:nvSpPr>
        <p:spPr>
          <a:xfrm>
            <a:off x="635000" y="1643063"/>
            <a:ext cx="8259763" cy="4154487"/>
          </a:xfrm>
        </p:spPr>
        <p:txBody>
          <a:bodyPr/>
          <a:lstStyle/>
          <a:p>
            <a:r>
              <a:rPr lang="en-US" dirty="0" smtClean="0"/>
              <a:t>Let </a:t>
            </a:r>
            <a:r>
              <a:rPr lang="en-US" dirty="0" err="1" smtClean="0">
                <a:solidFill>
                  <a:schemeClr val="tx1"/>
                </a:solidFill>
              </a:rPr>
              <a:t>CS</a:t>
            </a:r>
            <a:r>
              <a:rPr lang="en-US" baseline="-25000" dirty="0" err="1" smtClean="0">
                <a:solidFill>
                  <a:schemeClr val="tx1"/>
                </a:solidFill>
              </a:rPr>
              <a:t>i</a:t>
            </a:r>
            <a:r>
              <a:rPr lang="en-US" baseline="30000" dirty="0" err="1" smtClean="0">
                <a:solidFill>
                  <a:schemeClr val="tx1"/>
                </a:solidFill>
              </a:rPr>
              <a:t>k</a:t>
            </a:r>
            <a:r>
              <a:rPr lang="en-US" dirty="0" smtClean="0"/>
              <a:t>        be thread </a:t>
            </a:r>
            <a:r>
              <a:rPr lang="en-US" dirty="0" err="1" smtClean="0">
                <a:solidFill>
                  <a:schemeClr val="tx1"/>
                </a:solidFill>
              </a:rPr>
              <a:t>i</a:t>
            </a:r>
            <a:r>
              <a:rPr lang="en-US" dirty="0" err="1" smtClean="0"/>
              <a:t>’s</a:t>
            </a:r>
            <a:r>
              <a:rPr lang="en-US" dirty="0" smtClean="0"/>
              <a:t> </a:t>
            </a:r>
            <a:r>
              <a:rPr lang="en-US" dirty="0" smtClean="0">
                <a:solidFill>
                  <a:schemeClr val="tx1"/>
                </a:solidFill>
              </a:rPr>
              <a:t>k</a:t>
            </a:r>
            <a:r>
              <a:rPr lang="en-US" dirty="0" smtClean="0"/>
              <a:t>-</a:t>
            </a:r>
            <a:r>
              <a:rPr lang="en-US" dirty="0" err="1" smtClean="0"/>
              <a:t>th</a:t>
            </a:r>
            <a:r>
              <a:rPr lang="en-US" dirty="0" smtClean="0"/>
              <a:t> critical section execution</a:t>
            </a:r>
          </a:p>
        </p:txBody>
      </p:sp>
      <p:sp>
        <p:nvSpPr>
          <p:cNvPr id="35847"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dirty="0">
                <a:latin typeface="Arial" pitchFamily="34"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t>Art of Multiprocessor Programming</a:t>
            </a:r>
          </a:p>
        </p:txBody>
      </p:sp>
      <p:sp>
        <p:nvSpPr>
          <p:cNvPr id="36867" name="Slide Number Placeholder 4"/>
          <p:cNvSpPr>
            <a:spLocks noGrp="1"/>
          </p:cNvSpPr>
          <p:nvPr>
            <p:ph type="sldNum" sz="quarter" idx="11"/>
          </p:nvPr>
        </p:nvSpPr>
        <p:spPr>
          <a:noFill/>
        </p:spPr>
        <p:txBody>
          <a:bodyPr/>
          <a:lstStyle/>
          <a:p>
            <a:fld id="{F08E3565-B245-4126-A16B-A7FBC564D73A}" type="slidenum">
              <a:rPr lang="ar-SA" smtClean="0">
                <a:cs typeface="Arial" pitchFamily="34" charset="0"/>
              </a:rPr>
              <a:pPr/>
              <a:t>35</a:t>
            </a:fld>
            <a:endParaRPr lang="en-US" smtClean="0">
              <a:cs typeface="Arial" pitchFamily="34" charset="0"/>
            </a:endParaRPr>
          </a:p>
        </p:txBody>
      </p:sp>
      <p:pic>
        <p:nvPicPr>
          <p:cNvPr id="36868"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6869" name="Rectangle 2"/>
          <p:cNvSpPr>
            <a:spLocks noGrp="1" noChangeArrowheads="1"/>
          </p:cNvSpPr>
          <p:nvPr>
            <p:ph type="title"/>
          </p:nvPr>
        </p:nvSpPr>
        <p:spPr>
          <a:xfrm>
            <a:off x="714375" y="381000"/>
            <a:ext cx="7772400" cy="1143000"/>
          </a:xfrm>
        </p:spPr>
        <p:txBody>
          <a:bodyPr/>
          <a:lstStyle/>
          <a:p>
            <a:r>
              <a:rPr lang="en-US" smtClean="0"/>
              <a:t>Mutual Exclusion</a:t>
            </a:r>
          </a:p>
        </p:txBody>
      </p:sp>
      <p:sp>
        <p:nvSpPr>
          <p:cNvPr id="36870" name="Rectangle 3"/>
          <p:cNvSpPr>
            <a:spLocks noGrp="1" noChangeArrowheads="1"/>
          </p:cNvSpPr>
          <p:nvPr>
            <p:ph type="body" idx="1"/>
          </p:nvPr>
        </p:nvSpPr>
        <p:spPr>
          <a:xfrm>
            <a:off x="635000" y="1643063"/>
            <a:ext cx="8259763" cy="4154487"/>
          </a:xfrm>
        </p:spPr>
        <p:txBody>
          <a:bodyPr/>
          <a:lstStyle/>
          <a:p>
            <a:r>
              <a:rPr lang="en-US" dirty="0" smtClean="0"/>
              <a:t>Let </a:t>
            </a:r>
            <a:r>
              <a:rPr lang="en-US" dirty="0" err="1" smtClean="0">
                <a:solidFill>
                  <a:schemeClr val="tx1"/>
                </a:solidFill>
              </a:rPr>
              <a:t>CS</a:t>
            </a:r>
            <a:r>
              <a:rPr lang="en-US" baseline="-25000" dirty="0" err="1" smtClean="0">
                <a:solidFill>
                  <a:schemeClr val="tx1"/>
                </a:solidFill>
              </a:rPr>
              <a:t>i</a:t>
            </a:r>
            <a:r>
              <a:rPr lang="en-US" baseline="30000" dirty="0" err="1" smtClean="0">
                <a:solidFill>
                  <a:schemeClr val="tx1"/>
                </a:solidFill>
              </a:rPr>
              <a:t>k</a:t>
            </a:r>
            <a:r>
              <a:rPr lang="en-US" dirty="0" smtClean="0"/>
              <a:t>        be thread </a:t>
            </a:r>
            <a:r>
              <a:rPr lang="en-US" dirty="0" err="1" smtClean="0">
                <a:solidFill>
                  <a:schemeClr val="tx1"/>
                </a:solidFill>
              </a:rPr>
              <a:t>i</a:t>
            </a:r>
            <a:r>
              <a:rPr lang="en-US" dirty="0" err="1" smtClean="0"/>
              <a:t>’s</a:t>
            </a:r>
            <a:r>
              <a:rPr lang="en-US" dirty="0" smtClean="0"/>
              <a:t> </a:t>
            </a:r>
            <a:r>
              <a:rPr lang="en-US" dirty="0" smtClean="0">
                <a:solidFill>
                  <a:schemeClr val="tx1"/>
                </a:solidFill>
              </a:rPr>
              <a:t>k</a:t>
            </a:r>
            <a:r>
              <a:rPr lang="en-US" dirty="0" smtClean="0"/>
              <a:t>-</a:t>
            </a:r>
            <a:r>
              <a:rPr lang="en-US" dirty="0" err="1" smtClean="0"/>
              <a:t>th</a:t>
            </a:r>
            <a:r>
              <a:rPr lang="en-US" dirty="0" smtClean="0"/>
              <a:t> critical section execution</a:t>
            </a:r>
          </a:p>
          <a:p>
            <a:r>
              <a:rPr lang="en-US" dirty="0" smtClean="0"/>
              <a:t>And </a:t>
            </a:r>
            <a:r>
              <a:rPr lang="en-US" dirty="0" err="1" smtClean="0">
                <a:solidFill>
                  <a:schemeClr val="tx1"/>
                </a:solidFill>
              </a:rPr>
              <a:t>CS</a:t>
            </a:r>
            <a:r>
              <a:rPr lang="en-US" baseline="-25000" dirty="0" err="1" smtClean="0">
                <a:solidFill>
                  <a:schemeClr val="tx1"/>
                </a:solidFill>
              </a:rPr>
              <a:t>j</a:t>
            </a:r>
            <a:r>
              <a:rPr lang="en-US" baseline="30000" dirty="0" err="1" smtClean="0">
                <a:solidFill>
                  <a:schemeClr val="tx1"/>
                </a:solidFill>
              </a:rPr>
              <a:t>m</a:t>
            </a:r>
            <a:r>
              <a:rPr lang="en-US" dirty="0" smtClean="0"/>
              <a:t>        be thread </a:t>
            </a:r>
            <a:r>
              <a:rPr lang="en-US" dirty="0" err="1" smtClean="0">
                <a:solidFill>
                  <a:schemeClr val="tx1"/>
                </a:solidFill>
              </a:rPr>
              <a:t>j</a:t>
            </a:r>
            <a:r>
              <a:rPr lang="en-US" dirty="0" err="1" smtClean="0"/>
              <a:t>’s</a:t>
            </a:r>
            <a:r>
              <a:rPr lang="en-US" dirty="0" smtClean="0"/>
              <a:t> </a:t>
            </a:r>
            <a:r>
              <a:rPr lang="en-US" dirty="0" smtClean="0">
                <a:solidFill>
                  <a:schemeClr val="tx1"/>
                </a:solidFill>
              </a:rPr>
              <a:t>m</a:t>
            </a:r>
            <a:r>
              <a:rPr lang="en-US" dirty="0" smtClean="0"/>
              <a:t>-</a:t>
            </a:r>
            <a:r>
              <a:rPr lang="en-US" dirty="0" err="1" smtClean="0"/>
              <a:t>th</a:t>
            </a:r>
            <a:r>
              <a:rPr lang="en-US" dirty="0" smtClean="0"/>
              <a:t> critical section execution</a:t>
            </a:r>
          </a:p>
        </p:txBody>
      </p:sp>
      <p:sp>
        <p:nvSpPr>
          <p:cNvPr id="36871"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dirty="0">
                <a:latin typeface="Arial" pitchFamily="34" charset="0"/>
              </a:rPr>
              <a:t>  </a:t>
            </a:r>
          </a:p>
        </p:txBody>
      </p:sp>
      <p:sp>
        <p:nvSpPr>
          <p:cNvPr id="36872"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Art of Multiprocessor Programming</a:t>
            </a:r>
          </a:p>
        </p:txBody>
      </p:sp>
      <p:sp>
        <p:nvSpPr>
          <p:cNvPr id="37891" name="Slide Number Placeholder 4"/>
          <p:cNvSpPr>
            <a:spLocks noGrp="1"/>
          </p:cNvSpPr>
          <p:nvPr>
            <p:ph type="sldNum" sz="quarter" idx="11"/>
          </p:nvPr>
        </p:nvSpPr>
        <p:spPr>
          <a:noFill/>
        </p:spPr>
        <p:txBody>
          <a:bodyPr/>
          <a:lstStyle/>
          <a:p>
            <a:fld id="{AB76B39D-F7FE-4972-8E94-5AC1146BD64E}" type="slidenum">
              <a:rPr lang="ar-SA" smtClean="0">
                <a:cs typeface="Arial" pitchFamily="34" charset="0"/>
              </a:rPr>
              <a:pPr/>
              <a:t>36</a:t>
            </a:fld>
            <a:endParaRPr lang="en-US" smtClean="0">
              <a:cs typeface="Arial" pitchFamily="34" charset="0"/>
            </a:endParaRPr>
          </a:p>
        </p:txBody>
      </p:sp>
      <p:pic>
        <p:nvPicPr>
          <p:cNvPr id="37892"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7893" name="Rectangle 2"/>
          <p:cNvSpPr>
            <a:spLocks noGrp="1" noChangeArrowheads="1"/>
          </p:cNvSpPr>
          <p:nvPr>
            <p:ph type="title"/>
          </p:nvPr>
        </p:nvSpPr>
        <p:spPr>
          <a:xfrm>
            <a:off x="714375" y="381000"/>
            <a:ext cx="7772400" cy="1143000"/>
          </a:xfrm>
        </p:spPr>
        <p:txBody>
          <a:bodyPr/>
          <a:lstStyle/>
          <a:p>
            <a:r>
              <a:rPr lang="en-US" smtClean="0"/>
              <a:t>Mutual Exclusion</a:t>
            </a:r>
          </a:p>
        </p:txBody>
      </p:sp>
      <p:sp>
        <p:nvSpPr>
          <p:cNvPr id="37894" name="Rectangle 3"/>
          <p:cNvSpPr>
            <a:spLocks noGrp="1" noChangeArrowheads="1"/>
          </p:cNvSpPr>
          <p:nvPr>
            <p:ph type="body" idx="1"/>
          </p:nvPr>
        </p:nvSpPr>
        <p:spPr>
          <a:xfrm>
            <a:off x="635000" y="1643063"/>
            <a:ext cx="8259763" cy="4154487"/>
          </a:xfrm>
        </p:spPr>
        <p:txBody>
          <a:bodyPr/>
          <a:lstStyle/>
          <a:p>
            <a:r>
              <a:rPr lang="en-US" dirty="0" smtClean="0"/>
              <a:t>Let </a:t>
            </a:r>
            <a:r>
              <a:rPr lang="en-US" dirty="0" err="1" smtClean="0">
                <a:solidFill>
                  <a:schemeClr val="tx1"/>
                </a:solidFill>
              </a:rPr>
              <a:t>CS</a:t>
            </a:r>
            <a:r>
              <a:rPr lang="en-US" baseline="-25000" dirty="0" err="1" smtClean="0">
                <a:solidFill>
                  <a:schemeClr val="tx1"/>
                </a:solidFill>
              </a:rPr>
              <a:t>i</a:t>
            </a:r>
            <a:r>
              <a:rPr lang="en-US" baseline="30000" dirty="0" err="1" smtClean="0">
                <a:solidFill>
                  <a:schemeClr val="tx1"/>
                </a:solidFill>
              </a:rPr>
              <a:t>k</a:t>
            </a:r>
            <a:r>
              <a:rPr lang="en-US" dirty="0" smtClean="0"/>
              <a:t>        be thread </a:t>
            </a:r>
            <a:r>
              <a:rPr lang="en-US" dirty="0" err="1" smtClean="0">
                <a:solidFill>
                  <a:schemeClr val="tx1"/>
                </a:solidFill>
              </a:rPr>
              <a:t>i</a:t>
            </a:r>
            <a:r>
              <a:rPr lang="en-US" dirty="0" err="1" smtClean="0"/>
              <a:t>’s</a:t>
            </a:r>
            <a:r>
              <a:rPr lang="en-US" dirty="0" smtClean="0"/>
              <a:t> </a:t>
            </a:r>
            <a:r>
              <a:rPr lang="en-US" dirty="0" smtClean="0">
                <a:solidFill>
                  <a:schemeClr val="tx1"/>
                </a:solidFill>
              </a:rPr>
              <a:t>k</a:t>
            </a:r>
            <a:r>
              <a:rPr lang="en-US" dirty="0" smtClean="0"/>
              <a:t>-</a:t>
            </a:r>
            <a:r>
              <a:rPr lang="en-US" dirty="0" err="1" smtClean="0"/>
              <a:t>th</a:t>
            </a:r>
            <a:r>
              <a:rPr lang="en-US" dirty="0" smtClean="0"/>
              <a:t> critical section execution</a:t>
            </a:r>
          </a:p>
          <a:p>
            <a:r>
              <a:rPr lang="en-US" dirty="0" smtClean="0"/>
              <a:t>And </a:t>
            </a:r>
            <a:r>
              <a:rPr lang="en-US" dirty="0" err="1" smtClean="0">
                <a:solidFill>
                  <a:schemeClr val="tx1"/>
                </a:solidFill>
              </a:rPr>
              <a:t>CS</a:t>
            </a:r>
            <a:r>
              <a:rPr lang="en-US" baseline="-25000" dirty="0" err="1" smtClean="0">
                <a:solidFill>
                  <a:schemeClr val="tx1"/>
                </a:solidFill>
              </a:rPr>
              <a:t>j</a:t>
            </a:r>
            <a:r>
              <a:rPr lang="en-US" baseline="30000" dirty="0" err="1" smtClean="0">
                <a:solidFill>
                  <a:schemeClr val="tx1"/>
                </a:solidFill>
              </a:rPr>
              <a:t>m</a:t>
            </a:r>
            <a:r>
              <a:rPr lang="en-US" dirty="0" smtClean="0"/>
              <a:t>        be </a:t>
            </a:r>
            <a:r>
              <a:rPr lang="en-US" dirty="0" err="1" smtClean="0">
                <a:solidFill>
                  <a:schemeClr val="tx1"/>
                </a:solidFill>
              </a:rPr>
              <a:t>j</a:t>
            </a:r>
            <a:r>
              <a:rPr lang="en-US" dirty="0" err="1" smtClean="0"/>
              <a:t>’s</a:t>
            </a:r>
            <a:r>
              <a:rPr lang="en-US" dirty="0" smtClean="0"/>
              <a:t> </a:t>
            </a:r>
            <a:r>
              <a:rPr lang="en-US" dirty="0" smtClean="0">
                <a:solidFill>
                  <a:schemeClr val="tx1"/>
                </a:solidFill>
              </a:rPr>
              <a:t>m</a:t>
            </a:r>
            <a:r>
              <a:rPr lang="en-US" dirty="0" smtClean="0"/>
              <a:t>-</a:t>
            </a:r>
            <a:r>
              <a:rPr lang="en-US" dirty="0" err="1" smtClean="0"/>
              <a:t>th</a:t>
            </a:r>
            <a:r>
              <a:rPr lang="en-US" dirty="0" smtClean="0"/>
              <a:t> execution</a:t>
            </a:r>
          </a:p>
          <a:p>
            <a:r>
              <a:rPr lang="en-US" dirty="0" smtClean="0"/>
              <a:t>Then either</a:t>
            </a:r>
          </a:p>
          <a:p>
            <a:pPr lvl="1"/>
            <a:r>
              <a:rPr lang="en-US" dirty="0" smtClean="0"/>
              <a:t>            or</a:t>
            </a:r>
          </a:p>
        </p:txBody>
      </p:sp>
      <p:grpSp>
        <p:nvGrpSpPr>
          <p:cNvPr id="37895" name="Group 4"/>
          <p:cNvGrpSpPr>
            <a:grpSpLocks/>
          </p:cNvGrpSpPr>
          <p:nvPr/>
        </p:nvGrpSpPr>
        <p:grpSpPr bwMode="auto">
          <a:xfrm>
            <a:off x="1414463" y="4014788"/>
            <a:ext cx="1122362" cy="304800"/>
            <a:chOff x="951" y="2315"/>
            <a:chExt cx="707" cy="192"/>
          </a:xfrm>
        </p:grpSpPr>
        <p:sp>
          <p:nvSpPr>
            <p:cNvPr id="37901" name="AutoShape 5"/>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37902" name="AutoShape 6"/>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grpSp>
      <p:sp>
        <p:nvSpPr>
          <p:cNvPr id="37896"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dirty="0">
                <a:latin typeface="Arial" pitchFamily="34" charset="0"/>
              </a:rPr>
              <a:t>  </a:t>
            </a:r>
          </a:p>
        </p:txBody>
      </p:sp>
      <p:sp>
        <p:nvSpPr>
          <p:cNvPr id="37897"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grpSp>
        <p:nvGrpSpPr>
          <p:cNvPr id="37898" name="Group 10"/>
          <p:cNvGrpSpPr>
            <a:grpSpLocks/>
          </p:cNvGrpSpPr>
          <p:nvPr/>
        </p:nvGrpSpPr>
        <p:grpSpPr bwMode="auto">
          <a:xfrm>
            <a:off x="3130550" y="4016375"/>
            <a:ext cx="1122363" cy="304800"/>
            <a:chOff x="951" y="2315"/>
            <a:chExt cx="707" cy="192"/>
          </a:xfrm>
        </p:grpSpPr>
        <p:sp>
          <p:nvSpPr>
            <p:cNvPr id="37899" name="AutoShape 11"/>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7900" name="AutoShape 12"/>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Art of Multiprocessor Programming</a:t>
            </a:r>
          </a:p>
        </p:txBody>
      </p:sp>
      <p:sp>
        <p:nvSpPr>
          <p:cNvPr id="38915" name="Slide Number Placeholder 4"/>
          <p:cNvSpPr>
            <a:spLocks noGrp="1"/>
          </p:cNvSpPr>
          <p:nvPr>
            <p:ph type="sldNum" sz="quarter" idx="11"/>
          </p:nvPr>
        </p:nvSpPr>
        <p:spPr>
          <a:noFill/>
        </p:spPr>
        <p:txBody>
          <a:bodyPr/>
          <a:lstStyle/>
          <a:p>
            <a:fld id="{CF9FE533-3043-4F63-87A1-D8832361F2B9}" type="slidenum">
              <a:rPr lang="ar-SA" smtClean="0">
                <a:cs typeface="Arial" pitchFamily="34" charset="0"/>
              </a:rPr>
              <a:pPr/>
              <a:t>37</a:t>
            </a:fld>
            <a:endParaRPr lang="en-US" smtClean="0">
              <a:cs typeface="Arial" pitchFamily="34" charset="0"/>
            </a:endParaRPr>
          </a:p>
        </p:txBody>
      </p:sp>
      <p:pic>
        <p:nvPicPr>
          <p:cNvPr id="38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8917" name="Rectangle 3"/>
          <p:cNvSpPr>
            <a:spLocks noGrp="1" noChangeArrowheads="1"/>
          </p:cNvSpPr>
          <p:nvPr>
            <p:ph type="title"/>
          </p:nvPr>
        </p:nvSpPr>
        <p:spPr>
          <a:xfrm>
            <a:off x="714375" y="381000"/>
            <a:ext cx="7772400" cy="1143000"/>
          </a:xfrm>
        </p:spPr>
        <p:txBody>
          <a:bodyPr/>
          <a:lstStyle/>
          <a:p>
            <a:r>
              <a:rPr lang="en-US" smtClean="0"/>
              <a:t>Mutual Exclusion</a:t>
            </a:r>
          </a:p>
        </p:txBody>
      </p:sp>
      <p:sp>
        <p:nvSpPr>
          <p:cNvPr id="38918" name="Rectangle 4"/>
          <p:cNvSpPr>
            <a:spLocks noGrp="1" noChangeArrowheads="1"/>
          </p:cNvSpPr>
          <p:nvPr>
            <p:ph type="body" idx="1"/>
          </p:nvPr>
        </p:nvSpPr>
        <p:spPr>
          <a:xfrm>
            <a:off x="635000" y="1643063"/>
            <a:ext cx="8259763" cy="4154487"/>
          </a:xfrm>
        </p:spPr>
        <p:txBody>
          <a:bodyPr/>
          <a:lstStyle/>
          <a:p>
            <a:r>
              <a:rPr lang="en-US" dirty="0" smtClean="0"/>
              <a:t>Let </a:t>
            </a:r>
            <a:r>
              <a:rPr lang="en-US" dirty="0" err="1" smtClean="0">
                <a:solidFill>
                  <a:schemeClr val="tx1"/>
                </a:solidFill>
              </a:rPr>
              <a:t>CS</a:t>
            </a:r>
            <a:r>
              <a:rPr lang="en-US" baseline="-25000" dirty="0" err="1" smtClean="0">
                <a:solidFill>
                  <a:schemeClr val="tx1"/>
                </a:solidFill>
              </a:rPr>
              <a:t>i</a:t>
            </a:r>
            <a:r>
              <a:rPr lang="en-US" baseline="30000" dirty="0" err="1" smtClean="0">
                <a:solidFill>
                  <a:schemeClr val="tx1"/>
                </a:solidFill>
              </a:rPr>
              <a:t>k</a:t>
            </a:r>
            <a:r>
              <a:rPr lang="en-US" dirty="0" smtClean="0"/>
              <a:t>        be thread </a:t>
            </a:r>
            <a:r>
              <a:rPr lang="en-US" dirty="0" err="1" smtClean="0">
                <a:solidFill>
                  <a:schemeClr val="tx1"/>
                </a:solidFill>
              </a:rPr>
              <a:t>i</a:t>
            </a:r>
            <a:r>
              <a:rPr lang="en-US" dirty="0" err="1" smtClean="0"/>
              <a:t>’s</a:t>
            </a:r>
            <a:r>
              <a:rPr lang="en-US" dirty="0" smtClean="0"/>
              <a:t> </a:t>
            </a:r>
            <a:r>
              <a:rPr lang="en-US" dirty="0" smtClean="0">
                <a:solidFill>
                  <a:schemeClr val="tx1"/>
                </a:solidFill>
              </a:rPr>
              <a:t>k</a:t>
            </a:r>
            <a:r>
              <a:rPr lang="en-US" dirty="0" smtClean="0"/>
              <a:t>-</a:t>
            </a:r>
            <a:r>
              <a:rPr lang="en-US" dirty="0" err="1" smtClean="0"/>
              <a:t>th</a:t>
            </a:r>
            <a:r>
              <a:rPr lang="en-US" dirty="0" smtClean="0"/>
              <a:t> critical section execution</a:t>
            </a:r>
          </a:p>
          <a:p>
            <a:r>
              <a:rPr lang="en-US" dirty="0" smtClean="0"/>
              <a:t>And </a:t>
            </a:r>
            <a:r>
              <a:rPr lang="en-US" dirty="0" err="1" smtClean="0">
                <a:solidFill>
                  <a:schemeClr val="tx1"/>
                </a:solidFill>
              </a:rPr>
              <a:t>CS</a:t>
            </a:r>
            <a:r>
              <a:rPr lang="en-US" baseline="-25000" dirty="0" err="1" smtClean="0">
                <a:solidFill>
                  <a:schemeClr val="tx1"/>
                </a:solidFill>
              </a:rPr>
              <a:t>j</a:t>
            </a:r>
            <a:r>
              <a:rPr lang="en-US" baseline="30000" dirty="0" err="1" smtClean="0">
                <a:solidFill>
                  <a:schemeClr val="tx1"/>
                </a:solidFill>
              </a:rPr>
              <a:t>m</a:t>
            </a:r>
            <a:r>
              <a:rPr lang="en-US" dirty="0" smtClean="0"/>
              <a:t>        be </a:t>
            </a:r>
            <a:r>
              <a:rPr lang="en-US" dirty="0" err="1" smtClean="0">
                <a:solidFill>
                  <a:schemeClr val="tx1"/>
                </a:solidFill>
              </a:rPr>
              <a:t>j</a:t>
            </a:r>
            <a:r>
              <a:rPr lang="en-US" dirty="0" err="1" smtClean="0"/>
              <a:t>’s</a:t>
            </a:r>
            <a:r>
              <a:rPr lang="en-US" dirty="0" smtClean="0"/>
              <a:t> </a:t>
            </a:r>
            <a:r>
              <a:rPr lang="en-US" dirty="0" smtClean="0">
                <a:solidFill>
                  <a:schemeClr val="tx1"/>
                </a:solidFill>
              </a:rPr>
              <a:t>m</a:t>
            </a:r>
            <a:r>
              <a:rPr lang="en-US" dirty="0" smtClean="0"/>
              <a:t>-</a:t>
            </a:r>
            <a:r>
              <a:rPr lang="en-US" dirty="0" err="1" smtClean="0"/>
              <a:t>th</a:t>
            </a:r>
            <a:r>
              <a:rPr lang="en-US" dirty="0" smtClean="0"/>
              <a:t> execution</a:t>
            </a:r>
          </a:p>
          <a:p>
            <a:r>
              <a:rPr lang="en-US" dirty="0" smtClean="0"/>
              <a:t>Then either</a:t>
            </a:r>
          </a:p>
          <a:p>
            <a:pPr lvl="1"/>
            <a:r>
              <a:rPr lang="en-US" dirty="0" smtClean="0"/>
              <a:t>            or</a:t>
            </a:r>
          </a:p>
        </p:txBody>
      </p:sp>
      <p:grpSp>
        <p:nvGrpSpPr>
          <p:cNvPr id="38919" name="Group 5"/>
          <p:cNvGrpSpPr>
            <a:grpSpLocks/>
          </p:cNvGrpSpPr>
          <p:nvPr/>
        </p:nvGrpSpPr>
        <p:grpSpPr bwMode="auto">
          <a:xfrm>
            <a:off x="1414463" y="4014788"/>
            <a:ext cx="1122362" cy="304800"/>
            <a:chOff x="951" y="2315"/>
            <a:chExt cx="707" cy="192"/>
          </a:xfrm>
        </p:grpSpPr>
        <p:sp>
          <p:nvSpPr>
            <p:cNvPr id="38926"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38927"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grpSp>
      <p:sp>
        <p:nvSpPr>
          <p:cNvPr id="38920"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p:spPr>
        <p:txBody>
          <a:bodyPr anchor="ctr"/>
          <a:lstStyle/>
          <a:p>
            <a:pPr algn="ctr"/>
            <a:r>
              <a:rPr lang="en-US" sz="2800" b="0" dirty="0" err="1">
                <a:solidFill>
                  <a:schemeClr val="tx1"/>
                </a:solidFill>
                <a:latin typeface="Arial" pitchFamily="34" charset="0"/>
                <a:cs typeface="Arial" pitchFamily="34" charset="0"/>
              </a:rPr>
              <a:t>CS</a:t>
            </a:r>
            <a:r>
              <a:rPr lang="en-US" sz="2800" b="0" baseline="-25000" dirty="0" err="1">
                <a:solidFill>
                  <a:schemeClr val="tx1"/>
                </a:solidFill>
                <a:latin typeface="Arial" pitchFamily="34" charset="0"/>
                <a:cs typeface="Arial" pitchFamily="34" charset="0"/>
              </a:rPr>
              <a:t>i</a:t>
            </a:r>
            <a:r>
              <a:rPr lang="en-US" sz="2800" b="0" baseline="30000" dirty="0" err="1">
                <a:solidFill>
                  <a:schemeClr val="tx1"/>
                </a:solidFill>
                <a:latin typeface="Arial" pitchFamily="34" charset="0"/>
                <a:cs typeface="Arial" pitchFamily="34" charset="0"/>
              </a:rPr>
              <a:t>k</a:t>
            </a:r>
            <a:r>
              <a:rPr lang="en-US" sz="2800" b="0" dirty="0">
                <a:latin typeface="Arial" pitchFamily="34" charset="0"/>
                <a:cs typeface="Arial" pitchFamily="34" charset="0"/>
              </a:rPr>
              <a:t> </a:t>
            </a:r>
            <a:r>
              <a:rPr lang="en-US" sz="2800" b="0" dirty="0">
                <a:solidFill>
                  <a:schemeClr val="tx1"/>
                </a:solidFill>
                <a:latin typeface="Arial" pitchFamily="34" charset="0"/>
                <a:cs typeface="Arial" pitchFamily="34" charset="0"/>
                <a:sym typeface="Wingdings" pitchFamily="2" charset="2"/>
              </a:rPr>
              <a:t></a:t>
            </a:r>
            <a:r>
              <a:rPr lang="en-US" sz="2800" b="0" dirty="0">
                <a:latin typeface="Arial" pitchFamily="34" charset="0"/>
                <a:cs typeface="Arial" pitchFamily="34" charset="0"/>
              </a:rPr>
              <a:t> </a:t>
            </a:r>
            <a:r>
              <a:rPr lang="en-US" sz="2800" b="0" dirty="0" err="1">
                <a:solidFill>
                  <a:schemeClr val="tx1"/>
                </a:solidFill>
                <a:latin typeface="Arial" pitchFamily="34" charset="0"/>
                <a:cs typeface="Arial" pitchFamily="34" charset="0"/>
              </a:rPr>
              <a:t>CS</a:t>
            </a:r>
            <a:r>
              <a:rPr lang="en-US" sz="2800" b="0" baseline="-25000" dirty="0" err="1">
                <a:solidFill>
                  <a:schemeClr val="tx1"/>
                </a:solidFill>
                <a:latin typeface="Arial" pitchFamily="34" charset="0"/>
                <a:cs typeface="Arial" pitchFamily="34" charset="0"/>
              </a:rPr>
              <a:t>j</a:t>
            </a:r>
            <a:r>
              <a:rPr lang="en-US" sz="2800" b="0" baseline="30000" dirty="0" err="1">
                <a:solidFill>
                  <a:schemeClr val="tx1"/>
                </a:solidFill>
                <a:latin typeface="Arial" pitchFamily="34" charset="0"/>
                <a:cs typeface="Arial" pitchFamily="34" charset="0"/>
              </a:rPr>
              <a:t>m</a:t>
            </a:r>
            <a:endParaRPr lang="en-US" sz="2800" b="0" dirty="0">
              <a:latin typeface="Arial" pitchFamily="34" charset="0"/>
              <a:cs typeface="Arial" pitchFamily="34" charset="0"/>
            </a:endParaRPr>
          </a:p>
        </p:txBody>
      </p:sp>
      <p:sp>
        <p:nvSpPr>
          <p:cNvPr id="38921"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dirty="0">
                <a:latin typeface="Arial" pitchFamily="34" charset="0"/>
              </a:rPr>
              <a:t>  </a:t>
            </a:r>
          </a:p>
        </p:txBody>
      </p:sp>
      <p:sp>
        <p:nvSpPr>
          <p:cNvPr id="38922"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grpSp>
        <p:nvGrpSpPr>
          <p:cNvPr id="38923" name="Group 11"/>
          <p:cNvGrpSpPr>
            <a:grpSpLocks/>
          </p:cNvGrpSpPr>
          <p:nvPr/>
        </p:nvGrpSpPr>
        <p:grpSpPr bwMode="auto">
          <a:xfrm>
            <a:off x="3130550" y="4016375"/>
            <a:ext cx="1122363" cy="304800"/>
            <a:chOff x="951" y="2315"/>
            <a:chExt cx="707" cy="192"/>
          </a:xfrm>
        </p:grpSpPr>
        <p:sp>
          <p:nvSpPr>
            <p:cNvPr id="38924"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8925"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grpSp>
    </p:spTree>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Art of Multiprocessor Programming</a:t>
            </a:r>
          </a:p>
        </p:txBody>
      </p:sp>
      <p:sp>
        <p:nvSpPr>
          <p:cNvPr id="39939" name="Slide Number Placeholder 4"/>
          <p:cNvSpPr>
            <a:spLocks noGrp="1"/>
          </p:cNvSpPr>
          <p:nvPr>
            <p:ph type="sldNum" sz="quarter" idx="11"/>
          </p:nvPr>
        </p:nvSpPr>
        <p:spPr>
          <a:noFill/>
        </p:spPr>
        <p:txBody>
          <a:bodyPr/>
          <a:lstStyle/>
          <a:p>
            <a:fld id="{A2C04231-3E8E-4B48-9A4F-233B29804E36}" type="slidenum">
              <a:rPr lang="ar-SA" smtClean="0">
                <a:cs typeface="Arial" pitchFamily="34" charset="0"/>
              </a:rPr>
              <a:pPr/>
              <a:t>38</a:t>
            </a:fld>
            <a:endParaRPr lang="en-US" smtClean="0">
              <a:cs typeface="Arial" pitchFamily="34" charset="0"/>
            </a:endParaRPr>
          </a:p>
        </p:txBody>
      </p:sp>
      <p:pic>
        <p:nvPicPr>
          <p:cNvPr id="39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9941" name="Rectangle 3"/>
          <p:cNvSpPr>
            <a:spLocks noGrp="1" noChangeArrowheads="1"/>
          </p:cNvSpPr>
          <p:nvPr>
            <p:ph type="title"/>
          </p:nvPr>
        </p:nvSpPr>
        <p:spPr>
          <a:xfrm>
            <a:off x="714375" y="381000"/>
            <a:ext cx="7772400" cy="1143000"/>
          </a:xfrm>
        </p:spPr>
        <p:txBody>
          <a:bodyPr/>
          <a:lstStyle/>
          <a:p>
            <a:r>
              <a:rPr lang="en-US" smtClean="0"/>
              <a:t>Mutual Exclusion</a:t>
            </a:r>
          </a:p>
        </p:txBody>
      </p:sp>
      <p:sp>
        <p:nvSpPr>
          <p:cNvPr id="39942" name="Rectangle 4"/>
          <p:cNvSpPr>
            <a:spLocks noGrp="1" noChangeArrowheads="1"/>
          </p:cNvSpPr>
          <p:nvPr>
            <p:ph type="body" idx="1"/>
          </p:nvPr>
        </p:nvSpPr>
        <p:spPr>
          <a:xfrm>
            <a:off x="635000" y="1643063"/>
            <a:ext cx="8259763" cy="4154487"/>
          </a:xfrm>
        </p:spPr>
        <p:txBody>
          <a:bodyPr/>
          <a:lstStyle/>
          <a:p>
            <a:r>
              <a:rPr lang="en-US" dirty="0" smtClean="0"/>
              <a:t>Let </a:t>
            </a:r>
            <a:r>
              <a:rPr lang="en-US" dirty="0" err="1" smtClean="0">
                <a:solidFill>
                  <a:schemeClr val="tx1"/>
                </a:solidFill>
              </a:rPr>
              <a:t>CS</a:t>
            </a:r>
            <a:r>
              <a:rPr lang="en-US" baseline="-25000" dirty="0" err="1" smtClean="0">
                <a:solidFill>
                  <a:schemeClr val="tx1"/>
                </a:solidFill>
              </a:rPr>
              <a:t>i</a:t>
            </a:r>
            <a:r>
              <a:rPr lang="en-US" baseline="30000" dirty="0" err="1" smtClean="0">
                <a:solidFill>
                  <a:schemeClr val="tx1"/>
                </a:solidFill>
              </a:rPr>
              <a:t>k</a:t>
            </a:r>
            <a:r>
              <a:rPr lang="en-US" dirty="0" smtClean="0"/>
              <a:t>        be thread </a:t>
            </a:r>
            <a:r>
              <a:rPr lang="en-US" dirty="0" err="1" smtClean="0">
                <a:solidFill>
                  <a:schemeClr val="tx1"/>
                </a:solidFill>
              </a:rPr>
              <a:t>i</a:t>
            </a:r>
            <a:r>
              <a:rPr lang="en-US" dirty="0" err="1" smtClean="0"/>
              <a:t>’s</a:t>
            </a:r>
            <a:r>
              <a:rPr lang="en-US" dirty="0" smtClean="0"/>
              <a:t> </a:t>
            </a:r>
            <a:r>
              <a:rPr lang="en-US" dirty="0" smtClean="0">
                <a:solidFill>
                  <a:schemeClr val="tx1"/>
                </a:solidFill>
              </a:rPr>
              <a:t>k</a:t>
            </a:r>
            <a:r>
              <a:rPr lang="en-US" dirty="0" smtClean="0"/>
              <a:t>-</a:t>
            </a:r>
            <a:r>
              <a:rPr lang="en-US" dirty="0" err="1" smtClean="0"/>
              <a:t>th</a:t>
            </a:r>
            <a:r>
              <a:rPr lang="en-US" dirty="0" smtClean="0"/>
              <a:t> critical section execution</a:t>
            </a:r>
          </a:p>
          <a:p>
            <a:r>
              <a:rPr lang="en-US" dirty="0" smtClean="0"/>
              <a:t>And </a:t>
            </a:r>
            <a:r>
              <a:rPr lang="en-US" dirty="0" err="1" smtClean="0">
                <a:solidFill>
                  <a:schemeClr val="tx1"/>
                </a:solidFill>
              </a:rPr>
              <a:t>CS</a:t>
            </a:r>
            <a:r>
              <a:rPr lang="en-US" baseline="-25000" dirty="0" err="1" smtClean="0">
                <a:solidFill>
                  <a:schemeClr val="tx1"/>
                </a:solidFill>
              </a:rPr>
              <a:t>j</a:t>
            </a:r>
            <a:r>
              <a:rPr lang="en-US" baseline="30000" dirty="0" err="1" smtClean="0">
                <a:solidFill>
                  <a:schemeClr val="tx1"/>
                </a:solidFill>
              </a:rPr>
              <a:t>m</a:t>
            </a:r>
            <a:r>
              <a:rPr lang="en-US" dirty="0" smtClean="0"/>
              <a:t>        be </a:t>
            </a:r>
            <a:r>
              <a:rPr lang="en-US" dirty="0" err="1" smtClean="0">
                <a:solidFill>
                  <a:schemeClr val="tx1"/>
                </a:solidFill>
              </a:rPr>
              <a:t>j</a:t>
            </a:r>
            <a:r>
              <a:rPr lang="en-US" dirty="0" err="1" smtClean="0"/>
              <a:t>’s</a:t>
            </a:r>
            <a:r>
              <a:rPr lang="en-US" dirty="0" smtClean="0"/>
              <a:t> </a:t>
            </a:r>
            <a:r>
              <a:rPr lang="en-US" dirty="0" smtClean="0">
                <a:solidFill>
                  <a:schemeClr val="tx1"/>
                </a:solidFill>
              </a:rPr>
              <a:t>m</a:t>
            </a:r>
            <a:r>
              <a:rPr lang="en-US" dirty="0" smtClean="0"/>
              <a:t>-</a:t>
            </a:r>
            <a:r>
              <a:rPr lang="en-US" dirty="0" err="1" smtClean="0"/>
              <a:t>th</a:t>
            </a:r>
            <a:r>
              <a:rPr lang="en-US" dirty="0" smtClean="0"/>
              <a:t> execution</a:t>
            </a:r>
          </a:p>
          <a:p>
            <a:r>
              <a:rPr lang="en-US" dirty="0" smtClean="0"/>
              <a:t>Then either</a:t>
            </a:r>
          </a:p>
          <a:p>
            <a:pPr lvl="1"/>
            <a:r>
              <a:rPr lang="en-US" dirty="0" smtClean="0"/>
              <a:t>            or</a:t>
            </a:r>
          </a:p>
        </p:txBody>
      </p:sp>
      <p:grpSp>
        <p:nvGrpSpPr>
          <p:cNvPr id="39943" name="Group 5"/>
          <p:cNvGrpSpPr>
            <a:grpSpLocks/>
          </p:cNvGrpSpPr>
          <p:nvPr/>
        </p:nvGrpSpPr>
        <p:grpSpPr bwMode="auto">
          <a:xfrm>
            <a:off x="1414463" y="4014788"/>
            <a:ext cx="1122362" cy="304800"/>
            <a:chOff x="951" y="2315"/>
            <a:chExt cx="707" cy="192"/>
          </a:xfrm>
        </p:grpSpPr>
        <p:sp>
          <p:nvSpPr>
            <p:cNvPr id="39951"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39952"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grpSp>
      <p:sp>
        <p:nvSpPr>
          <p:cNvPr id="39944"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p:spPr>
        <p:txBody>
          <a:bodyPr anchor="ctr"/>
          <a:lstStyle/>
          <a:p>
            <a:pPr algn="ctr"/>
            <a:r>
              <a:rPr lang="en-US" sz="2800" b="0" dirty="0" err="1">
                <a:solidFill>
                  <a:schemeClr val="tx1"/>
                </a:solidFill>
                <a:latin typeface="Arial" pitchFamily="34" charset="0"/>
                <a:cs typeface="Arial" pitchFamily="34" charset="0"/>
              </a:rPr>
              <a:t>CS</a:t>
            </a:r>
            <a:r>
              <a:rPr lang="en-US" sz="2800" b="0" baseline="-25000" dirty="0" err="1">
                <a:solidFill>
                  <a:schemeClr val="tx1"/>
                </a:solidFill>
                <a:latin typeface="Arial" pitchFamily="34" charset="0"/>
                <a:cs typeface="Arial" pitchFamily="34" charset="0"/>
              </a:rPr>
              <a:t>i</a:t>
            </a:r>
            <a:r>
              <a:rPr lang="en-US" sz="2800" b="0" baseline="30000" dirty="0" err="1">
                <a:solidFill>
                  <a:schemeClr val="tx1"/>
                </a:solidFill>
                <a:latin typeface="Arial" pitchFamily="34" charset="0"/>
                <a:cs typeface="Arial" pitchFamily="34" charset="0"/>
              </a:rPr>
              <a:t>k</a:t>
            </a:r>
            <a:r>
              <a:rPr lang="en-US" sz="2800" b="0" dirty="0">
                <a:latin typeface="Arial" pitchFamily="34" charset="0"/>
                <a:cs typeface="Arial" pitchFamily="34" charset="0"/>
              </a:rPr>
              <a:t> </a:t>
            </a:r>
            <a:r>
              <a:rPr lang="en-US" sz="2800" b="0" dirty="0">
                <a:solidFill>
                  <a:schemeClr val="tx1"/>
                </a:solidFill>
                <a:latin typeface="Arial" pitchFamily="34" charset="0"/>
                <a:cs typeface="Arial" pitchFamily="34" charset="0"/>
                <a:sym typeface="Wingdings" pitchFamily="2" charset="2"/>
              </a:rPr>
              <a:t></a:t>
            </a:r>
            <a:r>
              <a:rPr lang="en-US" sz="2800" b="0" dirty="0">
                <a:latin typeface="Arial" pitchFamily="34" charset="0"/>
                <a:cs typeface="Arial" pitchFamily="34" charset="0"/>
              </a:rPr>
              <a:t> </a:t>
            </a:r>
            <a:r>
              <a:rPr lang="en-US" sz="2800" b="0" dirty="0" err="1">
                <a:solidFill>
                  <a:schemeClr val="tx1"/>
                </a:solidFill>
                <a:latin typeface="Arial" pitchFamily="34" charset="0"/>
                <a:cs typeface="Arial" pitchFamily="34" charset="0"/>
              </a:rPr>
              <a:t>CS</a:t>
            </a:r>
            <a:r>
              <a:rPr lang="en-US" sz="2800" b="0" baseline="-25000" dirty="0" err="1">
                <a:solidFill>
                  <a:schemeClr val="tx1"/>
                </a:solidFill>
                <a:latin typeface="Arial" pitchFamily="34" charset="0"/>
                <a:cs typeface="Arial" pitchFamily="34" charset="0"/>
              </a:rPr>
              <a:t>j</a:t>
            </a:r>
            <a:r>
              <a:rPr lang="en-US" sz="2800" b="0" baseline="30000" dirty="0" err="1">
                <a:solidFill>
                  <a:schemeClr val="tx1"/>
                </a:solidFill>
                <a:latin typeface="Arial" pitchFamily="34" charset="0"/>
                <a:cs typeface="Arial" pitchFamily="34" charset="0"/>
              </a:rPr>
              <a:t>m</a:t>
            </a:r>
            <a:endParaRPr lang="en-US" sz="2800" b="0" dirty="0">
              <a:latin typeface="Arial" pitchFamily="34" charset="0"/>
              <a:cs typeface="Arial" pitchFamily="34" charset="0"/>
            </a:endParaRPr>
          </a:p>
        </p:txBody>
      </p:sp>
      <p:sp>
        <p:nvSpPr>
          <p:cNvPr id="39945"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dirty="0">
                <a:latin typeface="Arial" pitchFamily="34" charset="0"/>
              </a:rPr>
              <a:t>  </a:t>
            </a:r>
          </a:p>
        </p:txBody>
      </p:sp>
      <p:sp>
        <p:nvSpPr>
          <p:cNvPr id="39946"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grpSp>
        <p:nvGrpSpPr>
          <p:cNvPr id="39947" name="Group 11"/>
          <p:cNvGrpSpPr>
            <a:grpSpLocks/>
          </p:cNvGrpSpPr>
          <p:nvPr/>
        </p:nvGrpSpPr>
        <p:grpSpPr bwMode="auto">
          <a:xfrm>
            <a:off x="3130550" y="4016375"/>
            <a:ext cx="1122363" cy="304800"/>
            <a:chOff x="951" y="2315"/>
            <a:chExt cx="707" cy="192"/>
          </a:xfrm>
        </p:grpSpPr>
        <p:sp>
          <p:nvSpPr>
            <p:cNvPr id="39949"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9950"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endParaRPr lang="en-US" dirty="0">
                <a:latin typeface="Arial" pitchFamily="34" charset="0"/>
              </a:endParaRPr>
            </a:p>
          </p:txBody>
        </p:sp>
      </p:grpSp>
      <p:sp>
        <p:nvSpPr>
          <p:cNvPr id="39948" name="AutoShape 14"/>
          <p:cNvSpPr>
            <a:spLocks noChangeArrowheads="1"/>
          </p:cNvSpPr>
          <p:nvPr/>
        </p:nvSpPr>
        <p:spPr bwMode="auto">
          <a:xfrm>
            <a:off x="5668963" y="5348288"/>
            <a:ext cx="2743200" cy="625475"/>
          </a:xfrm>
          <a:prstGeom prst="wedgeRoundRectCallout">
            <a:avLst>
              <a:gd name="adj1" fmla="val -117884"/>
              <a:gd name="adj2" fmla="val -206597"/>
              <a:gd name="adj3" fmla="val 16667"/>
            </a:avLst>
          </a:prstGeom>
          <a:noFill/>
          <a:ln w="38100">
            <a:solidFill>
              <a:srgbClr val="FF0000"/>
            </a:solidFill>
            <a:miter lim="800000"/>
            <a:headEnd/>
            <a:tailEnd/>
          </a:ln>
        </p:spPr>
        <p:txBody>
          <a:bodyPr anchor="ctr"/>
          <a:lstStyle/>
          <a:p>
            <a:pPr algn="ctr"/>
            <a:r>
              <a:rPr lang="en-US" sz="2800" b="0" dirty="0" err="1">
                <a:solidFill>
                  <a:schemeClr val="tx1"/>
                </a:solidFill>
                <a:latin typeface="Arial" pitchFamily="34" charset="0"/>
                <a:cs typeface="Arial" pitchFamily="34" charset="0"/>
              </a:rPr>
              <a:t>CS</a:t>
            </a:r>
            <a:r>
              <a:rPr lang="en-US" sz="2800" b="0" baseline="-25000" dirty="0" err="1">
                <a:solidFill>
                  <a:schemeClr val="tx1"/>
                </a:solidFill>
                <a:latin typeface="Arial" pitchFamily="34" charset="0"/>
                <a:cs typeface="Arial" pitchFamily="34" charset="0"/>
              </a:rPr>
              <a:t>j</a:t>
            </a:r>
            <a:r>
              <a:rPr lang="en-US" sz="2800" b="0" baseline="30000" dirty="0" err="1">
                <a:solidFill>
                  <a:schemeClr val="tx1"/>
                </a:solidFill>
                <a:latin typeface="Arial" pitchFamily="34" charset="0"/>
                <a:cs typeface="Arial" pitchFamily="34" charset="0"/>
              </a:rPr>
              <a:t>m</a:t>
            </a:r>
            <a:r>
              <a:rPr lang="en-US" sz="2800" b="0" dirty="0">
                <a:latin typeface="Arial" pitchFamily="34" charset="0"/>
                <a:cs typeface="Arial" pitchFamily="34" charset="0"/>
              </a:rPr>
              <a:t> </a:t>
            </a:r>
            <a:r>
              <a:rPr lang="en-US" sz="2800" b="0" dirty="0">
                <a:solidFill>
                  <a:schemeClr val="tx1"/>
                </a:solidFill>
                <a:latin typeface="Arial" pitchFamily="34" charset="0"/>
                <a:cs typeface="Arial" pitchFamily="34" charset="0"/>
                <a:sym typeface="Wingdings" pitchFamily="2" charset="2"/>
              </a:rPr>
              <a:t></a:t>
            </a:r>
            <a:r>
              <a:rPr lang="en-US" sz="2800" b="0" dirty="0">
                <a:latin typeface="Arial" pitchFamily="34" charset="0"/>
                <a:cs typeface="Arial" pitchFamily="34" charset="0"/>
              </a:rPr>
              <a:t> </a:t>
            </a:r>
            <a:r>
              <a:rPr lang="en-US" sz="2800" b="0" dirty="0" err="1">
                <a:solidFill>
                  <a:schemeClr val="tx1"/>
                </a:solidFill>
                <a:latin typeface="Arial" pitchFamily="34" charset="0"/>
                <a:cs typeface="Arial" pitchFamily="34" charset="0"/>
              </a:rPr>
              <a:t>CS</a:t>
            </a:r>
            <a:r>
              <a:rPr lang="en-US" sz="2800" b="0" baseline="-25000" dirty="0" err="1">
                <a:solidFill>
                  <a:schemeClr val="tx1"/>
                </a:solidFill>
                <a:latin typeface="Arial" pitchFamily="34" charset="0"/>
                <a:cs typeface="Arial" pitchFamily="34" charset="0"/>
              </a:rPr>
              <a:t>i</a:t>
            </a:r>
            <a:r>
              <a:rPr lang="en-US" sz="2800" b="0" baseline="30000" dirty="0" err="1">
                <a:solidFill>
                  <a:schemeClr val="tx1"/>
                </a:solidFill>
                <a:latin typeface="Arial" pitchFamily="34" charset="0"/>
                <a:cs typeface="Arial" pitchFamily="34" charset="0"/>
              </a:rPr>
              <a:t>k</a:t>
            </a:r>
            <a:endParaRPr lang="en-US" sz="2800" b="0" dirty="0">
              <a:latin typeface="Arial" pitchFamily="34" charset="0"/>
              <a:cs typeface="Arial" pitchFamily="34" charset="0"/>
            </a:endParaRPr>
          </a:p>
        </p:txBody>
      </p:sp>
    </p:spTree>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Art of Multiprocessor Programming</a:t>
            </a:r>
          </a:p>
        </p:txBody>
      </p:sp>
      <p:sp>
        <p:nvSpPr>
          <p:cNvPr id="40963" name="Slide Number Placeholder 4"/>
          <p:cNvSpPr>
            <a:spLocks noGrp="1"/>
          </p:cNvSpPr>
          <p:nvPr>
            <p:ph type="sldNum" sz="quarter" idx="11"/>
          </p:nvPr>
        </p:nvSpPr>
        <p:spPr>
          <a:noFill/>
        </p:spPr>
        <p:txBody>
          <a:bodyPr/>
          <a:lstStyle/>
          <a:p>
            <a:fld id="{70931AA1-79A8-4395-BF09-D944C57D2237}" type="slidenum">
              <a:rPr lang="ar-SA" smtClean="0">
                <a:cs typeface="Arial" pitchFamily="34" charset="0"/>
              </a:rPr>
              <a:pPr/>
              <a:t>39</a:t>
            </a:fld>
            <a:endParaRPr lang="en-US" smtClean="0">
              <a:cs typeface="Arial" pitchFamily="34" charset="0"/>
            </a:endParaRPr>
          </a:p>
        </p:txBody>
      </p:sp>
      <p:pic>
        <p:nvPicPr>
          <p:cNvPr id="40964" name="Picture 1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0965" name="Rectangle 2"/>
          <p:cNvSpPr>
            <a:spLocks noGrp="1" noChangeArrowheads="1"/>
          </p:cNvSpPr>
          <p:nvPr>
            <p:ph type="title"/>
          </p:nvPr>
        </p:nvSpPr>
        <p:spPr>
          <a:xfrm>
            <a:off x="647700" y="368300"/>
            <a:ext cx="7772400" cy="1143000"/>
          </a:xfrm>
        </p:spPr>
        <p:txBody>
          <a:bodyPr/>
          <a:lstStyle/>
          <a:p>
            <a:r>
              <a:rPr lang="en-US" smtClean="0"/>
              <a:t>Deadlock-Free</a:t>
            </a:r>
          </a:p>
        </p:txBody>
      </p:sp>
      <p:grpSp>
        <p:nvGrpSpPr>
          <p:cNvPr id="40966" name="Group 4"/>
          <p:cNvGrpSpPr>
            <a:grpSpLocks/>
          </p:cNvGrpSpPr>
          <p:nvPr/>
        </p:nvGrpSpPr>
        <p:grpSpPr bwMode="auto">
          <a:xfrm>
            <a:off x="7480300" y="419100"/>
            <a:ext cx="946150" cy="968375"/>
            <a:chOff x="764" y="2340"/>
            <a:chExt cx="596" cy="610"/>
          </a:xfrm>
        </p:grpSpPr>
        <p:sp>
          <p:nvSpPr>
            <p:cNvPr id="40969" name="Oval 5"/>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endParaRPr lang="en-US" dirty="0">
                <a:latin typeface="Arial" pitchFamily="34" charset="0"/>
              </a:endParaRPr>
            </a:p>
          </p:txBody>
        </p:sp>
        <p:sp>
          <p:nvSpPr>
            <p:cNvPr id="40970" name="Oval 6"/>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sp>
          <p:nvSpPr>
            <p:cNvPr id="40971" name="Oval 7"/>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0972" name="Oval 8"/>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0973" name="Oval 9"/>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0974" name="Oval 10"/>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0975" name="AutoShape 11"/>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
        <p:nvSpPr>
          <p:cNvPr id="40967" name="Rectangle 14"/>
          <p:cNvSpPr>
            <a:spLocks noGrp="1" noChangeArrowheads="1"/>
          </p:cNvSpPr>
          <p:nvPr>
            <p:ph type="body" idx="1"/>
          </p:nvPr>
        </p:nvSpPr>
        <p:spPr/>
        <p:txBody>
          <a:bodyPr/>
          <a:lstStyle/>
          <a:p>
            <a:r>
              <a:rPr lang="en-US" smtClean="0"/>
              <a:t>If some thread calls </a:t>
            </a:r>
            <a:r>
              <a:rPr lang="en-US" b="1" smtClean="0">
                <a:solidFill>
                  <a:schemeClr val="tx1"/>
                </a:solidFill>
              </a:rPr>
              <a:t>lock()</a:t>
            </a:r>
          </a:p>
          <a:p>
            <a:pPr lvl="1"/>
            <a:r>
              <a:rPr lang="en-US" smtClean="0"/>
              <a:t>And never returns</a:t>
            </a:r>
          </a:p>
          <a:p>
            <a:pPr lvl="1"/>
            <a:r>
              <a:rPr lang="en-US" smtClean="0"/>
              <a:t>Then other threads must complete </a:t>
            </a:r>
            <a:r>
              <a:rPr lang="en-US" b="1" smtClean="0">
                <a:solidFill>
                  <a:schemeClr val="tx1"/>
                </a:solidFill>
              </a:rPr>
              <a:t>lock()</a:t>
            </a:r>
            <a:r>
              <a:rPr lang="en-US" smtClean="0"/>
              <a:t> and </a:t>
            </a:r>
            <a:r>
              <a:rPr lang="en-US" b="1" smtClean="0">
                <a:solidFill>
                  <a:schemeClr val="tx1"/>
                </a:solidFill>
              </a:rPr>
              <a:t>unlock()</a:t>
            </a:r>
            <a:r>
              <a:rPr lang="en-US" smtClean="0"/>
              <a:t> calls infinitely often</a:t>
            </a:r>
          </a:p>
          <a:p>
            <a:r>
              <a:rPr lang="en-US" smtClean="0"/>
              <a:t>System as a whole makes progress</a:t>
            </a:r>
          </a:p>
          <a:p>
            <a:pPr lvl="1"/>
            <a:r>
              <a:rPr lang="en-US" smtClean="0"/>
              <a:t>Even if individuals starve</a:t>
            </a:r>
          </a:p>
        </p:txBody>
      </p:sp>
      <p:sp>
        <p:nvSpPr>
          <p:cNvPr id="40968" name="Rectangle 16"/>
          <p:cNvSpPr>
            <a:spLocks noChangeArrowheads="1"/>
          </p:cNvSpPr>
          <p:nvPr/>
        </p:nvSpPr>
        <p:spPr bwMode="auto">
          <a:xfrm rot="-2157709">
            <a:off x="7853363" y="554038"/>
            <a:ext cx="134937" cy="809625"/>
          </a:xfrm>
          <a:prstGeom prst="rect">
            <a:avLst/>
          </a:prstGeom>
          <a:solidFill>
            <a:srgbClr val="FF0000"/>
          </a:solidFill>
          <a:ln w="9525">
            <a:solidFill>
              <a:srgbClr val="FF0000"/>
            </a:solidFill>
            <a:miter lim="800000"/>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smtClean="0"/>
              <a:t>Art of Multiprocessor Programming</a:t>
            </a:r>
          </a:p>
        </p:txBody>
      </p:sp>
      <p:sp>
        <p:nvSpPr>
          <p:cNvPr id="5123" name="Slide Number Placeholder 4"/>
          <p:cNvSpPr>
            <a:spLocks noGrp="1"/>
          </p:cNvSpPr>
          <p:nvPr>
            <p:ph type="sldNum" sz="quarter" idx="11"/>
          </p:nvPr>
        </p:nvSpPr>
        <p:spPr>
          <a:noFill/>
        </p:spPr>
        <p:txBody>
          <a:bodyPr/>
          <a:lstStyle/>
          <a:p>
            <a:fld id="{5A7C0D9B-92A6-4206-A88B-580546A3BB02}" type="slidenum">
              <a:rPr lang="ar-SA" smtClean="0">
                <a:cs typeface="Arial" pitchFamily="34" charset="0"/>
              </a:rPr>
              <a:pPr/>
              <a:t>4</a:t>
            </a:fld>
            <a:endParaRPr lang="en-US" smtClean="0">
              <a:cs typeface="Arial" pitchFamily="34" charset="0"/>
            </a:endParaRPr>
          </a:p>
        </p:txBody>
      </p:sp>
      <p:pic>
        <p:nvPicPr>
          <p:cNvPr id="5124" name="Picture 2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125" name="Rectangle 4"/>
          <p:cNvSpPr>
            <a:spLocks noGrp="1" noChangeArrowheads="1"/>
          </p:cNvSpPr>
          <p:nvPr>
            <p:ph type="title"/>
          </p:nvPr>
        </p:nvSpPr>
        <p:spPr/>
        <p:txBody>
          <a:bodyPr/>
          <a:lstStyle/>
          <a:p>
            <a:r>
              <a:rPr lang="en-US" smtClean="0"/>
              <a:t>Mutual Exclusion</a:t>
            </a:r>
          </a:p>
        </p:txBody>
      </p:sp>
      <p:sp>
        <p:nvSpPr>
          <p:cNvPr id="5126" name="Rectangle 5"/>
          <p:cNvSpPr>
            <a:spLocks noGrp="1" noChangeArrowheads="1"/>
          </p:cNvSpPr>
          <p:nvPr>
            <p:ph type="body" idx="1"/>
          </p:nvPr>
        </p:nvSpPr>
        <p:spPr>
          <a:xfrm>
            <a:off x="609600" y="2743200"/>
            <a:ext cx="7772400" cy="2819400"/>
          </a:xfrm>
        </p:spPr>
        <p:txBody>
          <a:bodyPr/>
          <a:lstStyle/>
          <a:p>
            <a:pPr>
              <a:lnSpc>
                <a:spcPct val="90000"/>
              </a:lnSpc>
            </a:pPr>
            <a:r>
              <a:rPr lang="en-US" smtClean="0"/>
              <a:t>Formal problem definitions</a:t>
            </a:r>
          </a:p>
          <a:p>
            <a:pPr>
              <a:lnSpc>
                <a:spcPct val="90000"/>
              </a:lnSpc>
            </a:pPr>
            <a:r>
              <a:rPr lang="en-US" smtClean="0"/>
              <a:t>Solutions for </a:t>
            </a:r>
            <a:r>
              <a:rPr lang="en-US" smtClean="0">
                <a:solidFill>
                  <a:schemeClr val="tx1"/>
                </a:solidFill>
              </a:rPr>
              <a:t>2</a:t>
            </a:r>
            <a:r>
              <a:rPr lang="en-US" smtClean="0"/>
              <a:t> threads</a:t>
            </a:r>
          </a:p>
          <a:p>
            <a:pPr>
              <a:lnSpc>
                <a:spcPct val="90000"/>
              </a:lnSpc>
            </a:pPr>
            <a:r>
              <a:rPr lang="en-US" smtClean="0"/>
              <a:t>Solutions for </a:t>
            </a:r>
            <a:r>
              <a:rPr lang="en-US" i="1" smtClean="0">
                <a:solidFill>
                  <a:schemeClr val="tx1"/>
                </a:solidFill>
              </a:rPr>
              <a:t>n</a:t>
            </a:r>
            <a:r>
              <a:rPr lang="en-US" smtClean="0"/>
              <a:t> threads</a:t>
            </a:r>
          </a:p>
          <a:p>
            <a:pPr>
              <a:lnSpc>
                <a:spcPct val="90000"/>
              </a:lnSpc>
            </a:pPr>
            <a:r>
              <a:rPr lang="en-US" smtClean="0"/>
              <a:t>Fair solutions</a:t>
            </a:r>
          </a:p>
          <a:p>
            <a:pPr>
              <a:lnSpc>
                <a:spcPct val="90000"/>
              </a:lnSpc>
            </a:pPr>
            <a:r>
              <a:rPr lang="en-US" smtClean="0"/>
              <a:t>Inherent costs</a:t>
            </a:r>
          </a:p>
        </p:txBody>
      </p:sp>
      <p:grpSp>
        <p:nvGrpSpPr>
          <p:cNvPr id="5127" name="Group 17"/>
          <p:cNvGrpSpPr>
            <a:grpSpLocks/>
          </p:cNvGrpSpPr>
          <p:nvPr/>
        </p:nvGrpSpPr>
        <p:grpSpPr bwMode="auto">
          <a:xfrm>
            <a:off x="7267575" y="1116013"/>
            <a:ext cx="1327150" cy="1374775"/>
            <a:chOff x="764" y="2340"/>
            <a:chExt cx="596" cy="610"/>
          </a:xfrm>
        </p:grpSpPr>
        <p:sp>
          <p:nvSpPr>
            <p:cNvPr id="5128"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endParaRPr lang="en-US" dirty="0">
                <a:latin typeface="Arial" pitchFamily="34" charset="0"/>
              </a:endParaRPr>
            </a:p>
          </p:txBody>
        </p:sp>
        <p:sp>
          <p:nvSpPr>
            <p:cNvPr id="5129"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sp>
          <p:nvSpPr>
            <p:cNvPr id="5130"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5131"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5132"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5133"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5134"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Art of Multiprocessor Programming</a:t>
            </a:r>
          </a:p>
        </p:txBody>
      </p:sp>
      <p:sp>
        <p:nvSpPr>
          <p:cNvPr id="41987" name="Slide Number Placeholder 4"/>
          <p:cNvSpPr>
            <a:spLocks noGrp="1"/>
          </p:cNvSpPr>
          <p:nvPr>
            <p:ph type="sldNum" sz="quarter" idx="11"/>
          </p:nvPr>
        </p:nvSpPr>
        <p:spPr>
          <a:noFill/>
        </p:spPr>
        <p:txBody>
          <a:bodyPr/>
          <a:lstStyle/>
          <a:p>
            <a:fld id="{31FDF409-E770-4EB9-8954-E9E2878B650D}" type="slidenum">
              <a:rPr lang="ar-SA" smtClean="0">
                <a:cs typeface="Arial" pitchFamily="34" charset="0"/>
              </a:rPr>
              <a:pPr/>
              <a:t>40</a:t>
            </a:fld>
            <a:endParaRPr lang="en-US" smtClean="0">
              <a:cs typeface="Arial" pitchFamily="34" charset="0"/>
            </a:endParaRPr>
          </a:p>
        </p:txBody>
      </p:sp>
      <p:pic>
        <p:nvPicPr>
          <p:cNvPr id="41988" name="Picture 1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1989" name="Rectangle 2"/>
          <p:cNvSpPr>
            <a:spLocks noGrp="1" noChangeArrowheads="1"/>
          </p:cNvSpPr>
          <p:nvPr>
            <p:ph type="title"/>
          </p:nvPr>
        </p:nvSpPr>
        <p:spPr>
          <a:xfrm>
            <a:off x="647700" y="368300"/>
            <a:ext cx="7772400" cy="1143000"/>
          </a:xfrm>
        </p:spPr>
        <p:txBody>
          <a:bodyPr/>
          <a:lstStyle/>
          <a:p>
            <a:r>
              <a:rPr lang="en-US" smtClean="0"/>
              <a:t>Starvation-Free</a:t>
            </a:r>
          </a:p>
        </p:txBody>
      </p:sp>
      <p:sp>
        <p:nvSpPr>
          <p:cNvPr id="41990" name="Rectangle 11"/>
          <p:cNvSpPr>
            <a:spLocks noGrp="1" noChangeArrowheads="1"/>
          </p:cNvSpPr>
          <p:nvPr>
            <p:ph type="body" idx="1"/>
          </p:nvPr>
        </p:nvSpPr>
        <p:spPr/>
        <p:txBody>
          <a:bodyPr/>
          <a:lstStyle/>
          <a:p>
            <a:r>
              <a:rPr lang="en-US" smtClean="0"/>
              <a:t>If some thread calls </a:t>
            </a:r>
            <a:r>
              <a:rPr lang="en-US" smtClean="0">
                <a:solidFill>
                  <a:schemeClr val="tx1"/>
                </a:solidFill>
              </a:rPr>
              <a:t>lock()</a:t>
            </a:r>
          </a:p>
          <a:p>
            <a:pPr lvl="1"/>
            <a:r>
              <a:rPr lang="en-US" smtClean="0"/>
              <a:t>It will eventually return</a:t>
            </a:r>
          </a:p>
          <a:p>
            <a:r>
              <a:rPr lang="en-US" smtClean="0"/>
              <a:t>Individual threads make progress</a:t>
            </a:r>
            <a:endParaRPr lang="en-US" sz="2400" smtClean="0"/>
          </a:p>
        </p:txBody>
      </p:sp>
      <p:grpSp>
        <p:nvGrpSpPr>
          <p:cNvPr id="41991" name="Group 13"/>
          <p:cNvGrpSpPr>
            <a:grpSpLocks/>
          </p:cNvGrpSpPr>
          <p:nvPr/>
        </p:nvGrpSpPr>
        <p:grpSpPr bwMode="auto">
          <a:xfrm>
            <a:off x="7632700" y="571500"/>
            <a:ext cx="946150" cy="968375"/>
            <a:chOff x="764" y="2340"/>
            <a:chExt cx="596" cy="610"/>
          </a:xfrm>
        </p:grpSpPr>
        <p:sp>
          <p:nvSpPr>
            <p:cNvPr id="41993" name="Oval 14"/>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endParaRPr lang="en-US" dirty="0">
                <a:latin typeface="Arial" pitchFamily="34" charset="0"/>
              </a:endParaRPr>
            </a:p>
          </p:txBody>
        </p:sp>
        <p:sp>
          <p:nvSpPr>
            <p:cNvPr id="41994" name="Oval 15"/>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sp>
          <p:nvSpPr>
            <p:cNvPr id="41995" name="Oval 16"/>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1996" name="Oval 17"/>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1997" name="Oval 18"/>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1998" name="Oval 19"/>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1999" name="AutoShape 20"/>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
        <p:nvSpPr>
          <p:cNvPr id="41992" name="Rectangle 21"/>
          <p:cNvSpPr>
            <a:spLocks noChangeArrowheads="1"/>
          </p:cNvSpPr>
          <p:nvPr/>
        </p:nvSpPr>
        <p:spPr bwMode="auto">
          <a:xfrm rot="-2157709">
            <a:off x="8005763" y="706438"/>
            <a:ext cx="134937" cy="809625"/>
          </a:xfrm>
          <a:prstGeom prst="rect">
            <a:avLst/>
          </a:prstGeom>
          <a:solidFill>
            <a:srgbClr val="FF0000"/>
          </a:solidFill>
          <a:ln w="9525">
            <a:solidFill>
              <a:srgbClr val="FF0000"/>
            </a:solidFill>
            <a:miter lim="800000"/>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Art of Multiprocessor Programming</a:t>
            </a:r>
          </a:p>
        </p:txBody>
      </p:sp>
      <p:sp>
        <p:nvSpPr>
          <p:cNvPr id="43011" name="Slide Number Placeholder 4"/>
          <p:cNvSpPr>
            <a:spLocks noGrp="1"/>
          </p:cNvSpPr>
          <p:nvPr>
            <p:ph type="sldNum" sz="quarter" idx="11"/>
          </p:nvPr>
        </p:nvSpPr>
        <p:spPr>
          <a:noFill/>
        </p:spPr>
        <p:txBody>
          <a:bodyPr/>
          <a:lstStyle/>
          <a:p>
            <a:fld id="{560C683E-58B9-4B66-BD90-BD7ACC5C4EAB}" type="slidenum">
              <a:rPr lang="ar-SA" smtClean="0">
                <a:cs typeface="Arial" pitchFamily="34" charset="0"/>
              </a:rPr>
              <a:pPr/>
              <a:t>41</a:t>
            </a:fld>
            <a:endParaRPr lang="en-US" smtClean="0">
              <a:cs typeface="Arial" pitchFamily="34" charset="0"/>
            </a:endParaRPr>
          </a:p>
        </p:txBody>
      </p:sp>
      <p:pic>
        <p:nvPicPr>
          <p:cNvPr id="4301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3013" name="Rectangle 2"/>
          <p:cNvSpPr>
            <a:spLocks noGrp="1" noChangeArrowheads="1"/>
          </p:cNvSpPr>
          <p:nvPr>
            <p:ph type="title"/>
          </p:nvPr>
        </p:nvSpPr>
        <p:spPr/>
        <p:txBody>
          <a:bodyPr/>
          <a:lstStyle/>
          <a:p>
            <a:r>
              <a:rPr lang="en-US" sz="4000" dirty="0" smtClean="0"/>
              <a:t>Two-Thread </a:t>
            </a:r>
            <a:r>
              <a:rPr lang="en-US" sz="4000" dirty="0" err="1" smtClean="0"/>
              <a:t>vs</a:t>
            </a:r>
            <a:r>
              <a:rPr lang="en-US" sz="4000" dirty="0" smtClean="0"/>
              <a:t> </a:t>
            </a:r>
            <a:r>
              <a:rPr lang="en-US" sz="4000" i="1" dirty="0" smtClean="0"/>
              <a:t>n</a:t>
            </a:r>
            <a:r>
              <a:rPr lang="en-US" sz="4000" dirty="0" smtClean="0"/>
              <a:t>-Thread Solutions</a:t>
            </a:r>
          </a:p>
        </p:txBody>
      </p:sp>
      <p:sp>
        <p:nvSpPr>
          <p:cNvPr id="43014" name="Rectangle 3"/>
          <p:cNvSpPr>
            <a:spLocks noGrp="1" noChangeArrowheads="1"/>
          </p:cNvSpPr>
          <p:nvPr>
            <p:ph type="body" idx="1"/>
          </p:nvPr>
        </p:nvSpPr>
        <p:spPr/>
        <p:txBody>
          <a:bodyPr/>
          <a:lstStyle/>
          <a:p>
            <a:r>
              <a:rPr lang="en-US" dirty="0" smtClean="0">
                <a:solidFill>
                  <a:schemeClr val="tx1"/>
                </a:solidFill>
              </a:rPr>
              <a:t>2</a:t>
            </a:r>
            <a:r>
              <a:rPr lang="en-US" dirty="0" smtClean="0"/>
              <a:t>-thread solutions first</a:t>
            </a:r>
          </a:p>
          <a:p>
            <a:pPr lvl="1"/>
            <a:r>
              <a:rPr lang="en-US" dirty="0" smtClean="0"/>
              <a:t>Illustrate most basic ideas</a:t>
            </a:r>
          </a:p>
          <a:p>
            <a:pPr lvl="1"/>
            <a:r>
              <a:rPr lang="en-US" dirty="0" smtClean="0"/>
              <a:t>Fits on one slide</a:t>
            </a:r>
          </a:p>
          <a:p>
            <a:r>
              <a:rPr lang="en-US" dirty="0" smtClean="0"/>
              <a:t>Then </a:t>
            </a:r>
            <a:r>
              <a:rPr lang="en-US" i="1" dirty="0" smtClean="0">
                <a:solidFill>
                  <a:schemeClr val="tx1"/>
                </a:solidFill>
              </a:rPr>
              <a:t>n</a:t>
            </a:r>
            <a:r>
              <a:rPr lang="en-US" dirty="0" smtClean="0"/>
              <a:t>-thread solutions </a:t>
            </a:r>
          </a:p>
          <a:p>
            <a:pPr lvl="1"/>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p:spPr>
        <p:txBody>
          <a:bodyPr/>
          <a:lstStyle/>
          <a:p>
            <a:r>
              <a:rPr lang="en-US" smtClean="0"/>
              <a:t>Art of Multiprocessor Programming</a:t>
            </a:r>
          </a:p>
        </p:txBody>
      </p:sp>
      <p:sp>
        <p:nvSpPr>
          <p:cNvPr id="44035" name="Slide Number Placeholder 3"/>
          <p:cNvSpPr>
            <a:spLocks noGrp="1"/>
          </p:cNvSpPr>
          <p:nvPr>
            <p:ph type="sldNum" sz="quarter" idx="11"/>
          </p:nvPr>
        </p:nvSpPr>
        <p:spPr>
          <a:noFill/>
        </p:spPr>
        <p:txBody>
          <a:bodyPr/>
          <a:lstStyle/>
          <a:p>
            <a:fld id="{8B7A99E8-8D15-48E8-94ED-CFC6934F5100}" type="slidenum">
              <a:rPr lang="ar-SA" smtClean="0">
                <a:cs typeface="Arial" pitchFamily="34" charset="0"/>
              </a:rPr>
              <a:pPr/>
              <a:t>42</a:t>
            </a:fld>
            <a:endParaRPr lang="en-US" smtClean="0">
              <a:cs typeface="Arial" pitchFamily="34" charset="0"/>
            </a:endParaRPr>
          </a:p>
        </p:txBody>
      </p:sp>
      <p:pic>
        <p:nvPicPr>
          <p:cNvPr id="44036"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4037" name="Text Box 3"/>
          <p:cNvSpPr txBox="1">
            <a:spLocks noChangeArrowheads="1"/>
          </p:cNvSpPr>
          <p:nvPr/>
        </p:nvSpPr>
        <p:spPr bwMode="auto">
          <a:xfrm>
            <a:off x="877888" y="1690688"/>
            <a:ext cx="7445375" cy="3378200"/>
          </a:xfrm>
          <a:prstGeom prst="rect">
            <a:avLst/>
          </a:prstGeom>
          <a:solidFill>
            <a:srgbClr val="FFFFCC"/>
          </a:solidFill>
          <a:ln w="9525">
            <a:noFill/>
            <a:miter lim="800000"/>
            <a:headEnd/>
            <a:tailEnd/>
          </a:ln>
        </p:spPr>
        <p:txBody>
          <a:bodyPr>
            <a:spAutoFit/>
          </a:bodyPr>
          <a:lstStyle/>
          <a:p>
            <a:r>
              <a:rPr lang="en-US" sz="2400">
                <a:solidFill>
                  <a:schemeClr val="tx1"/>
                </a:solidFill>
                <a:latin typeface="Lucida Console" pitchFamily="49" charset="0"/>
              </a:rPr>
              <a:t>class</a:t>
            </a:r>
            <a:r>
              <a:rPr lang="en-US" sz="2400">
                <a:latin typeface="Lucida Console" pitchFamily="49" charset="0"/>
              </a:rPr>
              <a:t> … </a:t>
            </a:r>
            <a:r>
              <a:rPr lang="en-US" sz="2400">
                <a:solidFill>
                  <a:schemeClr val="tx1"/>
                </a:solidFill>
                <a:latin typeface="Lucida Console" pitchFamily="49" charset="0"/>
              </a:rPr>
              <a:t>implements</a:t>
            </a:r>
            <a:r>
              <a:rPr lang="en-US" sz="2400">
                <a:latin typeface="Lucida Console" pitchFamily="49" charset="0"/>
              </a:rPr>
              <a:t> Lock {</a:t>
            </a:r>
          </a:p>
          <a:p>
            <a:r>
              <a:rPr lang="en-US" sz="2400">
                <a:latin typeface="Lucida Console" pitchFamily="49" charset="0"/>
              </a:rPr>
              <a:t>  </a:t>
            </a:r>
            <a:r>
              <a:rPr lang="en-US" sz="2400">
                <a:solidFill>
                  <a:srgbClr val="3333FF"/>
                </a:solidFill>
                <a:latin typeface="Lucida Console" pitchFamily="49" charset="0"/>
              </a:rPr>
              <a:t>…</a:t>
            </a:r>
          </a:p>
          <a:p>
            <a:r>
              <a:rPr lang="en-US" sz="2400">
                <a:latin typeface="Lucida Console" pitchFamily="49" charset="0"/>
              </a:rPr>
              <a:t>  </a:t>
            </a:r>
            <a:r>
              <a:rPr lang="en-US" sz="2400">
                <a:solidFill>
                  <a:srgbClr val="0066FF"/>
                </a:solidFill>
                <a:latin typeface="Lucida Console" pitchFamily="49" charset="0"/>
              </a:rPr>
              <a:t>// thread-local index, 0 or 1</a:t>
            </a:r>
          </a:p>
          <a:p>
            <a:r>
              <a:rPr lang="en-US" sz="2400">
                <a:latin typeface="Lucida Console" pitchFamily="49" charset="0"/>
              </a:rPr>
              <a:t>  </a:t>
            </a:r>
            <a:r>
              <a:rPr lang="en-US" sz="2400">
                <a:solidFill>
                  <a:schemeClr val="tx1"/>
                </a:solidFill>
                <a:latin typeface="Lucida Console" pitchFamily="49" charset="0"/>
              </a:rPr>
              <a:t>public</a:t>
            </a:r>
            <a:r>
              <a:rPr lang="en-US" sz="2400">
                <a:latin typeface="Lucida Console" pitchFamily="49" charset="0"/>
              </a:rPr>
              <a:t> </a:t>
            </a:r>
            <a:r>
              <a:rPr lang="en-US" sz="2400">
                <a:solidFill>
                  <a:schemeClr val="tx1"/>
                </a:solidFill>
                <a:latin typeface="Lucida Console" pitchFamily="49" charset="0"/>
              </a:rPr>
              <a:t>void</a:t>
            </a:r>
            <a:r>
              <a:rPr lang="en-US" sz="2400">
                <a:latin typeface="Lucida Console" pitchFamily="49" charset="0"/>
              </a:rPr>
              <a:t> lock() {</a:t>
            </a:r>
          </a:p>
          <a:p>
            <a:r>
              <a:rPr lang="en-US" sz="2400">
                <a:latin typeface="Lucida Console" pitchFamily="49" charset="0"/>
              </a:rPr>
              <a:t>    </a:t>
            </a:r>
            <a:r>
              <a:rPr lang="en-US" sz="2400">
                <a:solidFill>
                  <a:schemeClr val="tx1"/>
                </a:solidFill>
                <a:latin typeface="Lucida Console" pitchFamily="49" charset="0"/>
              </a:rPr>
              <a:t>int</a:t>
            </a:r>
            <a:r>
              <a:rPr lang="en-US" sz="2400">
                <a:latin typeface="Lucida Console" pitchFamily="49" charset="0"/>
              </a:rPr>
              <a:t> i = ThreadID.get();</a:t>
            </a:r>
          </a:p>
          <a:p>
            <a:r>
              <a:rPr lang="en-US" sz="2400">
                <a:latin typeface="Lucida Console" pitchFamily="49" charset="0"/>
              </a:rPr>
              <a:t>    </a:t>
            </a:r>
            <a:r>
              <a:rPr lang="en-US" sz="2400">
                <a:solidFill>
                  <a:schemeClr val="tx1"/>
                </a:solidFill>
                <a:latin typeface="Lucida Console" pitchFamily="49" charset="0"/>
              </a:rPr>
              <a:t>int</a:t>
            </a:r>
            <a:r>
              <a:rPr lang="en-US" sz="2400">
                <a:latin typeface="Lucida Console" pitchFamily="49" charset="0"/>
              </a:rPr>
              <a:t> j = 1 - i;</a:t>
            </a:r>
            <a:r>
              <a:rPr lang="en-US" sz="2400">
                <a:solidFill>
                  <a:schemeClr val="accent2"/>
                </a:solidFill>
                <a:latin typeface="Lucida Console" pitchFamily="49" charset="0"/>
                <a:cs typeface="Courier New" pitchFamily="49" charset="0"/>
              </a:rPr>
              <a:t> </a:t>
            </a:r>
            <a:endParaRPr lang="en-US" sz="2400">
              <a:solidFill>
                <a:srgbClr val="3333FF"/>
              </a:solidFill>
              <a:latin typeface="Lucida Console" pitchFamily="49" charset="0"/>
              <a:cs typeface="Courier New" pitchFamily="49" charset="0"/>
            </a:endParaRPr>
          </a:p>
          <a:p>
            <a:r>
              <a:rPr lang="en-US" sz="2400">
                <a:solidFill>
                  <a:srgbClr val="3333FF"/>
                </a:solidFill>
                <a:latin typeface="Lucida Console" pitchFamily="49" charset="0"/>
                <a:cs typeface="Courier New" pitchFamily="49" charset="0"/>
              </a:rPr>
              <a:t>  …</a:t>
            </a:r>
          </a:p>
          <a:p>
            <a:pPr eaLnBrk="1" hangingPunct="1">
              <a:lnSpc>
                <a:spcPct val="70000"/>
              </a:lnSpc>
              <a:spcBef>
                <a:spcPct val="30000"/>
              </a:spcBef>
            </a:pPr>
            <a:r>
              <a:rPr lang="en-US" sz="2400">
                <a:solidFill>
                  <a:srgbClr val="3333FF"/>
                </a:solidFill>
                <a:latin typeface="Lucida Console" pitchFamily="49" charset="0"/>
                <a:cs typeface="Courier New" pitchFamily="49" charset="0"/>
              </a:rPr>
              <a:t>  }</a:t>
            </a:r>
          </a:p>
          <a:p>
            <a:pPr eaLnBrk="1" hangingPunct="1">
              <a:lnSpc>
                <a:spcPct val="70000"/>
              </a:lnSpc>
              <a:spcBef>
                <a:spcPct val="30000"/>
              </a:spcBef>
            </a:pPr>
            <a:r>
              <a:rPr lang="en-US" sz="2400">
                <a:solidFill>
                  <a:srgbClr val="3333FF"/>
                </a:solidFill>
                <a:latin typeface="Lucida Console" pitchFamily="49" charset="0"/>
                <a:cs typeface="Courier New" pitchFamily="49" charset="0"/>
              </a:rPr>
              <a:t>}</a:t>
            </a:r>
          </a:p>
        </p:txBody>
      </p:sp>
      <p:sp>
        <p:nvSpPr>
          <p:cNvPr id="44038" name="Rectangle 2"/>
          <p:cNvSpPr>
            <a:spLocks noGrp="1" noChangeArrowheads="1"/>
          </p:cNvSpPr>
          <p:nvPr>
            <p:ph type="title"/>
          </p:nvPr>
        </p:nvSpPr>
        <p:spPr>
          <a:xfrm>
            <a:off x="671513" y="363538"/>
            <a:ext cx="7772400" cy="1143000"/>
          </a:xfrm>
        </p:spPr>
        <p:txBody>
          <a:bodyPr/>
          <a:lstStyle/>
          <a:p>
            <a:r>
              <a:rPr lang="en-US" sz="4000" smtClean="0"/>
              <a:t>Two-Thread Conventions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p:spPr>
        <p:txBody>
          <a:bodyPr/>
          <a:lstStyle/>
          <a:p>
            <a:r>
              <a:rPr lang="en-US" smtClean="0"/>
              <a:t>Art of Multiprocessor Programming</a:t>
            </a:r>
          </a:p>
        </p:txBody>
      </p:sp>
      <p:sp>
        <p:nvSpPr>
          <p:cNvPr id="45059" name="Slide Number Placeholder 3"/>
          <p:cNvSpPr>
            <a:spLocks noGrp="1"/>
          </p:cNvSpPr>
          <p:nvPr>
            <p:ph type="sldNum" sz="quarter" idx="11"/>
          </p:nvPr>
        </p:nvSpPr>
        <p:spPr>
          <a:noFill/>
        </p:spPr>
        <p:txBody>
          <a:bodyPr/>
          <a:lstStyle/>
          <a:p>
            <a:fld id="{6217DC37-C1ED-4C6B-919F-42A1CF1DDD29}" type="slidenum">
              <a:rPr lang="ar-SA" smtClean="0">
                <a:cs typeface="Arial" pitchFamily="34" charset="0"/>
              </a:rPr>
              <a:pPr/>
              <a:t>43</a:t>
            </a:fld>
            <a:endParaRPr lang="en-US" smtClean="0">
              <a:cs typeface="Arial" pitchFamily="34" charset="0"/>
            </a:endParaRPr>
          </a:p>
        </p:txBody>
      </p:sp>
      <p:pic>
        <p:nvPicPr>
          <p:cNvPr id="450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5061" name="Text Box 3"/>
          <p:cNvSpPr txBox="1">
            <a:spLocks noChangeArrowheads="1"/>
          </p:cNvSpPr>
          <p:nvPr/>
        </p:nvSpPr>
        <p:spPr bwMode="auto">
          <a:xfrm>
            <a:off x="877888" y="1690688"/>
            <a:ext cx="7445375" cy="3378200"/>
          </a:xfrm>
          <a:prstGeom prst="rect">
            <a:avLst/>
          </a:prstGeom>
          <a:solidFill>
            <a:srgbClr val="FFFFCC"/>
          </a:solidFill>
          <a:ln w="9525">
            <a:noFill/>
            <a:miter lim="800000"/>
            <a:headEnd/>
            <a:tailEnd/>
          </a:ln>
        </p:spPr>
        <p:txBody>
          <a:bodyPr>
            <a:spAutoFit/>
          </a:bodyPr>
          <a:lstStyle/>
          <a:p>
            <a:r>
              <a:rPr lang="en-US" sz="2400">
                <a:solidFill>
                  <a:schemeClr val="folHlink"/>
                </a:solidFill>
                <a:latin typeface="Lucida Console" pitchFamily="49" charset="0"/>
              </a:rPr>
              <a:t>class … implements Lock {</a:t>
            </a:r>
          </a:p>
          <a:p>
            <a:r>
              <a:rPr lang="en-US" sz="2400">
                <a:solidFill>
                  <a:schemeClr val="folHlink"/>
                </a:solidFill>
                <a:latin typeface="Lucida Console" pitchFamily="49" charset="0"/>
              </a:rPr>
              <a:t>  …</a:t>
            </a:r>
          </a:p>
          <a:p>
            <a:r>
              <a:rPr lang="en-US" sz="2400">
                <a:solidFill>
                  <a:schemeClr val="folHlink"/>
                </a:solidFill>
                <a:latin typeface="Lucida Console" pitchFamily="49" charset="0"/>
              </a:rPr>
              <a:t>  // thread-local index, 0 or 1</a:t>
            </a:r>
          </a:p>
          <a:p>
            <a:r>
              <a:rPr lang="en-US" sz="2400">
                <a:solidFill>
                  <a:schemeClr val="folHlink"/>
                </a:solidFill>
                <a:latin typeface="Lucida Console" pitchFamily="49" charset="0"/>
              </a:rPr>
              <a:t>  public void lock() {</a:t>
            </a:r>
          </a:p>
          <a:p>
            <a:r>
              <a:rPr lang="en-US" sz="2400">
                <a:latin typeface="Lucida Console" pitchFamily="49" charset="0"/>
              </a:rPr>
              <a:t>    </a:t>
            </a:r>
            <a:r>
              <a:rPr lang="en-US" sz="2400">
                <a:solidFill>
                  <a:schemeClr val="tx1"/>
                </a:solidFill>
                <a:latin typeface="Lucida Console" pitchFamily="49" charset="0"/>
              </a:rPr>
              <a:t>int</a:t>
            </a:r>
            <a:r>
              <a:rPr lang="en-US" sz="2400">
                <a:latin typeface="Lucida Console" pitchFamily="49" charset="0"/>
              </a:rPr>
              <a:t> i = ThreadID.get();</a:t>
            </a:r>
          </a:p>
          <a:p>
            <a:r>
              <a:rPr lang="en-US" sz="2400">
                <a:latin typeface="Lucida Console" pitchFamily="49" charset="0"/>
              </a:rPr>
              <a:t>    </a:t>
            </a:r>
            <a:r>
              <a:rPr lang="en-US" sz="2400">
                <a:solidFill>
                  <a:schemeClr val="tx1"/>
                </a:solidFill>
                <a:latin typeface="Lucida Console" pitchFamily="49" charset="0"/>
              </a:rPr>
              <a:t>int</a:t>
            </a:r>
            <a:r>
              <a:rPr lang="en-US" sz="2400">
                <a:solidFill>
                  <a:schemeClr val="folHlink"/>
                </a:solidFill>
                <a:latin typeface="Lucida Console" pitchFamily="49" charset="0"/>
              </a:rPr>
              <a:t> </a:t>
            </a:r>
            <a:r>
              <a:rPr lang="en-US" sz="2400">
                <a:latin typeface="Lucida Console" pitchFamily="49" charset="0"/>
              </a:rPr>
              <a:t>j = 1 - i;</a:t>
            </a:r>
            <a:r>
              <a:rPr lang="en-US" sz="2400">
                <a:solidFill>
                  <a:schemeClr val="folHlink"/>
                </a:solidFill>
                <a:latin typeface="Lucida Console" pitchFamily="49" charset="0"/>
                <a:cs typeface="Courier New" pitchFamily="49" charset="0"/>
              </a:rPr>
              <a:t> </a:t>
            </a:r>
          </a:p>
          <a:p>
            <a:r>
              <a:rPr lang="en-US" sz="2400">
                <a:solidFill>
                  <a:schemeClr val="folHlink"/>
                </a:solidFill>
                <a:latin typeface="Lucida Console" pitchFamily="49" charset="0"/>
                <a:cs typeface="Courier New" pitchFamily="49" charset="0"/>
              </a:rPr>
              <a:t>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45062" name="Rectangle 4"/>
          <p:cNvSpPr>
            <a:spLocks noGrp="1" noChangeArrowheads="1"/>
          </p:cNvSpPr>
          <p:nvPr>
            <p:ph type="title"/>
          </p:nvPr>
        </p:nvSpPr>
        <p:spPr>
          <a:xfrm>
            <a:off x="671513" y="363538"/>
            <a:ext cx="7772400" cy="1143000"/>
          </a:xfrm>
        </p:spPr>
        <p:txBody>
          <a:bodyPr/>
          <a:lstStyle/>
          <a:p>
            <a:r>
              <a:rPr lang="en-US" sz="4000" smtClean="0"/>
              <a:t>Two-Thread Conventions</a:t>
            </a:r>
          </a:p>
        </p:txBody>
      </p:sp>
      <p:sp>
        <p:nvSpPr>
          <p:cNvPr id="45063" name="AutoShape 8"/>
          <p:cNvSpPr>
            <a:spLocks noChangeArrowheads="1"/>
          </p:cNvSpPr>
          <p:nvPr/>
        </p:nvSpPr>
        <p:spPr bwMode="auto">
          <a:xfrm>
            <a:off x="1609725" y="3190875"/>
            <a:ext cx="4433888" cy="752475"/>
          </a:xfrm>
          <a:prstGeom prst="wedgeRoundRectCallout">
            <a:avLst>
              <a:gd name="adj1" fmla="val 19639"/>
              <a:gd name="adj2" fmla="val 184597"/>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45064" name="Text Box 9"/>
          <p:cNvSpPr txBox="1">
            <a:spLocks noChangeArrowheads="1"/>
          </p:cNvSpPr>
          <p:nvPr/>
        </p:nvSpPr>
        <p:spPr bwMode="auto">
          <a:xfrm>
            <a:off x="2801938" y="4987925"/>
            <a:ext cx="5470525" cy="1066800"/>
          </a:xfrm>
          <a:prstGeom prst="rect">
            <a:avLst/>
          </a:prstGeom>
          <a:noFill/>
          <a:ln w="9525">
            <a:noFill/>
            <a:miter lim="800000"/>
            <a:headEnd/>
            <a:tailEnd/>
          </a:ln>
        </p:spPr>
        <p:txBody>
          <a:bodyPr>
            <a:spAutoFit/>
          </a:bodyPr>
          <a:lstStyle/>
          <a:p>
            <a:pPr algn="ctr"/>
            <a:r>
              <a:rPr lang="en-US" sz="3200" b="0" dirty="0">
                <a:solidFill>
                  <a:srgbClr val="FF0000"/>
                </a:solidFill>
                <a:latin typeface="Arial" pitchFamily="34" charset="0"/>
              </a:rPr>
              <a:t>Henceforth: </a:t>
            </a:r>
            <a:r>
              <a:rPr lang="en-US" sz="3200" b="0" dirty="0" err="1">
                <a:solidFill>
                  <a:srgbClr val="3333FF"/>
                </a:solidFill>
                <a:latin typeface="Arial" pitchFamily="34" charset="0"/>
              </a:rPr>
              <a:t>i</a:t>
            </a:r>
            <a:r>
              <a:rPr lang="en-US" sz="3200" b="0" dirty="0">
                <a:solidFill>
                  <a:srgbClr val="FF0000"/>
                </a:solidFill>
                <a:latin typeface="Arial" pitchFamily="34" charset="0"/>
              </a:rPr>
              <a:t> is current thread, </a:t>
            </a:r>
            <a:r>
              <a:rPr lang="en-US" sz="3200" b="0" dirty="0">
                <a:solidFill>
                  <a:srgbClr val="3333FF"/>
                </a:solidFill>
                <a:latin typeface="Arial" pitchFamily="34" charset="0"/>
              </a:rPr>
              <a:t>j</a:t>
            </a:r>
            <a:r>
              <a:rPr lang="en-US" sz="3200" b="0" dirty="0">
                <a:solidFill>
                  <a:srgbClr val="FF0000"/>
                </a:solidFill>
                <a:latin typeface="Arial" pitchFamily="34" charset="0"/>
              </a:rPr>
              <a:t> is other thread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LockOne</a:t>
            </a:r>
          </a:p>
        </p:txBody>
      </p:sp>
      <p:sp>
        <p:nvSpPr>
          <p:cNvPr id="46083" name="Text Box 3"/>
          <p:cNvSpPr txBox="1">
            <a:spLocks noChangeArrowheads="1"/>
          </p:cNvSpPr>
          <p:nvPr/>
        </p:nvSpPr>
        <p:spPr bwMode="auto">
          <a:xfrm>
            <a:off x="725488" y="1828800"/>
            <a:ext cx="7693025" cy="217328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tx1"/>
                </a:solidFill>
                <a:latin typeface="Lucida Console" pitchFamily="49" charset="0"/>
                <a:cs typeface="Courier New" pitchFamily="49" charset="0"/>
              </a:rPr>
              <a:t>class</a:t>
            </a:r>
            <a:r>
              <a:rPr lang="en-US" sz="2400">
                <a:solidFill>
                  <a:schemeClr val="accent2"/>
                </a:solidFill>
                <a:latin typeface="Lucida Console" pitchFamily="49" charset="0"/>
                <a:cs typeface="Courier New" pitchFamily="49" charset="0"/>
              </a:rPr>
              <a:t> LockOne </a:t>
            </a:r>
            <a:r>
              <a:rPr lang="en-US" sz="2400">
                <a:solidFill>
                  <a:schemeClr val="tx1"/>
                </a:solidFill>
                <a:latin typeface="Lucida Console" pitchFamily="49" charset="0"/>
                <a:cs typeface="Courier New" pitchFamily="49" charset="0"/>
              </a:rPr>
              <a:t>implements</a:t>
            </a:r>
            <a:r>
              <a:rPr lang="en-US" sz="2400">
                <a:solidFill>
                  <a:schemeClr val="accent2"/>
                </a:solidFill>
                <a:latin typeface="Lucida Console" pitchFamily="49" charset="0"/>
                <a:cs typeface="Courier New" pitchFamily="49" charset="0"/>
              </a:rPr>
              <a:t> </a:t>
            </a:r>
            <a:r>
              <a:rPr lang="en-US" sz="2400">
                <a:solidFill>
                  <a:srgbClr val="3333FF"/>
                </a:solidFill>
                <a:latin typeface="Lucida Console" pitchFamily="49" charset="0"/>
                <a:cs typeface="Courier New" pitchFamily="49" charset="0"/>
              </a:rPr>
              <a:t>Lock {</a:t>
            </a:r>
          </a:p>
          <a:p>
            <a:pPr eaLnBrk="1" hangingPunct="1">
              <a:lnSpc>
                <a:spcPct val="70000"/>
              </a:lnSpc>
              <a:spcBef>
                <a:spcPct val="30000"/>
              </a:spcBef>
            </a:pPr>
            <a:r>
              <a:rPr lang="en-US" sz="2400">
                <a:solidFill>
                  <a:schemeClr val="tx1"/>
                </a:solidFill>
                <a:latin typeface="Lucida Console" pitchFamily="49" charset="0"/>
                <a:cs typeface="Courier New" pitchFamily="49" charset="0"/>
              </a:rPr>
              <a:t>private boolean[]</a:t>
            </a:r>
            <a:r>
              <a:rPr lang="en-US" sz="2400">
                <a:solidFill>
                  <a:schemeClr val="accent2"/>
                </a:solidFill>
                <a:latin typeface="Lucida Console" pitchFamily="49" charset="0"/>
                <a:cs typeface="Courier New" pitchFamily="49" charset="0"/>
              </a:rPr>
              <a:t> flag = </a:t>
            </a:r>
            <a:r>
              <a:rPr lang="en-US" sz="2400">
                <a:solidFill>
                  <a:schemeClr val="tx1"/>
                </a:solidFill>
                <a:latin typeface="Lucida Console" pitchFamily="49" charset="0"/>
                <a:cs typeface="Courier New" pitchFamily="49" charset="0"/>
              </a:rPr>
              <a:t>new</a:t>
            </a:r>
            <a:r>
              <a:rPr lang="en-US" sz="2400">
                <a:solidFill>
                  <a:schemeClr val="accent2"/>
                </a:solidFill>
                <a:latin typeface="Lucida Console" pitchFamily="49" charset="0"/>
                <a:cs typeface="Courier New" pitchFamily="49" charset="0"/>
              </a:rPr>
              <a:t> boolean[2];</a:t>
            </a:r>
          </a:p>
          <a:p>
            <a:pPr eaLnBrk="1" hangingPunct="1">
              <a:lnSpc>
                <a:spcPct val="70000"/>
              </a:lnSpc>
              <a:spcBef>
                <a:spcPct val="30000"/>
              </a:spcBef>
            </a:pPr>
            <a:r>
              <a:rPr lang="en-US" sz="2400">
                <a:solidFill>
                  <a:schemeClr val="tx1"/>
                </a:solidFill>
                <a:latin typeface="Lucida Console" pitchFamily="49" charset="0"/>
              </a:rPr>
              <a:t>public void</a:t>
            </a:r>
            <a:r>
              <a:rPr lang="en-US" sz="2400">
                <a:latin typeface="Lucida Console" pitchFamily="49" charset="0"/>
              </a:rPr>
              <a:t> </a:t>
            </a:r>
            <a:r>
              <a:rPr lang="en-US" sz="2400">
                <a:solidFill>
                  <a:schemeClr val="accent2"/>
                </a:solidFill>
                <a:latin typeface="Lucida Console" pitchFamily="49" charset="0"/>
              </a:rPr>
              <a:t>lock() {</a:t>
            </a:r>
          </a:p>
          <a:p>
            <a:r>
              <a:rPr lang="en-US" sz="2400">
                <a:latin typeface="Lucida Console" pitchFamily="49" charset="0"/>
              </a:rPr>
              <a:t>  </a:t>
            </a:r>
            <a:r>
              <a:rPr lang="en-US" sz="2400">
                <a:solidFill>
                  <a:schemeClr val="accent2"/>
                </a:solidFill>
                <a:latin typeface="Lucida Console" pitchFamily="49" charset="0"/>
              </a:rPr>
              <a:t>flag[i] =</a:t>
            </a:r>
            <a:r>
              <a:rPr lang="en-US" sz="2400">
                <a:latin typeface="Lucida Console" pitchFamily="49" charset="0"/>
              </a:rPr>
              <a:t> </a:t>
            </a:r>
            <a:r>
              <a:rPr lang="en-US" sz="2400">
                <a:solidFill>
                  <a:schemeClr val="tx1"/>
                </a:solidFill>
                <a:latin typeface="Lucida Console" pitchFamily="49" charset="0"/>
              </a:rPr>
              <a:t>true</a:t>
            </a:r>
            <a:r>
              <a:rPr lang="en-US" sz="2400">
                <a:latin typeface="Lucida Console" pitchFamily="49" charset="0"/>
              </a:rPr>
              <a:t>;</a:t>
            </a:r>
          </a:p>
          <a:p>
            <a:r>
              <a:rPr lang="en-US" sz="2400">
                <a:latin typeface="Lucida Console" pitchFamily="49" charset="0"/>
              </a:rPr>
              <a:t>  </a:t>
            </a:r>
            <a:r>
              <a:rPr lang="en-US" sz="2400">
                <a:solidFill>
                  <a:schemeClr val="tx1"/>
                </a:solidFill>
                <a:latin typeface="Lucida Console" pitchFamily="49" charset="0"/>
              </a:rPr>
              <a:t>while</a:t>
            </a:r>
            <a:r>
              <a:rPr lang="en-US" sz="2400">
                <a:latin typeface="Lucida Console" pitchFamily="49" charset="0"/>
              </a:rPr>
              <a:t> </a:t>
            </a:r>
            <a:r>
              <a:rPr lang="en-US" sz="2400">
                <a:solidFill>
                  <a:schemeClr val="accent2"/>
                </a:solidFill>
                <a:latin typeface="Lucida Console" pitchFamily="49" charset="0"/>
              </a:rPr>
              <a:t>(flag[j]) {}</a:t>
            </a:r>
          </a:p>
          <a:p>
            <a:r>
              <a:rPr lang="en-US" sz="2400">
                <a:latin typeface="Lucida Console" pitchFamily="49" charset="0"/>
              </a:rPr>
              <a:t> </a:t>
            </a:r>
            <a:r>
              <a:rPr lang="en-US" sz="2400">
                <a:solidFill>
                  <a:schemeClr val="accent2"/>
                </a:solidFill>
                <a:latin typeface="Lucida Console"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LockOne</a:t>
            </a:r>
          </a:p>
        </p:txBody>
      </p:sp>
      <p:sp>
        <p:nvSpPr>
          <p:cNvPr id="47107"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class </a:t>
            </a:r>
            <a:r>
              <a:rPr lang="en-US" sz="2400" dirty="0" err="1">
                <a:solidFill>
                  <a:schemeClr val="bg1">
                    <a:lumMod val="75000"/>
                  </a:schemeClr>
                </a:solidFill>
                <a:latin typeface="Lucida Console" pitchFamily="49" charset="0"/>
                <a:cs typeface="Courier New" pitchFamily="49" charset="0"/>
              </a:rPr>
              <a:t>LockOne</a:t>
            </a:r>
            <a:r>
              <a:rPr lang="en-US" sz="2400" dirty="0">
                <a:solidFill>
                  <a:schemeClr val="bg1">
                    <a:lumMod val="75000"/>
                  </a:schemeClr>
                </a:solidFill>
                <a:latin typeface="Lucida Console" pitchFamily="49" charset="0"/>
                <a:cs typeface="Courier New" pitchFamily="49" charset="0"/>
              </a:rPr>
              <a:t> implements Lock {</a:t>
            </a:r>
          </a:p>
          <a:p>
            <a:pPr eaLnBrk="1" hangingPunct="1">
              <a:lnSpc>
                <a:spcPct val="70000"/>
              </a:lnSpc>
              <a:spcBef>
                <a:spcPct val="30000"/>
              </a:spcBef>
              <a:defRPr/>
            </a:pPr>
            <a:r>
              <a:rPr lang="en-US" sz="2400" dirty="0">
                <a:solidFill>
                  <a:schemeClr val="tx1"/>
                </a:solidFill>
                <a:latin typeface="Lucida Console" pitchFamily="49" charset="0"/>
                <a:cs typeface="Courier New" pitchFamily="49" charset="0"/>
              </a:rPr>
              <a:t>private </a:t>
            </a:r>
            <a:r>
              <a:rPr lang="en-US" sz="2400" dirty="0" err="1">
                <a:solidFill>
                  <a:schemeClr val="tx1"/>
                </a:solidFill>
                <a:latin typeface="Lucida Console" pitchFamily="49" charset="0"/>
                <a:cs typeface="Courier New" pitchFamily="49" charset="0"/>
              </a:rPr>
              <a:t>boolean</a:t>
            </a:r>
            <a:r>
              <a:rPr lang="en-US" sz="2400" dirty="0">
                <a:solidFill>
                  <a:schemeClr val="tx1"/>
                </a:solidFill>
                <a:latin typeface="Lucida Console" pitchFamily="49" charset="0"/>
                <a:cs typeface="Courier New" pitchFamily="49" charset="0"/>
              </a:rPr>
              <a:t>[]</a:t>
            </a:r>
            <a:r>
              <a:rPr lang="en-US" sz="2400" dirty="0">
                <a:solidFill>
                  <a:schemeClr val="accent2"/>
                </a:solidFill>
                <a:latin typeface="Lucida Console" pitchFamily="49" charset="0"/>
                <a:cs typeface="Courier New" pitchFamily="49" charset="0"/>
              </a:rPr>
              <a:t> flag = </a:t>
            </a:r>
            <a:r>
              <a:rPr lang="en-US" sz="2400" dirty="0">
                <a:solidFill>
                  <a:schemeClr val="tx1"/>
                </a:solidFill>
                <a:latin typeface="Lucida Console" pitchFamily="49" charset="0"/>
                <a:cs typeface="Courier New" pitchFamily="49" charset="0"/>
              </a:rPr>
              <a:t>new</a:t>
            </a:r>
            <a:r>
              <a:rPr lang="en-US" sz="2400" dirty="0">
                <a:solidFill>
                  <a:schemeClr val="accent2"/>
                </a:solidFill>
                <a:latin typeface="Lucida Console" pitchFamily="49" charset="0"/>
                <a:cs typeface="Courier New" pitchFamily="49" charset="0"/>
              </a:rPr>
              <a:t> </a:t>
            </a:r>
            <a:r>
              <a:rPr lang="en-US" sz="2400" dirty="0" err="1">
                <a:solidFill>
                  <a:schemeClr val="accent2"/>
                </a:solidFill>
                <a:latin typeface="Lucida Console" pitchFamily="49" charset="0"/>
                <a:cs typeface="Courier New" pitchFamily="49" charset="0"/>
              </a:rPr>
              <a:t>boolean</a:t>
            </a:r>
            <a:r>
              <a:rPr lang="en-US" sz="2400" dirty="0">
                <a:solidFill>
                  <a:schemeClr val="accent2"/>
                </a:solidFill>
                <a:latin typeface="Lucida Console" pitchFamily="49" charset="0"/>
                <a:cs typeface="Courier New" pitchFamily="49" charset="0"/>
              </a:rPr>
              <a:t>[2];</a:t>
            </a:r>
          </a:p>
          <a:p>
            <a:pPr eaLnBrk="1" hangingPunct="1">
              <a:lnSpc>
                <a:spcPct val="70000"/>
              </a:lnSpc>
              <a:spcBef>
                <a:spcPct val="30000"/>
              </a:spcBef>
              <a:defRPr/>
            </a:pPr>
            <a:r>
              <a:rPr lang="en-US" sz="2400" dirty="0">
                <a:solidFill>
                  <a:schemeClr val="bg1">
                    <a:lumMod val="75000"/>
                  </a:schemeClr>
                </a:solidFill>
                <a:latin typeface="Lucida Console" pitchFamily="49" charset="0"/>
              </a:rPr>
              <a:t>public void lock() {</a:t>
            </a:r>
          </a:p>
          <a:p>
            <a:pPr>
              <a:defRPr/>
            </a:pPr>
            <a:r>
              <a:rPr lang="en-US" sz="2400" dirty="0">
                <a:solidFill>
                  <a:schemeClr val="bg1">
                    <a:lumMod val="75000"/>
                  </a:schemeClr>
                </a:solidFill>
                <a:latin typeface="Lucida Console" pitchFamily="49" charset="0"/>
              </a:rPr>
              <a:t>  flag[</a:t>
            </a:r>
            <a:r>
              <a:rPr lang="en-US" sz="2400" dirty="0" err="1">
                <a:solidFill>
                  <a:schemeClr val="bg1">
                    <a:lumMod val="75000"/>
                  </a:schemeClr>
                </a:solidFill>
                <a:latin typeface="Lucida Console" pitchFamily="49" charset="0"/>
              </a:rPr>
              <a:t>i</a:t>
            </a:r>
            <a:r>
              <a:rPr lang="en-US" sz="2400" dirty="0">
                <a:solidFill>
                  <a:schemeClr val="bg1">
                    <a:lumMod val="75000"/>
                  </a:schemeClr>
                </a:solidFill>
                <a:latin typeface="Lucida Console" pitchFamily="49" charset="0"/>
              </a:rPr>
              <a:t>] = true;</a:t>
            </a:r>
          </a:p>
          <a:p>
            <a:pPr>
              <a:defRPr/>
            </a:pPr>
            <a:r>
              <a:rPr lang="en-US" sz="2400" dirty="0">
                <a:solidFill>
                  <a:schemeClr val="bg1">
                    <a:lumMod val="75000"/>
                  </a:schemeClr>
                </a:solidFill>
                <a:latin typeface="Lucida Console" pitchFamily="49" charset="0"/>
              </a:rPr>
              <a:t>  while (flag[j]) {}</a:t>
            </a:r>
          </a:p>
          <a:p>
            <a:pPr>
              <a:defRPr/>
            </a:pPr>
            <a:r>
              <a:rPr lang="en-US" sz="2400" dirty="0">
                <a:solidFill>
                  <a:schemeClr val="bg1">
                    <a:lumMod val="75000"/>
                  </a:schemeClr>
                </a:solidFill>
                <a:latin typeface="Lucida Console" pitchFamily="49" charset="0"/>
              </a:rPr>
              <a:t> }</a:t>
            </a:r>
          </a:p>
        </p:txBody>
      </p:sp>
      <p:sp>
        <p:nvSpPr>
          <p:cNvPr id="47108" name="AutoShape 4"/>
          <p:cNvSpPr>
            <a:spLocks noChangeArrowheads="1"/>
          </p:cNvSpPr>
          <p:nvPr/>
        </p:nvSpPr>
        <p:spPr bwMode="auto">
          <a:xfrm>
            <a:off x="755650" y="2119313"/>
            <a:ext cx="7427913" cy="381000"/>
          </a:xfrm>
          <a:prstGeom prst="wedgeRoundRectCallout">
            <a:avLst>
              <a:gd name="adj1" fmla="val 40722"/>
              <a:gd name="adj2" fmla="val 299167"/>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47109" name="Text Box 5"/>
          <p:cNvSpPr txBox="1">
            <a:spLocks noChangeArrowheads="1"/>
          </p:cNvSpPr>
          <p:nvPr/>
        </p:nvSpPr>
        <p:spPr bwMode="auto">
          <a:xfrm>
            <a:off x="4508500" y="3411538"/>
            <a:ext cx="3840163" cy="519112"/>
          </a:xfrm>
          <a:prstGeom prst="rect">
            <a:avLst/>
          </a:prstGeom>
          <a:noFill/>
          <a:ln w="9525">
            <a:noFill/>
            <a:miter lim="800000"/>
            <a:headEnd/>
            <a:tailEnd/>
          </a:ln>
        </p:spPr>
        <p:txBody>
          <a:bodyPr wrap="none">
            <a:spAutoFit/>
          </a:bodyPr>
          <a:lstStyle/>
          <a:p>
            <a:pPr algn="r"/>
            <a:r>
              <a:rPr lang="en-US" sz="2800" dirty="0">
                <a:solidFill>
                  <a:srgbClr val="FF0000"/>
                </a:solidFill>
                <a:latin typeface="Arial" pitchFamily="34" charset="0"/>
              </a:rPr>
              <a:t>Each thread has flag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LockOne</a:t>
            </a:r>
          </a:p>
        </p:txBody>
      </p:sp>
      <p:pic>
        <p:nvPicPr>
          <p:cNvPr id="48131"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8132"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class </a:t>
            </a:r>
            <a:r>
              <a:rPr lang="en-US" sz="2400" dirty="0" err="1">
                <a:solidFill>
                  <a:schemeClr val="bg1">
                    <a:lumMod val="75000"/>
                  </a:schemeClr>
                </a:solidFill>
                <a:latin typeface="Lucida Console" pitchFamily="49" charset="0"/>
                <a:cs typeface="Courier New" pitchFamily="49" charset="0"/>
              </a:rPr>
              <a:t>LockOne</a:t>
            </a:r>
            <a:r>
              <a:rPr lang="en-US" sz="2400" dirty="0">
                <a:solidFill>
                  <a:schemeClr val="bg1">
                    <a:lumMod val="75000"/>
                  </a:schemeClr>
                </a:solidFill>
                <a:latin typeface="Lucida Console" pitchFamily="49" charset="0"/>
                <a:cs typeface="Courier New" pitchFamily="49" charset="0"/>
              </a:rPr>
              <a:t> implements Lock {</a:t>
            </a:r>
          </a:p>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private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 flag = new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[2];</a:t>
            </a:r>
          </a:p>
          <a:p>
            <a:pPr eaLnBrk="1" hangingPunct="1">
              <a:lnSpc>
                <a:spcPct val="70000"/>
              </a:lnSpc>
              <a:spcBef>
                <a:spcPct val="30000"/>
              </a:spcBef>
              <a:defRPr/>
            </a:pPr>
            <a:r>
              <a:rPr lang="en-US" sz="2400" dirty="0">
                <a:solidFill>
                  <a:schemeClr val="bg1">
                    <a:lumMod val="75000"/>
                  </a:schemeClr>
                </a:solidFill>
                <a:latin typeface="Lucida Console" pitchFamily="49" charset="0"/>
              </a:rPr>
              <a:t>public void lock() {</a:t>
            </a:r>
          </a:p>
          <a:p>
            <a:pPr>
              <a:defRPr/>
            </a:pPr>
            <a:r>
              <a:rPr lang="en-US" sz="2400" dirty="0">
                <a:latin typeface="Lucida Console" pitchFamily="49" charset="0"/>
              </a:rPr>
              <a:t>  </a:t>
            </a:r>
            <a:r>
              <a:rPr lang="en-US" sz="2400" dirty="0">
                <a:solidFill>
                  <a:schemeClr val="accent2"/>
                </a:solidFill>
                <a:latin typeface="Lucida Console" pitchFamily="49" charset="0"/>
              </a:rPr>
              <a:t>flag[</a:t>
            </a:r>
            <a:r>
              <a:rPr lang="en-US" sz="2400" dirty="0" err="1">
                <a:solidFill>
                  <a:schemeClr val="accent2"/>
                </a:solidFill>
                <a:latin typeface="Lucida Console" pitchFamily="49" charset="0"/>
              </a:rPr>
              <a:t>i</a:t>
            </a:r>
            <a:r>
              <a:rPr lang="en-US" sz="2400" dirty="0">
                <a:solidFill>
                  <a:schemeClr val="accent2"/>
                </a:solidFill>
                <a:latin typeface="Lucida Console" pitchFamily="49" charset="0"/>
              </a:rPr>
              <a:t>] =</a:t>
            </a:r>
            <a:r>
              <a:rPr lang="en-US" sz="2400" dirty="0">
                <a:latin typeface="Lucida Console" pitchFamily="49" charset="0"/>
              </a:rPr>
              <a:t> </a:t>
            </a:r>
            <a:r>
              <a:rPr lang="en-US" sz="2400" dirty="0">
                <a:solidFill>
                  <a:schemeClr val="tx1"/>
                </a:solidFill>
                <a:latin typeface="Lucida Console" pitchFamily="49" charset="0"/>
              </a:rPr>
              <a:t>true</a:t>
            </a:r>
            <a:r>
              <a:rPr lang="en-US" sz="2400" dirty="0">
                <a:latin typeface="Lucida Console" pitchFamily="49" charset="0"/>
              </a:rPr>
              <a:t>;</a:t>
            </a:r>
          </a:p>
          <a:p>
            <a:pPr>
              <a:defRPr/>
            </a:pPr>
            <a:r>
              <a:rPr lang="en-US" sz="2400" dirty="0">
                <a:latin typeface="Lucida Console" pitchFamily="49" charset="0"/>
              </a:rPr>
              <a:t>  </a:t>
            </a:r>
            <a:r>
              <a:rPr lang="en-US" sz="2400" dirty="0">
                <a:solidFill>
                  <a:schemeClr val="bg1">
                    <a:lumMod val="75000"/>
                  </a:schemeClr>
                </a:solidFill>
                <a:latin typeface="Lucida Console" pitchFamily="49" charset="0"/>
              </a:rPr>
              <a:t>while (flag[j]) {}</a:t>
            </a:r>
          </a:p>
          <a:p>
            <a:pPr>
              <a:defRPr/>
            </a:pPr>
            <a:r>
              <a:rPr lang="en-US" sz="2400" dirty="0">
                <a:solidFill>
                  <a:schemeClr val="bg1">
                    <a:lumMod val="75000"/>
                  </a:schemeClr>
                </a:solidFill>
                <a:latin typeface="Lucida Console" pitchFamily="49" charset="0"/>
              </a:rPr>
              <a:t> }</a:t>
            </a:r>
          </a:p>
        </p:txBody>
      </p:sp>
      <p:sp>
        <p:nvSpPr>
          <p:cNvPr id="48133" name="AutoShape 4"/>
          <p:cNvSpPr>
            <a:spLocks noChangeArrowheads="1"/>
          </p:cNvSpPr>
          <p:nvPr/>
        </p:nvSpPr>
        <p:spPr bwMode="auto">
          <a:xfrm>
            <a:off x="1046163" y="2844800"/>
            <a:ext cx="2971800" cy="381000"/>
          </a:xfrm>
          <a:prstGeom prst="wedgeRoundRectCallout">
            <a:avLst>
              <a:gd name="adj1" fmla="val 103579"/>
              <a:gd name="adj2" fmla="val 100833"/>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48134" name="Text Box 5"/>
          <p:cNvSpPr txBox="1">
            <a:spLocks noChangeArrowheads="1"/>
          </p:cNvSpPr>
          <p:nvPr/>
        </p:nvSpPr>
        <p:spPr bwMode="auto">
          <a:xfrm>
            <a:off x="5827706" y="3297238"/>
            <a:ext cx="2101857" cy="523220"/>
          </a:xfrm>
          <a:prstGeom prst="rect">
            <a:avLst/>
          </a:prstGeom>
          <a:noFill/>
          <a:ln w="9525">
            <a:noFill/>
            <a:miter lim="800000"/>
            <a:headEnd/>
            <a:tailEnd/>
          </a:ln>
        </p:spPr>
        <p:txBody>
          <a:bodyPr wrap="none">
            <a:spAutoFit/>
          </a:bodyPr>
          <a:lstStyle/>
          <a:p>
            <a:pPr algn="r"/>
            <a:r>
              <a:rPr lang="en-US" sz="2800" dirty="0">
                <a:solidFill>
                  <a:srgbClr val="FF0000"/>
                </a:solidFill>
                <a:latin typeface="Arial" pitchFamily="34" charset="0"/>
              </a:rPr>
              <a:t>Set my flag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LockOne</a:t>
            </a:r>
          </a:p>
        </p:txBody>
      </p:sp>
      <p:pic>
        <p:nvPicPr>
          <p:cNvPr id="49155"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9156"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class </a:t>
            </a:r>
            <a:r>
              <a:rPr lang="en-US" sz="2400" dirty="0" err="1">
                <a:solidFill>
                  <a:schemeClr val="bg1">
                    <a:lumMod val="75000"/>
                  </a:schemeClr>
                </a:solidFill>
                <a:latin typeface="Lucida Console" pitchFamily="49" charset="0"/>
                <a:cs typeface="Courier New" pitchFamily="49" charset="0"/>
              </a:rPr>
              <a:t>LockOne</a:t>
            </a:r>
            <a:r>
              <a:rPr lang="en-US" sz="2400" dirty="0">
                <a:solidFill>
                  <a:schemeClr val="bg1">
                    <a:lumMod val="75000"/>
                  </a:schemeClr>
                </a:solidFill>
                <a:latin typeface="Lucida Console" pitchFamily="49" charset="0"/>
                <a:cs typeface="Courier New" pitchFamily="49" charset="0"/>
              </a:rPr>
              <a:t> implements Lock {</a:t>
            </a:r>
          </a:p>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private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 flag = new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[2];</a:t>
            </a:r>
          </a:p>
          <a:p>
            <a:pPr eaLnBrk="1" hangingPunct="1">
              <a:lnSpc>
                <a:spcPct val="70000"/>
              </a:lnSpc>
              <a:spcBef>
                <a:spcPct val="30000"/>
              </a:spcBef>
              <a:defRPr/>
            </a:pPr>
            <a:r>
              <a:rPr lang="en-US" sz="2400" dirty="0">
                <a:solidFill>
                  <a:schemeClr val="bg1">
                    <a:lumMod val="75000"/>
                  </a:schemeClr>
                </a:solidFill>
                <a:latin typeface="Lucida Console" pitchFamily="49" charset="0"/>
              </a:rPr>
              <a:t>public void lock() {</a:t>
            </a:r>
          </a:p>
          <a:p>
            <a:pPr>
              <a:defRPr/>
            </a:pPr>
            <a:r>
              <a:rPr lang="en-US" sz="2400" dirty="0">
                <a:solidFill>
                  <a:schemeClr val="bg1">
                    <a:lumMod val="75000"/>
                  </a:schemeClr>
                </a:solidFill>
                <a:latin typeface="Lucida Console" pitchFamily="49" charset="0"/>
              </a:rPr>
              <a:t>  flag[</a:t>
            </a:r>
            <a:r>
              <a:rPr lang="en-US" sz="2400" dirty="0" err="1">
                <a:solidFill>
                  <a:schemeClr val="bg1">
                    <a:lumMod val="75000"/>
                  </a:schemeClr>
                </a:solidFill>
                <a:latin typeface="Lucida Console" pitchFamily="49" charset="0"/>
              </a:rPr>
              <a:t>i</a:t>
            </a:r>
            <a:r>
              <a:rPr lang="en-US" sz="2400" dirty="0">
                <a:solidFill>
                  <a:schemeClr val="bg1">
                    <a:lumMod val="75000"/>
                  </a:schemeClr>
                </a:solidFill>
                <a:latin typeface="Lucida Console" pitchFamily="49" charset="0"/>
              </a:rPr>
              <a:t>] = true;</a:t>
            </a:r>
          </a:p>
          <a:p>
            <a:pPr>
              <a:defRPr/>
            </a:pPr>
            <a:r>
              <a:rPr lang="en-US" sz="2400" dirty="0">
                <a:latin typeface="Lucida Console" pitchFamily="49" charset="0"/>
              </a:rPr>
              <a:t>  </a:t>
            </a:r>
            <a:r>
              <a:rPr lang="en-US" sz="2400" dirty="0">
                <a:solidFill>
                  <a:schemeClr val="tx1"/>
                </a:solidFill>
                <a:latin typeface="Lucida Console" pitchFamily="49" charset="0"/>
              </a:rPr>
              <a:t>while</a:t>
            </a:r>
            <a:r>
              <a:rPr lang="en-US" sz="2400" dirty="0">
                <a:latin typeface="Lucida Console" pitchFamily="49" charset="0"/>
              </a:rPr>
              <a:t> </a:t>
            </a:r>
            <a:r>
              <a:rPr lang="en-US" sz="2400" dirty="0">
                <a:solidFill>
                  <a:schemeClr val="accent2"/>
                </a:solidFill>
                <a:latin typeface="Lucida Console" pitchFamily="49" charset="0"/>
              </a:rPr>
              <a:t>(flag[j]) {}</a:t>
            </a:r>
          </a:p>
          <a:p>
            <a:pPr>
              <a:defRPr/>
            </a:pPr>
            <a:r>
              <a:rPr lang="en-US" sz="2400" dirty="0">
                <a:latin typeface="Lucida Console" pitchFamily="49" charset="0"/>
              </a:rPr>
              <a:t> </a:t>
            </a:r>
            <a:r>
              <a:rPr lang="en-US" sz="2400" dirty="0">
                <a:solidFill>
                  <a:schemeClr val="bg1">
                    <a:lumMod val="75000"/>
                  </a:schemeClr>
                </a:solidFill>
                <a:latin typeface="Lucida Console" pitchFamily="49" charset="0"/>
              </a:rPr>
              <a:t>}</a:t>
            </a:r>
          </a:p>
        </p:txBody>
      </p:sp>
      <p:sp>
        <p:nvSpPr>
          <p:cNvPr id="49157" name="Text Box 8"/>
          <p:cNvSpPr txBox="1">
            <a:spLocks noChangeArrowheads="1"/>
          </p:cNvSpPr>
          <p:nvPr/>
        </p:nvSpPr>
        <p:spPr bwMode="auto">
          <a:xfrm>
            <a:off x="2924175" y="4767263"/>
            <a:ext cx="4767263"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Wait for other flag to become </a:t>
            </a:r>
            <a:r>
              <a:rPr lang="en-US" sz="2800" dirty="0">
                <a:solidFill>
                  <a:schemeClr val="tx1"/>
                </a:solidFill>
                <a:latin typeface="Arial" pitchFamily="34" charset="0"/>
              </a:rPr>
              <a:t>false</a:t>
            </a:r>
          </a:p>
        </p:txBody>
      </p:sp>
      <p:sp>
        <p:nvSpPr>
          <p:cNvPr id="49158" name="AutoShape 7"/>
          <p:cNvSpPr>
            <a:spLocks noChangeArrowheads="1"/>
          </p:cNvSpPr>
          <p:nvPr/>
        </p:nvSpPr>
        <p:spPr bwMode="auto">
          <a:xfrm>
            <a:off x="1027113" y="3227388"/>
            <a:ext cx="3687762" cy="457200"/>
          </a:xfrm>
          <a:prstGeom prst="wedgeRoundRectCallout">
            <a:avLst>
              <a:gd name="adj1" fmla="val 52366"/>
              <a:gd name="adj2" fmla="val 283333"/>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Art of Multiprocessor Programming</a:t>
            </a:r>
          </a:p>
        </p:txBody>
      </p:sp>
      <p:sp>
        <p:nvSpPr>
          <p:cNvPr id="50179" name="Slide Number Placeholder 4"/>
          <p:cNvSpPr>
            <a:spLocks noGrp="1"/>
          </p:cNvSpPr>
          <p:nvPr>
            <p:ph type="sldNum" sz="quarter" idx="11"/>
          </p:nvPr>
        </p:nvSpPr>
        <p:spPr>
          <a:noFill/>
        </p:spPr>
        <p:txBody>
          <a:bodyPr/>
          <a:lstStyle/>
          <a:p>
            <a:fld id="{15DD522D-E315-45CC-A813-C0DC1BD09EA4}" type="slidenum">
              <a:rPr lang="ar-SA" smtClean="0">
                <a:cs typeface="Arial" pitchFamily="34" charset="0"/>
              </a:rPr>
              <a:pPr/>
              <a:t>48</a:t>
            </a:fld>
            <a:endParaRPr lang="en-US" smtClean="0">
              <a:cs typeface="Arial" pitchFamily="34" charset="0"/>
            </a:endParaRPr>
          </a:p>
        </p:txBody>
      </p:sp>
      <p:pic>
        <p:nvPicPr>
          <p:cNvPr id="501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0181" name="Rectangle 3"/>
          <p:cNvSpPr>
            <a:spLocks noGrp="1" noChangeArrowheads="1"/>
          </p:cNvSpPr>
          <p:nvPr>
            <p:ph type="body" idx="1"/>
          </p:nvPr>
        </p:nvSpPr>
        <p:spPr>
          <a:noFill/>
        </p:spPr>
        <p:txBody>
          <a:bodyPr/>
          <a:lstStyle/>
          <a:p>
            <a:r>
              <a:rPr lang="en-US" sz="3600" dirty="0" smtClean="0"/>
              <a:t>Assume</a:t>
            </a:r>
            <a:r>
              <a:rPr lang="en-US" sz="4000" dirty="0" smtClean="0"/>
              <a:t> </a:t>
            </a:r>
            <a:r>
              <a:rPr lang="en-US" dirty="0" err="1" smtClean="0">
                <a:solidFill>
                  <a:schemeClr val="tx1"/>
                </a:solidFill>
              </a:rPr>
              <a:t>CS</a:t>
            </a:r>
            <a:r>
              <a:rPr lang="en-US" baseline="-25000" dirty="0" err="1" smtClean="0">
                <a:solidFill>
                  <a:schemeClr val="tx1"/>
                </a:solidFill>
              </a:rPr>
              <a:t>A</a:t>
            </a:r>
            <a:r>
              <a:rPr lang="en-US" baseline="30000" dirty="0" err="1" smtClean="0">
                <a:solidFill>
                  <a:schemeClr val="tx1"/>
                </a:solidFill>
              </a:rPr>
              <a:t>j</a:t>
            </a:r>
            <a:r>
              <a:rPr lang="en-US" sz="4000" dirty="0" smtClean="0"/>
              <a:t> </a:t>
            </a:r>
            <a:r>
              <a:rPr lang="en-US" sz="3600" dirty="0" smtClean="0"/>
              <a:t>overlaps</a:t>
            </a:r>
            <a:r>
              <a:rPr lang="en-US" sz="4000" dirty="0" smtClean="0"/>
              <a:t> </a:t>
            </a:r>
            <a:r>
              <a:rPr lang="en-US" dirty="0" err="1" smtClean="0">
                <a:solidFill>
                  <a:schemeClr val="tx1"/>
                </a:solidFill>
              </a:rPr>
              <a:t>CS</a:t>
            </a:r>
            <a:r>
              <a:rPr lang="en-US" baseline="-25000" dirty="0" err="1" smtClean="0">
                <a:solidFill>
                  <a:schemeClr val="tx1"/>
                </a:solidFill>
              </a:rPr>
              <a:t>B</a:t>
            </a:r>
            <a:r>
              <a:rPr lang="en-US" baseline="30000" dirty="0" err="1" smtClean="0">
                <a:solidFill>
                  <a:schemeClr val="tx1"/>
                </a:solidFill>
              </a:rPr>
              <a:t>k</a:t>
            </a:r>
            <a:endParaRPr lang="en-US" sz="4000" dirty="0" smtClean="0"/>
          </a:p>
          <a:p>
            <a:r>
              <a:rPr lang="en-US" sz="3600" dirty="0" smtClean="0"/>
              <a:t>Consider each thread's last (</a:t>
            </a:r>
            <a:r>
              <a:rPr lang="en-US" sz="3600" dirty="0" smtClean="0">
                <a:solidFill>
                  <a:schemeClr val="tx1"/>
                </a:solidFill>
              </a:rPr>
              <a:t>j</a:t>
            </a:r>
            <a:r>
              <a:rPr lang="en-US" sz="3600" dirty="0" smtClean="0"/>
              <a:t>-</a:t>
            </a:r>
            <a:r>
              <a:rPr lang="en-US" sz="3600" dirty="0" err="1" smtClean="0"/>
              <a:t>th</a:t>
            </a:r>
            <a:r>
              <a:rPr lang="en-US" sz="3600" dirty="0" smtClean="0"/>
              <a:t> and </a:t>
            </a:r>
            <a:r>
              <a:rPr lang="en-US" sz="3600" dirty="0" smtClean="0">
                <a:solidFill>
                  <a:schemeClr val="tx1"/>
                </a:solidFill>
              </a:rPr>
              <a:t>k</a:t>
            </a:r>
            <a:r>
              <a:rPr lang="en-US" sz="3600" dirty="0" smtClean="0"/>
              <a:t>-</a:t>
            </a:r>
            <a:r>
              <a:rPr lang="en-US" sz="3600" dirty="0" err="1" smtClean="0"/>
              <a:t>th</a:t>
            </a:r>
            <a:r>
              <a:rPr lang="en-US" sz="3600" dirty="0" smtClean="0"/>
              <a:t>) read and write in the </a:t>
            </a:r>
            <a:r>
              <a:rPr lang="en-US" sz="3600" dirty="0" smtClean="0">
                <a:solidFill>
                  <a:schemeClr val="tx1"/>
                </a:solidFill>
              </a:rPr>
              <a:t>lock()</a:t>
            </a:r>
            <a:r>
              <a:rPr lang="en-US" sz="3600" dirty="0" smtClean="0"/>
              <a:t> method before entering</a:t>
            </a:r>
            <a:r>
              <a:rPr lang="en-US" dirty="0" smtClean="0"/>
              <a:t> </a:t>
            </a:r>
            <a:endParaRPr lang="en-US" sz="4000" dirty="0" smtClean="0"/>
          </a:p>
          <a:p>
            <a:r>
              <a:rPr lang="en-US" sz="3600" dirty="0" smtClean="0"/>
              <a:t>Derive a contradiction</a:t>
            </a:r>
            <a:endParaRPr lang="en-US" sz="2800" baseline="-25000" dirty="0" smtClean="0">
              <a:solidFill>
                <a:schemeClr val="tx1"/>
              </a:solidFill>
            </a:endParaRPr>
          </a:p>
          <a:p>
            <a:pPr lvl="1"/>
            <a:endParaRPr lang="en-US" sz="3200" baseline="-25000" dirty="0" smtClean="0">
              <a:solidFill>
                <a:schemeClr val="tx1"/>
              </a:solidFill>
            </a:endParaRPr>
          </a:p>
        </p:txBody>
      </p:sp>
      <p:sp>
        <p:nvSpPr>
          <p:cNvPr id="50182" name="Rectangle 4"/>
          <p:cNvSpPr>
            <a:spLocks noGrp="1" noChangeArrowheads="1"/>
          </p:cNvSpPr>
          <p:nvPr>
            <p:ph type="title"/>
          </p:nvPr>
        </p:nvSpPr>
        <p:spPr>
          <a:noFill/>
        </p:spPr>
        <p:txBody>
          <a:bodyPr/>
          <a:lstStyle/>
          <a:p>
            <a:r>
              <a:rPr lang="en-US" sz="4000" smtClean="0"/>
              <a:t>LockOne Satisfies</a:t>
            </a:r>
            <a:r>
              <a:rPr lang="en-US" sz="3200" smtClean="0"/>
              <a:t> </a:t>
            </a:r>
            <a:r>
              <a:rPr lang="en-US" sz="4000" smtClean="0"/>
              <a:t>Mutual Exclusion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Art of Multiprocessor Programming</a:t>
            </a:r>
          </a:p>
        </p:txBody>
      </p:sp>
      <p:sp>
        <p:nvSpPr>
          <p:cNvPr id="51203" name="Slide Number Placeholder 4"/>
          <p:cNvSpPr>
            <a:spLocks noGrp="1"/>
          </p:cNvSpPr>
          <p:nvPr>
            <p:ph type="sldNum" sz="quarter" idx="11"/>
          </p:nvPr>
        </p:nvSpPr>
        <p:spPr>
          <a:noFill/>
        </p:spPr>
        <p:txBody>
          <a:bodyPr/>
          <a:lstStyle/>
          <a:p>
            <a:fld id="{A20FE734-CD61-458B-B32D-A6A1C0B0A627}" type="slidenum">
              <a:rPr lang="ar-SA" smtClean="0">
                <a:cs typeface="Arial" pitchFamily="34" charset="0"/>
              </a:rPr>
              <a:pPr/>
              <a:t>49</a:t>
            </a:fld>
            <a:endParaRPr lang="en-US" smtClean="0">
              <a:cs typeface="Arial" pitchFamily="34" charset="0"/>
            </a:endParaRPr>
          </a:p>
        </p:txBody>
      </p:sp>
      <p:pic>
        <p:nvPicPr>
          <p:cNvPr id="512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1205" name="Rectangle 3"/>
          <p:cNvSpPr>
            <a:spLocks noGrp="1" noChangeArrowheads="1"/>
          </p:cNvSpPr>
          <p:nvPr>
            <p:ph type="body" idx="1"/>
          </p:nvPr>
        </p:nvSpPr>
        <p:spPr>
          <a:xfrm>
            <a:off x="685800" y="1824038"/>
            <a:ext cx="7772400" cy="4114800"/>
          </a:xfrm>
          <a:noFill/>
        </p:spPr>
        <p:txBody>
          <a:bodyPr/>
          <a:lstStyle/>
          <a:p>
            <a:r>
              <a:rPr lang="en-US" b="1" smtClean="0">
                <a:solidFill>
                  <a:schemeClr val="tx1"/>
                </a:solidFill>
              </a:rPr>
              <a:t>write</a:t>
            </a:r>
            <a:r>
              <a:rPr lang="en-US" b="1" baseline="-25000" smtClean="0">
                <a:solidFill>
                  <a:schemeClr val="tx1"/>
                </a:solidFill>
              </a:rPr>
              <a:t>A</a:t>
            </a:r>
            <a:r>
              <a:rPr lang="en-US" b="1" smtClean="0">
                <a:solidFill>
                  <a:schemeClr val="tx1"/>
                </a:solidFill>
              </a:rPr>
              <a:t>(flag[A]=true) </a:t>
            </a:r>
            <a:r>
              <a:rPr lang="en-US" b="1" smtClean="0">
                <a:solidFill>
                  <a:schemeClr val="tx1"/>
                </a:solidFill>
                <a:sym typeface="Wingdings" pitchFamily="2" charset="2"/>
              </a:rPr>
              <a:t> </a:t>
            </a:r>
            <a:r>
              <a:rPr lang="en-US" b="1" smtClean="0">
                <a:solidFill>
                  <a:schemeClr val="tx1"/>
                </a:solidFill>
              </a:rPr>
              <a:t>read</a:t>
            </a:r>
            <a:r>
              <a:rPr lang="en-US" b="1" baseline="-25000" smtClean="0">
                <a:solidFill>
                  <a:schemeClr val="tx1"/>
                </a:solidFill>
              </a:rPr>
              <a:t>A</a:t>
            </a:r>
            <a:r>
              <a:rPr lang="en-US" b="1" smtClean="0">
                <a:solidFill>
                  <a:schemeClr val="tx1"/>
                </a:solidFill>
              </a:rPr>
              <a:t>(flag[B]==false) </a:t>
            </a:r>
            <a:r>
              <a:rPr lang="en-US" b="1" smtClean="0">
                <a:solidFill>
                  <a:schemeClr val="tx1"/>
                </a:solidFill>
                <a:sym typeface="Wingdings" pitchFamily="2" charset="2"/>
              </a:rPr>
              <a:t></a:t>
            </a:r>
            <a:r>
              <a:rPr lang="en-US" b="1" smtClean="0">
                <a:solidFill>
                  <a:schemeClr val="tx1"/>
                </a:solidFill>
              </a:rPr>
              <a:t>CS</a:t>
            </a:r>
            <a:r>
              <a:rPr lang="en-US" b="1" baseline="-25000" smtClean="0">
                <a:solidFill>
                  <a:schemeClr val="tx1"/>
                </a:solidFill>
              </a:rPr>
              <a:t>A</a:t>
            </a:r>
          </a:p>
          <a:p>
            <a:endParaRPr lang="en-US" b="1" baseline="-25000" smtClean="0">
              <a:solidFill>
                <a:schemeClr val="tx1"/>
              </a:solidFill>
            </a:endParaRPr>
          </a:p>
          <a:p>
            <a:r>
              <a:rPr lang="en-US" b="1" smtClean="0">
                <a:solidFill>
                  <a:schemeClr val="tx1"/>
                </a:solidFill>
              </a:rPr>
              <a:t>write</a:t>
            </a:r>
            <a:r>
              <a:rPr lang="en-US" b="1" baseline="-25000" smtClean="0">
                <a:solidFill>
                  <a:schemeClr val="tx1"/>
                </a:solidFill>
              </a:rPr>
              <a:t>B</a:t>
            </a:r>
            <a:r>
              <a:rPr lang="en-US" b="1" smtClean="0">
                <a:solidFill>
                  <a:schemeClr val="tx1"/>
                </a:solidFill>
              </a:rPr>
              <a:t>(flag[B]=true) </a:t>
            </a:r>
            <a:r>
              <a:rPr lang="en-US" b="1" smtClean="0">
                <a:solidFill>
                  <a:schemeClr val="tx1"/>
                </a:solidFill>
                <a:sym typeface="Wingdings" pitchFamily="2" charset="2"/>
              </a:rPr>
              <a:t></a:t>
            </a:r>
            <a:r>
              <a:rPr lang="en-US" b="1" smtClean="0">
                <a:solidFill>
                  <a:schemeClr val="tx1"/>
                </a:solidFill>
              </a:rPr>
              <a:t> read</a:t>
            </a:r>
            <a:r>
              <a:rPr lang="en-US" b="1" baseline="-25000" smtClean="0">
                <a:solidFill>
                  <a:schemeClr val="tx1"/>
                </a:solidFill>
              </a:rPr>
              <a:t>B</a:t>
            </a:r>
            <a:r>
              <a:rPr lang="en-US" b="1" smtClean="0">
                <a:solidFill>
                  <a:schemeClr val="tx1"/>
                </a:solidFill>
              </a:rPr>
              <a:t>(flag[A]==false) </a:t>
            </a:r>
            <a:r>
              <a:rPr lang="en-US" b="1" smtClean="0">
                <a:solidFill>
                  <a:schemeClr val="tx1"/>
                </a:solidFill>
                <a:sym typeface="Wingdings" pitchFamily="2" charset="2"/>
              </a:rPr>
              <a:t> </a:t>
            </a:r>
            <a:r>
              <a:rPr lang="en-US" b="1" smtClean="0">
                <a:solidFill>
                  <a:schemeClr val="tx1"/>
                </a:solidFill>
              </a:rPr>
              <a:t>CS</a:t>
            </a:r>
            <a:r>
              <a:rPr lang="en-US" b="1" baseline="-25000" smtClean="0">
                <a:solidFill>
                  <a:schemeClr val="tx1"/>
                </a:solidFill>
              </a:rPr>
              <a:t>B</a:t>
            </a:r>
          </a:p>
        </p:txBody>
      </p:sp>
      <p:sp>
        <p:nvSpPr>
          <p:cNvPr id="51206" name="Rectangle 4"/>
          <p:cNvSpPr>
            <a:spLocks noGrp="1" noChangeArrowheads="1"/>
          </p:cNvSpPr>
          <p:nvPr>
            <p:ph type="title"/>
          </p:nvPr>
        </p:nvSpPr>
        <p:spPr>
          <a:xfrm>
            <a:off x="714375" y="392113"/>
            <a:ext cx="7772400" cy="1143000"/>
          </a:xfrm>
          <a:noFill/>
        </p:spPr>
        <p:txBody>
          <a:bodyPr/>
          <a:lstStyle/>
          <a:p>
            <a:r>
              <a:rPr lang="en-US" sz="4000" smtClean="0"/>
              <a:t>From the Code</a:t>
            </a:r>
          </a:p>
        </p:txBody>
      </p:sp>
      <p:sp>
        <p:nvSpPr>
          <p:cNvPr id="51207" name="Text Box 6"/>
          <p:cNvSpPr txBox="1">
            <a:spLocks noChangeArrowheads="1"/>
          </p:cNvSpPr>
          <p:nvPr/>
        </p:nvSpPr>
        <p:spPr bwMode="auto">
          <a:xfrm>
            <a:off x="1924050" y="4527550"/>
            <a:ext cx="5486400" cy="1666875"/>
          </a:xfrm>
          <a:prstGeom prst="rect">
            <a:avLst/>
          </a:prstGeom>
          <a:solidFill>
            <a:srgbClr val="FFFFCC"/>
          </a:solidFill>
          <a:ln w="9525">
            <a:solidFill>
              <a:srgbClr val="FF0000"/>
            </a:solidFill>
            <a:miter lim="800000"/>
            <a:headEnd/>
            <a:tailEnd/>
          </a:ln>
        </p:spPr>
        <p:txBody>
          <a:bodyPr>
            <a:spAutoFit/>
          </a:bodyPr>
          <a:lstStyle/>
          <a:p>
            <a:pPr eaLnBrk="1" hangingPunct="1">
              <a:lnSpc>
                <a:spcPct val="70000"/>
              </a:lnSpc>
              <a:spcBef>
                <a:spcPct val="30000"/>
              </a:spcBef>
            </a:pPr>
            <a:r>
              <a:rPr lang="en-US" sz="1800">
                <a:solidFill>
                  <a:schemeClr val="tx1"/>
                </a:solidFill>
                <a:latin typeface="Lucida Console" pitchFamily="49" charset="0"/>
                <a:cs typeface="Courier New" pitchFamily="49" charset="0"/>
              </a:rPr>
              <a:t>class</a:t>
            </a:r>
            <a:r>
              <a:rPr lang="en-US" sz="1800">
                <a:solidFill>
                  <a:schemeClr val="accent2"/>
                </a:solidFill>
                <a:latin typeface="Lucida Console" pitchFamily="49" charset="0"/>
                <a:cs typeface="Courier New" pitchFamily="49" charset="0"/>
              </a:rPr>
              <a:t> LockOne </a:t>
            </a:r>
            <a:r>
              <a:rPr lang="en-US" sz="1800">
                <a:solidFill>
                  <a:schemeClr val="tx1"/>
                </a:solidFill>
                <a:latin typeface="Lucida Console" pitchFamily="49" charset="0"/>
                <a:cs typeface="Courier New" pitchFamily="49" charset="0"/>
              </a:rPr>
              <a:t>implements</a:t>
            </a:r>
            <a:r>
              <a:rPr lang="en-US" sz="18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1800">
                <a:solidFill>
                  <a:schemeClr val="tx1"/>
                </a:solidFill>
                <a:latin typeface="Lucida Console" pitchFamily="49" charset="0"/>
                <a:cs typeface="Courier New" pitchFamily="49" charset="0"/>
              </a:rPr>
              <a:t>…</a:t>
            </a:r>
            <a:r>
              <a:rPr lang="en-US" sz="1800">
                <a:solidFill>
                  <a:schemeClr val="accent2"/>
                </a:solidFill>
                <a:latin typeface="Lucida Console" pitchFamily="49" charset="0"/>
                <a:cs typeface="Courier New" pitchFamily="49" charset="0"/>
              </a:rPr>
              <a:t> </a:t>
            </a:r>
          </a:p>
          <a:p>
            <a:pPr eaLnBrk="1" hangingPunct="1">
              <a:lnSpc>
                <a:spcPct val="70000"/>
              </a:lnSpc>
              <a:spcBef>
                <a:spcPct val="30000"/>
              </a:spcBef>
            </a:pPr>
            <a:r>
              <a:rPr lang="en-US" sz="1800">
                <a:solidFill>
                  <a:schemeClr val="tx1"/>
                </a:solidFill>
                <a:latin typeface="Lucida Console" pitchFamily="49" charset="0"/>
              </a:rPr>
              <a:t>public void</a:t>
            </a:r>
            <a:r>
              <a:rPr lang="en-US" sz="1800">
                <a:latin typeface="Lucida Console" pitchFamily="49" charset="0"/>
              </a:rPr>
              <a:t> </a:t>
            </a:r>
            <a:r>
              <a:rPr lang="en-US" sz="1800">
                <a:solidFill>
                  <a:schemeClr val="accent2"/>
                </a:solidFill>
                <a:latin typeface="Lucida Console" pitchFamily="49" charset="0"/>
              </a:rPr>
              <a:t>lock() {</a:t>
            </a:r>
          </a:p>
          <a:p>
            <a:r>
              <a:rPr lang="en-US" sz="1800">
                <a:latin typeface="Lucida Console" pitchFamily="49" charset="0"/>
              </a:rPr>
              <a:t>  </a:t>
            </a:r>
            <a:r>
              <a:rPr lang="en-US" sz="1800">
                <a:solidFill>
                  <a:schemeClr val="accent2"/>
                </a:solidFill>
                <a:latin typeface="Lucida Console" pitchFamily="49" charset="0"/>
              </a:rPr>
              <a:t>flag[i] =</a:t>
            </a:r>
            <a:r>
              <a:rPr lang="en-US" sz="1800">
                <a:latin typeface="Lucida Console" pitchFamily="49" charset="0"/>
              </a:rPr>
              <a:t> </a:t>
            </a:r>
            <a:r>
              <a:rPr lang="en-US" sz="1800">
                <a:solidFill>
                  <a:schemeClr val="tx1"/>
                </a:solidFill>
                <a:latin typeface="Lucida Console" pitchFamily="49" charset="0"/>
              </a:rPr>
              <a:t>true</a:t>
            </a:r>
            <a:r>
              <a:rPr lang="en-US" sz="1800">
                <a:latin typeface="Lucida Console" pitchFamily="49" charset="0"/>
              </a:rPr>
              <a:t>;</a:t>
            </a:r>
          </a:p>
          <a:p>
            <a:r>
              <a:rPr lang="en-US" sz="1800">
                <a:latin typeface="Lucida Console" pitchFamily="49" charset="0"/>
              </a:rPr>
              <a:t>  </a:t>
            </a:r>
            <a:r>
              <a:rPr lang="en-US" sz="1800">
                <a:solidFill>
                  <a:schemeClr val="tx1"/>
                </a:solidFill>
                <a:latin typeface="Lucida Console" pitchFamily="49" charset="0"/>
              </a:rPr>
              <a:t>while</a:t>
            </a:r>
            <a:r>
              <a:rPr lang="en-US" sz="1800">
                <a:latin typeface="Lucida Console" pitchFamily="49" charset="0"/>
              </a:rPr>
              <a:t> </a:t>
            </a:r>
            <a:r>
              <a:rPr lang="en-US" sz="1800">
                <a:solidFill>
                  <a:schemeClr val="accent2"/>
                </a:solidFill>
                <a:latin typeface="Lucida Console" pitchFamily="49" charset="0"/>
              </a:rPr>
              <a:t>(flag[j]) {}</a:t>
            </a:r>
          </a:p>
          <a:p>
            <a:r>
              <a:rPr lang="en-US" sz="1800">
                <a:latin typeface="Lucida Console" pitchFamily="49" charset="0"/>
              </a:rPr>
              <a:t> </a:t>
            </a:r>
            <a:r>
              <a:rPr lang="en-US" sz="1800">
                <a:solidFill>
                  <a:schemeClr val="accent2"/>
                </a:solidFill>
                <a:latin typeface="Lucida Console"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smtClean="0"/>
              <a:t>Art of Multiprocessor Programming</a:t>
            </a:r>
          </a:p>
        </p:txBody>
      </p:sp>
      <p:sp>
        <p:nvSpPr>
          <p:cNvPr id="6147" name="Slide Number Placeholder 4"/>
          <p:cNvSpPr>
            <a:spLocks noGrp="1"/>
          </p:cNvSpPr>
          <p:nvPr>
            <p:ph type="sldNum" sz="quarter" idx="11"/>
          </p:nvPr>
        </p:nvSpPr>
        <p:spPr>
          <a:noFill/>
        </p:spPr>
        <p:txBody>
          <a:bodyPr/>
          <a:lstStyle/>
          <a:p>
            <a:fld id="{11C18781-095F-46B9-80D7-853BBBF60E85}" type="slidenum">
              <a:rPr lang="ar-SA" smtClean="0">
                <a:cs typeface="Arial" pitchFamily="34" charset="0"/>
              </a:rPr>
              <a:pPr/>
              <a:t>5</a:t>
            </a:fld>
            <a:endParaRPr lang="en-US" smtClean="0">
              <a:cs typeface="Arial" pitchFamily="34" charset="0"/>
            </a:endParaRPr>
          </a:p>
        </p:txBody>
      </p:sp>
      <p:pic>
        <p:nvPicPr>
          <p:cNvPr id="614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149" name="Rectangle 2"/>
          <p:cNvSpPr>
            <a:spLocks noGrp="1" noChangeArrowheads="1"/>
          </p:cNvSpPr>
          <p:nvPr>
            <p:ph type="title"/>
          </p:nvPr>
        </p:nvSpPr>
        <p:spPr/>
        <p:txBody>
          <a:bodyPr/>
          <a:lstStyle/>
          <a:p>
            <a:r>
              <a:rPr lang="en-US" smtClean="0"/>
              <a:t>Warning</a:t>
            </a:r>
          </a:p>
        </p:txBody>
      </p:sp>
      <p:sp>
        <p:nvSpPr>
          <p:cNvPr id="6150" name="Rectangle 3"/>
          <p:cNvSpPr>
            <a:spLocks noGrp="1" noChangeArrowheads="1"/>
          </p:cNvSpPr>
          <p:nvPr>
            <p:ph type="body" idx="1"/>
          </p:nvPr>
        </p:nvSpPr>
        <p:spPr/>
        <p:txBody>
          <a:bodyPr/>
          <a:lstStyle/>
          <a:p>
            <a:r>
              <a:rPr lang="en-US" smtClean="0"/>
              <a:t>You will never use these protocols</a:t>
            </a:r>
          </a:p>
          <a:p>
            <a:pPr lvl="1"/>
            <a:r>
              <a:rPr lang="en-US" smtClean="0"/>
              <a:t>Get over it</a:t>
            </a:r>
          </a:p>
          <a:p>
            <a:r>
              <a:rPr lang="en-US" smtClean="0"/>
              <a:t>You are advised to understand them</a:t>
            </a:r>
          </a:p>
          <a:p>
            <a:pPr lvl="1"/>
            <a:r>
              <a:rPr lang="en-US" smtClean="0"/>
              <a:t>The same issues show up everywhere</a:t>
            </a:r>
          </a:p>
          <a:p>
            <a:pPr lvl="1"/>
            <a:r>
              <a:rPr lang="en-US" smtClean="0"/>
              <a:t>Except hidden and more complex</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Art of Multiprocessor Programming</a:t>
            </a:r>
          </a:p>
        </p:txBody>
      </p:sp>
      <p:sp>
        <p:nvSpPr>
          <p:cNvPr id="52227" name="Slide Number Placeholder 4"/>
          <p:cNvSpPr>
            <a:spLocks noGrp="1"/>
          </p:cNvSpPr>
          <p:nvPr>
            <p:ph type="sldNum" sz="quarter" idx="11"/>
          </p:nvPr>
        </p:nvSpPr>
        <p:spPr>
          <a:noFill/>
        </p:spPr>
        <p:txBody>
          <a:bodyPr/>
          <a:lstStyle/>
          <a:p>
            <a:fld id="{AEC342FE-194B-4B90-9B3C-9E591F05EB25}" type="slidenum">
              <a:rPr lang="ar-SA" smtClean="0">
                <a:cs typeface="Arial" pitchFamily="34" charset="0"/>
              </a:rPr>
              <a:pPr/>
              <a:t>50</a:t>
            </a:fld>
            <a:endParaRPr lang="en-US" smtClean="0">
              <a:cs typeface="Arial" pitchFamily="34" charset="0"/>
            </a:endParaRPr>
          </a:p>
        </p:txBody>
      </p:sp>
      <p:pic>
        <p:nvPicPr>
          <p:cNvPr id="52228"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2229" name="Rectangle 2"/>
          <p:cNvSpPr>
            <a:spLocks noGrp="1" noChangeArrowheads="1"/>
          </p:cNvSpPr>
          <p:nvPr>
            <p:ph type="body" idx="1"/>
          </p:nvPr>
        </p:nvSpPr>
        <p:spPr>
          <a:noFill/>
        </p:spPr>
        <p:txBody>
          <a:bodyPr/>
          <a:lstStyle/>
          <a:p>
            <a:r>
              <a:rPr lang="en-US" b="1" smtClean="0">
                <a:solidFill>
                  <a:schemeClr val="tx1"/>
                </a:solidFill>
              </a:rPr>
              <a:t>read</a:t>
            </a:r>
            <a:r>
              <a:rPr lang="en-US" b="1" baseline="-25000" smtClean="0">
                <a:solidFill>
                  <a:schemeClr val="tx1"/>
                </a:solidFill>
              </a:rPr>
              <a:t>A</a:t>
            </a:r>
            <a:r>
              <a:rPr lang="en-US" b="1" smtClean="0">
                <a:solidFill>
                  <a:schemeClr val="tx1"/>
                </a:solidFill>
              </a:rPr>
              <a:t>(flag[B]==false) </a:t>
            </a:r>
            <a:r>
              <a:rPr lang="en-US" b="1" smtClean="0">
                <a:solidFill>
                  <a:schemeClr val="tx1"/>
                </a:solidFill>
                <a:sym typeface="Wingdings" pitchFamily="2" charset="2"/>
              </a:rPr>
              <a:t></a:t>
            </a:r>
            <a:r>
              <a:rPr lang="en-US" b="1" smtClean="0">
                <a:solidFill>
                  <a:schemeClr val="tx1"/>
                </a:solidFill>
              </a:rPr>
              <a:t> write</a:t>
            </a:r>
            <a:r>
              <a:rPr lang="en-US" b="1" baseline="-25000" smtClean="0">
                <a:solidFill>
                  <a:schemeClr val="tx1"/>
                </a:solidFill>
              </a:rPr>
              <a:t>B</a:t>
            </a:r>
            <a:r>
              <a:rPr lang="en-US" b="1" smtClean="0">
                <a:solidFill>
                  <a:schemeClr val="tx1"/>
                </a:solidFill>
              </a:rPr>
              <a:t>(flag[B]=true)</a:t>
            </a:r>
          </a:p>
          <a:p>
            <a:endParaRPr lang="en-US" b="1" smtClean="0">
              <a:solidFill>
                <a:schemeClr val="tx1"/>
              </a:solidFill>
            </a:endParaRPr>
          </a:p>
          <a:p>
            <a:r>
              <a:rPr lang="en-US" b="1" smtClean="0">
                <a:solidFill>
                  <a:schemeClr val="tx1"/>
                </a:solidFill>
              </a:rPr>
              <a:t>read</a:t>
            </a:r>
            <a:r>
              <a:rPr lang="en-US" b="1" baseline="-25000" smtClean="0">
                <a:solidFill>
                  <a:schemeClr val="tx1"/>
                </a:solidFill>
              </a:rPr>
              <a:t>B</a:t>
            </a:r>
            <a:r>
              <a:rPr lang="en-US" b="1" smtClean="0">
                <a:solidFill>
                  <a:schemeClr val="tx1"/>
                </a:solidFill>
              </a:rPr>
              <a:t>(flag[A]==false) </a:t>
            </a:r>
            <a:r>
              <a:rPr lang="en-US" b="1" smtClean="0">
                <a:solidFill>
                  <a:schemeClr val="tx1"/>
                </a:solidFill>
                <a:sym typeface="Wingdings" pitchFamily="2" charset="2"/>
              </a:rPr>
              <a:t></a:t>
            </a:r>
            <a:r>
              <a:rPr lang="en-US" b="1" smtClean="0">
                <a:solidFill>
                  <a:schemeClr val="tx1"/>
                </a:solidFill>
              </a:rPr>
              <a:t> write</a:t>
            </a:r>
            <a:r>
              <a:rPr lang="en-US" b="1" baseline="-25000" smtClean="0">
                <a:solidFill>
                  <a:schemeClr val="tx1"/>
                </a:solidFill>
              </a:rPr>
              <a:t>A</a:t>
            </a:r>
            <a:r>
              <a:rPr lang="en-US" b="1" smtClean="0">
                <a:solidFill>
                  <a:schemeClr val="tx1"/>
                </a:solidFill>
              </a:rPr>
              <a:t>(flag[A]=true)</a:t>
            </a:r>
          </a:p>
        </p:txBody>
      </p:sp>
      <p:sp>
        <p:nvSpPr>
          <p:cNvPr id="52230" name="Rectangle 3"/>
          <p:cNvSpPr>
            <a:spLocks noGrp="1" noChangeArrowheads="1"/>
          </p:cNvSpPr>
          <p:nvPr>
            <p:ph type="title"/>
          </p:nvPr>
        </p:nvSpPr>
        <p:spPr>
          <a:noFill/>
        </p:spPr>
        <p:txBody>
          <a:bodyPr/>
          <a:lstStyle/>
          <a:p>
            <a:r>
              <a:rPr lang="en-US" sz="4000" smtClean="0"/>
              <a:t>From the Assumption</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Art of Multiprocessor Programming</a:t>
            </a:r>
          </a:p>
        </p:txBody>
      </p:sp>
      <p:sp>
        <p:nvSpPr>
          <p:cNvPr id="53251" name="Slide Number Placeholder 4"/>
          <p:cNvSpPr>
            <a:spLocks noGrp="1"/>
          </p:cNvSpPr>
          <p:nvPr>
            <p:ph type="sldNum" sz="quarter" idx="11"/>
          </p:nvPr>
        </p:nvSpPr>
        <p:spPr>
          <a:noFill/>
        </p:spPr>
        <p:txBody>
          <a:bodyPr/>
          <a:lstStyle/>
          <a:p>
            <a:fld id="{6640A093-B05D-4C51-BA72-FDF97A3B0382}" type="slidenum">
              <a:rPr lang="ar-SA" smtClean="0">
                <a:cs typeface="Arial" pitchFamily="34" charset="0"/>
              </a:rPr>
              <a:pPr/>
              <a:t>51</a:t>
            </a:fld>
            <a:endParaRPr lang="en-US" smtClean="0">
              <a:cs typeface="Arial" pitchFamily="34" charset="0"/>
            </a:endParaRPr>
          </a:p>
        </p:txBody>
      </p:sp>
      <p:pic>
        <p:nvPicPr>
          <p:cNvPr id="532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3253" name="Rectangle 3"/>
          <p:cNvSpPr>
            <a:spLocks noGrp="1" noChangeArrowheads="1"/>
          </p:cNvSpPr>
          <p:nvPr>
            <p:ph type="body" idx="1"/>
          </p:nvPr>
        </p:nvSpPr>
        <p:spPr>
          <a:noFill/>
        </p:spPr>
        <p:txBody>
          <a:bodyPr/>
          <a:lstStyle/>
          <a:p>
            <a:r>
              <a:rPr lang="en-US" sz="3600" smtClean="0"/>
              <a:t>Assumptions:</a:t>
            </a:r>
            <a:endParaRPr lang="en-US" sz="2800" baseline="-25000" smtClean="0"/>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chemeClr val="tx1"/>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chemeClr val="tx1"/>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chemeClr val="tx1"/>
                </a:solidFill>
                <a:sym typeface="Wingdings" pitchFamily="2" charset="2"/>
              </a:rPr>
              <a:t></a:t>
            </a:r>
            <a:r>
              <a:rPr lang="en-US" sz="2400" b="1" smtClean="0">
                <a:solidFill>
                  <a:schemeClr val="tx1"/>
                </a:solidFill>
              </a:rPr>
              <a:t> 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chemeClr val="tx1"/>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3254" name="Rectangle 4"/>
          <p:cNvSpPr>
            <a:spLocks noGrp="1" noChangeArrowheads="1"/>
          </p:cNvSpPr>
          <p:nvPr>
            <p:ph type="title"/>
          </p:nvPr>
        </p:nvSpPr>
        <p:spPr>
          <a:noFill/>
        </p:spPr>
        <p:txBody>
          <a:bodyPr/>
          <a:lstStyle/>
          <a:p>
            <a:r>
              <a:rPr lang="en-US" sz="4000" smtClean="0"/>
              <a:t>Combining</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Art of Multiprocessor Programming</a:t>
            </a:r>
          </a:p>
        </p:txBody>
      </p:sp>
      <p:sp>
        <p:nvSpPr>
          <p:cNvPr id="54275" name="Slide Number Placeholder 4"/>
          <p:cNvSpPr>
            <a:spLocks noGrp="1"/>
          </p:cNvSpPr>
          <p:nvPr>
            <p:ph type="sldNum" sz="quarter" idx="11"/>
          </p:nvPr>
        </p:nvSpPr>
        <p:spPr>
          <a:noFill/>
        </p:spPr>
        <p:txBody>
          <a:bodyPr/>
          <a:lstStyle/>
          <a:p>
            <a:fld id="{B0DB1FC4-A9DC-4FC6-91E3-CEB6B5DE78ED}" type="slidenum">
              <a:rPr lang="ar-SA" smtClean="0">
                <a:cs typeface="Arial" pitchFamily="34" charset="0"/>
              </a:rPr>
              <a:pPr/>
              <a:t>52</a:t>
            </a:fld>
            <a:endParaRPr lang="en-US" smtClean="0">
              <a:cs typeface="Arial" pitchFamily="34" charset="0"/>
            </a:endParaRPr>
          </a:p>
        </p:txBody>
      </p:sp>
      <p:pic>
        <p:nvPicPr>
          <p:cNvPr id="54276"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4277"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folHlink"/>
                </a:solidFill>
              </a:rPr>
              <a:t>read</a:t>
            </a:r>
            <a:r>
              <a:rPr lang="en-US" sz="2400" b="1" baseline="-25000" smtClean="0">
                <a:solidFill>
                  <a:schemeClr val="folHlink"/>
                </a:solidFill>
              </a:rPr>
              <a:t>B</a:t>
            </a:r>
            <a:r>
              <a:rPr lang="en-US" sz="2400" b="1" smtClean="0">
                <a:solidFill>
                  <a:schemeClr val="folHlink"/>
                </a:solidFill>
              </a:rPr>
              <a:t>(flag[A]==false) </a:t>
            </a:r>
            <a:r>
              <a:rPr lang="en-US" sz="2400" b="1" smtClean="0">
                <a:solidFill>
                  <a:schemeClr val="folHlink"/>
                </a:solidFill>
                <a:sym typeface="Wingdings" pitchFamily="2" charset="2"/>
              </a:rPr>
              <a:t></a:t>
            </a:r>
            <a:r>
              <a:rPr lang="en-US" sz="2400" b="1" smtClean="0">
                <a:solidFill>
                  <a:schemeClr val="folHlink"/>
                </a:solidFill>
              </a:rPr>
              <a:t> write</a:t>
            </a:r>
            <a:r>
              <a:rPr lang="en-US" sz="2400" b="1" baseline="-25000" smtClean="0">
                <a:solidFill>
                  <a:schemeClr val="folHlink"/>
                </a:solidFill>
              </a:rPr>
              <a:t>A</a:t>
            </a:r>
            <a:r>
              <a:rPr lang="en-US" sz="2400" b="1" smtClean="0">
                <a:solidFill>
                  <a:schemeClr val="folHlink"/>
                </a:solidFill>
              </a:rPr>
              <a:t>(flag[A]=true)</a:t>
            </a:r>
          </a:p>
          <a:p>
            <a:r>
              <a:rPr lang="en-US" sz="3600" smtClean="0">
                <a:solidFill>
                  <a:schemeClr val="folHlink"/>
                </a:solidFill>
              </a:rPr>
              <a:t>From the code</a:t>
            </a:r>
          </a:p>
          <a:p>
            <a:pPr lvl="1"/>
            <a:r>
              <a:rPr lang="en-US" sz="2400" b="1" smtClean="0">
                <a:solidFill>
                  <a:schemeClr val="folHlink"/>
                </a:solidFill>
              </a:rPr>
              <a:t>write</a:t>
            </a:r>
            <a:r>
              <a:rPr lang="en-US" sz="2400" b="1" baseline="-25000" smtClean="0">
                <a:solidFill>
                  <a:schemeClr val="folHlink"/>
                </a:solidFill>
              </a:rPr>
              <a:t>A</a:t>
            </a:r>
            <a:r>
              <a:rPr lang="en-US" sz="2400" b="1" smtClean="0">
                <a:solidFill>
                  <a:schemeClr val="folHlink"/>
                </a:solidFill>
              </a:rPr>
              <a:t>(flag[A]=true) </a:t>
            </a:r>
            <a:r>
              <a:rPr lang="en-US" sz="2400" b="1" smtClean="0">
                <a:solidFill>
                  <a:schemeClr val="folHlink"/>
                </a:solidFill>
                <a:sym typeface="Wingdings" pitchFamily="2" charset="2"/>
              </a:rPr>
              <a:t></a:t>
            </a:r>
            <a:r>
              <a:rPr lang="en-US" sz="2400" b="1" smtClean="0">
                <a:solidFill>
                  <a:schemeClr val="folHlink"/>
                </a:solidFill>
              </a:rPr>
              <a:t> read</a:t>
            </a:r>
            <a:r>
              <a:rPr lang="en-US" sz="2400" b="1" baseline="-25000" smtClean="0">
                <a:solidFill>
                  <a:schemeClr val="folHlink"/>
                </a:solidFill>
              </a:rPr>
              <a:t>A</a:t>
            </a:r>
            <a:r>
              <a:rPr lang="en-US" sz="2400" b="1" smtClean="0">
                <a:solidFill>
                  <a:schemeClr val="folHlink"/>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4278" name="Rectangle 3"/>
          <p:cNvSpPr>
            <a:spLocks noGrp="1" noChangeArrowheads="1"/>
          </p:cNvSpPr>
          <p:nvPr>
            <p:ph type="title"/>
          </p:nvPr>
        </p:nvSpPr>
        <p:spPr>
          <a:noFill/>
        </p:spPr>
        <p:txBody>
          <a:bodyPr/>
          <a:lstStyle/>
          <a:p>
            <a:r>
              <a:rPr lang="en-US" sz="4000" smtClean="0"/>
              <a:t>Combining</a:t>
            </a:r>
          </a:p>
        </p:txBody>
      </p:sp>
      <p:sp>
        <p:nvSpPr>
          <p:cNvPr id="54279" name="Freeform 4"/>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Art of Multiprocessor Programming</a:t>
            </a:r>
          </a:p>
        </p:txBody>
      </p:sp>
      <p:sp>
        <p:nvSpPr>
          <p:cNvPr id="55299" name="Slide Number Placeholder 4"/>
          <p:cNvSpPr>
            <a:spLocks noGrp="1"/>
          </p:cNvSpPr>
          <p:nvPr>
            <p:ph type="sldNum" sz="quarter" idx="11"/>
          </p:nvPr>
        </p:nvSpPr>
        <p:spPr>
          <a:noFill/>
        </p:spPr>
        <p:txBody>
          <a:bodyPr/>
          <a:lstStyle/>
          <a:p>
            <a:fld id="{898E42AC-79E7-4487-8933-88F82DF7D51C}" type="slidenum">
              <a:rPr lang="ar-SA" smtClean="0">
                <a:cs typeface="Arial" pitchFamily="34" charset="0"/>
              </a:rPr>
              <a:pPr/>
              <a:t>53</a:t>
            </a:fld>
            <a:endParaRPr lang="en-US" smtClean="0">
              <a:cs typeface="Arial" pitchFamily="34" charset="0"/>
            </a:endParaRPr>
          </a:p>
        </p:txBody>
      </p:sp>
      <p:pic>
        <p:nvPicPr>
          <p:cNvPr id="55300"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5301"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folHlink"/>
                </a:solidFill>
              </a:rPr>
              <a:t>write</a:t>
            </a:r>
            <a:r>
              <a:rPr lang="en-US" sz="2400" b="1" baseline="-25000" smtClean="0">
                <a:solidFill>
                  <a:schemeClr val="folHlink"/>
                </a:solidFill>
              </a:rPr>
              <a:t>A</a:t>
            </a:r>
            <a:r>
              <a:rPr lang="en-US" sz="2400" b="1" smtClean="0">
                <a:solidFill>
                  <a:schemeClr val="folHlink"/>
                </a:solidFill>
              </a:rPr>
              <a:t>(flag[A]=true) </a:t>
            </a:r>
            <a:r>
              <a:rPr lang="en-US" sz="2400" b="1" smtClean="0">
                <a:solidFill>
                  <a:schemeClr val="folHlink"/>
                </a:solidFill>
                <a:sym typeface="Wingdings" pitchFamily="2" charset="2"/>
              </a:rPr>
              <a:t></a:t>
            </a:r>
            <a:r>
              <a:rPr lang="en-US" sz="2400" b="1" smtClean="0">
                <a:solidFill>
                  <a:schemeClr val="folHlink"/>
                </a:solidFill>
              </a:rPr>
              <a:t> read</a:t>
            </a:r>
            <a:r>
              <a:rPr lang="en-US" sz="2400" b="1" baseline="-25000" smtClean="0">
                <a:solidFill>
                  <a:schemeClr val="folHlink"/>
                </a:solidFill>
              </a:rPr>
              <a:t>A</a:t>
            </a:r>
            <a:r>
              <a:rPr lang="en-US" sz="2400" b="1" smtClean="0">
                <a:solidFill>
                  <a:schemeClr val="folHlink"/>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5302" name="Rectangle 3"/>
          <p:cNvSpPr>
            <a:spLocks noGrp="1" noChangeArrowheads="1"/>
          </p:cNvSpPr>
          <p:nvPr>
            <p:ph type="title"/>
          </p:nvPr>
        </p:nvSpPr>
        <p:spPr>
          <a:noFill/>
        </p:spPr>
        <p:txBody>
          <a:bodyPr/>
          <a:lstStyle/>
          <a:p>
            <a:r>
              <a:rPr lang="en-US" sz="4000" smtClean="0"/>
              <a:t>Combining</a:t>
            </a:r>
          </a:p>
        </p:txBody>
      </p:sp>
      <p:sp>
        <p:nvSpPr>
          <p:cNvPr id="55303"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5304"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p:spPr>
        <p:txBody>
          <a:bodyPr wrap="none" anchor="ct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Art of Multiprocessor Programming</a:t>
            </a:r>
          </a:p>
        </p:txBody>
      </p:sp>
      <p:sp>
        <p:nvSpPr>
          <p:cNvPr id="56323" name="Slide Number Placeholder 4"/>
          <p:cNvSpPr>
            <a:spLocks noGrp="1"/>
          </p:cNvSpPr>
          <p:nvPr>
            <p:ph type="sldNum" sz="quarter" idx="11"/>
          </p:nvPr>
        </p:nvSpPr>
        <p:spPr>
          <a:noFill/>
        </p:spPr>
        <p:txBody>
          <a:bodyPr/>
          <a:lstStyle/>
          <a:p>
            <a:fld id="{05BE38B0-A6FA-4A9A-932D-F85391582A62}" type="slidenum">
              <a:rPr lang="ar-SA" smtClean="0">
                <a:cs typeface="Arial" pitchFamily="34" charset="0"/>
              </a:rPr>
              <a:pPr/>
              <a:t>54</a:t>
            </a:fld>
            <a:endParaRPr lang="en-US" smtClean="0">
              <a:cs typeface="Arial" pitchFamily="34" charset="0"/>
            </a:endParaRPr>
          </a:p>
        </p:txBody>
      </p:sp>
      <p:pic>
        <p:nvPicPr>
          <p:cNvPr id="56324"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6325"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rgbClr val="FF0000"/>
                </a:solidFill>
                <a:sym typeface="Wingdings" pitchFamily="2" charset="2"/>
              </a:rPr>
              <a:t></a:t>
            </a:r>
            <a:r>
              <a:rPr lang="en-US" sz="2400" b="1" smtClean="0">
                <a:solidFill>
                  <a:srgbClr val="FF0000"/>
                </a:solidFill>
              </a:rPr>
              <a:t> </a:t>
            </a:r>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6326" name="Rectangle 3"/>
          <p:cNvSpPr>
            <a:spLocks noGrp="1" noChangeArrowheads="1"/>
          </p:cNvSpPr>
          <p:nvPr>
            <p:ph type="title"/>
          </p:nvPr>
        </p:nvSpPr>
        <p:spPr>
          <a:noFill/>
        </p:spPr>
        <p:txBody>
          <a:bodyPr/>
          <a:lstStyle/>
          <a:p>
            <a:r>
              <a:rPr lang="en-US" sz="4000" smtClean="0"/>
              <a:t>Combining</a:t>
            </a:r>
          </a:p>
        </p:txBody>
      </p:sp>
      <p:sp>
        <p:nvSpPr>
          <p:cNvPr id="56327"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p:spPr>
        <p:txBody>
          <a:bodyPr wrap="none" anchor="ctr"/>
          <a:lstStyle/>
          <a:p>
            <a:endParaRPr lang="en-US" dirty="0">
              <a:latin typeface="Arial" pitchFamily="34" charset="0"/>
            </a:endParaRPr>
          </a:p>
        </p:txBody>
      </p:sp>
      <p:sp>
        <p:nvSpPr>
          <p:cNvPr id="56328"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p:spPr>
        <p:txBody>
          <a:bodyPr wrap="none" anchor="ctr"/>
          <a:lstStyle/>
          <a:p>
            <a:endParaRPr lang="en-US" dirty="0">
              <a:latin typeface="Arial" pitchFamily="34" charset="0"/>
            </a:endParaRPr>
          </a:p>
        </p:txBody>
      </p:sp>
      <p:sp>
        <p:nvSpPr>
          <p:cNvPr id="56329"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Art of Multiprocessor Programming</a:t>
            </a:r>
          </a:p>
        </p:txBody>
      </p:sp>
      <p:sp>
        <p:nvSpPr>
          <p:cNvPr id="57347" name="Slide Number Placeholder 4"/>
          <p:cNvSpPr>
            <a:spLocks noGrp="1"/>
          </p:cNvSpPr>
          <p:nvPr>
            <p:ph type="sldNum" sz="quarter" idx="11"/>
          </p:nvPr>
        </p:nvSpPr>
        <p:spPr>
          <a:noFill/>
        </p:spPr>
        <p:txBody>
          <a:bodyPr/>
          <a:lstStyle/>
          <a:p>
            <a:fld id="{EAD9FC5C-84A1-437E-85C5-50C2A6F38B44}" type="slidenum">
              <a:rPr lang="ar-SA" smtClean="0">
                <a:cs typeface="Arial" pitchFamily="34" charset="0"/>
              </a:rPr>
              <a:pPr/>
              <a:t>55</a:t>
            </a:fld>
            <a:endParaRPr lang="en-US" smtClean="0">
              <a:cs typeface="Arial" pitchFamily="34" charset="0"/>
            </a:endParaRPr>
          </a:p>
        </p:txBody>
      </p:sp>
      <p:pic>
        <p:nvPicPr>
          <p:cNvPr id="57348"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7349"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7350" name="Rectangle 3"/>
          <p:cNvSpPr>
            <a:spLocks noGrp="1" noChangeArrowheads="1"/>
          </p:cNvSpPr>
          <p:nvPr>
            <p:ph type="title"/>
          </p:nvPr>
        </p:nvSpPr>
        <p:spPr>
          <a:noFill/>
        </p:spPr>
        <p:txBody>
          <a:bodyPr/>
          <a:lstStyle/>
          <a:p>
            <a:r>
              <a:rPr lang="en-US" sz="4000" smtClean="0"/>
              <a:t>Combining</a:t>
            </a:r>
          </a:p>
        </p:txBody>
      </p:sp>
      <p:sp>
        <p:nvSpPr>
          <p:cNvPr id="57351"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p:spPr>
        <p:txBody>
          <a:bodyPr wrap="none" anchor="ctr"/>
          <a:lstStyle/>
          <a:p>
            <a:endParaRPr lang="en-US" dirty="0">
              <a:latin typeface="Arial" pitchFamily="34" charset="0"/>
            </a:endParaRPr>
          </a:p>
        </p:txBody>
      </p:sp>
      <p:sp>
        <p:nvSpPr>
          <p:cNvPr id="57352"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p:spPr>
        <p:txBody>
          <a:bodyPr wrap="none" anchor="ctr"/>
          <a:lstStyle/>
          <a:p>
            <a:endParaRPr lang="en-US" dirty="0">
              <a:latin typeface="Arial" pitchFamily="34" charset="0"/>
            </a:endParaRPr>
          </a:p>
        </p:txBody>
      </p:sp>
      <p:sp>
        <p:nvSpPr>
          <p:cNvPr id="57353"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prstDash val="sysDot"/>
            <a:round/>
            <a:headEnd/>
            <a:tailEnd type="triangle" w="med" len="med"/>
          </a:ln>
        </p:spPr>
        <p:txBody>
          <a:bodyPr wrap="none" anchor="ctr"/>
          <a:lstStyle/>
          <a:p>
            <a:endParaRPr lang="en-US" dirty="0">
              <a:latin typeface="Arial" pitchFamily="34" charset="0"/>
            </a:endParaRPr>
          </a:p>
        </p:txBody>
      </p:sp>
      <p:sp>
        <p:nvSpPr>
          <p:cNvPr id="57354"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Art of Multiprocessor Programming</a:t>
            </a:r>
          </a:p>
        </p:txBody>
      </p:sp>
      <p:sp>
        <p:nvSpPr>
          <p:cNvPr id="58371" name="Slide Number Placeholder 4"/>
          <p:cNvSpPr>
            <a:spLocks noGrp="1"/>
          </p:cNvSpPr>
          <p:nvPr>
            <p:ph type="sldNum" sz="quarter" idx="11"/>
          </p:nvPr>
        </p:nvSpPr>
        <p:spPr>
          <a:noFill/>
        </p:spPr>
        <p:txBody>
          <a:bodyPr/>
          <a:lstStyle/>
          <a:p>
            <a:fld id="{8DBE44D2-D530-413C-B99A-29B8F372A33A}" type="slidenum">
              <a:rPr lang="ar-SA" smtClean="0">
                <a:cs typeface="Arial" pitchFamily="34" charset="0"/>
              </a:rPr>
              <a:pPr/>
              <a:t>56</a:t>
            </a:fld>
            <a:endParaRPr lang="en-US" smtClean="0">
              <a:cs typeface="Arial" pitchFamily="34" charset="0"/>
            </a:endParaRPr>
          </a:p>
        </p:txBody>
      </p:sp>
      <p:pic>
        <p:nvPicPr>
          <p:cNvPr id="58372" name="Picture 1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8373"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8374" name="Rectangle 3"/>
          <p:cNvSpPr>
            <a:spLocks noGrp="1" noChangeArrowheads="1"/>
          </p:cNvSpPr>
          <p:nvPr>
            <p:ph type="title"/>
          </p:nvPr>
        </p:nvSpPr>
        <p:spPr>
          <a:noFill/>
        </p:spPr>
        <p:txBody>
          <a:bodyPr/>
          <a:lstStyle/>
          <a:p>
            <a:r>
              <a:rPr lang="en-US" sz="4000" smtClean="0"/>
              <a:t>Combining</a:t>
            </a:r>
          </a:p>
        </p:txBody>
      </p:sp>
      <p:sp>
        <p:nvSpPr>
          <p:cNvPr id="58375"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8376"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8377"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8378"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8379"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8380"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8381"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8382"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Art of Multiprocessor Programming</a:t>
            </a:r>
          </a:p>
        </p:txBody>
      </p:sp>
      <p:sp>
        <p:nvSpPr>
          <p:cNvPr id="59395" name="Slide Number Placeholder 4"/>
          <p:cNvSpPr>
            <a:spLocks noGrp="1"/>
          </p:cNvSpPr>
          <p:nvPr>
            <p:ph type="sldNum" sz="quarter" idx="11"/>
          </p:nvPr>
        </p:nvSpPr>
        <p:spPr>
          <a:noFill/>
        </p:spPr>
        <p:txBody>
          <a:bodyPr/>
          <a:lstStyle/>
          <a:p>
            <a:fld id="{08CF4ED3-EEA5-45A7-856C-C89A05744FB4}" type="slidenum">
              <a:rPr lang="ar-SA" smtClean="0">
                <a:cs typeface="Arial" pitchFamily="34" charset="0"/>
              </a:rPr>
              <a:pPr/>
              <a:t>57</a:t>
            </a:fld>
            <a:endParaRPr lang="en-US" smtClean="0">
              <a:cs typeface="Arial" pitchFamily="34" charset="0"/>
            </a:endParaRPr>
          </a:p>
        </p:txBody>
      </p:sp>
      <p:pic>
        <p:nvPicPr>
          <p:cNvPr id="59396"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9397" name="Rectangle 3"/>
          <p:cNvSpPr>
            <a:spLocks noGrp="1" noChangeArrowheads="1"/>
          </p:cNvSpPr>
          <p:nvPr>
            <p:ph type="title"/>
          </p:nvPr>
        </p:nvSpPr>
        <p:spPr>
          <a:noFill/>
        </p:spPr>
        <p:txBody>
          <a:bodyPr/>
          <a:lstStyle/>
          <a:p>
            <a:r>
              <a:rPr lang="en-US" sz="4000" smtClean="0"/>
              <a:t>Cycle!</a:t>
            </a:r>
          </a:p>
        </p:txBody>
      </p:sp>
      <p:sp>
        <p:nvSpPr>
          <p:cNvPr id="59398"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399"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400"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401"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402"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403"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404"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405"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59406" name="TextBox 13"/>
          <p:cNvSpPr txBox="1">
            <a:spLocks noChangeArrowheads="1"/>
          </p:cNvSpPr>
          <p:nvPr/>
        </p:nvSpPr>
        <p:spPr bwMode="auto">
          <a:xfrm rot="-2031119">
            <a:off x="4518025" y="3702050"/>
            <a:ext cx="4271963" cy="1446213"/>
          </a:xfrm>
          <a:prstGeom prst="rect">
            <a:avLst/>
          </a:prstGeom>
          <a:solidFill>
            <a:schemeClr val="bg1"/>
          </a:solidFill>
          <a:ln w="9525">
            <a:solidFill>
              <a:srgbClr val="FFC000"/>
            </a:solidFill>
            <a:miter lim="800000"/>
            <a:headEnd/>
            <a:tailEnd/>
          </a:ln>
        </p:spPr>
        <p:txBody>
          <a:bodyPr>
            <a:spAutoFit/>
          </a:bodyPr>
          <a:lstStyle/>
          <a:p>
            <a:pPr algn="ctr"/>
            <a:r>
              <a:rPr lang="en-US" dirty="0">
                <a:solidFill>
                  <a:srgbClr val="FFC000"/>
                </a:solidFill>
                <a:latin typeface="Arial" pitchFamily="34" charset="0"/>
                <a:cs typeface="Arial" pitchFamily="34" charset="0"/>
              </a:rPr>
              <a:t>Impossible in a partial order</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t>Art of Multiprocessor Programming</a:t>
            </a:r>
          </a:p>
        </p:txBody>
      </p:sp>
      <p:sp>
        <p:nvSpPr>
          <p:cNvPr id="60419" name="Slide Number Placeholder 4"/>
          <p:cNvSpPr>
            <a:spLocks noGrp="1"/>
          </p:cNvSpPr>
          <p:nvPr>
            <p:ph type="sldNum" sz="quarter" idx="11"/>
          </p:nvPr>
        </p:nvSpPr>
        <p:spPr>
          <a:noFill/>
        </p:spPr>
        <p:txBody>
          <a:bodyPr/>
          <a:lstStyle/>
          <a:p>
            <a:fld id="{B2A17C00-8105-496D-8B99-13588C571CDF}" type="slidenum">
              <a:rPr lang="ar-SA" smtClean="0">
                <a:cs typeface="Arial" pitchFamily="34" charset="0"/>
              </a:rPr>
              <a:pPr/>
              <a:t>58</a:t>
            </a:fld>
            <a:endParaRPr lang="en-US" smtClean="0">
              <a:cs typeface="Arial" pitchFamily="34" charset="0"/>
            </a:endParaRPr>
          </a:p>
        </p:txBody>
      </p:sp>
      <p:pic>
        <p:nvPicPr>
          <p:cNvPr id="60420"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0421" name="Rectangle 2"/>
          <p:cNvSpPr>
            <a:spLocks noGrp="1" noChangeArrowheads="1"/>
          </p:cNvSpPr>
          <p:nvPr>
            <p:ph type="title"/>
          </p:nvPr>
        </p:nvSpPr>
        <p:spPr/>
        <p:txBody>
          <a:bodyPr/>
          <a:lstStyle/>
          <a:p>
            <a:r>
              <a:rPr lang="en-US" smtClean="0"/>
              <a:t>Deadlock Freedom</a:t>
            </a:r>
          </a:p>
        </p:txBody>
      </p:sp>
      <p:sp>
        <p:nvSpPr>
          <p:cNvPr id="60422" name="Rectangle 3"/>
          <p:cNvSpPr>
            <a:spLocks noGrp="1" noChangeArrowheads="1"/>
          </p:cNvSpPr>
          <p:nvPr>
            <p:ph type="body" idx="1"/>
          </p:nvPr>
        </p:nvSpPr>
        <p:spPr/>
        <p:txBody>
          <a:bodyPr/>
          <a:lstStyle/>
          <a:p>
            <a:r>
              <a:rPr lang="en-US" smtClean="0"/>
              <a:t>LockOne Fails deadlock-freedom</a:t>
            </a:r>
          </a:p>
          <a:p>
            <a:pPr lvl="1"/>
            <a:r>
              <a:rPr lang="en-US" smtClean="0"/>
              <a:t>Concurrent execution can deadlock</a:t>
            </a:r>
          </a:p>
          <a:p>
            <a:pPr lvl="1"/>
            <a:endParaRPr lang="en-US" smtClean="0"/>
          </a:p>
          <a:p>
            <a:pPr lvl="1"/>
            <a:endParaRPr lang="en-US" smtClean="0"/>
          </a:p>
          <a:p>
            <a:pPr lvl="1"/>
            <a:r>
              <a:rPr lang="en-US" smtClean="0"/>
              <a:t>Sequential executions OK</a:t>
            </a:r>
          </a:p>
        </p:txBody>
      </p:sp>
      <p:sp>
        <p:nvSpPr>
          <p:cNvPr id="60423" name="Text Box 4"/>
          <p:cNvSpPr txBox="1">
            <a:spLocks noChangeArrowheads="1"/>
          </p:cNvSpPr>
          <p:nvPr/>
        </p:nvSpPr>
        <p:spPr bwMode="auto">
          <a:xfrm>
            <a:off x="965200" y="3265488"/>
            <a:ext cx="6256338" cy="619125"/>
          </a:xfrm>
          <a:prstGeom prst="rect">
            <a:avLst/>
          </a:prstGeom>
          <a:solidFill>
            <a:srgbClr val="FFFFCC"/>
          </a:solidFill>
          <a:ln w="9525">
            <a:solidFill>
              <a:srgbClr val="FFFF99"/>
            </a:solidFill>
            <a:miter lim="800000"/>
            <a:headEnd/>
            <a:tailEnd/>
          </a:ln>
        </p:spPr>
        <p:txBody>
          <a:bodyPr>
            <a:spAutoFit/>
          </a:bodyPr>
          <a:lstStyle/>
          <a:p>
            <a:pPr eaLnBrk="1" hangingPunct="1">
              <a:lnSpc>
                <a:spcPct val="70000"/>
              </a:lnSpc>
              <a:spcBef>
                <a:spcPct val="30000"/>
              </a:spcBef>
            </a:pPr>
            <a:r>
              <a:rPr lang="en-US" sz="2000">
                <a:solidFill>
                  <a:schemeClr val="accent2"/>
                </a:solidFill>
                <a:latin typeface="Lucida Console" pitchFamily="49" charset="0"/>
                <a:cs typeface="Courier New" pitchFamily="49" charset="0"/>
              </a:rPr>
              <a:t>  flag[i]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    flag[j]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(flag[j]){}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(flag[i]){}</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2"/>
          <p:cNvSpPr>
            <a:spLocks noGrp="1"/>
          </p:cNvSpPr>
          <p:nvPr>
            <p:ph type="ftr" sz="quarter" idx="10"/>
          </p:nvPr>
        </p:nvSpPr>
        <p:spPr>
          <a:noFill/>
        </p:spPr>
        <p:txBody>
          <a:bodyPr/>
          <a:lstStyle/>
          <a:p>
            <a:r>
              <a:rPr lang="en-US" smtClean="0"/>
              <a:t>Art of Multiprocessor Programming</a:t>
            </a:r>
          </a:p>
        </p:txBody>
      </p:sp>
      <p:sp>
        <p:nvSpPr>
          <p:cNvPr id="61443" name="Slide Number Placeholder 3"/>
          <p:cNvSpPr>
            <a:spLocks noGrp="1"/>
          </p:cNvSpPr>
          <p:nvPr>
            <p:ph type="sldNum" sz="quarter" idx="11"/>
          </p:nvPr>
        </p:nvSpPr>
        <p:spPr>
          <a:noFill/>
        </p:spPr>
        <p:txBody>
          <a:bodyPr/>
          <a:lstStyle/>
          <a:p>
            <a:fld id="{D658A715-269B-4C90-941A-8757ADC5EADC}" type="slidenum">
              <a:rPr lang="ar-SA" smtClean="0">
                <a:cs typeface="Arial" pitchFamily="34" charset="0"/>
              </a:rPr>
              <a:pPr/>
              <a:t>59</a:t>
            </a:fld>
            <a:endParaRPr lang="en-US" smtClean="0">
              <a:cs typeface="Arial" pitchFamily="34" charset="0"/>
            </a:endParaRPr>
          </a:p>
        </p:txBody>
      </p:sp>
      <p:pic>
        <p:nvPicPr>
          <p:cNvPr id="61444"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1445" name="Rectangle 2"/>
          <p:cNvSpPr>
            <a:spLocks noGrp="1" noChangeArrowheads="1"/>
          </p:cNvSpPr>
          <p:nvPr>
            <p:ph type="title"/>
          </p:nvPr>
        </p:nvSpPr>
        <p:spPr/>
        <p:txBody>
          <a:bodyPr/>
          <a:lstStyle/>
          <a:p>
            <a:r>
              <a:rPr lang="en-US" sz="4000" smtClean="0"/>
              <a:t>LockTwo</a:t>
            </a:r>
          </a:p>
        </p:txBody>
      </p:sp>
      <p:sp>
        <p:nvSpPr>
          <p:cNvPr id="61446" name="Text Box 3"/>
          <p:cNvSpPr txBox="1">
            <a:spLocks noChangeArrowheads="1"/>
          </p:cNvSpPr>
          <p:nvPr/>
        </p:nvSpPr>
        <p:spPr bwMode="auto">
          <a:xfrm>
            <a:off x="849313" y="1828800"/>
            <a:ext cx="7445375" cy="27432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tx1"/>
                </a:solidFill>
                <a:latin typeface="Lucida Console" pitchFamily="49" charset="0"/>
                <a:cs typeface="Courier New" pitchFamily="49" charset="0"/>
              </a:rPr>
              <a:t>public class</a:t>
            </a:r>
            <a:r>
              <a:rPr lang="en-US" sz="2000">
                <a:solidFill>
                  <a:schemeClr val="accent2"/>
                </a:solidFill>
                <a:latin typeface="Lucida Console" pitchFamily="49" charset="0"/>
                <a:cs typeface="Courier New" pitchFamily="49" charset="0"/>
              </a:rPr>
              <a:t> LockTwo </a:t>
            </a:r>
            <a:r>
              <a:rPr lang="en-US" sz="2000">
                <a:solidFill>
                  <a:schemeClr val="tx1"/>
                </a:solidFill>
                <a:latin typeface="Lucida Console" pitchFamily="49" charset="0"/>
              </a:rPr>
              <a:t>implements</a:t>
            </a:r>
            <a:r>
              <a:rPr lang="en-US" sz="2000">
                <a:solidFill>
                  <a:schemeClr val="accent2"/>
                </a:solidFill>
                <a:latin typeface="Lucida Console" pitchFamily="49" charset="0"/>
              </a:rPr>
              <a:t> Lock </a:t>
            </a:r>
            <a:r>
              <a:rPr lang="en-US" sz="2000">
                <a:solidFill>
                  <a:schemeClr val="accent2"/>
                </a:solidFill>
                <a:latin typeface="Lucida Console" pitchFamily="49" charset="0"/>
                <a:cs typeface="Courier New" pitchFamily="49" charset="0"/>
              </a:rPr>
              <a:t>{</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private int</a:t>
            </a:r>
            <a:r>
              <a:rPr lang="en-US" sz="2000">
                <a:solidFill>
                  <a:schemeClr val="accent2"/>
                </a:solidFill>
                <a:latin typeface="Lucida Console" pitchFamily="49" charset="0"/>
                <a:cs typeface="Courier New" pitchFamily="49" charset="0"/>
              </a:rPr>
              <a:t> victim;</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(victim == i) {};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accent2"/>
              </a:solidFill>
              <a:latin typeface="Lucida Console" pitchFamily="49" charset="0"/>
              <a:cs typeface="Courier New" pitchFamily="49" charset="0"/>
            </a:endParaRP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smtClean="0"/>
              <a:t>Art of Multiprocessor Programming</a:t>
            </a:r>
          </a:p>
        </p:txBody>
      </p:sp>
      <p:sp>
        <p:nvSpPr>
          <p:cNvPr id="7171" name="Slide Number Placeholder 4"/>
          <p:cNvSpPr>
            <a:spLocks noGrp="1"/>
          </p:cNvSpPr>
          <p:nvPr>
            <p:ph type="sldNum" sz="quarter" idx="11"/>
          </p:nvPr>
        </p:nvSpPr>
        <p:spPr>
          <a:noFill/>
        </p:spPr>
        <p:txBody>
          <a:bodyPr/>
          <a:lstStyle/>
          <a:p>
            <a:fld id="{7EFB2907-52E5-42CD-8BA0-EA114DCDE182}" type="slidenum">
              <a:rPr lang="ar-SA" smtClean="0">
                <a:cs typeface="Arial" pitchFamily="34" charset="0"/>
              </a:rPr>
              <a:pPr/>
              <a:t>6</a:t>
            </a:fld>
            <a:endParaRPr lang="en-US" smtClean="0">
              <a:cs typeface="Arial" pitchFamily="34" charset="0"/>
            </a:endParaRPr>
          </a:p>
        </p:txBody>
      </p:sp>
      <p:pic>
        <p:nvPicPr>
          <p:cNvPr id="717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173" name="Rectangle 2"/>
          <p:cNvSpPr>
            <a:spLocks noGrp="1" noChangeArrowheads="1"/>
          </p:cNvSpPr>
          <p:nvPr>
            <p:ph type="title"/>
          </p:nvPr>
        </p:nvSpPr>
        <p:spPr/>
        <p:txBody>
          <a:bodyPr/>
          <a:lstStyle/>
          <a:p>
            <a:r>
              <a:rPr lang="en-US" sz="4000" smtClean="0"/>
              <a:t>Why is Concurrent Programming so Hard?</a:t>
            </a:r>
          </a:p>
        </p:txBody>
      </p:sp>
      <p:sp>
        <p:nvSpPr>
          <p:cNvPr id="7174" name="Rectangle 3"/>
          <p:cNvSpPr>
            <a:spLocks noGrp="1" noChangeArrowheads="1"/>
          </p:cNvSpPr>
          <p:nvPr>
            <p:ph type="body" idx="1"/>
          </p:nvPr>
        </p:nvSpPr>
        <p:spPr/>
        <p:txBody>
          <a:bodyPr/>
          <a:lstStyle/>
          <a:p>
            <a:r>
              <a:rPr lang="en-US" smtClean="0"/>
              <a:t>Try preparing a seven-course banquet</a:t>
            </a:r>
          </a:p>
          <a:p>
            <a:pPr lvl="1"/>
            <a:r>
              <a:rPr lang="en-US" smtClean="0"/>
              <a:t>By yourself</a:t>
            </a:r>
          </a:p>
          <a:p>
            <a:pPr lvl="1"/>
            <a:r>
              <a:rPr lang="en-US" smtClean="0"/>
              <a:t>With one friend</a:t>
            </a:r>
          </a:p>
          <a:p>
            <a:pPr lvl="1"/>
            <a:r>
              <a:rPr lang="en-US" smtClean="0"/>
              <a:t>With twenty-seven friends …</a:t>
            </a:r>
          </a:p>
          <a:p>
            <a:r>
              <a:rPr lang="en-US" smtClean="0"/>
              <a:t>Before we can talk about programs</a:t>
            </a:r>
          </a:p>
          <a:p>
            <a:pPr lvl="1"/>
            <a:r>
              <a:rPr lang="en-US" smtClean="0"/>
              <a:t>Need a language</a:t>
            </a:r>
          </a:p>
          <a:p>
            <a:pPr lvl="1"/>
            <a:r>
              <a:rPr lang="en-US" smtClean="0"/>
              <a:t>Describing time and concurrency</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p:cNvSpPr>
            <a:spLocks noGrp="1"/>
          </p:cNvSpPr>
          <p:nvPr>
            <p:ph type="ftr" sz="quarter" idx="10"/>
          </p:nvPr>
        </p:nvSpPr>
        <p:spPr>
          <a:noFill/>
        </p:spPr>
        <p:txBody>
          <a:bodyPr/>
          <a:lstStyle/>
          <a:p>
            <a:r>
              <a:rPr lang="en-US" smtClean="0"/>
              <a:t>Art of Multiprocessor Programming</a:t>
            </a:r>
          </a:p>
        </p:txBody>
      </p:sp>
      <p:sp>
        <p:nvSpPr>
          <p:cNvPr id="62467" name="Slide Number Placeholder 3"/>
          <p:cNvSpPr>
            <a:spLocks noGrp="1"/>
          </p:cNvSpPr>
          <p:nvPr>
            <p:ph type="sldNum" sz="quarter" idx="11"/>
          </p:nvPr>
        </p:nvSpPr>
        <p:spPr>
          <a:noFill/>
        </p:spPr>
        <p:txBody>
          <a:bodyPr/>
          <a:lstStyle/>
          <a:p>
            <a:fld id="{CB830FF5-5D64-40E8-B8A9-1052AF75B3A6}" type="slidenum">
              <a:rPr lang="ar-SA" smtClean="0">
                <a:cs typeface="Arial" pitchFamily="34" charset="0"/>
              </a:rPr>
              <a:pPr/>
              <a:t>60</a:t>
            </a:fld>
            <a:endParaRPr lang="en-US" smtClean="0">
              <a:cs typeface="Arial" pitchFamily="34" charset="0"/>
            </a:endParaRPr>
          </a:p>
        </p:txBody>
      </p:sp>
      <p:pic>
        <p:nvPicPr>
          <p:cNvPr id="62468"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2469" name="Rectangle 2"/>
          <p:cNvSpPr>
            <a:spLocks noGrp="1" noChangeArrowheads="1"/>
          </p:cNvSpPr>
          <p:nvPr>
            <p:ph type="title"/>
          </p:nvPr>
        </p:nvSpPr>
        <p:spPr/>
        <p:txBody>
          <a:bodyPr/>
          <a:lstStyle/>
          <a:p>
            <a:r>
              <a:rPr lang="en-US" sz="4000" smtClean="0"/>
              <a:t>LockTwo</a:t>
            </a:r>
          </a:p>
        </p:txBody>
      </p:sp>
      <p:sp>
        <p:nvSpPr>
          <p:cNvPr id="62470" name="Text Box 3"/>
          <p:cNvSpPr txBox="1">
            <a:spLocks noChangeArrowheads="1"/>
          </p:cNvSpPr>
          <p:nvPr/>
        </p:nvSpPr>
        <p:spPr bwMode="auto">
          <a:xfrm>
            <a:off x="849313" y="1828800"/>
            <a:ext cx="7445375" cy="27813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LockTwo </a:t>
            </a:r>
            <a:r>
              <a:rPr lang="en-US" sz="2000">
                <a:solidFill>
                  <a:schemeClr val="folHlink"/>
                </a:solidFill>
                <a:latin typeface="Lucida Console" pitchFamily="49" charset="0"/>
              </a:rPr>
              <a:t>implements Lock</a:t>
            </a:r>
            <a:r>
              <a:rPr lang="en-US" sz="2000" b="0">
                <a:solidFill>
                  <a:schemeClr val="folHlink"/>
                </a:solidFill>
                <a:latin typeface="Lucida Console"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(victim == i) {};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2471" name="AutoShape 4"/>
          <p:cNvSpPr>
            <a:spLocks noChangeArrowheads="1"/>
          </p:cNvSpPr>
          <p:nvPr/>
        </p:nvSpPr>
        <p:spPr bwMode="auto">
          <a:xfrm>
            <a:off x="1147763" y="2686050"/>
            <a:ext cx="1962150" cy="477838"/>
          </a:xfrm>
          <a:prstGeom prst="wedgeRoundRectCallout">
            <a:avLst>
              <a:gd name="adj1" fmla="val 181713"/>
              <a:gd name="adj2" fmla="val -72921"/>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2472" name="Text Box 5"/>
          <p:cNvSpPr txBox="1">
            <a:spLocks noChangeArrowheads="1"/>
          </p:cNvSpPr>
          <p:nvPr/>
        </p:nvSpPr>
        <p:spPr bwMode="auto">
          <a:xfrm>
            <a:off x="5532438" y="2111375"/>
            <a:ext cx="2706687"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Let other go first</a:t>
            </a:r>
          </a:p>
        </p:txBody>
      </p:sp>
    </p:spTree>
  </p:cSld>
  <p:clrMapOvr>
    <a:masterClrMapping/>
  </p:clrMapOvr>
  <p:transition>
    <p:blind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2"/>
          <p:cNvSpPr>
            <a:spLocks noGrp="1"/>
          </p:cNvSpPr>
          <p:nvPr>
            <p:ph type="ftr" sz="quarter" idx="10"/>
          </p:nvPr>
        </p:nvSpPr>
        <p:spPr>
          <a:noFill/>
        </p:spPr>
        <p:txBody>
          <a:bodyPr/>
          <a:lstStyle/>
          <a:p>
            <a:r>
              <a:rPr lang="en-US" smtClean="0"/>
              <a:t>Art of Multiprocessor Programming</a:t>
            </a:r>
          </a:p>
        </p:txBody>
      </p:sp>
      <p:sp>
        <p:nvSpPr>
          <p:cNvPr id="63491" name="Slide Number Placeholder 3"/>
          <p:cNvSpPr>
            <a:spLocks noGrp="1"/>
          </p:cNvSpPr>
          <p:nvPr>
            <p:ph type="sldNum" sz="quarter" idx="11"/>
          </p:nvPr>
        </p:nvSpPr>
        <p:spPr>
          <a:noFill/>
        </p:spPr>
        <p:txBody>
          <a:bodyPr/>
          <a:lstStyle/>
          <a:p>
            <a:fld id="{7BBE7FCD-EA2B-4DE2-A06F-8CF48E670A7B}" type="slidenum">
              <a:rPr lang="ar-SA" smtClean="0">
                <a:cs typeface="Arial" pitchFamily="34" charset="0"/>
              </a:rPr>
              <a:pPr/>
              <a:t>61</a:t>
            </a:fld>
            <a:endParaRPr lang="en-US" smtClean="0">
              <a:cs typeface="Arial" pitchFamily="34" charset="0"/>
            </a:endParaRPr>
          </a:p>
        </p:txBody>
      </p:sp>
      <p:pic>
        <p:nvPicPr>
          <p:cNvPr id="63492"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3493" name="Rectangle 2"/>
          <p:cNvSpPr>
            <a:spLocks noGrp="1" noChangeArrowheads="1"/>
          </p:cNvSpPr>
          <p:nvPr>
            <p:ph type="title"/>
          </p:nvPr>
        </p:nvSpPr>
        <p:spPr/>
        <p:txBody>
          <a:bodyPr/>
          <a:lstStyle/>
          <a:p>
            <a:r>
              <a:rPr lang="en-US" sz="4000" smtClean="0"/>
              <a:t>LockTwo</a:t>
            </a:r>
          </a:p>
        </p:txBody>
      </p:sp>
      <p:sp>
        <p:nvSpPr>
          <p:cNvPr id="63494" name="Text Box 3"/>
          <p:cNvSpPr txBox="1">
            <a:spLocks noChangeArrowheads="1"/>
          </p:cNvSpPr>
          <p:nvPr/>
        </p:nvSpPr>
        <p:spPr bwMode="auto">
          <a:xfrm>
            <a:off x="849313" y="1828800"/>
            <a:ext cx="7445375" cy="27813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LockTwo </a:t>
            </a:r>
            <a:r>
              <a:rPr lang="en-US" sz="2000">
                <a:solidFill>
                  <a:schemeClr val="folHlink"/>
                </a:solidFill>
                <a:latin typeface="Lucida Console" pitchFamily="49" charset="0"/>
              </a:rPr>
              <a:t>implements Lock</a:t>
            </a:r>
            <a:r>
              <a:rPr lang="en-US" sz="2000" b="0">
                <a:solidFill>
                  <a:schemeClr val="folHlink"/>
                </a:solidFill>
                <a:latin typeface="Lucida Console"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(victim == i) {};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3495" name="AutoShape 4"/>
          <p:cNvSpPr>
            <a:spLocks noChangeArrowheads="1"/>
          </p:cNvSpPr>
          <p:nvPr/>
        </p:nvSpPr>
        <p:spPr bwMode="auto">
          <a:xfrm>
            <a:off x="1162050" y="2962275"/>
            <a:ext cx="3892550" cy="506413"/>
          </a:xfrm>
          <a:prstGeom prst="wedgeRoundRectCallout">
            <a:avLst>
              <a:gd name="adj1" fmla="val 66801"/>
              <a:gd name="adj2" fmla="val -151880"/>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3496" name="Text Box 5"/>
          <p:cNvSpPr txBox="1">
            <a:spLocks noChangeArrowheads="1"/>
          </p:cNvSpPr>
          <p:nvPr/>
        </p:nvSpPr>
        <p:spPr bwMode="auto">
          <a:xfrm>
            <a:off x="5299075" y="1936750"/>
            <a:ext cx="2706688"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Wait for permission</a:t>
            </a:r>
          </a:p>
        </p:txBody>
      </p:sp>
    </p:spTree>
  </p:cSld>
  <p:clrMapOvr>
    <a:masterClrMapping/>
  </p:clrMapOvr>
  <p:transition>
    <p:blinds/>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p:cNvSpPr>
            <a:spLocks noGrp="1"/>
          </p:cNvSpPr>
          <p:nvPr>
            <p:ph type="ftr" sz="quarter" idx="10"/>
          </p:nvPr>
        </p:nvSpPr>
        <p:spPr>
          <a:noFill/>
        </p:spPr>
        <p:txBody>
          <a:bodyPr/>
          <a:lstStyle/>
          <a:p>
            <a:r>
              <a:rPr lang="en-US" smtClean="0"/>
              <a:t>Art of Multiprocessor Programming</a:t>
            </a:r>
          </a:p>
        </p:txBody>
      </p:sp>
      <p:sp>
        <p:nvSpPr>
          <p:cNvPr id="64515" name="Slide Number Placeholder 3"/>
          <p:cNvSpPr>
            <a:spLocks noGrp="1"/>
          </p:cNvSpPr>
          <p:nvPr>
            <p:ph type="sldNum" sz="quarter" idx="11"/>
          </p:nvPr>
        </p:nvSpPr>
        <p:spPr>
          <a:noFill/>
        </p:spPr>
        <p:txBody>
          <a:bodyPr/>
          <a:lstStyle/>
          <a:p>
            <a:fld id="{DCD229FC-D2F4-4084-872C-196E34FB6DF3}" type="slidenum">
              <a:rPr lang="ar-SA" smtClean="0">
                <a:cs typeface="Arial" pitchFamily="34" charset="0"/>
              </a:rPr>
              <a:pPr/>
              <a:t>62</a:t>
            </a:fld>
            <a:endParaRPr lang="en-US" smtClean="0">
              <a:cs typeface="Arial" pitchFamily="34" charset="0"/>
            </a:endParaRPr>
          </a:p>
        </p:txBody>
      </p:sp>
      <p:pic>
        <p:nvPicPr>
          <p:cNvPr id="6451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4517" name="Rectangle 2"/>
          <p:cNvSpPr>
            <a:spLocks noGrp="1" noChangeArrowheads="1"/>
          </p:cNvSpPr>
          <p:nvPr>
            <p:ph type="title"/>
          </p:nvPr>
        </p:nvSpPr>
        <p:spPr/>
        <p:txBody>
          <a:bodyPr/>
          <a:lstStyle/>
          <a:p>
            <a:r>
              <a:rPr lang="en-US" sz="4000" smtClean="0"/>
              <a:t>LockTwo</a:t>
            </a:r>
          </a:p>
        </p:txBody>
      </p:sp>
      <p:sp>
        <p:nvSpPr>
          <p:cNvPr id="64518" name="Text Box 3"/>
          <p:cNvSpPr txBox="1">
            <a:spLocks noChangeArrowheads="1"/>
          </p:cNvSpPr>
          <p:nvPr/>
        </p:nvSpPr>
        <p:spPr bwMode="auto">
          <a:xfrm>
            <a:off x="849313" y="1828800"/>
            <a:ext cx="7445375" cy="27813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Lock2 </a:t>
            </a:r>
            <a:r>
              <a:rPr lang="en-US" sz="2000">
                <a:solidFill>
                  <a:schemeClr val="folHlink"/>
                </a:solidFill>
                <a:latin typeface="Lucida Console" pitchFamily="49" charset="0"/>
              </a:rPr>
              <a:t>implements Lock</a:t>
            </a:r>
            <a:r>
              <a:rPr lang="en-US" sz="2000" b="0">
                <a:solidFill>
                  <a:schemeClr val="folHlink"/>
                </a:solidFill>
                <a:latin typeface="Lucida Console"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while (victim == i) {};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4519" name="AutoShape 4"/>
          <p:cNvSpPr>
            <a:spLocks noChangeArrowheads="1"/>
          </p:cNvSpPr>
          <p:nvPr/>
        </p:nvSpPr>
        <p:spPr bwMode="auto">
          <a:xfrm>
            <a:off x="1031875" y="3878263"/>
            <a:ext cx="3892550" cy="506412"/>
          </a:xfrm>
          <a:prstGeom prst="wedgeRoundRectCallout">
            <a:avLst>
              <a:gd name="adj1" fmla="val 75000"/>
              <a:gd name="adj2" fmla="val -243417"/>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4520" name="Text Box 5"/>
          <p:cNvSpPr txBox="1">
            <a:spLocks noChangeArrowheads="1"/>
          </p:cNvSpPr>
          <p:nvPr/>
        </p:nvSpPr>
        <p:spPr bwMode="auto">
          <a:xfrm>
            <a:off x="5370513" y="2343150"/>
            <a:ext cx="2706687" cy="519113"/>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Nothing to do</a:t>
            </a:r>
          </a:p>
        </p:txBody>
      </p:sp>
    </p:spTree>
  </p:cSld>
  <p:clrMapOvr>
    <a:masterClrMapping/>
  </p:clrMapOvr>
  <p:transition>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0"/>
          </p:nvPr>
        </p:nvSpPr>
        <p:spPr>
          <a:noFill/>
        </p:spPr>
        <p:txBody>
          <a:bodyPr/>
          <a:lstStyle/>
          <a:p>
            <a:r>
              <a:rPr lang="en-US" smtClean="0"/>
              <a:t>Art of Multiprocessor Programming</a:t>
            </a:r>
          </a:p>
        </p:txBody>
      </p:sp>
      <p:sp>
        <p:nvSpPr>
          <p:cNvPr id="65539" name="Slide Number Placeholder 5"/>
          <p:cNvSpPr>
            <a:spLocks noGrp="1"/>
          </p:cNvSpPr>
          <p:nvPr>
            <p:ph type="sldNum" sz="quarter" idx="11"/>
          </p:nvPr>
        </p:nvSpPr>
        <p:spPr>
          <a:noFill/>
        </p:spPr>
        <p:txBody>
          <a:bodyPr/>
          <a:lstStyle/>
          <a:p>
            <a:fld id="{69088C95-3750-4480-85ED-DED19AAAA42F}" type="slidenum">
              <a:rPr lang="ar-SA" smtClean="0">
                <a:cs typeface="Arial" pitchFamily="34" charset="0"/>
              </a:rPr>
              <a:pPr/>
              <a:t>63</a:t>
            </a:fld>
            <a:endParaRPr lang="en-US" smtClean="0">
              <a:cs typeface="Arial" pitchFamily="34" charset="0"/>
            </a:endParaRPr>
          </a:p>
        </p:txBody>
      </p:sp>
      <p:pic>
        <p:nvPicPr>
          <p:cNvPr id="65540"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5541" name="Text Box 5"/>
          <p:cNvSpPr txBox="1">
            <a:spLocks noChangeArrowheads="1"/>
          </p:cNvSpPr>
          <p:nvPr/>
        </p:nvSpPr>
        <p:spPr bwMode="auto">
          <a:xfrm>
            <a:off x="4760913" y="2852738"/>
            <a:ext cx="4179887" cy="1322387"/>
          </a:xfrm>
          <a:prstGeom prst="rect">
            <a:avLst/>
          </a:prstGeom>
          <a:solidFill>
            <a:srgbClr val="FFFFCC"/>
          </a:solidFill>
          <a:ln w="9525">
            <a:solidFill>
              <a:srgbClr val="FFFF99"/>
            </a:solidFill>
            <a:miter lim="800000"/>
            <a:headEnd/>
            <a:tailEnd/>
          </a:ln>
        </p:spPr>
        <p:txBody>
          <a:bodyPr>
            <a:spAutoFit/>
          </a:bodyPr>
          <a:lstStyle/>
          <a:p>
            <a:r>
              <a:rPr lang="en-US" sz="2000" dirty="0">
                <a:solidFill>
                  <a:schemeClr val="tx1"/>
                </a:solidFill>
                <a:latin typeface="Lucida Console" pitchFamily="49" charset="0"/>
              </a:rPr>
              <a:t>public void</a:t>
            </a:r>
            <a:r>
              <a:rPr lang="en-US" sz="2000" dirty="0">
                <a:solidFill>
                  <a:schemeClr val="accent2"/>
                </a:solidFill>
                <a:latin typeface="Lucida Console" pitchFamily="49" charset="0"/>
              </a:rPr>
              <a:t> </a:t>
            </a:r>
            <a:r>
              <a:rPr lang="en-US" sz="2000" dirty="0" err="1">
                <a:solidFill>
                  <a:schemeClr val="accent2"/>
                </a:solidFill>
                <a:latin typeface="Lucida Console" pitchFamily="49" charset="0"/>
              </a:rPr>
              <a:t>LockTwo</a:t>
            </a:r>
            <a:r>
              <a:rPr lang="en-US" sz="2000" dirty="0">
                <a:solidFill>
                  <a:schemeClr val="accent2"/>
                </a:solidFill>
                <a:latin typeface="Lucida Console" pitchFamily="49" charset="0"/>
              </a:rPr>
              <a:t>() {</a:t>
            </a:r>
          </a:p>
          <a:p>
            <a:r>
              <a:rPr lang="en-US" sz="2000" dirty="0">
                <a:solidFill>
                  <a:schemeClr val="accent2"/>
                </a:solidFill>
                <a:latin typeface="Lucida Console" pitchFamily="49" charset="0"/>
              </a:rPr>
              <a:t>  victim = </a:t>
            </a:r>
            <a:r>
              <a:rPr lang="en-US" sz="2000" dirty="0" err="1">
                <a:solidFill>
                  <a:schemeClr val="accent2"/>
                </a:solidFill>
                <a:latin typeface="Lucida Console" pitchFamily="49" charset="0"/>
              </a:rPr>
              <a:t>i</a:t>
            </a:r>
            <a:r>
              <a:rPr lang="en-US" sz="2000" dirty="0">
                <a:solidFill>
                  <a:schemeClr val="accent2"/>
                </a:solidFill>
                <a:latin typeface="Lucida Console" pitchFamily="49" charset="0"/>
              </a:rPr>
              <a:t>;</a:t>
            </a:r>
          </a:p>
          <a:p>
            <a:r>
              <a:rPr lang="en-US" sz="2000" dirty="0">
                <a:solidFill>
                  <a:schemeClr val="accent2"/>
                </a:solidFill>
                <a:latin typeface="Lucida Console" pitchFamily="49" charset="0"/>
              </a:rPr>
              <a:t>  </a:t>
            </a:r>
            <a:r>
              <a:rPr lang="en-US" sz="2000" dirty="0">
                <a:solidFill>
                  <a:schemeClr val="tx1"/>
                </a:solidFill>
                <a:latin typeface="Lucida Console" pitchFamily="49" charset="0"/>
              </a:rPr>
              <a:t>while</a:t>
            </a:r>
            <a:r>
              <a:rPr lang="en-US" sz="2000" dirty="0">
                <a:solidFill>
                  <a:schemeClr val="accent2"/>
                </a:solidFill>
                <a:latin typeface="Lucida Console" pitchFamily="49" charset="0"/>
              </a:rPr>
              <a:t> (victim == </a:t>
            </a:r>
            <a:r>
              <a:rPr lang="en-US" sz="2000" dirty="0" err="1">
                <a:solidFill>
                  <a:schemeClr val="accent2"/>
                </a:solidFill>
                <a:latin typeface="Lucida Console" pitchFamily="49" charset="0"/>
              </a:rPr>
              <a:t>i</a:t>
            </a:r>
            <a:r>
              <a:rPr lang="en-US" sz="2000" dirty="0">
                <a:solidFill>
                  <a:schemeClr val="accent2"/>
                </a:solidFill>
                <a:latin typeface="Lucida Console" pitchFamily="49" charset="0"/>
              </a:rPr>
              <a:t>) {}; </a:t>
            </a:r>
          </a:p>
          <a:p>
            <a:r>
              <a:rPr lang="en-US" sz="2000" dirty="0">
                <a:solidFill>
                  <a:schemeClr val="accent2"/>
                </a:solidFill>
                <a:latin typeface="Lucida Console" pitchFamily="49" charset="0"/>
              </a:rPr>
              <a:t> }</a:t>
            </a:r>
          </a:p>
        </p:txBody>
      </p:sp>
      <p:sp>
        <p:nvSpPr>
          <p:cNvPr id="65542" name="Rectangle 2"/>
          <p:cNvSpPr>
            <a:spLocks noGrp="1" noChangeArrowheads="1"/>
          </p:cNvSpPr>
          <p:nvPr>
            <p:ph type="title"/>
          </p:nvPr>
        </p:nvSpPr>
        <p:spPr/>
        <p:txBody>
          <a:bodyPr/>
          <a:lstStyle/>
          <a:p>
            <a:r>
              <a:rPr lang="en-US" smtClean="0"/>
              <a:t>LockTwo Claims</a:t>
            </a:r>
          </a:p>
        </p:txBody>
      </p:sp>
      <p:sp>
        <p:nvSpPr>
          <p:cNvPr id="65543" name="Rectangle 3"/>
          <p:cNvSpPr>
            <a:spLocks noGrp="1" noChangeArrowheads="1"/>
          </p:cNvSpPr>
          <p:nvPr>
            <p:ph type="body" sz="half" idx="1"/>
          </p:nvPr>
        </p:nvSpPr>
        <p:spPr>
          <a:xfrm>
            <a:off x="571500" y="2171700"/>
            <a:ext cx="5797550" cy="4064000"/>
          </a:xfrm>
        </p:spPr>
        <p:txBody>
          <a:bodyPr/>
          <a:lstStyle/>
          <a:p>
            <a:r>
              <a:rPr lang="en-US" dirty="0" smtClean="0"/>
              <a:t>Satisfies mutual exclusion</a:t>
            </a:r>
          </a:p>
          <a:p>
            <a:pPr lvl="1"/>
            <a:r>
              <a:rPr lang="en-US" dirty="0" smtClean="0"/>
              <a:t>If thread </a:t>
            </a:r>
            <a:r>
              <a:rPr lang="en-US" b="1" dirty="0" err="1" smtClean="0">
                <a:solidFill>
                  <a:schemeClr val="tx1"/>
                </a:solidFill>
                <a:latin typeface="Lucida Console" pitchFamily="49" charset="0"/>
              </a:rPr>
              <a:t>i</a:t>
            </a:r>
            <a:r>
              <a:rPr lang="en-US" dirty="0" smtClean="0"/>
              <a:t> in CS</a:t>
            </a:r>
          </a:p>
          <a:p>
            <a:pPr lvl="1"/>
            <a:r>
              <a:rPr lang="en-US" dirty="0" smtClean="0"/>
              <a:t>Then </a:t>
            </a:r>
            <a:r>
              <a:rPr lang="en-US" b="1" dirty="0" smtClean="0">
                <a:solidFill>
                  <a:schemeClr val="tx1"/>
                </a:solidFill>
                <a:latin typeface="Lucida Console" pitchFamily="49" charset="0"/>
              </a:rPr>
              <a:t>victim == j</a:t>
            </a:r>
          </a:p>
          <a:p>
            <a:pPr lvl="1"/>
            <a:r>
              <a:rPr lang="en-US" dirty="0" smtClean="0"/>
              <a:t>Cannot be both 0 and 1</a:t>
            </a:r>
          </a:p>
          <a:p>
            <a:r>
              <a:rPr lang="en-US" dirty="0" smtClean="0"/>
              <a:t>Not deadlock free</a:t>
            </a:r>
          </a:p>
          <a:p>
            <a:pPr lvl="1"/>
            <a:r>
              <a:rPr lang="en-US" dirty="0" smtClean="0"/>
              <a:t>Sequential execution deadlocks</a:t>
            </a:r>
          </a:p>
          <a:p>
            <a:pPr lvl="1"/>
            <a:r>
              <a:rPr lang="en-US" dirty="0" smtClean="0"/>
              <a:t>Concurrent execution does not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Art of Multiprocessor Programming</a:t>
            </a:r>
          </a:p>
        </p:txBody>
      </p:sp>
      <p:sp>
        <p:nvSpPr>
          <p:cNvPr id="66563" name="Slide Number Placeholder 4"/>
          <p:cNvSpPr>
            <a:spLocks noGrp="1"/>
          </p:cNvSpPr>
          <p:nvPr>
            <p:ph type="sldNum" sz="quarter" idx="11"/>
          </p:nvPr>
        </p:nvSpPr>
        <p:spPr>
          <a:noFill/>
        </p:spPr>
        <p:txBody>
          <a:bodyPr/>
          <a:lstStyle/>
          <a:p>
            <a:fld id="{C0B5D273-C32A-4A43-A7AA-B51CBE9C3CAC}" type="slidenum">
              <a:rPr lang="ar-SA" smtClean="0">
                <a:cs typeface="Arial" pitchFamily="34" charset="0"/>
              </a:rPr>
              <a:pPr/>
              <a:t>64</a:t>
            </a:fld>
            <a:endParaRPr lang="en-US" smtClean="0">
              <a:cs typeface="Arial" pitchFamily="34" charset="0"/>
            </a:endParaRPr>
          </a:p>
        </p:txBody>
      </p:sp>
      <p:pic>
        <p:nvPicPr>
          <p:cNvPr id="66564"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6565" name="Rectangle 2"/>
          <p:cNvSpPr>
            <a:spLocks noGrp="1" noChangeArrowheads="1"/>
          </p:cNvSpPr>
          <p:nvPr>
            <p:ph type="title"/>
          </p:nvPr>
        </p:nvSpPr>
        <p:spPr/>
        <p:txBody>
          <a:bodyPr/>
          <a:lstStyle/>
          <a:p>
            <a:r>
              <a:rPr lang="en-US" sz="4000" smtClean="0"/>
              <a:t>Peterson’s Algorithm</a:t>
            </a:r>
          </a:p>
        </p:txBody>
      </p:sp>
      <p:sp>
        <p:nvSpPr>
          <p:cNvPr id="66566" name="Rectangle 4"/>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tx1"/>
                </a:solidFill>
                <a:latin typeface="Lucida Console" pitchFamily="49" charset="0"/>
                <a:cs typeface="Courier New" pitchFamily="49" charset="0"/>
              </a:rPr>
              <a:t>public</a:t>
            </a: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void</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400">
                <a:solidFill>
                  <a:schemeClr val="tx1"/>
                </a:solidFill>
                <a:latin typeface="Lucida Console" pitchFamily="49" charset="0"/>
                <a:cs typeface="Courier New" pitchFamily="49" charset="0"/>
              </a:rPr>
              <a:t>public void</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unlock()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false</a:t>
            </a:r>
            <a:r>
              <a:rPr lang="en-US" sz="24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a:t>
            </a:r>
          </a:p>
        </p:txBody>
      </p:sp>
    </p:spTree>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Art of Multiprocessor Programming</a:t>
            </a:r>
          </a:p>
        </p:txBody>
      </p:sp>
      <p:sp>
        <p:nvSpPr>
          <p:cNvPr id="67587" name="Slide Number Placeholder 4"/>
          <p:cNvSpPr>
            <a:spLocks noGrp="1"/>
          </p:cNvSpPr>
          <p:nvPr>
            <p:ph type="sldNum" sz="quarter" idx="11"/>
          </p:nvPr>
        </p:nvSpPr>
        <p:spPr>
          <a:noFill/>
        </p:spPr>
        <p:txBody>
          <a:bodyPr/>
          <a:lstStyle/>
          <a:p>
            <a:fld id="{F6B1932E-C1D1-4F6E-AC17-82E44A63AF92}" type="slidenum">
              <a:rPr lang="ar-SA" smtClean="0">
                <a:cs typeface="Arial" pitchFamily="34" charset="0"/>
              </a:rPr>
              <a:pPr/>
              <a:t>65</a:t>
            </a:fld>
            <a:endParaRPr lang="en-US" smtClean="0">
              <a:cs typeface="Arial" pitchFamily="34" charset="0"/>
            </a:endParaRPr>
          </a:p>
        </p:txBody>
      </p:sp>
      <p:pic>
        <p:nvPicPr>
          <p:cNvPr id="67588"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7589" name="Rectangle 2"/>
          <p:cNvSpPr>
            <a:spLocks noGrp="1" noChangeArrowheads="1"/>
          </p:cNvSpPr>
          <p:nvPr>
            <p:ph type="title"/>
          </p:nvPr>
        </p:nvSpPr>
        <p:spPr/>
        <p:txBody>
          <a:bodyPr/>
          <a:lstStyle/>
          <a:p>
            <a:r>
              <a:rPr lang="en-US" sz="4000" smtClean="0"/>
              <a:t>Peterson’s Algorithm</a:t>
            </a:r>
          </a:p>
        </p:txBody>
      </p:sp>
      <p:sp>
        <p:nvSpPr>
          <p:cNvPr id="67590"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while (flag[j]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67591"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7592"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Announce I’m interested</a:t>
            </a:r>
          </a:p>
        </p:txBody>
      </p:sp>
    </p:spTree>
  </p:cSld>
  <p:clrMapOvr>
    <a:masterClrMapping/>
  </p:clrMapOvr>
  <p:transition>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Art of Multiprocessor Programming</a:t>
            </a:r>
          </a:p>
        </p:txBody>
      </p:sp>
      <p:sp>
        <p:nvSpPr>
          <p:cNvPr id="68611" name="Slide Number Placeholder 4"/>
          <p:cNvSpPr>
            <a:spLocks noGrp="1"/>
          </p:cNvSpPr>
          <p:nvPr>
            <p:ph type="sldNum" sz="quarter" idx="11"/>
          </p:nvPr>
        </p:nvSpPr>
        <p:spPr>
          <a:noFill/>
        </p:spPr>
        <p:txBody>
          <a:bodyPr/>
          <a:lstStyle/>
          <a:p>
            <a:fld id="{89B53CF9-103F-4EFF-87F2-DD9A94B1592A}" type="slidenum">
              <a:rPr lang="ar-SA" smtClean="0">
                <a:cs typeface="Arial" pitchFamily="34" charset="0"/>
              </a:rPr>
              <a:pPr/>
              <a:t>66</a:t>
            </a:fld>
            <a:endParaRPr lang="en-US" smtClean="0">
              <a:cs typeface="Arial" pitchFamily="34" charset="0"/>
            </a:endParaRPr>
          </a:p>
        </p:txBody>
      </p:sp>
      <p:pic>
        <p:nvPicPr>
          <p:cNvPr id="68612"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8613" name="Rectangle 2"/>
          <p:cNvSpPr>
            <a:spLocks noGrp="1" noChangeArrowheads="1"/>
          </p:cNvSpPr>
          <p:nvPr>
            <p:ph type="title"/>
          </p:nvPr>
        </p:nvSpPr>
        <p:spPr/>
        <p:txBody>
          <a:bodyPr/>
          <a:lstStyle/>
          <a:p>
            <a:r>
              <a:rPr lang="en-US" sz="4000" smtClean="0"/>
              <a:t>Peterson’s Algorithm</a:t>
            </a:r>
          </a:p>
        </p:txBody>
      </p:sp>
      <p:sp>
        <p:nvSpPr>
          <p:cNvPr id="68614"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while (flag[j]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68615"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8616"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Announce I’m interested</a:t>
            </a:r>
          </a:p>
        </p:txBody>
      </p:sp>
      <p:sp>
        <p:nvSpPr>
          <p:cNvPr id="68617"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8618" name="Text Box 7"/>
          <p:cNvSpPr txBox="1">
            <a:spLocks noChangeArrowheads="1"/>
          </p:cNvSpPr>
          <p:nvPr/>
        </p:nvSpPr>
        <p:spPr bwMode="auto">
          <a:xfrm>
            <a:off x="5575300" y="2928938"/>
            <a:ext cx="3113088" cy="519112"/>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Defer to other</a:t>
            </a:r>
          </a:p>
        </p:txBody>
      </p:sp>
    </p:spTree>
  </p:cSld>
  <p:clrMapOvr>
    <a:masterClrMapping/>
  </p:clrMapOvr>
  <p:transition>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smtClean="0"/>
              <a:t>Art of Multiprocessor Programming</a:t>
            </a:r>
          </a:p>
        </p:txBody>
      </p:sp>
      <p:sp>
        <p:nvSpPr>
          <p:cNvPr id="69635" name="Slide Number Placeholder 4"/>
          <p:cNvSpPr>
            <a:spLocks noGrp="1"/>
          </p:cNvSpPr>
          <p:nvPr>
            <p:ph type="sldNum" sz="quarter" idx="11"/>
          </p:nvPr>
        </p:nvSpPr>
        <p:spPr>
          <a:noFill/>
        </p:spPr>
        <p:txBody>
          <a:bodyPr/>
          <a:lstStyle/>
          <a:p>
            <a:fld id="{7BCD54BD-4FB7-40A0-8999-A63E3EC7F190}" type="slidenum">
              <a:rPr lang="ar-SA" smtClean="0">
                <a:cs typeface="Arial" pitchFamily="34" charset="0"/>
              </a:rPr>
              <a:pPr/>
              <a:t>67</a:t>
            </a:fld>
            <a:endParaRPr lang="en-US" smtClean="0">
              <a:cs typeface="Arial" pitchFamily="34" charset="0"/>
            </a:endParaRPr>
          </a:p>
        </p:txBody>
      </p:sp>
      <p:pic>
        <p:nvPicPr>
          <p:cNvPr id="69636"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9637" name="Rectangle 2"/>
          <p:cNvSpPr>
            <a:spLocks noGrp="1" noChangeArrowheads="1"/>
          </p:cNvSpPr>
          <p:nvPr>
            <p:ph type="title"/>
          </p:nvPr>
        </p:nvSpPr>
        <p:spPr/>
        <p:txBody>
          <a:bodyPr/>
          <a:lstStyle/>
          <a:p>
            <a:r>
              <a:rPr lang="en-US" sz="4000" smtClean="0"/>
              <a:t>Peterson’s Algorithm</a:t>
            </a:r>
          </a:p>
        </p:txBody>
      </p:sp>
      <p:sp>
        <p:nvSpPr>
          <p:cNvPr id="69638"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69639"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9640"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Announce I’m interested</a:t>
            </a:r>
          </a:p>
        </p:txBody>
      </p:sp>
      <p:sp>
        <p:nvSpPr>
          <p:cNvPr id="69641"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9642" name="Text Box 7"/>
          <p:cNvSpPr txBox="1">
            <a:spLocks noChangeArrowheads="1"/>
          </p:cNvSpPr>
          <p:nvPr/>
        </p:nvSpPr>
        <p:spPr bwMode="auto">
          <a:xfrm>
            <a:off x="5610225" y="2932113"/>
            <a:ext cx="3098800" cy="519112"/>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Defer to other</a:t>
            </a:r>
          </a:p>
        </p:txBody>
      </p:sp>
      <p:sp>
        <p:nvSpPr>
          <p:cNvPr id="69643" name="AutoShape 8"/>
          <p:cNvSpPr>
            <a:spLocks noChangeArrowheads="1"/>
          </p:cNvSpPr>
          <p:nvPr/>
        </p:nvSpPr>
        <p:spPr bwMode="auto">
          <a:xfrm>
            <a:off x="1317625" y="3595688"/>
            <a:ext cx="6334125" cy="382587"/>
          </a:xfrm>
          <a:prstGeom prst="wedgeRoundRectCallout">
            <a:avLst>
              <a:gd name="adj1" fmla="val 25315"/>
              <a:gd name="adj2" fmla="val 174065"/>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69644" name="Text Box 9"/>
          <p:cNvSpPr txBox="1">
            <a:spLocks noChangeArrowheads="1"/>
          </p:cNvSpPr>
          <p:nvPr/>
        </p:nvSpPr>
        <p:spPr bwMode="auto">
          <a:xfrm>
            <a:off x="5060950" y="4467225"/>
            <a:ext cx="3429000" cy="1373188"/>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Wait while other interested &amp; I’m the victim</a:t>
            </a:r>
          </a:p>
        </p:txBody>
      </p:sp>
    </p:spTree>
  </p:cSld>
  <p:clrMapOvr>
    <a:masterClrMapping/>
  </p:clrMapOvr>
  <p:transition>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Art of Multiprocessor Programming</a:t>
            </a:r>
          </a:p>
        </p:txBody>
      </p:sp>
      <p:sp>
        <p:nvSpPr>
          <p:cNvPr id="70659" name="Slide Number Placeholder 4"/>
          <p:cNvSpPr>
            <a:spLocks noGrp="1"/>
          </p:cNvSpPr>
          <p:nvPr>
            <p:ph type="sldNum" sz="quarter" idx="11"/>
          </p:nvPr>
        </p:nvSpPr>
        <p:spPr>
          <a:noFill/>
        </p:spPr>
        <p:txBody>
          <a:bodyPr/>
          <a:lstStyle/>
          <a:p>
            <a:fld id="{F2E89C0F-8633-43ED-BD23-5DBA739E997B}" type="slidenum">
              <a:rPr lang="ar-SA" smtClean="0">
                <a:cs typeface="Arial" pitchFamily="34" charset="0"/>
              </a:rPr>
              <a:pPr/>
              <a:t>68</a:t>
            </a:fld>
            <a:endParaRPr lang="en-US" smtClean="0">
              <a:cs typeface="Arial" pitchFamily="34" charset="0"/>
            </a:endParaRPr>
          </a:p>
        </p:txBody>
      </p:sp>
      <p:pic>
        <p:nvPicPr>
          <p:cNvPr id="70660" name="Picture 1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0661" name="Rectangle 2"/>
          <p:cNvSpPr>
            <a:spLocks noGrp="1" noChangeArrowheads="1"/>
          </p:cNvSpPr>
          <p:nvPr>
            <p:ph type="title"/>
          </p:nvPr>
        </p:nvSpPr>
        <p:spPr/>
        <p:txBody>
          <a:bodyPr/>
          <a:lstStyle/>
          <a:p>
            <a:r>
              <a:rPr lang="en-US" sz="4000" smtClean="0"/>
              <a:t>Peterson’s Algorithm</a:t>
            </a:r>
          </a:p>
        </p:txBody>
      </p:sp>
      <p:sp>
        <p:nvSpPr>
          <p:cNvPr id="70662"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false</a:t>
            </a:r>
            <a:r>
              <a:rPr lang="en-US" sz="2400">
                <a:solidFill>
                  <a:srgbClr val="000000"/>
                </a:solidFill>
                <a:latin typeface="Lucida Console" pitchFamily="49" charset="0"/>
                <a:cs typeface="Courier New" pitchFamily="49" charset="0"/>
              </a:rPr>
              <a:t>;</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chemeClr val="tx1"/>
                </a:solidFill>
                <a:latin typeface="Lucida Console" pitchFamily="49" charset="0"/>
                <a:cs typeface="Courier New" pitchFamily="49" charset="0"/>
              </a:rPr>
              <a:t>}</a:t>
            </a:r>
          </a:p>
        </p:txBody>
      </p:sp>
      <p:sp>
        <p:nvSpPr>
          <p:cNvPr id="70663"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70664"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70665" name="AutoShape 10"/>
          <p:cNvSpPr>
            <a:spLocks noChangeArrowheads="1"/>
          </p:cNvSpPr>
          <p:nvPr/>
        </p:nvSpPr>
        <p:spPr bwMode="auto">
          <a:xfrm>
            <a:off x="1301750" y="4656138"/>
            <a:ext cx="2978150" cy="479425"/>
          </a:xfrm>
          <a:prstGeom prst="wedgeRoundRectCallout">
            <a:avLst>
              <a:gd name="adj1" fmla="val 18764"/>
              <a:gd name="adj2" fmla="val 101657"/>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70666" name="Text Box 11"/>
          <p:cNvSpPr txBox="1">
            <a:spLocks noChangeArrowheads="1"/>
          </p:cNvSpPr>
          <p:nvPr/>
        </p:nvSpPr>
        <p:spPr bwMode="auto">
          <a:xfrm>
            <a:off x="2327275" y="5268913"/>
            <a:ext cx="2706688"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No longer interested</a:t>
            </a:r>
          </a:p>
        </p:txBody>
      </p:sp>
      <p:sp>
        <p:nvSpPr>
          <p:cNvPr id="70667" name="AutoShape 13"/>
          <p:cNvSpPr>
            <a:spLocks noChangeArrowheads="1"/>
          </p:cNvSpPr>
          <p:nvPr/>
        </p:nvSpPr>
        <p:spPr bwMode="auto">
          <a:xfrm>
            <a:off x="1317625" y="3595688"/>
            <a:ext cx="6334125" cy="382587"/>
          </a:xfrm>
          <a:prstGeom prst="wedgeRoundRectCallout">
            <a:avLst>
              <a:gd name="adj1" fmla="val 27593"/>
              <a:gd name="adj2" fmla="val 135894"/>
              <a:gd name="adj3" fmla="val 16667"/>
            </a:avLst>
          </a:prstGeom>
          <a:noFill/>
          <a:ln w="38100">
            <a:solidFill>
              <a:srgbClr val="FF0000"/>
            </a:solidFill>
            <a:miter lim="800000"/>
            <a:headEnd/>
            <a:tailEnd/>
          </a:ln>
        </p:spPr>
        <p:txBody>
          <a:bodyPr anchor="ctr"/>
          <a:lstStyle/>
          <a:p>
            <a:pPr algn="ctr"/>
            <a:endParaRPr lang="en-US" b="0" dirty="0">
              <a:latin typeface="Arial" pitchFamily="34" charset="0"/>
            </a:endParaRPr>
          </a:p>
        </p:txBody>
      </p:sp>
      <p:sp>
        <p:nvSpPr>
          <p:cNvPr id="70668"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Announce I’m interested</a:t>
            </a:r>
          </a:p>
        </p:txBody>
      </p:sp>
      <p:sp>
        <p:nvSpPr>
          <p:cNvPr id="70669" name="Text Box 7"/>
          <p:cNvSpPr txBox="1">
            <a:spLocks noChangeArrowheads="1"/>
          </p:cNvSpPr>
          <p:nvPr/>
        </p:nvSpPr>
        <p:spPr bwMode="auto">
          <a:xfrm>
            <a:off x="5610225" y="2932113"/>
            <a:ext cx="3098800" cy="519112"/>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Defer to other</a:t>
            </a:r>
          </a:p>
        </p:txBody>
      </p:sp>
      <p:sp>
        <p:nvSpPr>
          <p:cNvPr id="70670" name="Text Box 9"/>
          <p:cNvSpPr txBox="1">
            <a:spLocks noChangeArrowheads="1"/>
          </p:cNvSpPr>
          <p:nvPr/>
        </p:nvSpPr>
        <p:spPr bwMode="auto">
          <a:xfrm>
            <a:off x="5060950" y="4467225"/>
            <a:ext cx="3429000" cy="1373188"/>
          </a:xfrm>
          <a:prstGeom prst="rect">
            <a:avLst/>
          </a:prstGeom>
          <a:noFill/>
          <a:ln w="9525">
            <a:noFill/>
            <a:miter lim="800000"/>
            <a:headEnd/>
            <a:tailEnd/>
          </a:ln>
        </p:spPr>
        <p:txBody>
          <a:bodyPr>
            <a:spAutoFit/>
          </a:bodyPr>
          <a:lstStyle/>
          <a:p>
            <a:pPr algn="ctr"/>
            <a:r>
              <a:rPr lang="en-US" sz="2800" dirty="0">
                <a:solidFill>
                  <a:srgbClr val="FF0000"/>
                </a:solidFill>
                <a:latin typeface="Arial" pitchFamily="34" charset="0"/>
              </a:rPr>
              <a:t>Wait while other interested &amp; I’m the victim</a:t>
            </a:r>
          </a:p>
        </p:txBody>
      </p:sp>
    </p:spTree>
  </p:cSld>
  <p:clrMapOvr>
    <a:masterClrMapping/>
  </p:clrMapOvr>
  <p:transition>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16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42E7AF6-FD3A-4579-97B0-EACD3B4D3A15}" type="slidenum">
              <a:rPr lang="ar-SA" sz="1400" b="0">
                <a:solidFill>
                  <a:schemeClr val="tx1"/>
                </a:solidFill>
                <a:latin typeface="Arial" pitchFamily="34" charset="0"/>
                <a:cs typeface="Arial" pitchFamily="34" charset="0"/>
              </a:rPr>
              <a:pPr algn="r"/>
              <a:t>69</a:t>
            </a:fld>
            <a:endParaRPr lang="en-US" sz="1400" b="0" dirty="0">
              <a:solidFill>
                <a:schemeClr val="tx1"/>
              </a:solidFill>
              <a:latin typeface="Arial" pitchFamily="34" charset="0"/>
              <a:cs typeface="Arial" pitchFamily="34" charset="0"/>
            </a:endParaRPr>
          </a:p>
        </p:txBody>
      </p:sp>
      <p:pic>
        <p:nvPicPr>
          <p:cNvPr id="71684"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1685" name="Rectangle 2"/>
          <p:cNvSpPr>
            <a:spLocks noGrp="1" noChangeArrowheads="1"/>
          </p:cNvSpPr>
          <p:nvPr>
            <p:ph type="title" idx="4294967295"/>
          </p:nvPr>
        </p:nvSpPr>
        <p:spPr/>
        <p:txBody>
          <a:bodyPr/>
          <a:lstStyle/>
          <a:p>
            <a:r>
              <a:rPr lang="en-US" smtClean="0"/>
              <a:t>Mutual Exclusion</a:t>
            </a:r>
          </a:p>
        </p:txBody>
      </p:sp>
      <p:sp>
        <p:nvSpPr>
          <p:cNvPr id="71686" name="Rectangle 18"/>
          <p:cNvSpPr>
            <a:spLocks noChangeArrowheads="1"/>
          </p:cNvSpPr>
          <p:nvPr/>
        </p:nvSpPr>
        <p:spPr bwMode="auto">
          <a:xfrm>
            <a:off x="739148" y="2181225"/>
            <a:ext cx="7911140" cy="584775"/>
          </a:xfrm>
          <a:prstGeom prst="rect">
            <a:avLst/>
          </a:prstGeom>
          <a:noFill/>
          <a:ln w="9525">
            <a:noFill/>
            <a:miter lim="800000"/>
            <a:headEnd/>
            <a:tailEnd/>
          </a:ln>
        </p:spPr>
        <p:txBody>
          <a:bodyPr wrap="none">
            <a:spAutoFit/>
          </a:bodyPr>
          <a:lstStyle/>
          <a:p>
            <a:pPr algn="r"/>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(Flag[B]=true)</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p>
        </p:txBody>
      </p:sp>
      <p:sp>
        <p:nvSpPr>
          <p:cNvPr id="84999" name="Rectangle 19"/>
          <p:cNvSpPr>
            <a:spLocks noChangeArrowheads="1"/>
          </p:cNvSpPr>
          <p:nvPr/>
        </p:nvSpPr>
        <p:spPr bwMode="auto">
          <a:xfrm>
            <a:off x="1898650" y="3198813"/>
            <a:ext cx="5348288" cy="1425575"/>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public void lock() {</a:t>
            </a:r>
          </a:p>
          <a:p>
            <a:pPr marL="231775" indent="-231775">
              <a:lnSpc>
                <a:spcPct val="80000"/>
              </a:lnSpc>
              <a:spcBef>
                <a:spcPct val="20000"/>
              </a:spcBef>
              <a:defRPr/>
            </a:pPr>
            <a:r>
              <a:rPr lang="en-US" sz="1800" dirty="0">
                <a:solidFill>
                  <a:schemeClr val="accent2"/>
                </a:solidFill>
                <a:latin typeface="Lucida Console" pitchFamily="49" charset="0"/>
                <a:cs typeface="Courier New" pitchFamily="49" charset="0"/>
              </a:rPr>
              <a:t> flag[</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 =</a:t>
            </a:r>
            <a:r>
              <a:rPr lang="en-US" sz="1800" dirty="0">
                <a:solidFill>
                  <a:srgbClr val="000000"/>
                </a:solidFill>
                <a:latin typeface="Lucida Console" pitchFamily="49" charset="0"/>
                <a:cs typeface="Courier New" pitchFamily="49" charset="0"/>
              </a:rPr>
              <a:t> </a:t>
            </a:r>
            <a:r>
              <a:rPr lang="en-US" sz="1800" dirty="0">
                <a:solidFill>
                  <a:schemeClr val="tx1"/>
                </a:solidFill>
                <a:latin typeface="Lucida Console" pitchFamily="49" charset="0"/>
                <a:cs typeface="Courier New" pitchFamily="49" charset="0"/>
              </a:rPr>
              <a:t>true</a:t>
            </a:r>
            <a:r>
              <a:rPr lang="en-US" sz="1800" dirty="0">
                <a:solidFill>
                  <a:srgbClr val="000000"/>
                </a:solidFill>
                <a:latin typeface="Lucida Console" pitchFamily="49" charset="0"/>
                <a:cs typeface="Courier New" pitchFamily="49" charset="0"/>
              </a:rPr>
              <a:t>; </a:t>
            </a:r>
            <a:endParaRPr lang="en-US" sz="1800" dirty="0">
              <a:solidFill>
                <a:srgbClr val="FF0000"/>
              </a:solidFill>
              <a:latin typeface="Lucida Console" pitchFamily="49" charset="0"/>
              <a:cs typeface="Courier New" pitchFamily="49" charset="0"/>
            </a:endParaRPr>
          </a:p>
          <a:p>
            <a:pPr marL="231775" indent="-231775">
              <a:lnSpc>
                <a:spcPct val="80000"/>
              </a:lnSpc>
              <a:spcBef>
                <a:spcPct val="20000"/>
              </a:spcBef>
              <a:defRPr/>
            </a:pPr>
            <a:r>
              <a:rPr lang="en-US" sz="1800" dirty="0">
                <a:solidFill>
                  <a:srgbClr val="000000"/>
                </a:solidFill>
                <a:latin typeface="Lucida Console" pitchFamily="49" charset="0"/>
                <a:cs typeface="Courier New" pitchFamily="49" charset="0"/>
              </a:rPr>
              <a:t> </a:t>
            </a:r>
            <a:r>
              <a:rPr lang="en-US" sz="1800" dirty="0">
                <a:solidFill>
                  <a:schemeClr val="accent2"/>
                </a:solidFill>
                <a:latin typeface="Lucida Console" pitchFamily="49" charset="0"/>
                <a:cs typeface="Courier New" pitchFamily="49" charset="0"/>
              </a:rPr>
              <a:t>victim  = </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a:t>
            </a:r>
            <a:r>
              <a:rPr lang="en-US" sz="1800" dirty="0">
                <a:solidFill>
                  <a:schemeClr val="folHlink"/>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folHlink"/>
                </a:solidFill>
                <a:latin typeface="Lucida Console" pitchFamily="49" charset="0"/>
                <a:cs typeface="Courier New" pitchFamily="49" charset="0"/>
              </a:rPr>
              <a:t> </a:t>
            </a:r>
            <a:r>
              <a:rPr lang="en-US" sz="1800" dirty="0">
                <a:solidFill>
                  <a:schemeClr val="bg1">
                    <a:lumMod val="50000"/>
                  </a:schemeClr>
                </a:solidFill>
                <a:latin typeface="Lucida Console" pitchFamily="49" charset="0"/>
                <a:cs typeface="Courier New" pitchFamily="49" charset="0"/>
              </a:rPr>
              <a:t>while (flag[j] &amp;&amp; victim == </a:t>
            </a:r>
            <a:r>
              <a:rPr lang="en-US" sz="1800" dirty="0" err="1">
                <a:solidFill>
                  <a:schemeClr val="bg1">
                    <a:lumMod val="50000"/>
                  </a:schemeClr>
                </a:solidFill>
                <a:latin typeface="Lucida Console" pitchFamily="49" charset="0"/>
                <a:cs typeface="Courier New" pitchFamily="49" charset="0"/>
              </a:rPr>
              <a:t>i</a:t>
            </a:r>
            <a:r>
              <a:rPr lang="en-US" sz="1800" dirty="0">
                <a:solidFill>
                  <a:schemeClr val="bg1">
                    <a:lumMod val="50000"/>
                  </a:schemeClr>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a:t>
            </a:r>
          </a:p>
        </p:txBody>
      </p:sp>
      <p:sp>
        <p:nvSpPr>
          <p:cNvPr id="71688" name="AutoShape 23"/>
          <p:cNvSpPr>
            <a:spLocks noChangeArrowheads="1"/>
          </p:cNvSpPr>
          <p:nvPr/>
        </p:nvSpPr>
        <p:spPr bwMode="auto">
          <a:xfrm>
            <a:off x="2055813" y="3440113"/>
            <a:ext cx="2259012" cy="625475"/>
          </a:xfrm>
          <a:prstGeom prst="wedgeRoundRectCallout">
            <a:avLst>
              <a:gd name="adj1" fmla="val 486"/>
              <a:gd name="adj2" fmla="val 48870"/>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71689" name="TextBox 8"/>
          <p:cNvSpPr txBox="1">
            <a:spLocks noChangeArrowheads="1"/>
          </p:cNvSpPr>
          <p:nvPr/>
        </p:nvSpPr>
        <p:spPr bwMode="auto">
          <a:xfrm>
            <a:off x="3121025" y="5051425"/>
            <a:ext cx="2995613" cy="584200"/>
          </a:xfrm>
          <a:prstGeom prst="rect">
            <a:avLst/>
          </a:prstGeom>
          <a:noFill/>
          <a:ln w="9525">
            <a:noFill/>
            <a:miter lim="800000"/>
            <a:headEnd/>
            <a:tailEnd/>
          </a:ln>
        </p:spPr>
        <p:txBody>
          <a:bodyPr wrap="none">
            <a:spAutoFit/>
          </a:bodyPr>
          <a:lstStyle/>
          <a:p>
            <a:r>
              <a:rPr lang="en-US" sz="3200" b="0" dirty="0">
                <a:latin typeface="Arial" pitchFamily="34" charset="0"/>
              </a:rPr>
              <a:t>From the Code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smtClean="0"/>
              <a:t>Art of Multiprocessor Programming</a:t>
            </a:r>
          </a:p>
        </p:txBody>
      </p:sp>
      <p:sp>
        <p:nvSpPr>
          <p:cNvPr id="8195" name="Slide Number Placeholder 4"/>
          <p:cNvSpPr>
            <a:spLocks noGrp="1"/>
          </p:cNvSpPr>
          <p:nvPr>
            <p:ph type="sldNum" sz="quarter" idx="11"/>
          </p:nvPr>
        </p:nvSpPr>
        <p:spPr>
          <a:noFill/>
        </p:spPr>
        <p:txBody>
          <a:bodyPr/>
          <a:lstStyle/>
          <a:p>
            <a:fld id="{C589C892-99D9-406C-9170-7DAE37992DBE}" type="slidenum">
              <a:rPr lang="ar-SA" smtClean="0">
                <a:cs typeface="Arial" pitchFamily="34" charset="0"/>
              </a:rPr>
              <a:pPr/>
              <a:t>7</a:t>
            </a:fld>
            <a:endParaRPr lang="en-US" smtClean="0">
              <a:cs typeface="Arial" pitchFamily="34" charset="0"/>
            </a:endParaRPr>
          </a:p>
        </p:txBody>
      </p:sp>
      <p:pic>
        <p:nvPicPr>
          <p:cNvPr id="8196"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197" name="Rectangle 2"/>
          <p:cNvSpPr>
            <a:spLocks noGrp="1" noChangeArrowheads="1"/>
          </p:cNvSpPr>
          <p:nvPr>
            <p:ph type="body" idx="1"/>
          </p:nvPr>
        </p:nvSpPr>
        <p:spPr>
          <a:xfrm>
            <a:off x="673100" y="1325563"/>
            <a:ext cx="7772400" cy="3276600"/>
          </a:xfrm>
        </p:spPr>
        <p:txBody>
          <a:bodyPr/>
          <a:lstStyle/>
          <a:p>
            <a:pPr>
              <a:lnSpc>
                <a:spcPct val="80000"/>
              </a:lnSpc>
            </a:pPr>
            <a:r>
              <a:rPr lang="en-US" smtClean="0"/>
              <a:t>“Absolute, true and mathematical time, of itself and from its own nature, flows equably without relation to anything external.” (I. Newton, 1689)</a:t>
            </a:r>
          </a:p>
          <a:p>
            <a:pPr>
              <a:lnSpc>
                <a:spcPct val="80000"/>
              </a:lnSpc>
              <a:buFontTx/>
              <a:buNone/>
            </a:pPr>
            <a:endParaRPr lang="en-US" smtClean="0"/>
          </a:p>
          <a:p>
            <a:pPr>
              <a:lnSpc>
                <a:spcPct val="80000"/>
              </a:lnSpc>
            </a:pPr>
            <a:r>
              <a:rPr lang="en-US" smtClean="0"/>
              <a:t>“Time is, like, Nature’s way of making sure that everything doesn’t happen all at once.” (Anonymous, circa 1968)</a:t>
            </a:r>
          </a:p>
        </p:txBody>
      </p:sp>
      <p:sp>
        <p:nvSpPr>
          <p:cNvPr id="8198" name="Rectangle 3"/>
          <p:cNvSpPr>
            <a:spLocks noGrp="1" noChangeArrowheads="1"/>
          </p:cNvSpPr>
          <p:nvPr>
            <p:ph type="title"/>
          </p:nvPr>
        </p:nvSpPr>
        <p:spPr>
          <a:xfrm>
            <a:off x="671513" y="0"/>
            <a:ext cx="7772400" cy="1143000"/>
          </a:xfrm>
        </p:spPr>
        <p:txBody>
          <a:bodyPr/>
          <a:lstStyle/>
          <a:p>
            <a:r>
              <a:rPr lang="en-US" smtClean="0"/>
              <a:t>Time</a:t>
            </a:r>
          </a:p>
        </p:txBody>
      </p:sp>
      <p:grpSp>
        <p:nvGrpSpPr>
          <p:cNvPr id="8199" name="Group 12"/>
          <p:cNvGrpSpPr>
            <a:grpSpLocks/>
          </p:cNvGrpSpPr>
          <p:nvPr/>
        </p:nvGrpSpPr>
        <p:grpSpPr bwMode="auto">
          <a:xfrm>
            <a:off x="911225" y="5313363"/>
            <a:ext cx="7391400" cy="762000"/>
            <a:chOff x="528" y="3192"/>
            <a:chExt cx="4656" cy="480"/>
          </a:xfrm>
        </p:grpSpPr>
        <p:sp>
          <p:nvSpPr>
            <p:cNvPr id="8200" name="AutoShape 6"/>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8201" name="Text Box 7"/>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27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B66088E-8D06-4A6A-81D1-43F1A0BBB02F}" type="slidenum">
              <a:rPr lang="ar-SA" sz="1400" b="0">
                <a:solidFill>
                  <a:schemeClr val="tx1"/>
                </a:solidFill>
                <a:latin typeface="Arial" pitchFamily="34" charset="0"/>
                <a:cs typeface="Arial" pitchFamily="34" charset="0"/>
              </a:rPr>
              <a:pPr algn="r"/>
              <a:t>70</a:t>
            </a:fld>
            <a:endParaRPr lang="en-US" sz="1400" b="0" dirty="0">
              <a:solidFill>
                <a:schemeClr val="tx1"/>
              </a:solidFill>
              <a:latin typeface="Arial" pitchFamily="34" charset="0"/>
              <a:cs typeface="Arial" pitchFamily="34" charset="0"/>
            </a:endParaRPr>
          </a:p>
        </p:txBody>
      </p:sp>
      <p:pic>
        <p:nvPicPr>
          <p:cNvPr id="727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2709" name="Rectangle 3"/>
          <p:cNvSpPr>
            <a:spLocks noGrp="1" noChangeArrowheads="1"/>
          </p:cNvSpPr>
          <p:nvPr>
            <p:ph type="title" idx="4294967295"/>
          </p:nvPr>
        </p:nvSpPr>
        <p:spPr/>
        <p:txBody>
          <a:bodyPr/>
          <a:lstStyle/>
          <a:p>
            <a:r>
              <a:rPr lang="en-US" smtClean="0"/>
              <a:t>Also from the Code</a:t>
            </a:r>
          </a:p>
        </p:txBody>
      </p:sp>
      <p:sp>
        <p:nvSpPr>
          <p:cNvPr id="72710" name="Rectangle 4"/>
          <p:cNvSpPr>
            <a:spLocks noChangeArrowheads="1"/>
          </p:cNvSpPr>
          <p:nvPr/>
        </p:nvSpPr>
        <p:spPr bwMode="auto">
          <a:xfrm>
            <a:off x="866775" y="2166938"/>
            <a:ext cx="6808274" cy="1077218"/>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(flag[B])</a:t>
            </a:r>
          </a:p>
          <a:p>
            <a:r>
              <a:rPr lang="en-US" sz="3200" b="0" dirty="0">
                <a:solidFill>
                  <a:schemeClr val="tx1"/>
                </a:solidFill>
                <a:latin typeface="Arial" pitchFamily="34" charset="0"/>
              </a:rPr>
              <a:t>      </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t>
            </a:r>
          </a:p>
        </p:txBody>
      </p:sp>
      <p:sp>
        <p:nvSpPr>
          <p:cNvPr id="86023" name="Rectangle 5"/>
          <p:cNvSpPr>
            <a:spLocks noChangeArrowheads="1"/>
          </p:cNvSpPr>
          <p:nvPr/>
        </p:nvSpPr>
        <p:spPr bwMode="auto">
          <a:xfrm>
            <a:off x="1957388" y="3633788"/>
            <a:ext cx="5348287" cy="1425575"/>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public void lock() {</a:t>
            </a:r>
          </a:p>
          <a:p>
            <a:pPr marL="231775" indent="-231775">
              <a:lnSpc>
                <a:spcPct val="80000"/>
              </a:lnSpc>
              <a:spcBef>
                <a:spcPct val="20000"/>
              </a:spcBef>
              <a:defRPr/>
            </a:pPr>
            <a:r>
              <a:rPr lang="en-US" sz="1800" dirty="0">
                <a:solidFill>
                  <a:schemeClr val="accent2"/>
                </a:solidFill>
                <a:latin typeface="Lucida Console" pitchFamily="49" charset="0"/>
                <a:cs typeface="Courier New" pitchFamily="49" charset="0"/>
              </a:rPr>
              <a:t> </a:t>
            </a:r>
            <a:r>
              <a:rPr lang="en-US" sz="1800" dirty="0">
                <a:solidFill>
                  <a:schemeClr val="bg1">
                    <a:lumMod val="50000"/>
                  </a:schemeClr>
                </a:solidFill>
                <a:latin typeface="Lucida Console" pitchFamily="49" charset="0"/>
                <a:cs typeface="Courier New" pitchFamily="49" charset="0"/>
              </a:rPr>
              <a:t>flag[</a:t>
            </a:r>
            <a:r>
              <a:rPr lang="en-US" sz="1800" dirty="0" err="1">
                <a:solidFill>
                  <a:schemeClr val="bg1">
                    <a:lumMod val="50000"/>
                  </a:schemeClr>
                </a:solidFill>
                <a:latin typeface="Lucida Console" pitchFamily="49" charset="0"/>
                <a:cs typeface="Courier New" pitchFamily="49" charset="0"/>
              </a:rPr>
              <a:t>i</a:t>
            </a:r>
            <a:r>
              <a:rPr lang="en-US" sz="1800" dirty="0">
                <a:solidFill>
                  <a:schemeClr val="bg1">
                    <a:lumMod val="50000"/>
                  </a:schemeClr>
                </a:solidFill>
                <a:latin typeface="Lucida Console" pitchFamily="49" charset="0"/>
                <a:cs typeface="Courier New" pitchFamily="49" charset="0"/>
              </a:rPr>
              <a:t>] = true; </a:t>
            </a:r>
          </a:p>
          <a:p>
            <a:pPr marL="231775" indent="-231775">
              <a:lnSpc>
                <a:spcPct val="80000"/>
              </a:lnSpc>
              <a:spcBef>
                <a:spcPct val="20000"/>
              </a:spcBef>
              <a:defRPr/>
            </a:pPr>
            <a:r>
              <a:rPr lang="en-US" sz="1800" dirty="0">
                <a:solidFill>
                  <a:srgbClr val="000000"/>
                </a:solidFill>
                <a:latin typeface="Lucida Console" pitchFamily="49" charset="0"/>
                <a:cs typeface="Courier New" pitchFamily="49" charset="0"/>
              </a:rPr>
              <a:t> </a:t>
            </a:r>
            <a:r>
              <a:rPr lang="en-US" sz="1800" dirty="0">
                <a:solidFill>
                  <a:schemeClr val="accent2"/>
                </a:solidFill>
                <a:latin typeface="Lucida Console" pitchFamily="49" charset="0"/>
                <a:cs typeface="Courier New" pitchFamily="49" charset="0"/>
              </a:rPr>
              <a:t>victim  = </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a:t>
            </a:r>
            <a:r>
              <a:rPr lang="en-US" sz="1800" dirty="0">
                <a:solidFill>
                  <a:schemeClr val="folHlink"/>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folHlink"/>
                </a:solidFill>
                <a:latin typeface="Lucida Console" pitchFamily="49" charset="0"/>
                <a:cs typeface="Courier New" pitchFamily="49" charset="0"/>
              </a:rPr>
              <a:t> </a:t>
            </a:r>
            <a:r>
              <a:rPr lang="en-US" sz="1800" dirty="0">
                <a:solidFill>
                  <a:schemeClr val="tx1"/>
                </a:solidFill>
                <a:latin typeface="Lucida Console" pitchFamily="49" charset="0"/>
                <a:cs typeface="Courier New" pitchFamily="49" charset="0"/>
              </a:rPr>
              <a:t>while</a:t>
            </a:r>
            <a:r>
              <a:rPr lang="en-US" sz="1800" dirty="0">
                <a:solidFill>
                  <a:schemeClr val="accent2"/>
                </a:solidFill>
                <a:latin typeface="Lucida Console" pitchFamily="49" charset="0"/>
                <a:cs typeface="Courier New" pitchFamily="49" charset="0"/>
              </a:rPr>
              <a:t> (flag[j] &amp;&amp; victim == </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a:t>
            </a:r>
          </a:p>
        </p:txBody>
      </p:sp>
      <p:sp>
        <p:nvSpPr>
          <p:cNvPr id="9" name="Rounded Rectangle 8"/>
          <p:cNvSpPr/>
          <p:nvPr/>
        </p:nvSpPr>
        <p:spPr bwMode="auto">
          <a:xfrm>
            <a:off x="2013995" y="4120587"/>
            <a:ext cx="4930815" cy="879676"/>
          </a:xfrm>
          <a:prstGeom prst="roundRect">
            <a:avLst/>
          </a:prstGeom>
          <a:noFill/>
          <a:ln w="38100" cap="flat" cmpd="sng" algn="ctr">
            <a:solidFill>
              <a:srgbClr val="FF00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0" u="none" strike="noStrike" cap="none" normalizeH="0" baseline="0" smtClean="0">
              <a:ln>
                <a:noFill/>
              </a:ln>
              <a:solidFill>
                <a:srgbClr val="0000FF"/>
              </a:solidFill>
              <a:effectLst/>
              <a:latin typeface="Comic Sans MS" pitchFamily="66"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37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99E5CA0-7F4B-40D7-94BC-B94E9E14792D}" type="slidenum">
              <a:rPr lang="ar-SA" sz="1400" b="0">
                <a:solidFill>
                  <a:schemeClr val="tx1"/>
                </a:solidFill>
                <a:latin typeface="Arial" pitchFamily="34" charset="0"/>
                <a:cs typeface="Arial" pitchFamily="34" charset="0"/>
              </a:rPr>
              <a:pPr algn="r"/>
              <a:t>71</a:t>
            </a:fld>
            <a:endParaRPr lang="en-US" sz="1400" b="0" dirty="0">
              <a:solidFill>
                <a:schemeClr val="tx1"/>
              </a:solidFill>
              <a:latin typeface="Arial" pitchFamily="34" charset="0"/>
              <a:cs typeface="Arial" pitchFamily="34" charset="0"/>
            </a:endParaRPr>
          </a:p>
        </p:txBody>
      </p:sp>
      <p:pic>
        <p:nvPicPr>
          <p:cNvPr id="73732"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3733" name="Rectangle 2"/>
          <p:cNvSpPr>
            <a:spLocks noGrp="1" noChangeArrowheads="1"/>
          </p:cNvSpPr>
          <p:nvPr>
            <p:ph type="title" idx="4294967295"/>
          </p:nvPr>
        </p:nvSpPr>
        <p:spPr/>
        <p:txBody>
          <a:bodyPr/>
          <a:lstStyle/>
          <a:p>
            <a:r>
              <a:rPr lang="en-US" smtClean="0"/>
              <a:t>Assumption</a:t>
            </a:r>
          </a:p>
        </p:txBody>
      </p:sp>
      <p:sp>
        <p:nvSpPr>
          <p:cNvPr id="73734" name="Text Box 4"/>
          <p:cNvSpPr txBox="1">
            <a:spLocks noChangeArrowheads="1"/>
          </p:cNvSpPr>
          <p:nvPr/>
        </p:nvSpPr>
        <p:spPr bwMode="auto">
          <a:xfrm>
            <a:off x="1100138" y="3468688"/>
            <a:ext cx="6442075" cy="1066800"/>
          </a:xfrm>
          <a:prstGeom prst="rect">
            <a:avLst/>
          </a:prstGeom>
          <a:noFill/>
          <a:ln w="9525">
            <a:noFill/>
            <a:miter lim="800000"/>
            <a:headEnd/>
            <a:tailEnd/>
          </a:ln>
        </p:spPr>
        <p:txBody>
          <a:bodyPr>
            <a:spAutoFit/>
          </a:bodyPr>
          <a:lstStyle/>
          <a:p>
            <a:pPr algn="ctr"/>
            <a:r>
              <a:rPr lang="en-US" sz="3200" b="0" dirty="0">
                <a:solidFill>
                  <a:schemeClr val="accent2"/>
                </a:solidFill>
                <a:latin typeface="Arial" pitchFamily="34" charset="0"/>
              </a:rPr>
              <a:t>W.L.O.G. assume </a:t>
            </a:r>
            <a:r>
              <a:rPr lang="en-US" sz="3200" b="0" dirty="0">
                <a:solidFill>
                  <a:schemeClr val="tx1"/>
                </a:solidFill>
                <a:latin typeface="Arial" pitchFamily="34" charset="0"/>
              </a:rPr>
              <a:t>A</a:t>
            </a:r>
            <a:r>
              <a:rPr lang="en-US" sz="3200" b="0" dirty="0">
                <a:solidFill>
                  <a:srgbClr val="FF0000"/>
                </a:solidFill>
                <a:latin typeface="Arial" pitchFamily="34" charset="0"/>
              </a:rPr>
              <a:t> </a:t>
            </a:r>
            <a:r>
              <a:rPr lang="en-US" sz="3200" b="0" dirty="0">
                <a:solidFill>
                  <a:schemeClr val="accent2"/>
                </a:solidFill>
                <a:latin typeface="Arial" pitchFamily="34" charset="0"/>
              </a:rPr>
              <a:t>is the last thread to write</a:t>
            </a:r>
            <a:r>
              <a:rPr lang="en-US" sz="3200" b="0" dirty="0">
                <a:latin typeface="Arial" pitchFamily="34" charset="0"/>
              </a:rPr>
              <a:t> </a:t>
            </a:r>
            <a:r>
              <a:rPr lang="en-US" sz="3200" dirty="0">
                <a:solidFill>
                  <a:schemeClr val="tx1"/>
                </a:solidFill>
                <a:latin typeface="Arial" pitchFamily="34" charset="0"/>
              </a:rPr>
              <a:t>victim</a:t>
            </a:r>
          </a:p>
        </p:txBody>
      </p:sp>
      <p:sp>
        <p:nvSpPr>
          <p:cNvPr id="73735" name="Rectangle 9"/>
          <p:cNvSpPr>
            <a:spLocks noChangeArrowheads="1"/>
          </p:cNvSpPr>
          <p:nvPr/>
        </p:nvSpPr>
        <p:spPr bwMode="auto">
          <a:xfrm>
            <a:off x="717550" y="2438400"/>
            <a:ext cx="7642225" cy="579438"/>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475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AD39C8D-CF9E-4616-944A-4912F1DB1D47}" type="slidenum">
              <a:rPr lang="ar-SA" sz="1400" b="0">
                <a:solidFill>
                  <a:schemeClr val="tx1"/>
                </a:solidFill>
                <a:latin typeface="Arial" pitchFamily="34" charset="0"/>
                <a:cs typeface="Arial" pitchFamily="34" charset="0"/>
              </a:rPr>
              <a:pPr algn="r"/>
              <a:t>72</a:t>
            </a:fld>
            <a:endParaRPr lang="en-US" sz="1400" b="0" dirty="0">
              <a:solidFill>
                <a:schemeClr val="tx1"/>
              </a:solidFill>
              <a:latin typeface="Arial" pitchFamily="34" charset="0"/>
              <a:cs typeface="Arial" pitchFamily="34" charset="0"/>
            </a:endParaRPr>
          </a:p>
        </p:txBody>
      </p:sp>
      <p:pic>
        <p:nvPicPr>
          <p:cNvPr id="747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4757" name="Rectangle 3"/>
          <p:cNvSpPr>
            <a:spLocks noGrp="1" noChangeArrowheads="1"/>
          </p:cNvSpPr>
          <p:nvPr>
            <p:ph type="title" idx="4294967295"/>
          </p:nvPr>
        </p:nvSpPr>
        <p:spPr/>
        <p:txBody>
          <a:bodyPr/>
          <a:lstStyle/>
          <a:p>
            <a:r>
              <a:rPr lang="en-US" smtClean="0"/>
              <a:t>Combining Observations</a:t>
            </a:r>
          </a:p>
        </p:txBody>
      </p:sp>
      <p:sp>
        <p:nvSpPr>
          <p:cNvPr id="74758" name="Rectangle 4"/>
          <p:cNvSpPr>
            <a:spLocks noChangeArrowheads="1"/>
          </p:cNvSpPr>
          <p:nvPr/>
        </p:nvSpPr>
        <p:spPr bwMode="auto">
          <a:xfrm>
            <a:off x="476250" y="2174875"/>
            <a:ext cx="7774884" cy="584775"/>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(flag[B]=true)</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p>
        </p:txBody>
      </p:sp>
      <p:sp>
        <p:nvSpPr>
          <p:cNvPr id="74759" name="Rectangle 5"/>
          <p:cNvSpPr>
            <a:spLocks noChangeArrowheads="1"/>
          </p:cNvSpPr>
          <p:nvPr/>
        </p:nvSpPr>
        <p:spPr bwMode="auto">
          <a:xfrm>
            <a:off x="476250" y="2886075"/>
            <a:ext cx="9598025" cy="579438"/>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p>
        </p:txBody>
      </p:sp>
      <p:sp>
        <p:nvSpPr>
          <p:cNvPr id="74760" name="Rectangle 6"/>
          <p:cNvSpPr>
            <a:spLocks noChangeArrowheads="1"/>
          </p:cNvSpPr>
          <p:nvPr/>
        </p:nvSpPr>
        <p:spPr bwMode="auto">
          <a:xfrm>
            <a:off x="476250" y="3560763"/>
            <a:ext cx="6808274" cy="1077218"/>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(flag[B])</a:t>
            </a:r>
          </a:p>
          <a:p>
            <a:r>
              <a:rPr lang="en-US" sz="3200" b="0" dirty="0">
                <a:solidFill>
                  <a:schemeClr val="tx1"/>
                </a:solidFill>
                <a:latin typeface="Arial" pitchFamily="34" charset="0"/>
              </a:rPr>
              <a:t>    </a:t>
            </a:r>
            <a:r>
              <a:rPr lang="en-US" sz="3200" b="0" dirty="0">
                <a:solidFill>
                  <a:schemeClr val="tx1"/>
                </a:solidFill>
                <a:latin typeface="Arial" pitchFamily="34" charset="0"/>
                <a:sym typeface="Wingdings" pitchFamily="2" charset="2"/>
              </a:rPr>
              <a:t> </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475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AD39C8D-CF9E-4616-944A-4912F1DB1D47}" type="slidenum">
              <a:rPr lang="ar-SA" sz="1400" b="0">
                <a:solidFill>
                  <a:schemeClr val="tx1"/>
                </a:solidFill>
                <a:latin typeface="Arial" pitchFamily="34" charset="0"/>
                <a:cs typeface="Arial" pitchFamily="34" charset="0"/>
              </a:rPr>
              <a:pPr algn="r"/>
              <a:t>73</a:t>
            </a:fld>
            <a:endParaRPr lang="en-US" sz="1400" b="0" dirty="0">
              <a:solidFill>
                <a:schemeClr val="tx1"/>
              </a:solidFill>
              <a:latin typeface="Arial" pitchFamily="34" charset="0"/>
              <a:cs typeface="Arial" pitchFamily="34" charset="0"/>
            </a:endParaRPr>
          </a:p>
        </p:txBody>
      </p:sp>
      <p:pic>
        <p:nvPicPr>
          <p:cNvPr id="747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4757" name="Rectangle 3"/>
          <p:cNvSpPr>
            <a:spLocks noGrp="1" noChangeArrowheads="1"/>
          </p:cNvSpPr>
          <p:nvPr>
            <p:ph type="title" idx="4294967295"/>
          </p:nvPr>
        </p:nvSpPr>
        <p:spPr/>
        <p:txBody>
          <a:bodyPr/>
          <a:lstStyle/>
          <a:p>
            <a:r>
              <a:rPr lang="en-US" smtClean="0"/>
              <a:t>Combining Observations</a:t>
            </a:r>
          </a:p>
        </p:txBody>
      </p:sp>
      <p:sp>
        <p:nvSpPr>
          <p:cNvPr id="74758" name="Rectangle 4"/>
          <p:cNvSpPr>
            <a:spLocks noChangeArrowheads="1"/>
          </p:cNvSpPr>
          <p:nvPr/>
        </p:nvSpPr>
        <p:spPr bwMode="auto">
          <a:xfrm>
            <a:off x="476250" y="2174875"/>
            <a:ext cx="7774884" cy="584775"/>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(flag[B]=true)</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p>
        </p:txBody>
      </p:sp>
      <p:sp>
        <p:nvSpPr>
          <p:cNvPr id="74759" name="Rectangle 5"/>
          <p:cNvSpPr>
            <a:spLocks noChangeArrowheads="1"/>
          </p:cNvSpPr>
          <p:nvPr/>
        </p:nvSpPr>
        <p:spPr bwMode="auto">
          <a:xfrm>
            <a:off x="476250" y="2886075"/>
            <a:ext cx="9598025" cy="579438"/>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p>
        </p:txBody>
      </p:sp>
      <p:sp>
        <p:nvSpPr>
          <p:cNvPr id="74760" name="Rectangle 6"/>
          <p:cNvSpPr>
            <a:spLocks noChangeArrowheads="1"/>
          </p:cNvSpPr>
          <p:nvPr/>
        </p:nvSpPr>
        <p:spPr bwMode="auto">
          <a:xfrm>
            <a:off x="476250" y="3560763"/>
            <a:ext cx="6808274" cy="1077218"/>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(flag[B])</a:t>
            </a:r>
          </a:p>
          <a:p>
            <a:r>
              <a:rPr lang="en-US" sz="3200" b="0" dirty="0">
                <a:solidFill>
                  <a:schemeClr val="tx1"/>
                </a:solidFill>
                <a:latin typeface="Arial" pitchFamily="34" charset="0"/>
              </a:rPr>
              <a:t>    </a:t>
            </a:r>
            <a:r>
              <a:rPr lang="en-US" sz="3200" b="0" dirty="0">
                <a:solidFill>
                  <a:schemeClr val="tx1"/>
                </a:solidFill>
                <a:latin typeface="Arial" pitchFamily="34" charset="0"/>
                <a:sym typeface="Wingdings" pitchFamily="2" charset="2"/>
              </a:rPr>
              <a:t> </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t>
            </a:r>
          </a:p>
        </p:txBody>
      </p:sp>
      <p:sp>
        <p:nvSpPr>
          <p:cNvPr id="9" name="Rectangle 8"/>
          <p:cNvSpPr/>
          <p:nvPr/>
        </p:nvSpPr>
        <p:spPr bwMode="auto">
          <a:xfrm>
            <a:off x="4930816" y="2233914"/>
            <a:ext cx="3391382" cy="578735"/>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0" u="none" strike="noStrike" cap="none" normalizeH="0" baseline="0" smtClean="0">
              <a:ln>
                <a:noFill/>
              </a:ln>
              <a:solidFill>
                <a:srgbClr val="0000FF"/>
              </a:solidFill>
              <a:effectLst/>
              <a:latin typeface="Comic Sans MS" pitchFamily="66" charset="0"/>
            </a:endParaRPr>
          </a:p>
        </p:txBody>
      </p:sp>
      <p:sp>
        <p:nvSpPr>
          <p:cNvPr id="10" name="Rectangle 9"/>
          <p:cNvSpPr/>
          <p:nvPr/>
        </p:nvSpPr>
        <p:spPr bwMode="auto">
          <a:xfrm>
            <a:off x="4411883" y="2965047"/>
            <a:ext cx="3391382" cy="578735"/>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0" u="none" strike="noStrike" cap="none" normalizeH="0" baseline="0" smtClean="0">
              <a:ln>
                <a:noFill/>
              </a:ln>
              <a:solidFill>
                <a:srgbClr val="0000FF"/>
              </a:solidFill>
              <a:effectLst/>
              <a:latin typeface="Comic Sans MS" pitchFamily="66"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475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AD39C8D-CF9E-4616-944A-4912F1DB1D47}" type="slidenum">
              <a:rPr lang="ar-SA" sz="1400" b="0">
                <a:solidFill>
                  <a:schemeClr val="tx1"/>
                </a:solidFill>
                <a:latin typeface="Arial" pitchFamily="34" charset="0"/>
                <a:cs typeface="Arial" pitchFamily="34" charset="0"/>
              </a:rPr>
              <a:pPr algn="r"/>
              <a:t>74</a:t>
            </a:fld>
            <a:endParaRPr lang="en-US" sz="1400" b="0" dirty="0">
              <a:solidFill>
                <a:schemeClr val="tx1"/>
              </a:solidFill>
              <a:latin typeface="Arial" pitchFamily="34" charset="0"/>
              <a:cs typeface="Arial" pitchFamily="34" charset="0"/>
            </a:endParaRPr>
          </a:p>
        </p:txBody>
      </p:sp>
      <p:pic>
        <p:nvPicPr>
          <p:cNvPr id="747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4757" name="Rectangle 3"/>
          <p:cNvSpPr>
            <a:spLocks noGrp="1" noChangeArrowheads="1"/>
          </p:cNvSpPr>
          <p:nvPr>
            <p:ph type="title" idx="4294967295"/>
          </p:nvPr>
        </p:nvSpPr>
        <p:spPr/>
        <p:txBody>
          <a:bodyPr/>
          <a:lstStyle/>
          <a:p>
            <a:r>
              <a:rPr lang="en-US" smtClean="0"/>
              <a:t>Combining Observations</a:t>
            </a:r>
          </a:p>
        </p:txBody>
      </p:sp>
      <p:sp>
        <p:nvSpPr>
          <p:cNvPr id="74758" name="Rectangle 4"/>
          <p:cNvSpPr>
            <a:spLocks noChangeArrowheads="1"/>
          </p:cNvSpPr>
          <p:nvPr/>
        </p:nvSpPr>
        <p:spPr bwMode="auto">
          <a:xfrm>
            <a:off x="476250" y="2174875"/>
            <a:ext cx="7774884" cy="584775"/>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(flag[B]=true)</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p>
        </p:txBody>
      </p:sp>
      <p:sp>
        <p:nvSpPr>
          <p:cNvPr id="74759" name="Rectangle 5"/>
          <p:cNvSpPr>
            <a:spLocks noChangeArrowheads="1"/>
          </p:cNvSpPr>
          <p:nvPr/>
        </p:nvSpPr>
        <p:spPr bwMode="auto">
          <a:xfrm>
            <a:off x="476250" y="2886075"/>
            <a:ext cx="9598025" cy="579438"/>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p>
        </p:txBody>
      </p:sp>
      <p:sp>
        <p:nvSpPr>
          <p:cNvPr id="74760" name="Rectangle 6"/>
          <p:cNvSpPr>
            <a:spLocks noChangeArrowheads="1"/>
          </p:cNvSpPr>
          <p:nvPr/>
        </p:nvSpPr>
        <p:spPr bwMode="auto">
          <a:xfrm>
            <a:off x="476250" y="3560763"/>
            <a:ext cx="6808274" cy="1077218"/>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(flag[B])</a:t>
            </a:r>
          </a:p>
          <a:p>
            <a:r>
              <a:rPr lang="en-US" sz="3200" b="0" dirty="0">
                <a:solidFill>
                  <a:schemeClr val="tx1"/>
                </a:solidFill>
                <a:latin typeface="Arial" pitchFamily="34" charset="0"/>
              </a:rPr>
              <a:t>    </a:t>
            </a:r>
            <a:r>
              <a:rPr lang="en-US" sz="3200" b="0" dirty="0">
                <a:solidFill>
                  <a:schemeClr val="tx1"/>
                </a:solidFill>
                <a:latin typeface="Arial" pitchFamily="34" charset="0"/>
                <a:sym typeface="Wingdings" pitchFamily="2" charset="2"/>
              </a:rPr>
              <a:t> </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a:t>
            </a:r>
          </a:p>
        </p:txBody>
      </p:sp>
      <p:sp>
        <p:nvSpPr>
          <p:cNvPr id="11" name="AutoShape 12"/>
          <p:cNvSpPr>
            <a:spLocks noChangeArrowheads="1"/>
          </p:cNvSpPr>
          <p:nvPr/>
        </p:nvSpPr>
        <p:spPr bwMode="auto">
          <a:xfrm>
            <a:off x="4281488" y="3527425"/>
            <a:ext cx="3338512" cy="646113"/>
          </a:xfrm>
          <a:prstGeom prst="wedgeRoundRectCallout">
            <a:avLst>
              <a:gd name="adj1" fmla="val -44475"/>
              <a:gd name="adj2" fmla="val 225007"/>
              <a:gd name="adj3" fmla="val 16667"/>
            </a:avLst>
          </a:prstGeom>
          <a:noFill/>
          <a:ln w="38100">
            <a:solidFill>
              <a:srgbClr val="FF0000"/>
            </a:solidFill>
            <a:miter lim="800000"/>
            <a:headEnd/>
            <a:tailEnd/>
          </a:ln>
        </p:spPr>
        <p:txBody>
          <a:bodyPr anchor="ctr">
            <a:spAutoFit/>
          </a:bodyPr>
          <a:lstStyle/>
          <a:p>
            <a:pPr algn="ctr"/>
            <a:endParaRPr lang="en-US" sz="3200" b="0" dirty="0">
              <a:latin typeface="Arial" pitchFamily="34" charset="0"/>
            </a:endParaRPr>
          </a:p>
        </p:txBody>
      </p:sp>
      <p:sp>
        <p:nvSpPr>
          <p:cNvPr id="12" name="Text Box 13"/>
          <p:cNvSpPr txBox="1">
            <a:spLocks noChangeArrowheads="1"/>
          </p:cNvSpPr>
          <p:nvPr/>
        </p:nvSpPr>
        <p:spPr bwMode="auto">
          <a:xfrm>
            <a:off x="1843088" y="5320799"/>
            <a:ext cx="7300912" cy="954107"/>
          </a:xfrm>
          <a:prstGeom prst="rect">
            <a:avLst/>
          </a:prstGeom>
          <a:noFill/>
          <a:ln w="9525">
            <a:noFill/>
            <a:miter lim="800000"/>
            <a:headEnd/>
            <a:tailEnd/>
          </a:ln>
        </p:spPr>
        <p:txBody>
          <a:bodyPr>
            <a:spAutoFit/>
          </a:bodyPr>
          <a:lstStyle/>
          <a:p>
            <a:r>
              <a:rPr lang="en-US" sz="2800" b="0" dirty="0" smtClean="0">
                <a:solidFill>
                  <a:schemeClr val="tx1"/>
                </a:solidFill>
                <a:latin typeface="Arial" pitchFamily="34" charset="0"/>
              </a:rPr>
              <a:t>A</a:t>
            </a:r>
            <a:r>
              <a:rPr lang="en-US" sz="2800" b="0" dirty="0" smtClean="0">
                <a:latin typeface="Arial" pitchFamily="34" charset="0"/>
              </a:rPr>
              <a:t> </a:t>
            </a:r>
            <a:r>
              <a:rPr lang="en-US" sz="2800" b="0" dirty="0">
                <a:latin typeface="Arial" pitchFamily="34" charset="0"/>
              </a:rPr>
              <a:t>read </a:t>
            </a:r>
            <a:r>
              <a:rPr lang="en-US" sz="2800" b="0" dirty="0">
                <a:solidFill>
                  <a:schemeClr val="tx1"/>
                </a:solidFill>
                <a:latin typeface="Arial" pitchFamily="34" charset="0"/>
              </a:rPr>
              <a:t>flag[B] == true </a:t>
            </a:r>
            <a:r>
              <a:rPr lang="en-US" sz="2800" b="0" dirty="0" smtClean="0">
                <a:latin typeface="Arial" pitchFamily="34" charset="0"/>
              </a:rPr>
              <a:t>and </a:t>
            </a:r>
            <a:r>
              <a:rPr lang="en-US" sz="2800" b="0" dirty="0" smtClean="0">
                <a:solidFill>
                  <a:schemeClr val="tx1"/>
                </a:solidFill>
                <a:latin typeface="Arial" pitchFamily="34" charset="0"/>
              </a:rPr>
              <a:t>victim </a:t>
            </a:r>
            <a:r>
              <a:rPr lang="en-US" sz="2800" b="0" dirty="0">
                <a:solidFill>
                  <a:schemeClr val="tx1"/>
                </a:solidFill>
                <a:latin typeface="Arial" pitchFamily="34" charset="0"/>
              </a:rPr>
              <a:t>== A</a:t>
            </a:r>
            <a:r>
              <a:rPr lang="en-US" sz="2800" b="0" dirty="0">
                <a:latin typeface="Arial" pitchFamily="34" charset="0"/>
              </a:rPr>
              <a:t>, so it could not have entered the CS  </a:t>
            </a:r>
            <a:r>
              <a:rPr lang="en-US" sz="2800" b="0" dirty="0" smtClean="0">
                <a:latin typeface="Arial" pitchFamily="34" charset="0"/>
              </a:rPr>
              <a:t>(</a:t>
            </a:r>
            <a:r>
              <a:rPr lang="en-US" sz="2800" dirty="0" smtClean="0">
                <a:latin typeface="Arial" pitchFamily="34" charset="0"/>
              </a:rPr>
              <a:t>QED)</a:t>
            </a:r>
            <a:endParaRPr lang="en-US" sz="2800" dirty="0">
              <a:latin typeface="Arial" pitchFamily="34" charset="0"/>
            </a:endParaRPr>
          </a:p>
        </p:txBody>
      </p:sp>
      <p:sp>
        <p:nvSpPr>
          <p:cNvPr id="14" name="AutoShape 12"/>
          <p:cNvSpPr>
            <a:spLocks noChangeArrowheads="1"/>
          </p:cNvSpPr>
          <p:nvPr/>
        </p:nvSpPr>
        <p:spPr bwMode="auto">
          <a:xfrm>
            <a:off x="1001713" y="4056063"/>
            <a:ext cx="3251200" cy="647700"/>
          </a:xfrm>
          <a:prstGeom prst="wedgeRoundRectCallout">
            <a:avLst>
              <a:gd name="adj1" fmla="val -1662"/>
              <a:gd name="adj2" fmla="val 139472"/>
              <a:gd name="adj3" fmla="val 16667"/>
            </a:avLst>
          </a:prstGeom>
          <a:noFill/>
          <a:ln w="38100">
            <a:solidFill>
              <a:srgbClr val="FF0000"/>
            </a:solidFill>
            <a:miter lim="800000"/>
            <a:headEnd/>
            <a:tailEnd/>
          </a:ln>
        </p:spPr>
        <p:txBody>
          <a:bodyPr anchor="ctr">
            <a:spAutoFit/>
          </a:bodyPr>
          <a:lstStyle/>
          <a:p>
            <a:pPr algn="ctr"/>
            <a:endParaRPr lang="en-US" sz="3200" b="0" dirty="0">
              <a:latin typeface="Arial" pitchFamily="34" charset="0"/>
            </a:endParaRPr>
          </a:p>
        </p:txBody>
      </p:sp>
      <p:sp>
        <p:nvSpPr>
          <p:cNvPr id="13" name="Rectangle 12"/>
          <p:cNvSpPr/>
          <p:nvPr/>
        </p:nvSpPr>
        <p:spPr bwMode="auto">
          <a:xfrm>
            <a:off x="4930816" y="2233914"/>
            <a:ext cx="3391382" cy="578735"/>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0" u="none" strike="noStrike" cap="none" normalizeH="0" baseline="0" smtClean="0">
              <a:ln>
                <a:noFill/>
              </a:ln>
              <a:solidFill>
                <a:srgbClr val="0000FF"/>
              </a:solidFill>
              <a:effectLst/>
              <a:latin typeface="Comic Sans MS" pitchFamily="66" charset="0"/>
            </a:endParaRPr>
          </a:p>
        </p:txBody>
      </p:sp>
      <p:sp>
        <p:nvSpPr>
          <p:cNvPr id="15" name="Rectangle 14"/>
          <p:cNvSpPr/>
          <p:nvPr/>
        </p:nvSpPr>
        <p:spPr bwMode="auto">
          <a:xfrm>
            <a:off x="4411883" y="2907172"/>
            <a:ext cx="3391382" cy="578735"/>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0" u="none" strike="noStrike" cap="none" normalizeH="0" baseline="0" smtClean="0">
              <a:ln>
                <a:noFill/>
              </a:ln>
              <a:solidFill>
                <a:srgbClr val="0000FF"/>
              </a:solidFill>
              <a:effectLst/>
              <a:latin typeface="Comic Sans MS" pitchFamily="66"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57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97DE176-3608-4F60-B550-B385F42A711E}" type="slidenum">
              <a:rPr lang="ar-SA" sz="1400" b="0">
                <a:solidFill>
                  <a:schemeClr val="tx1"/>
                </a:solidFill>
                <a:latin typeface="Arial" pitchFamily="34" charset="0"/>
                <a:cs typeface="Arial" pitchFamily="34" charset="0"/>
              </a:rPr>
              <a:pPr algn="r"/>
              <a:t>75</a:t>
            </a:fld>
            <a:endParaRPr lang="en-US" sz="1400" b="0" dirty="0">
              <a:solidFill>
                <a:schemeClr val="tx1"/>
              </a:solidFill>
              <a:latin typeface="Arial" pitchFamily="34" charset="0"/>
              <a:cs typeface="Arial" pitchFamily="34" charset="0"/>
            </a:endParaRPr>
          </a:p>
        </p:txBody>
      </p:sp>
      <p:pic>
        <p:nvPicPr>
          <p:cNvPr id="75780"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5781" name="Rectangle 2"/>
          <p:cNvSpPr>
            <a:spLocks noGrp="1" noChangeArrowheads="1"/>
          </p:cNvSpPr>
          <p:nvPr>
            <p:ph type="title" idx="4294967295"/>
          </p:nvPr>
        </p:nvSpPr>
        <p:spPr>
          <a:xfrm>
            <a:off x="655638" y="500063"/>
            <a:ext cx="7772400" cy="1143000"/>
          </a:xfrm>
        </p:spPr>
        <p:txBody>
          <a:bodyPr/>
          <a:lstStyle/>
          <a:p>
            <a:r>
              <a:rPr lang="en-US" smtClean="0"/>
              <a:t>Deadlock Free</a:t>
            </a:r>
          </a:p>
        </p:txBody>
      </p:sp>
      <p:sp>
        <p:nvSpPr>
          <p:cNvPr id="75782" name="Rectangle 3"/>
          <p:cNvSpPr>
            <a:spLocks noGrp="1" noChangeArrowheads="1"/>
          </p:cNvSpPr>
          <p:nvPr>
            <p:ph type="body" idx="4294967295"/>
          </p:nvPr>
        </p:nvSpPr>
        <p:spPr>
          <a:xfrm>
            <a:off x="685800" y="3103563"/>
            <a:ext cx="7772400" cy="2243137"/>
          </a:xfrm>
        </p:spPr>
        <p:txBody>
          <a:bodyPr/>
          <a:lstStyle/>
          <a:p>
            <a:pPr>
              <a:lnSpc>
                <a:spcPct val="90000"/>
              </a:lnSpc>
            </a:pPr>
            <a:r>
              <a:rPr lang="en-US" sz="2800" smtClean="0"/>
              <a:t>Thread blocked </a:t>
            </a:r>
          </a:p>
          <a:p>
            <a:pPr lvl="1">
              <a:lnSpc>
                <a:spcPct val="90000"/>
              </a:lnSpc>
            </a:pPr>
            <a:r>
              <a:rPr lang="en-US" sz="2400" smtClean="0"/>
              <a:t>only at </a:t>
            </a:r>
            <a:r>
              <a:rPr lang="en-US" sz="2400" b="1" smtClean="0">
                <a:solidFill>
                  <a:schemeClr val="tx1"/>
                </a:solidFill>
                <a:latin typeface="Lucida Console" pitchFamily="49" charset="0"/>
              </a:rPr>
              <a:t>while</a:t>
            </a:r>
            <a:r>
              <a:rPr lang="en-US" sz="2400" smtClean="0"/>
              <a:t> loop</a:t>
            </a:r>
          </a:p>
          <a:p>
            <a:pPr lvl="1">
              <a:lnSpc>
                <a:spcPct val="90000"/>
              </a:lnSpc>
            </a:pPr>
            <a:r>
              <a:rPr lang="en-US" sz="2400" smtClean="0"/>
              <a:t>only if other’s flag is </a:t>
            </a:r>
            <a:r>
              <a:rPr lang="en-US" sz="2400" smtClean="0">
                <a:solidFill>
                  <a:schemeClr val="tx1"/>
                </a:solidFill>
              </a:rPr>
              <a:t>true</a:t>
            </a:r>
          </a:p>
          <a:p>
            <a:pPr lvl="1">
              <a:lnSpc>
                <a:spcPct val="90000"/>
              </a:lnSpc>
            </a:pPr>
            <a:r>
              <a:rPr lang="en-US" sz="2400" smtClean="0"/>
              <a:t>only if it is the </a:t>
            </a:r>
            <a:r>
              <a:rPr lang="en-US" sz="2400" b="1" smtClean="0">
                <a:solidFill>
                  <a:schemeClr val="tx1"/>
                </a:solidFill>
              </a:rPr>
              <a:t>victim</a:t>
            </a:r>
          </a:p>
          <a:p>
            <a:pPr>
              <a:lnSpc>
                <a:spcPct val="90000"/>
              </a:lnSpc>
            </a:pPr>
            <a:r>
              <a:rPr lang="en-US" sz="2800" smtClean="0"/>
              <a:t>Solo: other’s flag is </a:t>
            </a:r>
            <a:r>
              <a:rPr lang="en-US" sz="2800" smtClean="0">
                <a:solidFill>
                  <a:schemeClr val="tx1"/>
                </a:solidFill>
              </a:rPr>
              <a:t>false</a:t>
            </a:r>
            <a:endParaRPr lang="en-US" sz="2800" b="1" smtClean="0">
              <a:solidFill>
                <a:schemeClr val="tx1"/>
              </a:solidFill>
            </a:endParaRPr>
          </a:p>
          <a:p>
            <a:pPr>
              <a:lnSpc>
                <a:spcPct val="90000"/>
              </a:lnSpc>
            </a:pPr>
            <a:r>
              <a:rPr lang="en-US" sz="2800" smtClean="0"/>
              <a:t>Both: one or the other not the victim</a:t>
            </a:r>
          </a:p>
        </p:txBody>
      </p:sp>
      <p:sp>
        <p:nvSpPr>
          <p:cNvPr id="75783" name="Rectangle 4"/>
          <p:cNvSpPr>
            <a:spLocks noChangeArrowheads="1"/>
          </p:cNvSpPr>
          <p:nvPr/>
        </p:nvSpPr>
        <p:spPr bwMode="auto">
          <a:xfrm>
            <a:off x="1487488" y="1800225"/>
            <a:ext cx="5930900" cy="955675"/>
          </a:xfrm>
          <a:prstGeom prst="rect">
            <a:avLst/>
          </a:prstGeom>
          <a:solidFill>
            <a:srgbClr val="FFFFCC"/>
          </a:solidFill>
          <a:ln w="9525">
            <a:solidFill>
              <a:srgbClr val="FFFF99"/>
            </a:solidFill>
            <a:miter lim="800000"/>
            <a:headEnd/>
            <a:tailEnd/>
          </a:ln>
        </p:spPr>
        <p:txBody>
          <a:bodyPr>
            <a:spAutoFit/>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000">
                <a:solidFill>
                  <a:schemeClr val="bg2"/>
                </a:solidFill>
                <a:latin typeface="Lucida Console" pitchFamily="49" charset="0"/>
                <a:cs typeface="Courier New" pitchFamily="49" charset="0"/>
              </a:rPr>
              <a:t>  …</a:t>
            </a: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rgbClr val="000000"/>
                </a:solidFill>
                <a:latin typeface="Lucida Console" pitchFamily="49" charset="0"/>
                <a:cs typeface="Courier New" pitchFamily="49" charset="0"/>
              </a:rPr>
              <a:t> </a:t>
            </a:r>
            <a:r>
              <a:rPr lang="en-US" sz="2000">
                <a:latin typeface="Lucida Console" pitchFamily="49" charset="0"/>
                <a:cs typeface="Courier New" pitchFamily="49" charset="0"/>
              </a:rPr>
              <a:t>(flag[j] &amp;&amp; victim == i)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7680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E70A12F-73F8-4290-B9BD-D2D94754596E}" type="slidenum">
              <a:rPr lang="ar-SA" sz="1400" b="0">
                <a:solidFill>
                  <a:schemeClr val="tx1"/>
                </a:solidFill>
                <a:latin typeface="Arial" pitchFamily="34" charset="0"/>
                <a:cs typeface="Arial" pitchFamily="34" charset="0"/>
              </a:rPr>
              <a:pPr algn="r"/>
              <a:t>76</a:t>
            </a:fld>
            <a:endParaRPr lang="en-US" sz="1400" b="0" dirty="0">
              <a:solidFill>
                <a:schemeClr val="tx1"/>
              </a:solidFill>
              <a:latin typeface="Arial" pitchFamily="34" charset="0"/>
              <a:cs typeface="Arial" pitchFamily="34" charset="0"/>
            </a:endParaRPr>
          </a:p>
        </p:txBody>
      </p:sp>
      <p:pic>
        <p:nvPicPr>
          <p:cNvPr id="76804" name="Picture 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6805" name="Rectangle 3"/>
          <p:cNvSpPr>
            <a:spLocks noGrp="1" noChangeArrowheads="1"/>
          </p:cNvSpPr>
          <p:nvPr>
            <p:ph type="title" idx="4294967295"/>
          </p:nvPr>
        </p:nvSpPr>
        <p:spPr/>
        <p:txBody>
          <a:bodyPr/>
          <a:lstStyle/>
          <a:p>
            <a:r>
              <a:rPr lang="en-US" smtClean="0"/>
              <a:t>Starvation Free</a:t>
            </a:r>
          </a:p>
        </p:txBody>
      </p:sp>
      <p:sp>
        <p:nvSpPr>
          <p:cNvPr id="76806" name="Rectangle 4"/>
          <p:cNvSpPr>
            <a:spLocks noGrp="1" noChangeArrowheads="1"/>
          </p:cNvSpPr>
          <p:nvPr>
            <p:ph type="body" sz="half" idx="4294967295"/>
          </p:nvPr>
        </p:nvSpPr>
        <p:spPr>
          <a:xfrm>
            <a:off x="546100" y="1941513"/>
            <a:ext cx="3810000" cy="4114800"/>
          </a:xfrm>
        </p:spPr>
        <p:txBody>
          <a:bodyPr/>
          <a:lstStyle/>
          <a:p>
            <a:pPr>
              <a:lnSpc>
                <a:spcPct val="90000"/>
              </a:lnSpc>
              <a:buFontTx/>
              <a:buNone/>
            </a:pPr>
            <a:endParaRPr lang="en-US" sz="2000" b="1" smtClean="0">
              <a:solidFill>
                <a:schemeClr val="tx1"/>
              </a:solidFill>
              <a:latin typeface="Lucida Console" pitchFamily="49" charset="0"/>
            </a:endParaRPr>
          </a:p>
          <a:p>
            <a:pPr>
              <a:lnSpc>
                <a:spcPct val="90000"/>
              </a:lnSpc>
            </a:pPr>
            <a:r>
              <a:rPr lang="en-US" sz="2800" smtClean="0"/>
              <a:t>Thread </a:t>
            </a:r>
            <a:r>
              <a:rPr lang="en-US" sz="2400" b="1" smtClean="0">
                <a:solidFill>
                  <a:schemeClr val="tx1"/>
                </a:solidFill>
                <a:latin typeface="Lucida Console" pitchFamily="49" charset="0"/>
              </a:rPr>
              <a:t>i</a:t>
            </a:r>
            <a:r>
              <a:rPr lang="en-US" sz="2800" smtClean="0"/>
              <a:t> blocked only if </a:t>
            </a:r>
            <a:r>
              <a:rPr lang="en-US" sz="2400" b="1" smtClean="0">
                <a:solidFill>
                  <a:schemeClr val="tx1"/>
                </a:solidFill>
                <a:latin typeface="Lucida Console" pitchFamily="49" charset="0"/>
              </a:rPr>
              <a:t>j</a:t>
            </a:r>
            <a:r>
              <a:rPr lang="en-US" sz="2800" smtClean="0"/>
              <a:t> repeatedly re-enters so that </a:t>
            </a:r>
            <a:r>
              <a:rPr lang="en-US" sz="2000" b="1" smtClean="0">
                <a:solidFill>
                  <a:schemeClr val="tx1"/>
                </a:solidFill>
                <a:latin typeface="Lucida Console" pitchFamily="49" charset="0"/>
                <a:cs typeface="Courier New" pitchFamily="49" charset="0"/>
              </a:rPr>
              <a:t>flag[j] ==</a:t>
            </a:r>
            <a:r>
              <a:rPr lang="en-US" sz="2000" b="1" smtClean="0">
                <a:solidFill>
                  <a:srgbClr val="000000"/>
                </a:solidFill>
                <a:latin typeface="Lucida Console" pitchFamily="49" charset="0"/>
                <a:cs typeface="Courier New" pitchFamily="49" charset="0"/>
              </a:rPr>
              <a:t> </a:t>
            </a:r>
            <a:r>
              <a:rPr lang="en-US" sz="2000" b="1" smtClean="0">
                <a:solidFill>
                  <a:schemeClr val="tx1"/>
                </a:solidFill>
                <a:latin typeface="Lucida Console" pitchFamily="49" charset="0"/>
                <a:cs typeface="Courier New" pitchFamily="49" charset="0"/>
              </a:rPr>
              <a:t>true</a:t>
            </a:r>
            <a:r>
              <a:rPr lang="en-US" sz="4000" smtClean="0"/>
              <a:t> </a:t>
            </a:r>
            <a:r>
              <a:rPr lang="en-US" sz="2800" smtClean="0">
                <a:solidFill>
                  <a:schemeClr val="accent2"/>
                </a:solidFill>
              </a:rPr>
              <a:t>and</a:t>
            </a:r>
            <a:r>
              <a:rPr lang="en-US" sz="2000" smtClean="0">
                <a:solidFill>
                  <a:srgbClr val="FFC000"/>
                </a:solidFill>
                <a:latin typeface="Lucida Console" pitchFamily="49" charset="0"/>
              </a:rPr>
              <a:t> </a:t>
            </a:r>
            <a:r>
              <a:rPr lang="en-US" sz="2000" b="1" smtClean="0">
                <a:solidFill>
                  <a:schemeClr val="tx1"/>
                </a:solidFill>
                <a:latin typeface="Lucida Console" pitchFamily="49" charset="0"/>
              </a:rPr>
              <a:t>victim == i</a:t>
            </a:r>
          </a:p>
          <a:p>
            <a:pPr>
              <a:lnSpc>
                <a:spcPct val="90000"/>
              </a:lnSpc>
            </a:pPr>
            <a:r>
              <a:rPr lang="en-US" sz="2800" smtClean="0"/>
              <a:t>When </a:t>
            </a:r>
            <a:r>
              <a:rPr lang="en-US" sz="2000" b="1" smtClean="0">
                <a:solidFill>
                  <a:schemeClr val="tx1"/>
                </a:solidFill>
                <a:latin typeface="Lucida Console" pitchFamily="49" charset="0"/>
              </a:rPr>
              <a:t>j</a:t>
            </a:r>
            <a:r>
              <a:rPr lang="en-US" sz="2800" smtClean="0"/>
              <a:t> re-enters</a:t>
            </a:r>
          </a:p>
          <a:p>
            <a:pPr lvl="1">
              <a:lnSpc>
                <a:spcPct val="90000"/>
              </a:lnSpc>
            </a:pPr>
            <a:r>
              <a:rPr lang="en-US" sz="2400" smtClean="0"/>
              <a:t>it sets </a:t>
            </a:r>
            <a:r>
              <a:rPr lang="en-US" sz="2000" b="1" smtClean="0">
                <a:solidFill>
                  <a:schemeClr val="tx1"/>
                </a:solidFill>
                <a:latin typeface="Lucida Console" pitchFamily="49" charset="0"/>
              </a:rPr>
              <a:t>victim</a:t>
            </a:r>
            <a:r>
              <a:rPr lang="en-US" sz="2400" smtClean="0"/>
              <a:t> to </a:t>
            </a:r>
            <a:r>
              <a:rPr lang="en-US" sz="2400" b="1" smtClean="0">
                <a:solidFill>
                  <a:schemeClr val="tx1"/>
                </a:solidFill>
                <a:latin typeface="Lucida Console" pitchFamily="49" charset="0"/>
              </a:rPr>
              <a:t>j</a:t>
            </a:r>
            <a:r>
              <a:rPr lang="en-US" sz="2400" smtClean="0"/>
              <a:t>.</a:t>
            </a:r>
          </a:p>
          <a:p>
            <a:pPr lvl="1">
              <a:lnSpc>
                <a:spcPct val="90000"/>
              </a:lnSpc>
            </a:pPr>
            <a:r>
              <a:rPr lang="en-US" sz="2400" smtClean="0"/>
              <a:t>So </a:t>
            </a:r>
            <a:r>
              <a:rPr lang="en-US" sz="2400" b="1" smtClean="0">
                <a:solidFill>
                  <a:schemeClr val="tx1"/>
                </a:solidFill>
                <a:latin typeface="Lucida Console" pitchFamily="49" charset="0"/>
              </a:rPr>
              <a:t>i</a:t>
            </a:r>
            <a:r>
              <a:rPr lang="en-US" sz="2400" smtClean="0"/>
              <a:t> gets in</a:t>
            </a:r>
          </a:p>
        </p:txBody>
      </p:sp>
      <p:sp>
        <p:nvSpPr>
          <p:cNvPr id="76807" name="Rectangle 8"/>
          <p:cNvSpPr>
            <a:spLocks noChangeArrowheads="1"/>
          </p:cNvSpPr>
          <p:nvPr/>
        </p:nvSpPr>
        <p:spPr bwMode="auto">
          <a:xfrm>
            <a:off x="4287838" y="2778125"/>
            <a:ext cx="4598987" cy="2243138"/>
          </a:xfrm>
          <a:prstGeom prst="rect">
            <a:avLst/>
          </a:prstGeom>
          <a:solidFill>
            <a:srgbClr val="FFFFCC"/>
          </a:solidFill>
          <a:ln w="9525">
            <a:noFill/>
            <a:miter lim="800000"/>
            <a:headEnd/>
            <a:tailEnd/>
          </a:ln>
        </p:spPr>
        <p:txBody>
          <a:bodyPr>
            <a:spAutoFit/>
          </a:bodyPr>
          <a:lstStyle/>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lock(</a:t>
            </a:r>
            <a:r>
              <a:rPr lang="en-US" sz="16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true</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victim    = i;</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while</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1600">
                <a:solidFill>
                  <a:srgbClr val="000000"/>
                </a:solidFill>
                <a:latin typeface="Lucida Console" pitchFamily="49" charset="0"/>
                <a:cs typeface="Courier New" pitchFamily="49" charset="0"/>
              </a:rPr>
              <a:t>}</a:t>
            </a:r>
          </a:p>
          <a:p>
            <a:pPr marL="231775" indent="-231775">
              <a:lnSpc>
                <a:spcPct val="80000"/>
              </a:lnSpc>
              <a:spcBef>
                <a:spcPct val="20000"/>
              </a:spcBef>
            </a:pPr>
            <a:endParaRPr lang="en-US" sz="1600">
              <a:solidFill>
                <a:srgbClr val="000000"/>
              </a:solidFill>
              <a:latin typeface="Lucida Console" pitchFamily="49" charset="0"/>
              <a:cs typeface="Courier New" pitchFamily="49" charset="0"/>
            </a:endParaRPr>
          </a:p>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unlock() {</a:t>
            </a: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false</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chemeClr val="tx1"/>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smtClean="0"/>
              <a:t>Art of Multiprocessor Programming</a:t>
            </a:r>
          </a:p>
        </p:txBody>
      </p:sp>
      <p:sp>
        <p:nvSpPr>
          <p:cNvPr id="77827" name="Slide Number Placeholder 4"/>
          <p:cNvSpPr>
            <a:spLocks noGrp="1"/>
          </p:cNvSpPr>
          <p:nvPr>
            <p:ph type="sldNum" sz="quarter" idx="11"/>
          </p:nvPr>
        </p:nvSpPr>
        <p:spPr>
          <a:noFill/>
        </p:spPr>
        <p:txBody>
          <a:bodyPr/>
          <a:lstStyle/>
          <a:p>
            <a:fld id="{BB0AE5E5-2D5C-4DBD-A53D-90D3BFEEADB8}" type="slidenum">
              <a:rPr lang="ar-SA" smtClean="0">
                <a:cs typeface="Arial" pitchFamily="34" charset="0"/>
              </a:rPr>
              <a:pPr/>
              <a:t>77</a:t>
            </a:fld>
            <a:endParaRPr lang="en-US" smtClean="0">
              <a:cs typeface="Arial" pitchFamily="34" charset="0"/>
            </a:endParaRPr>
          </a:p>
        </p:txBody>
      </p:sp>
      <p:pic>
        <p:nvPicPr>
          <p:cNvPr id="77828"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7829" name="Rectangle 2"/>
          <p:cNvSpPr>
            <a:spLocks noGrp="1" noChangeArrowheads="1"/>
          </p:cNvSpPr>
          <p:nvPr>
            <p:ph type="title"/>
          </p:nvPr>
        </p:nvSpPr>
        <p:spPr/>
        <p:txBody>
          <a:bodyPr/>
          <a:lstStyle/>
          <a:p>
            <a:r>
              <a:rPr lang="en-US" smtClean="0"/>
              <a:t>The Filter Algorithm for</a:t>
            </a:r>
            <a:r>
              <a:rPr lang="en-US" i="1" smtClean="0"/>
              <a:t> n</a:t>
            </a:r>
            <a:r>
              <a:rPr lang="en-US" smtClean="0"/>
              <a:t> Threads</a:t>
            </a:r>
          </a:p>
        </p:txBody>
      </p:sp>
      <p:sp>
        <p:nvSpPr>
          <p:cNvPr id="77830" name="Rectangle 3"/>
          <p:cNvSpPr>
            <a:spLocks noGrp="1" noChangeArrowheads="1"/>
          </p:cNvSpPr>
          <p:nvPr>
            <p:ph type="body" idx="1"/>
          </p:nvPr>
        </p:nvSpPr>
        <p:spPr>
          <a:xfrm>
            <a:off x="685800" y="2032000"/>
            <a:ext cx="7772400" cy="4114800"/>
          </a:xfrm>
        </p:spPr>
        <p:txBody>
          <a:bodyPr/>
          <a:lstStyle/>
          <a:p>
            <a:pPr>
              <a:buFontTx/>
              <a:buNone/>
            </a:pPr>
            <a:r>
              <a:rPr lang="en-US" dirty="0" smtClean="0"/>
              <a:t>There are </a:t>
            </a:r>
            <a:r>
              <a:rPr lang="en-US" dirty="0" smtClean="0">
                <a:solidFill>
                  <a:schemeClr val="tx1"/>
                </a:solidFill>
              </a:rPr>
              <a:t>n-1</a:t>
            </a:r>
            <a:r>
              <a:rPr lang="en-US" dirty="0" smtClean="0"/>
              <a:t> “waiting rooms” called </a:t>
            </a:r>
            <a:r>
              <a:rPr lang="en-US" dirty="0" smtClean="0">
                <a:solidFill>
                  <a:schemeClr val="tx1"/>
                </a:solidFill>
              </a:rPr>
              <a:t>levels</a:t>
            </a:r>
          </a:p>
          <a:p>
            <a:r>
              <a:rPr lang="en-US" dirty="0" smtClean="0"/>
              <a:t>At each level </a:t>
            </a:r>
          </a:p>
          <a:p>
            <a:pPr lvl="1"/>
            <a:r>
              <a:rPr lang="en-US" dirty="0" smtClean="0"/>
              <a:t>At least one enters level</a:t>
            </a:r>
          </a:p>
          <a:p>
            <a:pPr lvl="1"/>
            <a:r>
              <a:rPr lang="en-US" dirty="0" smtClean="0"/>
              <a:t>At least one blocked if </a:t>
            </a:r>
          </a:p>
          <a:p>
            <a:pPr lvl="1">
              <a:buFontTx/>
              <a:buNone/>
            </a:pPr>
            <a:r>
              <a:rPr lang="en-US" dirty="0" smtClean="0"/>
              <a:t>   many try</a:t>
            </a:r>
          </a:p>
          <a:p>
            <a:r>
              <a:rPr lang="en-US" dirty="0" smtClean="0"/>
              <a:t>Only one thread makes it through</a:t>
            </a:r>
          </a:p>
        </p:txBody>
      </p:sp>
      <p:sp>
        <p:nvSpPr>
          <p:cNvPr id="77831" name="AutoShape 4"/>
          <p:cNvSpPr>
            <a:spLocks noChangeArrowheads="1"/>
          </p:cNvSpPr>
          <p:nvPr/>
        </p:nvSpPr>
        <p:spPr bwMode="auto">
          <a:xfrm>
            <a:off x="6311900" y="33020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77832" name="Line 5"/>
          <p:cNvSpPr>
            <a:spLocks noChangeShapeType="1"/>
          </p:cNvSpPr>
          <p:nvPr/>
        </p:nvSpPr>
        <p:spPr bwMode="auto">
          <a:xfrm>
            <a:off x="6359525" y="3570288"/>
            <a:ext cx="1333500" cy="14287"/>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77833" name="Line 6"/>
          <p:cNvSpPr>
            <a:spLocks noChangeShapeType="1"/>
          </p:cNvSpPr>
          <p:nvPr/>
        </p:nvSpPr>
        <p:spPr bwMode="auto">
          <a:xfrm>
            <a:off x="6446838" y="3867150"/>
            <a:ext cx="117792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77834" name="Line 7"/>
          <p:cNvSpPr>
            <a:spLocks noChangeShapeType="1"/>
          </p:cNvSpPr>
          <p:nvPr/>
        </p:nvSpPr>
        <p:spPr bwMode="auto">
          <a:xfrm>
            <a:off x="6513513" y="4149725"/>
            <a:ext cx="104457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77835" name="Line 8"/>
          <p:cNvSpPr>
            <a:spLocks noChangeShapeType="1"/>
          </p:cNvSpPr>
          <p:nvPr/>
        </p:nvSpPr>
        <p:spPr bwMode="auto">
          <a:xfrm>
            <a:off x="6648450" y="4714875"/>
            <a:ext cx="774700"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77836" name="Line 9"/>
          <p:cNvSpPr>
            <a:spLocks noChangeShapeType="1"/>
          </p:cNvSpPr>
          <p:nvPr/>
        </p:nvSpPr>
        <p:spPr bwMode="auto">
          <a:xfrm>
            <a:off x="6581775" y="4432300"/>
            <a:ext cx="908050"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77837" name="Text Box 10"/>
          <p:cNvSpPr txBox="1">
            <a:spLocks noChangeArrowheads="1"/>
          </p:cNvSpPr>
          <p:nvPr/>
        </p:nvSpPr>
        <p:spPr bwMode="auto">
          <a:xfrm>
            <a:off x="6769100" y="2855913"/>
            <a:ext cx="715260" cy="461665"/>
          </a:xfrm>
          <a:prstGeom prst="rect">
            <a:avLst/>
          </a:prstGeom>
          <a:noFill/>
          <a:ln w="9525">
            <a:noFill/>
            <a:miter lim="800000"/>
            <a:headEnd/>
            <a:tailEnd/>
          </a:ln>
        </p:spPr>
        <p:txBody>
          <a:bodyPr wrap="none">
            <a:spAutoFit/>
          </a:bodyPr>
          <a:lstStyle/>
          <a:p>
            <a:pPr eaLnBrk="1" hangingPunct="1"/>
            <a:r>
              <a:rPr lang="en-US" sz="2400" dirty="0" err="1">
                <a:solidFill>
                  <a:schemeClr val="tx1"/>
                </a:solidFill>
                <a:latin typeface="Arial" pitchFamily="34" charset="0"/>
              </a:rPr>
              <a:t>ncs</a:t>
            </a:r>
            <a:endParaRPr lang="en-US" sz="2400" dirty="0">
              <a:solidFill>
                <a:schemeClr val="tx1"/>
              </a:solidFill>
              <a:latin typeface="Arial" pitchFamily="34" charset="0"/>
            </a:endParaRPr>
          </a:p>
        </p:txBody>
      </p:sp>
      <p:sp>
        <p:nvSpPr>
          <p:cNvPr id="77838" name="Text Box 11"/>
          <p:cNvSpPr txBox="1">
            <a:spLocks noChangeArrowheads="1"/>
          </p:cNvSpPr>
          <p:nvPr/>
        </p:nvSpPr>
        <p:spPr bwMode="auto">
          <a:xfrm>
            <a:off x="6845300" y="4621213"/>
            <a:ext cx="527709" cy="461665"/>
          </a:xfrm>
          <a:prstGeom prst="rect">
            <a:avLst/>
          </a:prstGeom>
          <a:noFill/>
          <a:ln w="38100">
            <a:noFill/>
            <a:miter lim="800000"/>
            <a:headEnd/>
            <a:tailEnd/>
          </a:ln>
        </p:spPr>
        <p:txBody>
          <a:bodyPr wrap="none">
            <a:spAutoFit/>
          </a:bodyPr>
          <a:lstStyle/>
          <a:p>
            <a:pPr eaLnBrk="1" hangingPunct="1"/>
            <a:r>
              <a:rPr lang="en-US" sz="2400" dirty="0" err="1">
                <a:solidFill>
                  <a:schemeClr val="tx1"/>
                </a:solidFill>
                <a:latin typeface="Arial" pitchFamily="34" charset="0"/>
              </a:rPr>
              <a:t>cs</a:t>
            </a:r>
            <a:endParaRPr lang="en-US" sz="240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smtClean="0"/>
              <a:t>Art of Multiprocessor Programming</a:t>
            </a:r>
          </a:p>
        </p:txBody>
      </p:sp>
      <p:sp>
        <p:nvSpPr>
          <p:cNvPr id="78851" name="Slide Number Placeholder 4"/>
          <p:cNvSpPr>
            <a:spLocks noGrp="1"/>
          </p:cNvSpPr>
          <p:nvPr>
            <p:ph type="sldNum" sz="quarter" idx="11"/>
          </p:nvPr>
        </p:nvSpPr>
        <p:spPr>
          <a:noFill/>
        </p:spPr>
        <p:txBody>
          <a:bodyPr/>
          <a:lstStyle/>
          <a:p>
            <a:fld id="{9F2D6B71-173C-4DF2-A24F-96111FB5A338}" type="slidenum">
              <a:rPr lang="ar-SA" smtClean="0">
                <a:cs typeface="Arial" pitchFamily="34" charset="0"/>
              </a:rPr>
              <a:pPr/>
              <a:t>78</a:t>
            </a:fld>
            <a:endParaRPr lang="en-US" smtClean="0">
              <a:cs typeface="Arial" pitchFamily="34" charset="0"/>
            </a:endParaRPr>
          </a:p>
        </p:txBody>
      </p:sp>
      <p:sp>
        <p:nvSpPr>
          <p:cNvPr id="78852" name="Rectangle 2"/>
          <p:cNvSpPr>
            <a:spLocks noGrp="1" noChangeArrowheads="1"/>
          </p:cNvSpPr>
          <p:nvPr>
            <p:ph type="title"/>
          </p:nvPr>
        </p:nvSpPr>
        <p:spPr>
          <a:xfrm>
            <a:off x="700088" y="365125"/>
            <a:ext cx="7772400" cy="1143000"/>
          </a:xfrm>
          <a:noFill/>
        </p:spPr>
        <p:txBody>
          <a:bodyPr/>
          <a:lstStyle/>
          <a:p>
            <a:r>
              <a:rPr lang="en-US" smtClean="0"/>
              <a:t>Filter</a:t>
            </a:r>
          </a:p>
        </p:txBody>
      </p:sp>
      <p:sp>
        <p:nvSpPr>
          <p:cNvPr id="78853" name="Rectangle 3"/>
          <p:cNvSpPr>
            <a:spLocks noChangeArrowheads="1"/>
          </p:cNvSpPr>
          <p:nvPr/>
        </p:nvSpPr>
        <p:spPr bwMode="auto">
          <a:xfrm>
            <a:off x="984250" y="1676400"/>
            <a:ext cx="7854950" cy="419735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 </a:t>
            </a:r>
            <a:r>
              <a:rPr lang="en-US" sz="2000">
                <a:latin typeface="Lucida Console" pitchFamily="49" charset="0"/>
                <a:cs typeface="Courier New" pitchFamily="49" charset="0"/>
              </a:rPr>
              <a:t>Filter</a:t>
            </a: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implements</a:t>
            </a:r>
            <a:r>
              <a:rPr lang="en-US" sz="2000">
                <a:solidFill>
                  <a:schemeClr val="accent2"/>
                </a:solidFill>
                <a:latin typeface="Lucida Console" pitchFamily="49" charset="0"/>
                <a:cs typeface="Courier New" pitchFamily="49" charset="0"/>
              </a:rPr>
              <a:t> </a:t>
            </a:r>
            <a:r>
              <a:rPr lang="en-US" sz="2000">
                <a:latin typeface="Lucida Console" pitchFamily="49" charset="0"/>
                <a:cs typeface="Courier New" pitchFamily="49" charset="0"/>
              </a:rPr>
              <a:t>Lock</a:t>
            </a:r>
            <a:r>
              <a:rPr lang="en-US" sz="2000">
                <a:solidFill>
                  <a:schemeClr val="tx1"/>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int[] </a:t>
            </a:r>
            <a:r>
              <a:rPr lang="en-US" sz="2000">
                <a:latin typeface="Lucida Console" pitchFamily="49" charset="0"/>
                <a:cs typeface="Courier New" pitchFamily="49" charset="0"/>
              </a:rPr>
              <a:t>level;</a:t>
            </a:r>
            <a:r>
              <a:rPr lang="en-US" sz="2000">
                <a:solidFill>
                  <a:schemeClr val="accent2"/>
                </a:solidFill>
                <a:latin typeface="Lucida Console" pitchFamily="49" charset="0"/>
                <a:cs typeface="Courier New" pitchFamily="49" charset="0"/>
              </a:rPr>
              <a:t>  </a:t>
            </a:r>
            <a:r>
              <a:rPr lang="en-US" sz="1800">
                <a:solidFill>
                  <a:srgbClr val="FF0000"/>
                </a:solidFill>
                <a:latin typeface="Lucida Console" pitchFamily="49" charset="0"/>
                <a:cs typeface="Courier New" pitchFamily="49" charset="0"/>
              </a:rPr>
              <a:t>// level[i] for thread i</a:t>
            </a:r>
            <a:endParaRPr lang="en-US" sz="18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int[] </a:t>
            </a:r>
            <a:r>
              <a:rPr lang="en-US" sz="2000">
                <a:latin typeface="Lucida Console" pitchFamily="49" charset="0"/>
                <a:cs typeface="Courier New" pitchFamily="49" charset="0"/>
              </a:rPr>
              <a:t>victim;</a:t>
            </a:r>
            <a:r>
              <a:rPr lang="en-US" sz="2000">
                <a:solidFill>
                  <a:schemeClr val="accent2"/>
                </a:solidFill>
                <a:latin typeface="Lucida Console" pitchFamily="49" charset="0"/>
                <a:cs typeface="Courier New" pitchFamily="49" charset="0"/>
              </a:rPr>
              <a:t> </a:t>
            </a:r>
            <a:r>
              <a:rPr lang="en-US" sz="1800">
                <a:solidFill>
                  <a:srgbClr val="FF0000"/>
                </a:solidFill>
                <a:latin typeface="Lucida Console" pitchFamily="49" charset="0"/>
                <a:cs typeface="Courier New" pitchFamily="49" charset="0"/>
              </a:rPr>
              <a:t>// victim[L] for level L</a:t>
            </a:r>
          </a:p>
          <a:p>
            <a:pPr marL="231775" indent="-231775">
              <a:lnSpc>
                <a:spcPct val="80000"/>
              </a:lnSpc>
              <a:spcBef>
                <a:spcPct val="20000"/>
              </a:spcBef>
            </a:pPr>
            <a:endParaRPr lang="en-US" sz="18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800">
                <a:solidFill>
                  <a:srgbClr val="FF0000"/>
                </a:solidFill>
                <a:latin typeface="Lucida Console" pitchFamily="49" charset="0"/>
                <a:cs typeface="Courier New" pitchFamily="49" charset="0"/>
              </a:rPr>
              <a:t>  </a:t>
            </a:r>
            <a:r>
              <a:rPr lang="en-US" sz="2000">
                <a:solidFill>
                  <a:schemeClr val="tx1"/>
                </a:solidFill>
                <a:latin typeface="Lucida Console" pitchFamily="49" charset="0"/>
              </a:rPr>
              <a:t>public</a:t>
            </a:r>
            <a:r>
              <a:rPr lang="en-US" sz="2000">
                <a:latin typeface="Lucida Console" pitchFamily="49" charset="0"/>
              </a:rPr>
              <a:t> Filter(int n) {</a:t>
            </a:r>
          </a:p>
          <a:p>
            <a:pPr marL="682625" lvl="1" indent="-225425">
              <a:spcBef>
                <a:spcPct val="20000"/>
              </a:spcBef>
            </a:pPr>
            <a:r>
              <a:rPr lang="en-US" sz="2000">
                <a:latin typeface="Lucida Console" pitchFamily="49" charset="0"/>
              </a:rPr>
              <a:t>  level  = </a:t>
            </a:r>
            <a:r>
              <a:rPr lang="en-US" sz="2000">
                <a:solidFill>
                  <a:schemeClr val="tx1"/>
                </a:solidFill>
                <a:latin typeface="Lucida Console" pitchFamily="49" charset="0"/>
              </a:rPr>
              <a:t>new</a:t>
            </a:r>
            <a:r>
              <a:rPr lang="en-US" sz="2000">
                <a:latin typeface="Lucida Console" pitchFamily="49" charset="0"/>
              </a:rPr>
              <a:t> int[n];</a:t>
            </a:r>
          </a:p>
          <a:p>
            <a:pPr marL="682625" lvl="1" indent="-225425">
              <a:spcBef>
                <a:spcPct val="20000"/>
              </a:spcBef>
            </a:pPr>
            <a:r>
              <a:rPr lang="en-US" sz="2000">
                <a:latin typeface="Lucida Console" pitchFamily="49" charset="0"/>
              </a:rPr>
              <a:t>  victim = </a:t>
            </a:r>
            <a:r>
              <a:rPr lang="en-US" sz="2000">
                <a:solidFill>
                  <a:schemeClr val="tx1"/>
                </a:solidFill>
                <a:latin typeface="Lucida Console" pitchFamily="49" charset="0"/>
              </a:rPr>
              <a:t>new</a:t>
            </a:r>
            <a:r>
              <a:rPr lang="en-US" sz="2000">
                <a:latin typeface="Lucida Console" pitchFamily="49" charset="0"/>
              </a:rPr>
              <a:t> int[n]; </a:t>
            </a:r>
          </a:p>
          <a:p>
            <a:pPr marL="682625" lvl="1" indent="-225425">
              <a:spcBef>
                <a:spcPct val="20000"/>
              </a:spcBef>
            </a:pPr>
            <a:r>
              <a:rPr lang="en-US" sz="2000">
                <a:latin typeface="Lucida Console" pitchFamily="49" charset="0"/>
              </a:rPr>
              <a:t>  </a:t>
            </a:r>
            <a:r>
              <a:rPr lang="en-US" sz="2000">
                <a:solidFill>
                  <a:schemeClr val="tx1"/>
                </a:solidFill>
                <a:latin typeface="Lucida Console" pitchFamily="49" charset="0"/>
                <a:cs typeface="Courier New" pitchFamily="49" charset="0"/>
              </a:rPr>
              <a:t>for</a:t>
            </a:r>
            <a:r>
              <a:rPr lang="en-US" sz="2000">
                <a:solidFill>
                  <a:schemeClr val="accent2"/>
                </a:solidFill>
                <a:latin typeface="Lucida Console" pitchFamily="49" charset="0"/>
                <a:cs typeface="Courier New" pitchFamily="49" charset="0"/>
              </a:rPr>
              <a:t> </a:t>
            </a:r>
            <a:r>
              <a:rPr lang="en-US" sz="2000">
                <a:latin typeface="Lucida Console" pitchFamily="49" charset="0"/>
                <a:cs typeface="Courier New" pitchFamily="49" charset="0"/>
              </a:rPr>
              <a:t>(</a:t>
            </a:r>
            <a:r>
              <a:rPr lang="en-US" sz="2000">
                <a:solidFill>
                  <a:schemeClr val="tx1"/>
                </a:solidFill>
                <a:latin typeface="Lucida Console" pitchFamily="49" charset="0"/>
                <a:cs typeface="Courier New" pitchFamily="49" charset="0"/>
              </a:rPr>
              <a:t>int</a:t>
            </a:r>
            <a:r>
              <a:rPr lang="en-US" sz="2000">
                <a:solidFill>
                  <a:schemeClr val="accent2"/>
                </a:solidFill>
                <a:latin typeface="Lucida Console" pitchFamily="49" charset="0"/>
                <a:cs typeface="Courier New" pitchFamily="49" charset="0"/>
              </a:rPr>
              <a:t> </a:t>
            </a:r>
            <a:r>
              <a:rPr lang="en-US" sz="2000">
                <a:latin typeface="Lucida Console" pitchFamily="49" charset="0"/>
                <a:cs typeface="Courier New" pitchFamily="49" charset="0"/>
              </a:rPr>
              <a:t>i = 1; i &lt; n; i++) {</a:t>
            </a:r>
          </a:p>
          <a:p>
            <a:pPr marL="682625" lvl="1" indent="-225425">
              <a:spcBef>
                <a:spcPct val="20000"/>
              </a:spcBef>
            </a:pPr>
            <a:r>
              <a:rPr lang="en-US" sz="2000">
                <a:latin typeface="Lucida Console" pitchFamily="49" charset="0"/>
              </a:rPr>
              <a:t>      level[i] = 0;</a:t>
            </a:r>
          </a:p>
          <a:p>
            <a:pPr marL="682625" lvl="1" indent="-225425">
              <a:spcBef>
                <a:spcPct val="20000"/>
              </a:spcBef>
            </a:pPr>
            <a:r>
              <a:rPr lang="en-US" sz="2000">
                <a:latin typeface="Lucida Console" pitchFamily="49" charset="0"/>
              </a:rPr>
              <a:t>  }}</a:t>
            </a:r>
          </a:p>
          <a:p>
            <a:pPr marL="682625" lvl="1" indent="-225425">
              <a:spcBef>
                <a:spcPct val="20000"/>
              </a:spcBef>
            </a:pPr>
            <a:r>
              <a:rPr lang="en-US" sz="2000">
                <a:latin typeface="Lucida Console" pitchFamily="49" charset="0"/>
              </a:rPr>
              <a:t>…</a:t>
            </a:r>
          </a:p>
          <a:p>
            <a:pPr marL="231775" indent="-231775">
              <a:spcBef>
                <a:spcPct val="20000"/>
              </a:spcBef>
            </a:pPr>
            <a:r>
              <a:rPr lang="en-US" sz="2400">
                <a:latin typeface="Lucida Console" pitchFamily="49" charset="0"/>
              </a:rPr>
              <a:t>}</a:t>
            </a:r>
            <a:endParaRPr lang="en-US" sz="24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p>
        </p:txBody>
      </p:sp>
      <p:sp>
        <p:nvSpPr>
          <p:cNvPr id="356471" name="Text Box 119"/>
          <p:cNvSpPr txBox="1">
            <a:spLocks noChangeArrowheads="1"/>
          </p:cNvSpPr>
          <p:nvPr/>
        </p:nvSpPr>
        <p:spPr bwMode="auto">
          <a:xfrm>
            <a:off x="5219700" y="3251200"/>
            <a:ext cx="869149" cy="461665"/>
          </a:xfrm>
          <a:prstGeom prst="rect">
            <a:avLst/>
          </a:prstGeom>
          <a:noFill/>
          <a:ln w="9525">
            <a:noFill/>
            <a:miter lim="800000"/>
            <a:headEnd/>
            <a:tailEnd/>
          </a:ln>
        </p:spPr>
        <p:txBody>
          <a:bodyPr wrap="none">
            <a:spAutoFit/>
          </a:bodyPr>
          <a:lstStyle/>
          <a:p>
            <a:r>
              <a:rPr lang="en-US" sz="2400" dirty="0">
                <a:solidFill>
                  <a:schemeClr val="tx1"/>
                </a:solidFill>
                <a:latin typeface="Arial" pitchFamily="34" charset="0"/>
              </a:rPr>
              <a:t>level</a:t>
            </a:r>
          </a:p>
        </p:txBody>
      </p:sp>
      <p:sp>
        <p:nvSpPr>
          <p:cNvPr id="356472" name="Text Box 120"/>
          <p:cNvSpPr txBox="1">
            <a:spLocks noChangeArrowheads="1"/>
          </p:cNvSpPr>
          <p:nvPr/>
        </p:nvSpPr>
        <p:spPr bwMode="auto">
          <a:xfrm>
            <a:off x="6999288" y="6343650"/>
            <a:ext cx="1074333" cy="461665"/>
          </a:xfrm>
          <a:prstGeom prst="rect">
            <a:avLst/>
          </a:prstGeom>
          <a:noFill/>
          <a:ln w="9525">
            <a:noFill/>
            <a:miter lim="800000"/>
            <a:headEnd/>
            <a:tailEnd/>
          </a:ln>
        </p:spPr>
        <p:txBody>
          <a:bodyPr wrap="none">
            <a:spAutoFit/>
          </a:bodyPr>
          <a:lstStyle/>
          <a:p>
            <a:r>
              <a:rPr lang="en-US" sz="2400" dirty="0">
                <a:solidFill>
                  <a:schemeClr val="tx1"/>
                </a:solidFill>
                <a:latin typeface="Arial" pitchFamily="34" charset="0"/>
              </a:rPr>
              <a:t>victim</a:t>
            </a:r>
          </a:p>
        </p:txBody>
      </p:sp>
      <p:grpSp>
        <p:nvGrpSpPr>
          <p:cNvPr id="2" name="Group 54"/>
          <p:cNvGrpSpPr>
            <a:grpSpLocks/>
          </p:cNvGrpSpPr>
          <p:nvPr/>
        </p:nvGrpSpPr>
        <p:grpSpPr bwMode="auto">
          <a:xfrm>
            <a:off x="3211512" y="2635250"/>
            <a:ext cx="5886450" cy="3684588"/>
            <a:chOff x="3211512" y="2635250"/>
            <a:chExt cx="5886450" cy="3684588"/>
          </a:xfrm>
        </p:grpSpPr>
        <p:grpSp>
          <p:nvGrpSpPr>
            <p:cNvPr id="78857" name="Group 118"/>
            <p:cNvGrpSpPr>
              <a:grpSpLocks/>
            </p:cNvGrpSpPr>
            <p:nvPr/>
          </p:nvGrpSpPr>
          <p:grpSpPr bwMode="auto">
            <a:xfrm>
              <a:off x="3211512" y="2635250"/>
              <a:ext cx="5886450" cy="3684588"/>
              <a:chOff x="2023" y="1660"/>
              <a:chExt cx="3708" cy="2321"/>
            </a:xfrm>
          </p:grpSpPr>
          <p:sp>
            <p:nvSpPr>
              <p:cNvPr id="78860" name="Text Box 36"/>
              <p:cNvSpPr txBox="1">
                <a:spLocks noChangeArrowheads="1"/>
              </p:cNvSpPr>
              <p:nvPr/>
            </p:nvSpPr>
            <p:spPr bwMode="auto">
              <a:xfrm>
                <a:off x="5367" y="1740"/>
                <a:ext cx="364" cy="291"/>
              </a:xfrm>
              <a:prstGeom prst="rect">
                <a:avLst/>
              </a:prstGeom>
              <a:noFill/>
              <a:ln w="9525">
                <a:noFill/>
                <a:miter lim="800000"/>
                <a:headEnd/>
                <a:tailEnd/>
              </a:ln>
            </p:spPr>
            <p:txBody>
              <a:bodyPr wrap="none">
                <a:spAutoFit/>
              </a:bodyPr>
              <a:lstStyle/>
              <a:p>
                <a:r>
                  <a:rPr lang="en-US" sz="2400" dirty="0">
                    <a:solidFill>
                      <a:schemeClr val="tx1"/>
                    </a:solidFill>
                    <a:latin typeface="Arial" pitchFamily="34" charset="0"/>
                  </a:rPr>
                  <a:t>n</a:t>
                </a:r>
                <a:r>
                  <a:rPr lang="en-US" sz="1800" dirty="0">
                    <a:solidFill>
                      <a:schemeClr val="tx1"/>
                    </a:solidFill>
                    <a:latin typeface="Arial" pitchFamily="34" charset="0"/>
                  </a:rPr>
                  <a:t>-1</a:t>
                </a:r>
                <a:endParaRPr lang="en-US" sz="1400" dirty="0">
                  <a:solidFill>
                    <a:schemeClr val="tx1"/>
                  </a:solidFill>
                  <a:latin typeface="Arial" pitchFamily="34" charset="0"/>
                </a:endParaRPr>
              </a:p>
            </p:txBody>
          </p:sp>
          <p:sp>
            <p:nvSpPr>
              <p:cNvPr id="78861" name="Rectangle 7"/>
              <p:cNvSpPr>
                <a:spLocks noChangeArrowheads="1"/>
              </p:cNvSpPr>
              <p:nvPr/>
            </p:nvSpPr>
            <p:spPr bwMode="auto">
              <a:xfrm>
                <a:off x="4591" y="2448"/>
                <a:ext cx="224" cy="1522"/>
              </a:xfrm>
              <a:prstGeom prst="rect">
                <a:avLst/>
              </a:prstGeom>
              <a:solidFill>
                <a:srgbClr val="FF9900"/>
              </a:solidFill>
              <a:ln w="38100">
                <a:solidFill>
                  <a:schemeClr val="tx1"/>
                </a:solidFill>
                <a:miter lim="800000"/>
                <a:headEnd/>
                <a:tailEnd/>
              </a:ln>
            </p:spPr>
            <p:txBody>
              <a:bodyPr wrap="none" anchor="ctr"/>
              <a:lstStyle/>
              <a:p>
                <a:endParaRPr lang="en-US" dirty="0">
                  <a:latin typeface="Arial" pitchFamily="34" charset="0"/>
                </a:endParaRPr>
              </a:p>
            </p:txBody>
          </p:sp>
          <p:sp>
            <p:nvSpPr>
              <p:cNvPr id="78862" name="Line 9"/>
              <p:cNvSpPr>
                <a:spLocks noChangeShapeType="1"/>
              </p:cNvSpPr>
              <p:nvPr/>
            </p:nvSpPr>
            <p:spPr bwMode="auto">
              <a:xfrm>
                <a:off x="4591" y="2672"/>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863" name="Line 10"/>
              <p:cNvSpPr>
                <a:spLocks noChangeShapeType="1"/>
              </p:cNvSpPr>
              <p:nvPr/>
            </p:nvSpPr>
            <p:spPr bwMode="auto">
              <a:xfrm>
                <a:off x="4588" y="2894"/>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864" name="Line 11"/>
              <p:cNvSpPr>
                <a:spLocks noChangeShapeType="1"/>
              </p:cNvSpPr>
              <p:nvPr/>
            </p:nvSpPr>
            <p:spPr bwMode="auto">
              <a:xfrm>
                <a:off x="4585" y="3107"/>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865" name="Line 12"/>
              <p:cNvSpPr>
                <a:spLocks noChangeShapeType="1"/>
              </p:cNvSpPr>
              <p:nvPr/>
            </p:nvSpPr>
            <p:spPr bwMode="auto">
              <a:xfrm>
                <a:off x="4590" y="3325"/>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866" name="Line 13"/>
              <p:cNvSpPr>
                <a:spLocks noChangeShapeType="1"/>
              </p:cNvSpPr>
              <p:nvPr/>
            </p:nvSpPr>
            <p:spPr bwMode="auto">
              <a:xfrm>
                <a:off x="4588" y="3540"/>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867" name="Line 14"/>
              <p:cNvSpPr>
                <a:spLocks noChangeShapeType="1"/>
              </p:cNvSpPr>
              <p:nvPr/>
            </p:nvSpPr>
            <p:spPr bwMode="auto">
              <a:xfrm>
                <a:off x="4588" y="3747"/>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78868" name="Group 26"/>
              <p:cNvGrpSpPr>
                <a:grpSpLocks/>
              </p:cNvGrpSpPr>
              <p:nvPr/>
            </p:nvGrpSpPr>
            <p:grpSpPr bwMode="auto">
              <a:xfrm rot="-5400000">
                <a:off x="4594" y="1330"/>
                <a:ext cx="242" cy="1719"/>
                <a:chOff x="4576" y="2046"/>
                <a:chExt cx="242" cy="1719"/>
              </a:xfrm>
            </p:grpSpPr>
            <p:sp>
              <p:nvSpPr>
                <p:cNvPr id="78896" name="Rectangle 27"/>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endParaRPr lang="en-US" dirty="0">
                    <a:latin typeface="Arial" pitchFamily="34" charset="0"/>
                  </a:endParaRPr>
                </a:p>
              </p:txBody>
            </p:sp>
            <p:sp>
              <p:nvSpPr>
                <p:cNvPr id="78897" name="Line 28"/>
                <p:cNvSpPr>
                  <a:spLocks noChangeShapeType="1"/>
                </p:cNvSpPr>
                <p:nvPr/>
              </p:nvSpPr>
              <p:spPr bwMode="auto">
                <a:xfrm>
                  <a:off x="4582" y="2270"/>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898" name="Line 29"/>
                <p:cNvSpPr>
                  <a:spLocks noChangeShapeType="1"/>
                </p:cNvSpPr>
                <p:nvPr/>
              </p:nvSpPr>
              <p:spPr bwMode="auto">
                <a:xfrm>
                  <a:off x="4579" y="2492"/>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899" name="Line 30"/>
                <p:cNvSpPr>
                  <a:spLocks noChangeShapeType="1"/>
                </p:cNvSpPr>
                <p:nvPr/>
              </p:nvSpPr>
              <p:spPr bwMode="auto">
                <a:xfrm>
                  <a:off x="4576" y="2705"/>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900" name="Line 31"/>
                <p:cNvSpPr>
                  <a:spLocks noChangeShapeType="1"/>
                </p:cNvSpPr>
                <p:nvPr/>
              </p:nvSpPr>
              <p:spPr bwMode="auto">
                <a:xfrm>
                  <a:off x="4581" y="2923"/>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901" name="Line 32"/>
                <p:cNvSpPr>
                  <a:spLocks noChangeShapeType="1"/>
                </p:cNvSpPr>
                <p:nvPr/>
              </p:nvSpPr>
              <p:spPr bwMode="auto">
                <a:xfrm>
                  <a:off x="4579" y="3138"/>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902" name="Line 33"/>
                <p:cNvSpPr>
                  <a:spLocks noChangeShapeType="1"/>
                </p:cNvSpPr>
                <p:nvPr/>
              </p:nvSpPr>
              <p:spPr bwMode="auto">
                <a:xfrm>
                  <a:off x="4579" y="3345"/>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78903" name="Line 34"/>
                <p:cNvSpPr>
                  <a:spLocks noChangeShapeType="1"/>
                </p:cNvSpPr>
                <p:nvPr/>
              </p:nvSpPr>
              <p:spPr bwMode="auto">
                <a:xfrm>
                  <a:off x="4594" y="3558"/>
                  <a:ext cx="224"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sp>
            <p:nvSpPr>
              <p:cNvPr id="78869" name="Text Box 35"/>
              <p:cNvSpPr txBox="1">
                <a:spLocks noChangeArrowheads="1"/>
              </p:cNvSpPr>
              <p:nvPr/>
            </p:nvSpPr>
            <p:spPr bwMode="auto">
              <a:xfrm>
                <a:off x="4868" y="3690"/>
                <a:ext cx="364" cy="291"/>
              </a:xfrm>
              <a:prstGeom prst="rect">
                <a:avLst/>
              </a:prstGeom>
              <a:noFill/>
              <a:ln w="9525">
                <a:noFill/>
                <a:miter lim="800000"/>
                <a:headEnd/>
                <a:tailEnd/>
              </a:ln>
            </p:spPr>
            <p:txBody>
              <a:bodyPr wrap="none">
                <a:spAutoFit/>
              </a:bodyPr>
              <a:lstStyle/>
              <a:p>
                <a:r>
                  <a:rPr lang="en-US" sz="2400" dirty="0">
                    <a:solidFill>
                      <a:schemeClr val="tx1"/>
                    </a:solidFill>
                    <a:latin typeface="Arial" pitchFamily="34" charset="0"/>
                  </a:rPr>
                  <a:t>n</a:t>
                </a:r>
                <a:r>
                  <a:rPr lang="en-US" sz="1800" dirty="0">
                    <a:solidFill>
                      <a:schemeClr val="tx1"/>
                    </a:solidFill>
                    <a:latin typeface="Arial" pitchFamily="34" charset="0"/>
                  </a:rPr>
                  <a:t>-1</a:t>
                </a:r>
              </a:p>
            </p:txBody>
          </p:sp>
          <p:sp>
            <p:nvSpPr>
              <p:cNvPr id="78870" name="Text Box 37"/>
              <p:cNvSpPr txBox="1">
                <a:spLocks noChangeArrowheads="1"/>
              </p:cNvSpPr>
              <p:nvPr/>
            </p:nvSpPr>
            <p:spPr bwMode="auto">
              <a:xfrm>
                <a:off x="3830" y="1797"/>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71" name="Text Box 46"/>
              <p:cNvSpPr txBox="1">
                <a:spLocks noChangeArrowheads="1"/>
              </p:cNvSpPr>
              <p:nvPr/>
            </p:nvSpPr>
            <p:spPr bwMode="auto">
              <a:xfrm>
                <a:off x="4888" y="2451"/>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1</a:t>
                </a:r>
                <a:endParaRPr lang="en-US" sz="1200" dirty="0">
                  <a:solidFill>
                    <a:schemeClr val="tx1"/>
                  </a:solidFill>
                  <a:latin typeface="Arial" pitchFamily="34" charset="0"/>
                </a:endParaRPr>
              </a:p>
            </p:txBody>
          </p:sp>
          <p:sp>
            <p:nvSpPr>
              <p:cNvPr id="78872" name="Text Box 47"/>
              <p:cNvSpPr txBox="1">
                <a:spLocks noChangeArrowheads="1"/>
              </p:cNvSpPr>
              <p:nvPr/>
            </p:nvSpPr>
            <p:spPr bwMode="auto">
              <a:xfrm>
                <a:off x="3866" y="206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73" name="Text Box 48"/>
              <p:cNvSpPr txBox="1">
                <a:spLocks noChangeArrowheads="1"/>
              </p:cNvSpPr>
              <p:nvPr/>
            </p:nvSpPr>
            <p:spPr bwMode="auto">
              <a:xfrm>
                <a:off x="4065" y="206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74" name="Text Box 49"/>
              <p:cNvSpPr txBox="1">
                <a:spLocks noChangeArrowheads="1"/>
              </p:cNvSpPr>
              <p:nvPr/>
            </p:nvSpPr>
            <p:spPr bwMode="auto">
              <a:xfrm>
                <a:off x="4513" y="206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75" name="Text Box 50"/>
              <p:cNvSpPr txBox="1">
                <a:spLocks noChangeArrowheads="1"/>
              </p:cNvSpPr>
              <p:nvPr/>
            </p:nvSpPr>
            <p:spPr bwMode="auto">
              <a:xfrm>
                <a:off x="4709" y="206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76" name="Text Box 51"/>
              <p:cNvSpPr txBox="1">
                <a:spLocks noChangeArrowheads="1"/>
              </p:cNvSpPr>
              <p:nvPr/>
            </p:nvSpPr>
            <p:spPr bwMode="auto">
              <a:xfrm>
                <a:off x="4935" y="206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77" name="Text Box 52"/>
              <p:cNvSpPr txBox="1">
                <a:spLocks noChangeArrowheads="1"/>
              </p:cNvSpPr>
              <p:nvPr/>
            </p:nvSpPr>
            <p:spPr bwMode="auto">
              <a:xfrm>
                <a:off x="5356" y="206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78" name="Text Box 53"/>
              <p:cNvSpPr txBox="1">
                <a:spLocks noChangeArrowheads="1"/>
              </p:cNvSpPr>
              <p:nvPr/>
            </p:nvSpPr>
            <p:spPr bwMode="auto">
              <a:xfrm>
                <a:off x="4298" y="206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4</a:t>
                </a:r>
                <a:endParaRPr lang="en-US" sz="1200" dirty="0">
                  <a:solidFill>
                    <a:schemeClr val="tx1"/>
                  </a:solidFill>
                  <a:latin typeface="Arial" pitchFamily="34" charset="0"/>
                </a:endParaRPr>
              </a:p>
            </p:txBody>
          </p:sp>
          <p:grpSp>
            <p:nvGrpSpPr>
              <p:cNvPr id="78879" name="Group 55"/>
              <p:cNvGrpSpPr>
                <a:grpSpLocks/>
              </p:cNvGrpSpPr>
              <p:nvPr/>
            </p:nvGrpSpPr>
            <p:grpSpPr bwMode="auto">
              <a:xfrm>
                <a:off x="4245" y="1660"/>
                <a:ext cx="301" cy="354"/>
                <a:chOff x="1043" y="2525"/>
                <a:chExt cx="869" cy="740"/>
              </a:xfrm>
            </p:grpSpPr>
            <p:sp>
              <p:nvSpPr>
                <p:cNvPr id="78886"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87" name="Freeform 57"/>
                <p:cNvSpPr>
                  <a:spLocks/>
                </p:cNvSpPr>
                <p:nvPr/>
              </p:nvSpPr>
              <p:spPr bwMode="auto">
                <a:xfrm>
                  <a:off x="1737" y="279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88"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89"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90"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91" name="Freeform 61"/>
                <p:cNvSpPr>
                  <a:spLocks/>
                </p:cNvSpPr>
                <p:nvPr/>
              </p:nvSpPr>
              <p:spPr bwMode="auto">
                <a:xfrm flipH="1">
                  <a:off x="1133" y="2812"/>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92"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93"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78894"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78895" name="Rectangle 6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grpSp>
          <p:sp>
            <p:nvSpPr>
              <p:cNvPr id="78880" name="Freeform 67"/>
              <p:cNvSpPr>
                <a:spLocks/>
              </p:cNvSpPr>
              <p:nvPr/>
            </p:nvSpPr>
            <p:spPr bwMode="auto">
              <a:xfrm>
                <a:off x="4381" y="2364"/>
                <a:ext cx="141" cy="826"/>
              </a:xfrm>
              <a:custGeom>
                <a:avLst/>
                <a:gdLst>
                  <a:gd name="T0" fmla="*/ 12 w 141"/>
                  <a:gd name="T1" fmla="*/ 0 h 602"/>
                  <a:gd name="T2" fmla="*/ 21 w 141"/>
                  <a:gd name="T3" fmla="*/ 15059 h 602"/>
                  <a:gd name="T4" fmla="*/ 141 w 141"/>
                  <a:gd name="T5" fmla="*/ 19536 h 602"/>
                  <a:gd name="T6" fmla="*/ 0 60000 65536"/>
                  <a:gd name="T7" fmla="*/ 0 60000 65536"/>
                  <a:gd name="T8" fmla="*/ 0 60000 65536"/>
                  <a:gd name="T9" fmla="*/ 0 w 141"/>
                  <a:gd name="T10" fmla="*/ 0 h 602"/>
                  <a:gd name="T11" fmla="*/ 141 w 141"/>
                  <a:gd name="T12" fmla="*/ 602 h 602"/>
                </a:gdLst>
                <a:ahLst/>
                <a:cxnLst>
                  <a:cxn ang="T6">
                    <a:pos x="T0" y="T1"/>
                  </a:cxn>
                  <a:cxn ang="T7">
                    <a:pos x="T2" y="T3"/>
                  </a:cxn>
                  <a:cxn ang="T8">
                    <a:pos x="T4" y="T5"/>
                  </a:cxn>
                </a:cxnLst>
                <a:rect l="T9" t="T10" r="T11" b="T12"/>
                <a:pathLst>
                  <a:path w="141" h="602">
                    <a:moveTo>
                      <a:pt x="12" y="0"/>
                    </a:moveTo>
                    <a:cubicBezTo>
                      <a:pt x="6" y="182"/>
                      <a:pt x="0" y="364"/>
                      <a:pt x="21" y="464"/>
                    </a:cubicBezTo>
                    <a:cubicBezTo>
                      <a:pt x="42" y="564"/>
                      <a:pt x="91" y="583"/>
                      <a:pt x="141" y="602"/>
                    </a:cubicBezTo>
                  </a:path>
                </a:pathLst>
              </a:custGeom>
              <a:noFill/>
              <a:ln w="38100">
                <a:solidFill>
                  <a:srgbClr val="FF0000"/>
                </a:solidFill>
                <a:round/>
                <a:headEnd/>
                <a:tailEnd type="triangle" w="med" len="med"/>
              </a:ln>
            </p:spPr>
            <p:txBody>
              <a:bodyPr wrap="none" anchor="ctr"/>
              <a:lstStyle/>
              <a:p>
                <a:endParaRPr lang="en-US" dirty="0">
                  <a:latin typeface="Arial" pitchFamily="34" charset="0"/>
                </a:endParaRPr>
              </a:p>
            </p:txBody>
          </p:sp>
          <p:sp>
            <p:nvSpPr>
              <p:cNvPr id="78881" name="Text Box 68"/>
              <p:cNvSpPr txBox="1">
                <a:spLocks noChangeArrowheads="1"/>
              </p:cNvSpPr>
              <p:nvPr/>
            </p:nvSpPr>
            <p:spPr bwMode="auto">
              <a:xfrm>
                <a:off x="4605" y="3080"/>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2</a:t>
                </a:r>
                <a:endParaRPr lang="en-US" sz="1200" dirty="0">
                  <a:solidFill>
                    <a:schemeClr val="tx1"/>
                  </a:solidFill>
                  <a:latin typeface="Arial" pitchFamily="34" charset="0"/>
                </a:endParaRPr>
              </a:p>
            </p:txBody>
          </p:sp>
          <p:sp>
            <p:nvSpPr>
              <p:cNvPr id="78882" name="Text Box 69"/>
              <p:cNvSpPr txBox="1">
                <a:spLocks noChangeArrowheads="1"/>
              </p:cNvSpPr>
              <p:nvPr/>
            </p:nvSpPr>
            <p:spPr bwMode="auto">
              <a:xfrm>
                <a:off x="4289" y="1671"/>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2</a:t>
                </a:r>
                <a:endParaRPr lang="en-US" sz="1200" dirty="0">
                  <a:solidFill>
                    <a:schemeClr val="tx1"/>
                  </a:solidFill>
                  <a:latin typeface="Arial" pitchFamily="34" charset="0"/>
                </a:endParaRPr>
              </a:p>
            </p:txBody>
          </p:sp>
          <p:sp>
            <p:nvSpPr>
              <p:cNvPr id="78883" name="Text Box 70"/>
              <p:cNvSpPr txBox="1">
                <a:spLocks noChangeArrowheads="1"/>
              </p:cNvSpPr>
              <p:nvPr/>
            </p:nvSpPr>
            <p:spPr bwMode="auto">
              <a:xfrm>
                <a:off x="2023" y="3584"/>
                <a:ext cx="2080" cy="330"/>
              </a:xfrm>
              <a:prstGeom prst="rect">
                <a:avLst/>
              </a:prstGeom>
              <a:noFill/>
              <a:ln w="9525">
                <a:noFill/>
                <a:miter lim="800000"/>
                <a:headEnd/>
                <a:tailEnd/>
              </a:ln>
            </p:spPr>
            <p:txBody>
              <a:bodyPr wrap="none">
                <a:spAutoFit/>
              </a:bodyPr>
              <a:lstStyle/>
              <a:p>
                <a:r>
                  <a:rPr lang="en-US" sz="2800" dirty="0">
                    <a:solidFill>
                      <a:srgbClr val="FF0000"/>
                    </a:solidFill>
                    <a:latin typeface="Arial" pitchFamily="34" charset="0"/>
                  </a:rPr>
                  <a:t>Thread 2 at level 4</a:t>
                </a:r>
              </a:p>
            </p:txBody>
          </p:sp>
          <p:sp>
            <p:nvSpPr>
              <p:cNvPr id="78884" name="Text Box 72"/>
              <p:cNvSpPr txBox="1">
                <a:spLocks noChangeArrowheads="1"/>
              </p:cNvSpPr>
              <p:nvPr/>
            </p:nvSpPr>
            <p:spPr bwMode="auto">
              <a:xfrm>
                <a:off x="5141" y="2069"/>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0</a:t>
                </a:r>
                <a:endParaRPr lang="en-US" sz="1200" dirty="0">
                  <a:solidFill>
                    <a:schemeClr val="tx1"/>
                  </a:solidFill>
                  <a:latin typeface="Arial" pitchFamily="34" charset="0"/>
                </a:endParaRPr>
              </a:p>
            </p:txBody>
          </p:sp>
          <p:sp>
            <p:nvSpPr>
              <p:cNvPr id="78885" name="Text Box 117"/>
              <p:cNvSpPr txBox="1">
                <a:spLocks noChangeArrowheads="1"/>
              </p:cNvSpPr>
              <p:nvPr/>
            </p:nvSpPr>
            <p:spPr bwMode="auto">
              <a:xfrm>
                <a:off x="4852" y="3075"/>
                <a:ext cx="214" cy="250"/>
              </a:xfrm>
              <a:prstGeom prst="rect">
                <a:avLst/>
              </a:prstGeom>
              <a:noFill/>
              <a:ln w="9525">
                <a:noFill/>
                <a:miter lim="800000"/>
                <a:headEnd/>
                <a:tailEnd/>
              </a:ln>
            </p:spPr>
            <p:txBody>
              <a:bodyPr wrap="none">
                <a:spAutoFit/>
              </a:bodyPr>
              <a:lstStyle/>
              <a:p>
                <a:r>
                  <a:rPr lang="en-US" sz="2000" dirty="0">
                    <a:solidFill>
                      <a:schemeClr val="tx1"/>
                    </a:solidFill>
                    <a:latin typeface="Arial" pitchFamily="34" charset="0"/>
                  </a:rPr>
                  <a:t>4</a:t>
                </a:r>
                <a:endParaRPr lang="en-US" sz="1200" dirty="0">
                  <a:solidFill>
                    <a:schemeClr val="tx1"/>
                  </a:solidFill>
                  <a:latin typeface="Arial" pitchFamily="34" charset="0"/>
                </a:endParaRPr>
              </a:p>
            </p:txBody>
          </p:sp>
        </p:grpSp>
        <p:sp>
          <p:nvSpPr>
            <p:cNvPr id="54" name="AutoShape 4"/>
            <p:cNvSpPr>
              <a:spLocks noChangeArrowheads="1"/>
            </p:cNvSpPr>
            <p:nvPr/>
          </p:nvSpPr>
          <p:spPr bwMode="auto">
            <a:xfrm>
              <a:off x="6154738" y="3846513"/>
              <a:ext cx="2625725" cy="2466975"/>
            </a:xfrm>
            <a:custGeom>
              <a:avLst/>
              <a:gdLst>
                <a:gd name="T0" fmla="*/ 1266825 w 21600"/>
                <a:gd name="T1" fmla="*/ 847725 h 21600"/>
                <a:gd name="T2" fmla="*/ 723900 w 21600"/>
                <a:gd name="T3" fmla="*/ 1695450 h 21600"/>
                <a:gd name="T4" fmla="*/ 180975 w 21600"/>
                <a:gd name="T5" fmla="*/ 847725 h 21600"/>
                <a:gd name="T6" fmla="*/ 7239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alpha val="18000"/>
              </a:srgbClr>
            </a:solidFill>
            <a:ln w="9525">
              <a:solidFill>
                <a:schemeClr val="bg1">
                  <a:lumMod val="85000"/>
                </a:schemeClr>
              </a:solidFill>
              <a:miter lim="800000"/>
              <a:headEnd/>
              <a:tailEnd/>
            </a:ln>
          </p:spPr>
          <p:txBody>
            <a:bodyPr wrap="none" anchor="ctr"/>
            <a:lstStyle/>
            <a:p>
              <a:pPr>
                <a:defRPr/>
              </a:pPr>
              <a:endParaRPr lang="en-US" dirty="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4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64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71" grpId="0"/>
      <p:bldP spid="35647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smtClean="0"/>
              <a:t>Art of Multiprocessor Programming</a:t>
            </a:r>
          </a:p>
        </p:txBody>
      </p:sp>
      <p:sp>
        <p:nvSpPr>
          <p:cNvPr id="79875" name="Slide Number Placeholder 4"/>
          <p:cNvSpPr>
            <a:spLocks noGrp="1"/>
          </p:cNvSpPr>
          <p:nvPr>
            <p:ph type="sldNum" sz="quarter" idx="11"/>
          </p:nvPr>
        </p:nvSpPr>
        <p:spPr>
          <a:noFill/>
        </p:spPr>
        <p:txBody>
          <a:bodyPr/>
          <a:lstStyle/>
          <a:p>
            <a:fld id="{C5AF3530-303C-48C9-95F4-731F3F64209A}" type="slidenum">
              <a:rPr lang="ar-SA" smtClean="0">
                <a:cs typeface="Arial" pitchFamily="34" charset="0"/>
              </a:rPr>
              <a:pPr/>
              <a:t>79</a:t>
            </a:fld>
            <a:endParaRPr lang="en-US" smtClean="0">
              <a:cs typeface="Arial" pitchFamily="34" charset="0"/>
            </a:endParaRPr>
          </a:p>
        </p:txBody>
      </p:sp>
      <p:pic>
        <p:nvPicPr>
          <p:cNvPr id="798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9877" name="Rectangle 3"/>
          <p:cNvSpPr>
            <a:spLocks noGrp="1" noChangeArrowheads="1"/>
          </p:cNvSpPr>
          <p:nvPr>
            <p:ph type="title"/>
          </p:nvPr>
        </p:nvSpPr>
        <p:spPr>
          <a:xfrm>
            <a:off x="698500" y="433388"/>
            <a:ext cx="7772400" cy="1143000"/>
          </a:xfrm>
          <a:noFill/>
        </p:spPr>
        <p:txBody>
          <a:bodyPr/>
          <a:lstStyle/>
          <a:p>
            <a:r>
              <a:rPr lang="en-US" smtClean="0"/>
              <a:t>Filter</a:t>
            </a:r>
          </a:p>
        </p:txBody>
      </p:sp>
      <p:sp>
        <p:nvSpPr>
          <p:cNvPr id="79878" name="Rectangle 4"/>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 </a:t>
            </a:r>
            <a:r>
              <a:rPr lang="en-US" sz="2000">
                <a:solidFill>
                  <a:schemeClr val="accent2"/>
                </a:solidFill>
                <a:latin typeface="Lucida Console" pitchFamily="49" charset="0"/>
                <a:cs typeface="Courier New" pitchFamily="49" charset="0"/>
              </a:rPr>
              <a:t>Filter </a:t>
            </a:r>
            <a:r>
              <a:rPr lang="en-US" sz="2000">
                <a:solidFill>
                  <a:schemeClr val="tx1"/>
                </a:solidFill>
                <a:latin typeface="Lucida Console" pitchFamily="49" charset="0"/>
                <a:cs typeface="Courier New" pitchFamily="49" charset="0"/>
              </a:rPr>
              <a:t>implements</a:t>
            </a:r>
            <a:r>
              <a:rPr lang="en-US" sz="2000">
                <a:solidFill>
                  <a:schemeClr val="accent2"/>
                </a:solidFill>
                <a:latin typeface="Lucida Console" pitchFamily="49" charset="0"/>
                <a:cs typeface="Courier New" pitchFamily="49" charset="0"/>
              </a:rPr>
              <a:t> Lock</a:t>
            </a:r>
            <a:r>
              <a:rPr lang="en-US" sz="2000">
                <a:solidFill>
                  <a:schemeClr val="tx1"/>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p>
          <a:p>
            <a:pPr marL="231775" indent="-231775">
              <a:lnSpc>
                <a:spcPct val="80000"/>
              </a:lnSpc>
              <a:spcBef>
                <a:spcPct val="20000"/>
              </a:spcBef>
            </a:pPr>
            <a:endParaRPr lang="en-US" sz="20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public void</a:t>
            </a:r>
            <a:r>
              <a:rPr lang="en-US" sz="2000">
                <a:solidFill>
                  <a:schemeClr val="accent2"/>
                </a:solidFill>
                <a:latin typeface="Lucida Console" pitchFamily="49" charset="0"/>
                <a:cs typeface="Courier New" pitchFamily="49" charset="0"/>
              </a:rPr>
              <a:t> lock(){</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for</a:t>
            </a: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chemeClr val="accent2"/>
                </a:solidFill>
                <a:latin typeface="Lucida Console" pitchFamily="49" charset="0"/>
                <a:cs typeface="Courier New" pitchFamily="49" charset="0"/>
              </a:rPr>
              <a:t> L = 1; L &lt; n; L++)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while</a:t>
            </a:r>
            <a:r>
              <a:rPr lang="en-US" sz="2000">
                <a:solidFill>
                  <a:schemeClr val="accent2"/>
                </a:solidFill>
                <a:latin typeface="Lucida Console" pitchFamily="49" charset="0"/>
                <a:cs typeface="Courier New" pitchFamily="49" charset="0"/>
              </a:rPr>
              <a:t> ((</a:t>
            </a:r>
            <a:r>
              <a:rPr lang="en-US" sz="2400">
                <a:solidFill>
                  <a:schemeClr val="accent2"/>
                </a:solidFill>
                <a:latin typeface="Symbol" pitchFamily="18" charset="2"/>
              </a:rPr>
              <a:t>$</a:t>
            </a:r>
            <a:r>
              <a:rPr lang="en-US" sz="2800">
                <a:solidFill>
                  <a:schemeClr val="accent2"/>
                </a:solidFill>
                <a:latin typeface="Symbol" pitchFamily="18" charset="2"/>
              </a:rPr>
              <a:t> </a:t>
            </a:r>
            <a:r>
              <a:rPr lang="en-US" sz="2000">
                <a:solidFill>
                  <a:schemeClr val="accent2"/>
                </a:solidFill>
                <a:latin typeface="Lucida Console" pitchFamily="49" charset="0"/>
                <a:cs typeface="Courier New" pitchFamily="49" charset="0"/>
              </a:rPr>
              <a:t>k != i level[k] &gt;= L) </a:t>
            </a:r>
            <a:r>
              <a:rPr lang="en-US" sz="2000">
                <a:solidFill>
                  <a:schemeClr val="tx1"/>
                </a:solidFill>
                <a:latin typeface="Lucida Console" pitchFamily="49" charset="0"/>
                <a:cs typeface="Courier New" pitchFamily="49" charset="0"/>
              </a:rPr>
              <a:t>&amp;&amp;</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 ) {}; </a:t>
            </a:r>
            <a:endParaRPr lang="en-US" sz="18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smtClean="0"/>
              <a:t>Art of Multiprocessor Programming</a:t>
            </a:r>
          </a:p>
        </p:txBody>
      </p:sp>
      <p:sp>
        <p:nvSpPr>
          <p:cNvPr id="9219" name="Slide Number Placeholder 4"/>
          <p:cNvSpPr>
            <a:spLocks noGrp="1"/>
          </p:cNvSpPr>
          <p:nvPr>
            <p:ph type="sldNum" sz="quarter" idx="11"/>
          </p:nvPr>
        </p:nvSpPr>
        <p:spPr>
          <a:noFill/>
        </p:spPr>
        <p:txBody>
          <a:bodyPr/>
          <a:lstStyle/>
          <a:p>
            <a:fld id="{DC7F86CD-83A4-4962-A5F3-E3BF6B7C950F}" type="slidenum">
              <a:rPr lang="ar-SA" smtClean="0">
                <a:cs typeface="Arial" pitchFamily="34" charset="0"/>
              </a:rPr>
              <a:pPr/>
              <a:t>8</a:t>
            </a:fld>
            <a:endParaRPr lang="en-US" smtClean="0">
              <a:cs typeface="Arial" pitchFamily="34" charset="0"/>
            </a:endParaRPr>
          </a:p>
        </p:txBody>
      </p:sp>
      <p:pic>
        <p:nvPicPr>
          <p:cNvPr id="9220" name="Picture 1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9221" name="Group 8"/>
          <p:cNvGrpSpPr>
            <a:grpSpLocks/>
          </p:cNvGrpSpPr>
          <p:nvPr/>
        </p:nvGrpSpPr>
        <p:grpSpPr bwMode="auto">
          <a:xfrm>
            <a:off x="838200" y="5067300"/>
            <a:ext cx="7391400" cy="762000"/>
            <a:chOff x="528" y="3192"/>
            <a:chExt cx="4656" cy="480"/>
          </a:xfrm>
        </p:grpSpPr>
        <p:sp>
          <p:nvSpPr>
            <p:cNvPr id="9227" name="AutoShape 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9228" name="Text Box 10"/>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9222" name="Rectangle 2"/>
          <p:cNvSpPr>
            <a:spLocks noGrp="1" noChangeArrowheads="1"/>
          </p:cNvSpPr>
          <p:nvPr>
            <p:ph type="body" idx="1"/>
          </p:nvPr>
        </p:nvSpPr>
        <p:spPr>
          <a:xfrm>
            <a:off x="762000" y="2286000"/>
            <a:ext cx="7772400" cy="3276600"/>
          </a:xfrm>
        </p:spPr>
        <p:txBody>
          <a:bodyPr/>
          <a:lstStyle/>
          <a:p>
            <a:r>
              <a:rPr lang="en-US" smtClean="0"/>
              <a:t>An </a:t>
            </a:r>
            <a:r>
              <a:rPr lang="en-US" i="1" smtClean="0">
                <a:solidFill>
                  <a:srgbClr val="FF0000"/>
                </a:solidFill>
              </a:rPr>
              <a:t>event</a:t>
            </a:r>
            <a:r>
              <a:rPr lang="en-US" smtClean="0"/>
              <a:t>  </a:t>
            </a:r>
            <a:r>
              <a:rPr lang="en-US" smtClean="0">
                <a:solidFill>
                  <a:schemeClr val="tx1"/>
                </a:solidFill>
              </a:rPr>
              <a:t>a</a:t>
            </a:r>
            <a:r>
              <a:rPr lang="en-US" baseline="-25000" smtClean="0">
                <a:solidFill>
                  <a:schemeClr val="tx1"/>
                </a:solidFill>
              </a:rPr>
              <a:t>0</a:t>
            </a:r>
            <a:r>
              <a:rPr lang="en-US" smtClean="0"/>
              <a:t> of thread </a:t>
            </a:r>
            <a:r>
              <a:rPr lang="en-US" smtClean="0">
                <a:solidFill>
                  <a:schemeClr val="tx1"/>
                </a:solidFill>
              </a:rPr>
              <a:t>A</a:t>
            </a:r>
            <a:r>
              <a:rPr lang="en-US" smtClean="0"/>
              <a:t> is</a:t>
            </a:r>
          </a:p>
          <a:p>
            <a:pPr lvl="1"/>
            <a:r>
              <a:rPr lang="en-US" smtClean="0"/>
              <a:t>Instantaneous</a:t>
            </a:r>
          </a:p>
          <a:p>
            <a:pPr lvl="1"/>
            <a:r>
              <a:rPr lang="en-US" smtClean="0"/>
              <a:t>No simultaneous events (break ties)</a:t>
            </a:r>
          </a:p>
        </p:txBody>
      </p:sp>
      <p:sp>
        <p:nvSpPr>
          <p:cNvPr id="9223"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p:spPr>
        <p:txBody>
          <a:bodyPr wrap="none" anchor="ctr"/>
          <a:lstStyle/>
          <a:p>
            <a:endParaRPr lang="en-US" dirty="0">
              <a:latin typeface="Arial" pitchFamily="34" charset="0"/>
            </a:endParaRPr>
          </a:p>
        </p:txBody>
      </p:sp>
      <p:sp>
        <p:nvSpPr>
          <p:cNvPr id="9224" name="Line 5"/>
          <p:cNvSpPr>
            <a:spLocks noChangeShapeType="1"/>
          </p:cNvSpPr>
          <p:nvPr/>
        </p:nvSpPr>
        <p:spPr bwMode="auto">
          <a:xfrm>
            <a:off x="2743200" y="51816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9225" name="Rectangle 6"/>
          <p:cNvSpPr>
            <a:spLocks noChangeArrowheads="1"/>
          </p:cNvSpPr>
          <p:nvPr/>
        </p:nvSpPr>
        <p:spPr bwMode="auto">
          <a:xfrm>
            <a:off x="2434535" y="4129088"/>
            <a:ext cx="530915"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sp>
        <p:nvSpPr>
          <p:cNvPr id="9226" name="Rectangle 7"/>
          <p:cNvSpPr>
            <a:spLocks noGrp="1" noChangeArrowheads="1"/>
          </p:cNvSpPr>
          <p:nvPr>
            <p:ph type="title"/>
          </p:nvPr>
        </p:nvSpPr>
        <p:spPr/>
        <p:txBody>
          <a:bodyPr/>
          <a:lstStyle/>
          <a:p>
            <a:r>
              <a:rPr lang="en-US" smtClean="0"/>
              <a:t>Events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smtClean="0"/>
              <a:t>Art of Multiprocessor Programming</a:t>
            </a:r>
          </a:p>
        </p:txBody>
      </p:sp>
      <p:sp>
        <p:nvSpPr>
          <p:cNvPr id="80899" name="Slide Number Placeholder 4"/>
          <p:cNvSpPr>
            <a:spLocks noGrp="1"/>
          </p:cNvSpPr>
          <p:nvPr>
            <p:ph type="sldNum" sz="quarter" idx="11"/>
          </p:nvPr>
        </p:nvSpPr>
        <p:spPr>
          <a:noFill/>
        </p:spPr>
        <p:txBody>
          <a:bodyPr/>
          <a:lstStyle/>
          <a:p>
            <a:fld id="{E7A945AE-B5A6-443B-89A7-CB230E67D9E4}" type="slidenum">
              <a:rPr lang="ar-SA" smtClean="0">
                <a:cs typeface="Arial" pitchFamily="34" charset="0"/>
              </a:rPr>
              <a:pPr/>
              <a:t>80</a:t>
            </a:fld>
            <a:endParaRPr lang="en-US" smtClean="0">
              <a:cs typeface="Arial" pitchFamily="34" charset="0"/>
            </a:endParaRPr>
          </a:p>
        </p:txBody>
      </p:sp>
      <p:pic>
        <p:nvPicPr>
          <p:cNvPr id="80900"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0901" name="Rectangle 7"/>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for</a:t>
            </a: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chemeClr val="accent2"/>
                </a:solidFill>
                <a:latin typeface="Lucida Console" pitchFamily="49" charset="0"/>
                <a:cs typeface="Courier New" pitchFamily="49" charset="0"/>
              </a:rPr>
              <a:t> L = 1; L &lt; n; L++)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level[i]  = L;</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while ((</a:t>
            </a:r>
            <a:r>
              <a:rPr lang="en-US" sz="2400">
                <a:solidFill>
                  <a:schemeClr val="folHlink"/>
                </a:solidFill>
                <a:latin typeface="Symbol" pitchFamily="18" charset="2"/>
              </a:rPr>
              <a:t>$</a:t>
            </a:r>
            <a:r>
              <a:rPr lang="en-US" sz="2800">
                <a:solidFill>
                  <a:schemeClr val="folHlink"/>
                </a:solidFill>
                <a:latin typeface="Symbol" pitchFamily="18" charset="2"/>
              </a:rPr>
              <a:t> </a:t>
            </a:r>
            <a:r>
              <a:rPr lang="en-US" sz="2000">
                <a:solidFill>
                  <a:schemeClr val="folHlink"/>
                </a:solidFill>
                <a:latin typeface="Lucida Console" pitchFamily="49" charset="0"/>
                <a:cs typeface="Courier New" pitchFamily="49" charset="0"/>
              </a:rPr>
              <a:t>k != i) level[k] &gt;= L) &amp;&amp;</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0902" name="Rectangle 2"/>
          <p:cNvSpPr>
            <a:spLocks noGrp="1" noChangeArrowheads="1"/>
          </p:cNvSpPr>
          <p:nvPr>
            <p:ph type="title"/>
          </p:nvPr>
        </p:nvSpPr>
        <p:spPr>
          <a:noFill/>
        </p:spPr>
        <p:txBody>
          <a:bodyPr/>
          <a:lstStyle/>
          <a:p>
            <a:r>
              <a:rPr lang="en-US" smtClean="0"/>
              <a:t>Filter</a:t>
            </a:r>
          </a:p>
        </p:txBody>
      </p:sp>
      <p:sp>
        <p:nvSpPr>
          <p:cNvPr id="80903" name="Text Box 6"/>
          <p:cNvSpPr txBox="1">
            <a:spLocks noChangeArrowheads="1"/>
          </p:cNvSpPr>
          <p:nvPr/>
        </p:nvSpPr>
        <p:spPr bwMode="auto">
          <a:xfrm>
            <a:off x="4829175" y="5156200"/>
            <a:ext cx="3867150" cy="579438"/>
          </a:xfrm>
          <a:prstGeom prst="rect">
            <a:avLst/>
          </a:prstGeom>
          <a:solidFill>
            <a:srgbClr val="FFFFCC"/>
          </a:solidFill>
          <a:ln w="9525">
            <a:noFill/>
            <a:miter lim="800000"/>
            <a:headEnd/>
            <a:tailEnd/>
          </a:ln>
        </p:spPr>
        <p:txBody>
          <a:bodyPr>
            <a:spAutoFit/>
          </a:bodyPr>
          <a:lstStyle/>
          <a:p>
            <a:pPr algn="ctr"/>
            <a:r>
              <a:rPr lang="en-US" sz="3200" b="0" dirty="0">
                <a:solidFill>
                  <a:srgbClr val="FF0000"/>
                </a:solidFill>
                <a:latin typeface="Arial" pitchFamily="34" charset="0"/>
              </a:rPr>
              <a:t>One level at a time</a:t>
            </a:r>
          </a:p>
        </p:txBody>
      </p:sp>
      <p:sp>
        <p:nvSpPr>
          <p:cNvPr id="80904" name="AutoShape 4"/>
          <p:cNvSpPr>
            <a:spLocks noChangeArrowheads="1"/>
          </p:cNvSpPr>
          <p:nvPr/>
        </p:nvSpPr>
        <p:spPr bwMode="auto">
          <a:xfrm>
            <a:off x="1651000" y="2765425"/>
            <a:ext cx="4735513" cy="530225"/>
          </a:xfrm>
          <a:prstGeom prst="wedgeRoundRectCallout">
            <a:avLst>
              <a:gd name="adj1" fmla="val 51574"/>
              <a:gd name="adj2" fmla="val 423056"/>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smtClean="0"/>
              <a:t>Art of Multiprocessor Programming</a:t>
            </a:r>
          </a:p>
        </p:txBody>
      </p:sp>
      <p:sp>
        <p:nvSpPr>
          <p:cNvPr id="81923" name="Slide Number Placeholder 4"/>
          <p:cNvSpPr>
            <a:spLocks noGrp="1"/>
          </p:cNvSpPr>
          <p:nvPr>
            <p:ph type="sldNum" sz="quarter" idx="11"/>
          </p:nvPr>
        </p:nvSpPr>
        <p:spPr>
          <a:noFill/>
        </p:spPr>
        <p:txBody>
          <a:bodyPr/>
          <a:lstStyle/>
          <a:p>
            <a:fld id="{EFB7FE02-A3FE-46A9-AFA9-B6ECC8468BBB}" type="slidenum">
              <a:rPr lang="ar-SA" smtClean="0">
                <a:cs typeface="Arial" pitchFamily="34" charset="0"/>
              </a:rPr>
              <a:pPr/>
              <a:t>81</a:t>
            </a:fld>
            <a:endParaRPr lang="en-US" smtClean="0">
              <a:cs typeface="Arial" pitchFamily="34" charset="0"/>
            </a:endParaRPr>
          </a:p>
        </p:txBody>
      </p:sp>
      <p:pic>
        <p:nvPicPr>
          <p:cNvPr id="81924"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1925" name="Rectangle 6"/>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victim[L] = i;</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while ((</a:t>
            </a:r>
            <a:r>
              <a:rPr lang="en-US" sz="2400">
                <a:solidFill>
                  <a:schemeClr val="folHlink"/>
                </a:solidFill>
                <a:latin typeface="Symbol" pitchFamily="18" charset="2"/>
              </a:rPr>
              <a:t>$</a:t>
            </a:r>
            <a:r>
              <a:rPr lang="en-US" sz="2800">
                <a:solidFill>
                  <a:schemeClr val="folHlink"/>
                </a:solidFill>
                <a:latin typeface="Symbol" pitchFamily="18" charset="2"/>
              </a:rPr>
              <a:t> </a:t>
            </a:r>
            <a:r>
              <a:rPr lang="en-US" sz="2000">
                <a:solidFill>
                  <a:schemeClr val="folHlink"/>
                </a:solidFill>
                <a:latin typeface="Lucida Console" pitchFamily="49" charset="0"/>
                <a:cs typeface="Courier New" pitchFamily="49" charset="0"/>
              </a:rPr>
              <a:t>k != i) level[k] &gt;= L) &amp;&amp;</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 {}; // busy wait</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1926" name="Rectangle 2"/>
          <p:cNvSpPr>
            <a:spLocks noGrp="1" noChangeArrowheads="1"/>
          </p:cNvSpPr>
          <p:nvPr>
            <p:ph type="title"/>
          </p:nvPr>
        </p:nvSpPr>
        <p:spPr>
          <a:noFill/>
        </p:spPr>
        <p:txBody>
          <a:bodyPr/>
          <a:lstStyle/>
          <a:p>
            <a:r>
              <a:rPr lang="en-US" smtClean="0"/>
              <a:t>Filter</a:t>
            </a:r>
          </a:p>
        </p:txBody>
      </p:sp>
      <p:sp>
        <p:nvSpPr>
          <p:cNvPr id="81927" name="Text Box 4"/>
          <p:cNvSpPr txBox="1">
            <a:spLocks noChangeArrowheads="1"/>
          </p:cNvSpPr>
          <p:nvPr/>
        </p:nvSpPr>
        <p:spPr bwMode="auto">
          <a:xfrm>
            <a:off x="5489575" y="4268788"/>
            <a:ext cx="3132138" cy="1373187"/>
          </a:xfrm>
          <a:prstGeom prst="rect">
            <a:avLst/>
          </a:prstGeom>
          <a:solidFill>
            <a:srgbClr val="FFFFCC"/>
          </a:solidFill>
          <a:ln w="9525">
            <a:noFill/>
            <a:miter lim="800000"/>
            <a:headEnd/>
            <a:tailEnd/>
          </a:ln>
        </p:spPr>
        <p:txBody>
          <a:bodyPr>
            <a:spAutoFit/>
          </a:bodyPr>
          <a:lstStyle/>
          <a:p>
            <a:pPr algn="ctr"/>
            <a:r>
              <a:rPr lang="en-US" sz="2800" dirty="0">
                <a:solidFill>
                  <a:srgbClr val="FF0000"/>
                </a:solidFill>
                <a:latin typeface="Arial" pitchFamily="34" charset="0"/>
              </a:rPr>
              <a:t>Announce intention to enter level </a:t>
            </a:r>
            <a:r>
              <a:rPr lang="en-US" sz="2800" dirty="0">
                <a:solidFill>
                  <a:schemeClr val="tx1"/>
                </a:solidFill>
                <a:latin typeface="Arial" pitchFamily="34" charset="0"/>
              </a:rPr>
              <a:t>L</a:t>
            </a:r>
          </a:p>
        </p:txBody>
      </p:sp>
      <p:sp>
        <p:nvSpPr>
          <p:cNvPr id="81928" name="AutoShape 5"/>
          <p:cNvSpPr>
            <a:spLocks noChangeArrowheads="1"/>
          </p:cNvSpPr>
          <p:nvPr/>
        </p:nvSpPr>
        <p:spPr bwMode="auto">
          <a:xfrm>
            <a:off x="1911350" y="3157538"/>
            <a:ext cx="2400300" cy="369887"/>
          </a:xfrm>
          <a:prstGeom prst="wedgeRoundRectCallout">
            <a:avLst>
              <a:gd name="adj1" fmla="val 119579"/>
              <a:gd name="adj2" fmla="val 314380"/>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smtClean="0"/>
              <a:t>Art of Multiprocessor Programming</a:t>
            </a:r>
          </a:p>
        </p:txBody>
      </p:sp>
      <p:sp>
        <p:nvSpPr>
          <p:cNvPr id="82947" name="Slide Number Placeholder 4"/>
          <p:cNvSpPr>
            <a:spLocks noGrp="1"/>
          </p:cNvSpPr>
          <p:nvPr>
            <p:ph type="sldNum" sz="quarter" idx="11"/>
          </p:nvPr>
        </p:nvSpPr>
        <p:spPr>
          <a:noFill/>
        </p:spPr>
        <p:txBody>
          <a:bodyPr/>
          <a:lstStyle/>
          <a:p>
            <a:fld id="{3AE3EC94-9C6D-49B6-9B57-7532ECB52ADB}" type="slidenum">
              <a:rPr lang="ar-SA" smtClean="0">
                <a:cs typeface="Arial" pitchFamily="34" charset="0"/>
              </a:rPr>
              <a:pPr/>
              <a:t>82</a:t>
            </a:fld>
            <a:endParaRPr lang="en-US" smtClean="0">
              <a:cs typeface="Arial" pitchFamily="34" charset="0"/>
            </a:endParaRPr>
          </a:p>
        </p:txBody>
      </p:sp>
      <p:pic>
        <p:nvPicPr>
          <p:cNvPr id="8294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2949" name="Rectangle 6"/>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level[n];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victim[n];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a:t>
            </a:r>
            <a:r>
              <a:rPr lang="en-US" sz="2400">
                <a:solidFill>
                  <a:schemeClr val="folHlink"/>
                </a:solidFill>
                <a:latin typeface="Symbol" pitchFamily="18" charset="2"/>
              </a:rPr>
              <a:t>$</a:t>
            </a:r>
            <a:r>
              <a:rPr lang="en-US" sz="2800">
                <a:solidFill>
                  <a:schemeClr val="folHlink"/>
                </a:solidFill>
                <a:latin typeface="Symbol" pitchFamily="18" charset="2"/>
              </a:rPr>
              <a:t> </a:t>
            </a:r>
            <a:r>
              <a:rPr lang="en-US" sz="2000">
                <a:solidFill>
                  <a:schemeClr val="folHlink"/>
                </a:solidFill>
                <a:latin typeface="Lucida Console" pitchFamily="49" charset="0"/>
                <a:cs typeface="Courier New" pitchFamily="49" charset="0"/>
              </a:rPr>
              <a:t>k != i) level[k] &gt;= L) &amp;&amp;</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2950" name="Rectangle 2"/>
          <p:cNvSpPr>
            <a:spLocks noGrp="1" noChangeArrowheads="1"/>
          </p:cNvSpPr>
          <p:nvPr>
            <p:ph type="title"/>
          </p:nvPr>
        </p:nvSpPr>
        <p:spPr>
          <a:noFill/>
        </p:spPr>
        <p:txBody>
          <a:bodyPr/>
          <a:lstStyle/>
          <a:p>
            <a:r>
              <a:rPr lang="en-US" smtClean="0"/>
              <a:t>Filter</a:t>
            </a:r>
          </a:p>
        </p:txBody>
      </p:sp>
      <p:sp>
        <p:nvSpPr>
          <p:cNvPr id="82951" name="Text Box 4"/>
          <p:cNvSpPr txBox="1">
            <a:spLocks noChangeArrowheads="1"/>
          </p:cNvSpPr>
          <p:nvPr/>
        </p:nvSpPr>
        <p:spPr bwMode="auto">
          <a:xfrm>
            <a:off x="5588000" y="4687888"/>
            <a:ext cx="3132138" cy="946150"/>
          </a:xfrm>
          <a:prstGeom prst="rect">
            <a:avLst/>
          </a:prstGeom>
          <a:solidFill>
            <a:srgbClr val="FFFFCC"/>
          </a:solidFill>
          <a:ln w="9525">
            <a:noFill/>
            <a:miter lim="800000"/>
            <a:headEnd/>
            <a:tailEnd/>
          </a:ln>
        </p:spPr>
        <p:txBody>
          <a:bodyPr>
            <a:spAutoFit/>
          </a:bodyPr>
          <a:lstStyle/>
          <a:p>
            <a:pPr algn="ctr"/>
            <a:r>
              <a:rPr lang="en-US" sz="2800" dirty="0">
                <a:solidFill>
                  <a:srgbClr val="FF0000"/>
                </a:solidFill>
                <a:latin typeface="Arial" pitchFamily="34" charset="0"/>
              </a:rPr>
              <a:t>Give priority to anyone but me</a:t>
            </a:r>
          </a:p>
        </p:txBody>
      </p:sp>
      <p:sp>
        <p:nvSpPr>
          <p:cNvPr id="82952" name="AutoShape 5"/>
          <p:cNvSpPr>
            <a:spLocks noChangeArrowheads="1"/>
          </p:cNvSpPr>
          <p:nvPr/>
        </p:nvSpPr>
        <p:spPr bwMode="auto">
          <a:xfrm>
            <a:off x="2009775" y="3476625"/>
            <a:ext cx="2257425" cy="369888"/>
          </a:xfrm>
          <a:prstGeom prst="wedgeRoundRectCallout">
            <a:avLst>
              <a:gd name="adj1" fmla="val 109213"/>
              <a:gd name="adj2" fmla="val 295065"/>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smtClean="0"/>
              <a:t>Art of Multiprocessor Programming</a:t>
            </a:r>
          </a:p>
        </p:txBody>
      </p:sp>
      <p:sp>
        <p:nvSpPr>
          <p:cNvPr id="83971" name="Slide Number Placeholder 4"/>
          <p:cNvSpPr>
            <a:spLocks noGrp="1"/>
          </p:cNvSpPr>
          <p:nvPr>
            <p:ph type="sldNum" sz="quarter" idx="11"/>
          </p:nvPr>
        </p:nvSpPr>
        <p:spPr>
          <a:noFill/>
        </p:spPr>
        <p:txBody>
          <a:bodyPr/>
          <a:lstStyle/>
          <a:p>
            <a:fld id="{D10830F6-E328-44C0-B3CE-0656E5D871DD}" type="slidenum">
              <a:rPr lang="ar-SA" smtClean="0">
                <a:cs typeface="Arial" pitchFamily="34" charset="0"/>
              </a:rPr>
              <a:pPr/>
              <a:t>83</a:t>
            </a:fld>
            <a:endParaRPr lang="en-US" smtClean="0">
              <a:cs typeface="Arial" pitchFamily="34" charset="0"/>
            </a:endParaRPr>
          </a:p>
        </p:txBody>
      </p:sp>
      <p:pic>
        <p:nvPicPr>
          <p:cNvPr id="83972"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3973" name="Rectangle 6"/>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level[n];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victim[n];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while</a:t>
            </a:r>
            <a:r>
              <a:rPr lang="en-US" sz="2000">
                <a:solidFill>
                  <a:schemeClr val="accent2"/>
                </a:solidFill>
                <a:latin typeface="Lucida Console" pitchFamily="49" charset="0"/>
                <a:cs typeface="Courier New" pitchFamily="49" charset="0"/>
              </a:rPr>
              <a:t> ((</a:t>
            </a:r>
            <a:r>
              <a:rPr lang="en-US" sz="2400">
                <a:solidFill>
                  <a:schemeClr val="accent2"/>
                </a:solidFill>
                <a:latin typeface="Symbol" pitchFamily="18" charset="2"/>
              </a:rPr>
              <a:t>$</a:t>
            </a:r>
            <a:r>
              <a:rPr lang="en-US" sz="2800">
                <a:solidFill>
                  <a:schemeClr val="accent2"/>
                </a:solidFill>
                <a:latin typeface="Symbol" pitchFamily="18" charset="2"/>
              </a:rPr>
              <a:t> </a:t>
            </a:r>
            <a:r>
              <a:rPr lang="en-US" sz="2000">
                <a:solidFill>
                  <a:schemeClr val="accent2"/>
                </a:solidFill>
                <a:latin typeface="Lucida Console" pitchFamily="49" charset="0"/>
                <a:cs typeface="Courier New" pitchFamily="49" charset="0"/>
              </a:rPr>
              <a:t>k != i) level[k] &gt;= L) </a:t>
            </a:r>
            <a:r>
              <a:rPr lang="en-US" sz="2000">
                <a:solidFill>
                  <a:schemeClr val="tx1"/>
                </a:solidFill>
                <a:latin typeface="Lucida Console" pitchFamily="49" charset="0"/>
                <a:cs typeface="Courier New" pitchFamily="49" charset="0"/>
              </a:rPr>
              <a:t>&amp;&amp;</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3974" name="Rectangle 2"/>
          <p:cNvSpPr>
            <a:spLocks noGrp="1" noChangeArrowheads="1"/>
          </p:cNvSpPr>
          <p:nvPr>
            <p:ph type="title"/>
          </p:nvPr>
        </p:nvSpPr>
        <p:spPr>
          <a:noFill/>
        </p:spPr>
        <p:txBody>
          <a:bodyPr/>
          <a:lstStyle/>
          <a:p>
            <a:r>
              <a:rPr lang="en-US" smtClean="0"/>
              <a:t>Filter</a:t>
            </a:r>
          </a:p>
        </p:txBody>
      </p:sp>
      <p:sp>
        <p:nvSpPr>
          <p:cNvPr id="83975" name="Text Box 4"/>
          <p:cNvSpPr txBox="1">
            <a:spLocks noChangeArrowheads="1"/>
          </p:cNvSpPr>
          <p:nvPr/>
        </p:nvSpPr>
        <p:spPr bwMode="auto">
          <a:xfrm>
            <a:off x="1011238" y="1719263"/>
            <a:ext cx="7789862" cy="946150"/>
          </a:xfrm>
          <a:prstGeom prst="rect">
            <a:avLst/>
          </a:prstGeom>
          <a:solidFill>
            <a:srgbClr val="FFFFCC"/>
          </a:solidFill>
          <a:ln w="9525">
            <a:noFill/>
            <a:miter lim="800000"/>
            <a:headEnd/>
            <a:tailEnd/>
          </a:ln>
        </p:spPr>
        <p:txBody>
          <a:bodyPr>
            <a:spAutoFit/>
          </a:bodyPr>
          <a:lstStyle/>
          <a:p>
            <a:pPr algn="ctr"/>
            <a:r>
              <a:rPr lang="en-US" sz="2800" dirty="0">
                <a:solidFill>
                  <a:srgbClr val="FF0000"/>
                </a:solidFill>
                <a:latin typeface="Arial" pitchFamily="34" charset="0"/>
              </a:rPr>
              <a:t>Wait as long as someone else is at same or higher level, and I’m designated victim</a:t>
            </a:r>
          </a:p>
        </p:txBody>
      </p:sp>
      <p:sp>
        <p:nvSpPr>
          <p:cNvPr id="83976" name="AutoShape 5"/>
          <p:cNvSpPr>
            <a:spLocks noChangeArrowheads="1"/>
          </p:cNvSpPr>
          <p:nvPr/>
        </p:nvSpPr>
        <p:spPr bwMode="auto">
          <a:xfrm>
            <a:off x="1968500" y="3898900"/>
            <a:ext cx="5524500" cy="674688"/>
          </a:xfrm>
          <a:prstGeom prst="wedgeRoundRectCallout">
            <a:avLst>
              <a:gd name="adj1" fmla="val -13046"/>
              <a:gd name="adj2" fmla="val -239648"/>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smtClean="0"/>
              <a:t>Art of Multiprocessor Programming</a:t>
            </a:r>
          </a:p>
        </p:txBody>
      </p:sp>
      <p:sp>
        <p:nvSpPr>
          <p:cNvPr id="84995" name="Slide Number Placeholder 4"/>
          <p:cNvSpPr>
            <a:spLocks noGrp="1"/>
          </p:cNvSpPr>
          <p:nvPr>
            <p:ph type="sldNum" sz="quarter" idx="11"/>
          </p:nvPr>
        </p:nvSpPr>
        <p:spPr>
          <a:noFill/>
        </p:spPr>
        <p:txBody>
          <a:bodyPr/>
          <a:lstStyle/>
          <a:p>
            <a:fld id="{1773E2AA-B722-40D4-8AA4-2E3C06CD51B0}" type="slidenum">
              <a:rPr lang="ar-SA" smtClean="0">
                <a:cs typeface="Arial" pitchFamily="34" charset="0"/>
              </a:rPr>
              <a:pPr/>
              <a:t>84</a:t>
            </a:fld>
            <a:endParaRPr lang="en-US" smtClean="0">
              <a:cs typeface="Arial" pitchFamily="34" charset="0"/>
            </a:endParaRPr>
          </a:p>
        </p:txBody>
      </p:sp>
      <p:pic>
        <p:nvPicPr>
          <p:cNvPr id="8499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4997" name="Rectangle 2"/>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level[n];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victim[n];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while</a:t>
            </a:r>
            <a:r>
              <a:rPr lang="en-US" sz="2000">
                <a:solidFill>
                  <a:schemeClr val="accent2"/>
                </a:solidFill>
                <a:latin typeface="Lucida Console" pitchFamily="49" charset="0"/>
                <a:cs typeface="Courier New" pitchFamily="49" charset="0"/>
              </a:rPr>
              <a:t> ((</a:t>
            </a:r>
            <a:r>
              <a:rPr lang="en-US" sz="2400">
                <a:solidFill>
                  <a:schemeClr val="accent2"/>
                </a:solidFill>
                <a:latin typeface="Symbol" pitchFamily="18" charset="2"/>
              </a:rPr>
              <a:t>$</a:t>
            </a:r>
            <a:r>
              <a:rPr lang="en-US" sz="2800">
                <a:solidFill>
                  <a:schemeClr val="accent2"/>
                </a:solidFill>
                <a:latin typeface="Symbol" pitchFamily="18" charset="2"/>
              </a:rPr>
              <a:t> </a:t>
            </a:r>
            <a:r>
              <a:rPr lang="en-US" sz="2000">
                <a:solidFill>
                  <a:schemeClr val="accent2"/>
                </a:solidFill>
                <a:latin typeface="Lucida Console" pitchFamily="49" charset="0"/>
                <a:cs typeface="Courier New" pitchFamily="49" charset="0"/>
              </a:rPr>
              <a:t>k != i) level[k] &gt;= L) </a:t>
            </a:r>
            <a:r>
              <a:rPr lang="en-US" sz="2000">
                <a:solidFill>
                  <a:schemeClr val="tx1"/>
                </a:solidFill>
                <a:latin typeface="Lucida Console" pitchFamily="49" charset="0"/>
                <a:cs typeface="Courier New" pitchFamily="49" charset="0"/>
              </a:rPr>
              <a:t>&amp;&amp;</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4998" name="Rectangle 3"/>
          <p:cNvSpPr>
            <a:spLocks noGrp="1" noChangeArrowheads="1"/>
          </p:cNvSpPr>
          <p:nvPr>
            <p:ph type="title"/>
          </p:nvPr>
        </p:nvSpPr>
        <p:spPr>
          <a:noFill/>
        </p:spPr>
        <p:txBody>
          <a:bodyPr/>
          <a:lstStyle/>
          <a:p>
            <a:r>
              <a:rPr lang="en-US" smtClean="0"/>
              <a:t>Filter</a:t>
            </a:r>
          </a:p>
        </p:txBody>
      </p:sp>
      <p:sp>
        <p:nvSpPr>
          <p:cNvPr id="84999" name="Text Box 4"/>
          <p:cNvSpPr txBox="1">
            <a:spLocks noChangeArrowheads="1"/>
          </p:cNvSpPr>
          <p:nvPr/>
        </p:nvSpPr>
        <p:spPr bwMode="auto">
          <a:xfrm>
            <a:off x="1081088" y="4824413"/>
            <a:ext cx="7253287" cy="946150"/>
          </a:xfrm>
          <a:prstGeom prst="rect">
            <a:avLst/>
          </a:prstGeom>
          <a:solidFill>
            <a:srgbClr val="FFFFCC"/>
          </a:solidFill>
          <a:ln w="9525">
            <a:noFill/>
            <a:miter lim="800000"/>
            <a:headEnd/>
            <a:tailEnd/>
          </a:ln>
        </p:spPr>
        <p:txBody>
          <a:bodyPr>
            <a:spAutoFit/>
          </a:bodyPr>
          <a:lstStyle/>
          <a:p>
            <a:pPr algn="ctr"/>
            <a:r>
              <a:rPr lang="en-US" sz="2800" dirty="0">
                <a:solidFill>
                  <a:srgbClr val="FF0000"/>
                </a:solidFill>
                <a:latin typeface="Arial" pitchFamily="34" charset="0"/>
              </a:rPr>
              <a:t>Thread </a:t>
            </a:r>
            <a:r>
              <a:rPr lang="en-US" sz="2800" i="1" dirty="0">
                <a:solidFill>
                  <a:schemeClr val="tx1"/>
                </a:solidFill>
                <a:latin typeface="Arial" pitchFamily="34" charset="0"/>
              </a:rPr>
              <a:t>enters</a:t>
            </a:r>
            <a:r>
              <a:rPr lang="en-US" sz="2800" dirty="0">
                <a:solidFill>
                  <a:srgbClr val="FF0000"/>
                </a:solidFill>
                <a:latin typeface="Arial" pitchFamily="34" charset="0"/>
              </a:rPr>
              <a:t> level </a:t>
            </a:r>
            <a:r>
              <a:rPr lang="en-US" sz="2800" dirty="0">
                <a:solidFill>
                  <a:schemeClr val="tx1"/>
                </a:solidFill>
                <a:latin typeface="Arial" pitchFamily="34" charset="0"/>
              </a:rPr>
              <a:t>L</a:t>
            </a:r>
            <a:r>
              <a:rPr lang="en-US" sz="2800" dirty="0">
                <a:solidFill>
                  <a:srgbClr val="FF0000"/>
                </a:solidFill>
                <a:latin typeface="Arial" pitchFamily="34" charset="0"/>
              </a:rPr>
              <a:t> when it completes the loop</a:t>
            </a:r>
          </a:p>
        </p:txBody>
      </p:sp>
      <p:sp>
        <p:nvSpPr>
          <p:cNvPr id="85000" name="AutoShape 5"/>
          <p:cNvSpPr>
            <a:spLocks noChangeArrowheads="1"/>
          </p:cNvSpPr>
          <p:nvPr/>
        </p:nvSpPr>
        <p:spPr bwMode="auto">
          <a:xfrm>
            <a:off x="1968500" y="3802743"/>
            <a:ext cx="5524500" cy="770845"/>
          </a:xfrm>
          <a:prstGeom prst="wedgeRoundRectCallout">
            <a:avLst>
              <a:gd name="adj1" fmla="val -32766"/>
              <a:gd name="adj2" fmla="val 95174"/>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smtClean="0"/>
              <a:t>Art of Multiprocessor Programming</a:t>
            </a:r>
          </a:p>
        </p:txBody>
      </p:sp>
      <p:sp>
        <p:nvSpPr>
          <p:cNvPr id="86019" name="Slide Number Placeholder 4"/>
          <p:cNvSpPr>
            <a:spLocks noGrp="1"/>
          </p:cNvSpPr>
          <p:nvPr>
            <p:ph type="sldNum" sz="quarter" idx="11"/>
          </p:nvPr>
        </p:nvSpPr>
        <p:spPr>
          <a:noFill/>
        </p:spPr>
        <p:txBody>
          <a:bodyPr/>
          <a:lstStyle/>
          <a:p>
            <a:fld id="{F6CBBD18-50C0-4258-9BCC-B8A0677890F3}" type="slidenum">
              <a:rPr lang="ar-SA" smtClean="0">
                <a:cs typeface="Arial" pitchFamily="34" charset="0"/>
              </a:rPr>
              <a:pPr/>
              <a:t>85</a:t>
            </a:fld>
            <a:endParaRPr lang="en-US" smtClean="0">
              <a:cs typeface="Arial" pitchFamily="34" charset="0"/>
            </a:endParaRPr>
          </a:p>
        </p:txBody>
      </p:sp>
      <p:pic>
        <p:nvPicPr>
          <p:cNvPr id="86020" name="Picture 1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6021" name="Rectangle 2"/>
          <p:cNvSpPr>
            <a:spLocks noGrp="1" noChangeArrowheads="1"/>
          </p:cNvSpPr>
          <p:nvPr>
            <p:ph type="title"/>
          </p:nvPr>
        </p:nvSpPr>
        <p:spPr/>
        <p:txBody>
          <a:bodyPr/>
          <a:lstStyle/>
          <a:p>
            <a:r>
              <a:rPr lang="en-US" smtClean="0"/>
              <a:t>Claim</a:t>
            </a:r>
          </a:p>
        </p:txBody>
      </p:sp>
      <p:sp>
        <p:nvSpPr>
          <p:cNvPr id="86022" name="Rectangle 3"/>
          <p:cNvSpPr>
            <a:spLocks noGrp="1" noChangeArrowheads="1"/>
          </p:cNvSpPr>
          <p:nvPr>
            <p:ph type="body" idx="1"/>
          </p:nvPr>
        </p:nvSpPr>
        <p:spPr>
          <a:xfrm>
            <a:off x="660400" y="1676400"/>
            <a:ext cx="7772400" cy="4114800"/>
          </a:xfrm>
        </p:spPr>
        <p:txBody>
          <a:bodyPr/>
          <a:lstStyle/>
          <a:p>
            <a:r>
              <a:rPr lang="en-US" smtClean="0"/>
              <a:t>Start at level </a:t>
            </a:r>
            <a:r>
              <a:rPr lang="en-US" smtClean="0">
                <a:solidFill>
                  <a:schemeClr val="tx1"/>
                </a:solidFill>
              </a:rPr>
              <a:t>L=0</a:t>
            </a:r>
          </a:p>
          <a:p>
            <a:r>
              <a:rPr lang="en-US" smtClean="0"/>
              <a:t>At most </a:t>
            </a:r>
            <a:r>
              <a:rPr lang="en-US" smtClean="0">
                <a:solidFill>
                  <a:schemeClr val="tx1"/>
                </a:solidFill>
              </a:rPr>
              <a:t>n-L</a:t>
            </a:r>
            <a:r>
              <a:rPr lang="en-US" smtClean="0"/>
              <a:t> threads enter level </a:t>
            </a:r>
            <a:r>
              <a:rPr lang="en-US" smtClean="0">
                <a:solidFill>
                  <a:schemeClr val="tx1"/>
                </a:solidFill>
              </a:rPr>
              <a:t>L</a:t>
            </a:r>
          </a:p>
          <a:p>
            <a:r>
              <a:rPr lang="en-US" smtClean="0"/>
              <a:t>Mutual exclusion at level </a:t>
            </a:r>
            <a:r>
              <a:rPr lang="en-US" smtClean="0">
                <a:solidFill>
                  <a:schemeClr val="tx1"/>
                </a:solidFill>
              </a:rPr>
              <a:t>L=n-1</a:t>
            </a:r>
            <a:endParaRPr lang="en-US" smtClean="0"/>
          </a:p>
        </p:txBody>
      </p:sp>
      <p:sp>
        <p:nvSpPr>
          <p:cNvPr id="86023" name="AutoShape 7"/>
          <p:cNvSpPr>
            <a:spLocks noChangeArrowheads="1"/>
          </p:cNvSpPr>
          <p:nvPr/>
        </p:nvSpPr>
        <p:spPr bwMode="auto">
          <a:xfrm>
            <a:off x="3467100" y="40386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86024" name="Line 8"/>
          <p:cNvSpPr>
            <a:spLocks noChangeShapeType="1"/>
          </p:cNvSpPr>
          <p:nvPr/>
        </p:nvSpPr>
        <p:spPr bwMode="auto">
          <a:xfrm>
            <a:off x="3568700" y="4321175"/>
            <a:ext cx="127952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6025" name="Line 9"/>
          <p:cNvSpPr>
            <a:spLocks noChangeShapeType="1"/>
          </p:cNvSpPr>
          <p:nvPr/>
        </p:nvSpPr>
        <p:spPr bwMode="auto">
          <a:xfrm>
            <a:off x="3602038" y="4603750"/>
            <a:ext cx="117792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6026" name="Line 10"/>
          <p:cNvSpPr>
            <a:spLocks noChangeShapeType="1"/>
          </p:cNvSpPr>
          <p:nvPr/>
        </p:nvSpPr>
        <p:spPr bwMode="auto">
          <a:xfrm>
            <a:off x="3668713" y="4886325"/>
            <a:ext cx="104457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6027" name="Line 11"/>
          <p:cNvSpPr>
            <a:spLocks noChangeShapeType="1"/>
          </p:cNvSpPr>
          <p:nvPr/>
        </p:nvSpPr>
        <p:spPr bwMode="auto">
          <a:xfrm>
            <a:off x="3803650" y="5451475"/>
            <a:ext cx="774700"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6028" name="Line 12"/>
          <p:cNvSpPr>
            <a:spLocks noChangeShapeType="1"/>
          </p:cNvSpPr>
          <p:nvPr/>
        </p:nvSpPr>
        <p:spPr bwMode="auto">
          <a:xfrm>
            <a:off x="3736975" y="5168900"/>
            <a:ext cx="908050"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6029" name="Text Box 13"/>
          <p:cNvSpPr txBox="1">
            <a:spLocks noChangeArrowheads="1"/>
          </p:cNvSpPr>
          <p:nvPr/>
        </p:nvSpPr>
        <p:spPr bwMode="auto">
          <a:xfrm>
            <a:off x="3924300" y="3592513"/>
            <a:ext cx="715260" cy="461665"/>
          </a:xfrm>
          <a:prstGeom prst="rect">
            <a:avLst/>
          </a:prstGeom>
          <a:noFill/>
          <a:ln w="9525">
            <a:noFill/>
            <a:miter lim="800000"/>
            <a:headEnd/>
            <a:tailEnd/>
          </a:ln>
        </p:spPr>
        <p:txBody>
          <a:bodyPr wrap="none">
            <a:spAutoFit/>
          </a:bodyPr>
          <a:lstStyle/>
          <a:p>
            <a:pPr eaLnBrk="1" hangingPunct="1"/>
            <a:r>
              <a:rPr lang="en-US" sz="2400" dirty="0" err="1">
                <a:solidFill>
                  <a:schemeClr val="tx1"/>
                </a:solidFill>
                <a:latin typeface="Arial" pitchFamily="34" charset="0"/>
              </a:rPr>
              <a:t>ncs</a:t>
            </a:r>
            <a:endParaRPr lang="en-US" sz="2400" dirty="0">
              <a:solidFill>
                <a:schemeClr val="tx1"/>
              </a:solidFill>
              <a:latin typeface="Arial" pitchFamily="34" charset="0"/>
            </a:endParaRPr>
          </a:p>
        </p:txBody>
      </p:sp>
      <p:sp>
        <p:nvSpPr>
          <p:cNvPr id="86030" name="Text Box 14"/>
          <p:cNvSpPr txBox="1">
            <a:spLocks noChangeArrowheads="1"/>
          </p:cNvSpPr>
          <p:nvPr/>
        </p:nvSpPr>
        <p:spPr bwMode="auto">
          <a:xfrm>
            <a:off x="4000500" y="5357813"/>
            <a:ext cx="527709" cy="461665"/>
          </a:xfrm>
          <a:prstGeom prst="rect">
            <a:avLst/>
          </a:prstGeom>
          <a:noFill/>
          <a:ln w="38100">
            <a:noFill/>
            <a:miter lim="800000"/>
            <a:headEnd/>
            <a:tailEnd/>
          </a:ln>
        </p:spPr>
        <p:txBody>
          <a:bodyPr wrap="none">
            <a:spAutoFit/>
          </a:bodyPr>
          <a:lstStyle/>
          <a:p>
            <a:pPr eaLnBrk="1" hangingPunct="1"/>
            <a:r>
              <a:rPr lang="en-US" sz="2400" dirty="0" err="1">
                <a:solidFill>
                  <a:schemeClr val="tx1"/>
                </a:solidFill>
                <a:latin typeface="Arial" pitchFamily="34" charset="0"/>
              </a:rPr>
              <a:t>cs</a:t>
            </a:r>
            <a:endParaRPr lang="en-US" sz="2400" dirty="0">
              <a:solidFill>
                <a:schemeClr val="tx1"/>
              </a:solidFill>
              <a:latin typeface="Arial" pitchFamily="34" charset="0"/>
            </a:endParaRPr>
          </a:p>
        </p:txBody>
      </p:sp>
      <p:sp>
        <p:nvSpPr>
          <p:cNvPr id="86031" name="Text Box 15"/>
          <p:cNvSpPr txBox="1">
            <a:spLocks noChangeArrowheads="1"/>
          </p:cNvSpPr>
          <p:nvPr/>
        </p:nvSpPr>
        <p:spPr bwMode="auto">
          <a:xfrm>
            <a:off x="4610100" y="5357813"/>
            <a:ext cx="1013419" cy="461665"/>
          </a:xfrm>
          <a:prstGeom prst="rect">
            <a:avLst/>
          </a:prstGeom>
          <a:noFill/>
          <a:ln w="9525">
            <a:noFill/>
            <a:miter lim="800000"/>
            <a:headEnd/>
            <a:tailEnd/>
          </a:ln>
        </p:spPr>
        <p:txBody>
          <a:bodyPr wrap="none">
            <a:spAutoFit/>
          </a:bodyPr>
          <a:lstStyle/>
          <a:p>
            <a:pPr eaLnBrk="1" hangingPunct="1"/>
            <a:r>
              <a:rPr lang="en-US" sz="2400" dirty="0">
                <a:solidFill>
                  <a:schemeClr val="accent2"/>
                </a:solidFill>
                <a:latin typeface="Arial" pitchFamily="34" charset="0"/>
              </a:rPr>
              <a:t>L=n-1</a:t>
            </a:r>
          </a:p>
        </p:txBody>
      </p:sp>
      <p:sp>
        <p:nvSpPr>
          <p:cNvPr id="86032" name="Text Box 16"/>
          <p:cNvSpPr txBox="1">
            <a:spLocks noChangeArrowheads="1"/>
          </p:cNvSpPr>
          <p:nvPr/>
        </p:nvSpPr>
        <p:spPr bwMode="auto">
          <a:xfrm>
            <a:off x="4902200" y="3986213"/>
            <a:ext cx="723900" cy="457200"/>
          </a:xfrm>
          <a:prstGeom prst="rect">
            <a:avLst/>
          </a:prstGeom>
          <a:noFill/>
          <a:ln w="9525">
            <a:noFill/>
            <a:miter lim="800000"/>
            <a:headEnd/>
            <a:tailEnd/>
          </a:ln>
        </p:spPr>
        <p:txBody>
          <a:bodyPr wrap="none">
            <a:spAutoFit/>
          </a:bodyPr>
          <a:lstStyle/>
          <a:p>
            <a:pPr eaLnBrk="1" hangingPunct="1"/>
            <a:r>
              <a:rPr lang="en-US" sz="2400" dirty="0">
                <a:solidFill>
                  <a:schemeClr val="accent2"/>
                </a:solidFill>
                <a:latin typeface="Arial" pitchFamily="34" charset="0"/>
              </a:rPr>
              <a:t>L=1</a:t>
            </a:r>
          </a:p>
        </p:txBody>
      </p:sp>
      <p:sp>
        <p:nvSpPr>
          <p:cNvPr id="86033" name="Text Box 17"/>
          <p:cNvSpPr txBox="1">
            <a:spLocks noChangeArrowheads="1"/>
          </p:cNvSpPr>
          <p:nvPr/>
        </p:nvSpPr>
        <p:spPr bwMode="auto">
          <a:xfrm>
            <a:off x="4686300" y="5053013"/>
            <a:ext cx="1013419" cy="461665"/>
          </a:xfrm>
          <a:prstGeom prst="rect">
            <a:avLst/>
          </a:prstGeom>
          <a:noFill/>
          <a:ln w="9525">
            <a:noFill/>
            <a:miter lim="800000"/>
            <a:headEnd/>
            <a:tailEnd/>
          </a:ln>
        </p:spPr>
        <p:txBody>
          <a:bodyPr wrap="none">
            <a:spAutoFit/>
          </a:bodyPr>
          <a:lstStyle/>
          <a:p>
            <a:pPr eaLnBrk="1" hangingPunct="1"/>
            <a:r>
              <a:rPr lang="en-US" sz="2400" dirty="0">
                <a:solidFill>
                  <a:schemeClr val="accent2"/>
                </a:solidFill>
                <a:latin typeface="Arial" pitchFamily="34" charset="0"/>
              </a:rPr>
              <a:t>L=n-2</a:t>
            </a:r>
          </a:p>
        </p:txBody>
      </p:sp>
      <p:sp>
        <p:nvSpPr>
          <p:cNvPr id="86034" name="Text Box 18"/>
          <p:cNvSpPr txBox="1">
            <a:spLocks noChangeArrowheads="1"/>
          </p:cNvSpPr>
          <p:nvPr/>
        </p:nvSpPr>
        <p:spPr bwMode="auto">
          <a:xfrm>
            <a:off x="4978400" y="3643313"/>
            <a:ext cx="723900" cy="457200"/>
          </a:xfrm>
          <a:prstGeom prst="rect">
            <a:avLst/>
          </a:prstGeom>
          <a:noFill/>
          <a:ln w="9525">
            <a:noFill/>
            <a:miter lim="800000"/>
            <a:headEnd/>
            <a:tailEnd/>
          </a:ln>
        </p:spPr>
        <p:txBody>
          <a:bodyPr wrap="none">
            <a:spAutoFit/>
          </a:bodyPr>
          <a:lstStyle/>
          <a:p>
            <a:pPr eaLnBrk="1" hangingPunct="1"/>
            <a:r>
              <a:rPr lang="en-US" sz="2400" dirty="0">
                <a:solidFill>
                  <a:schemeClr val="accent2"/>
                </a:solidFill>
                <a:latin typeface="Arial" pitchFamily="34" charset="0"/>
              </a:rPr>
              <a:t>L=0</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0"/>
          </p:nvPr>
        </p:nvSpPr>
        <p:spPr>
          <a:noFill/>
        </p:spPr>
        <p:txBody>
          <a:bodyPr/>
          <a:lstStyle/>
          <a:p>
            <a:r>
              <a:rPr lang="en-US" smtClean="0"/>
              <a:t>Art of Multiprocessor Programming</a:t>
            </a:r>
          </a:p>
        </p:txBody>
      </p:sp>
      <p:sp>
        <p:nvSpPr>
          <p:cNvPr id="87043" name="Slide Number Placeholder 5"/>
          <p:cNvSpPr>
            <a:spLocks noGrp="1"/>
          </p:cNvSpPr>
          <p:nvPr>
            <p:ph type="sldNum" sz="quarter" idx="11"/>
          </p:nvPr>
        </p:nvSpPr>
        <p:spPr>
          <a:noFill/>
        </p:spPr>
        <p:txBody>
          <a:bodyPr/>
          <a:lstStyle/>
          <a:p>
            <a:fld id="{88933175-1B07-42E9-9FB3-A4BB3B429AAF}" type="slidenum">
              <a:rPr lang="ar-SA" smtClean="0">
                <a:cs typeface="Arial" pitchFamily="34" charset="0"/>
              </a:rPr>
              <a:pPr/>
              <a:t>86</a:t>
            </a:fld>
            <a:endParaRPr lang="en-US" smtClean="0">
              <a:cs typeface="Arial" pitchFamily="34" charset="0"/>
            </a:endParaRPr>
          </a:p>
        </p:txBody>
      </p:sp>
      <p:pic>
        <p:nvPicPr>
          <p:cNvPr id="87044" name="Picture 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7045" name="Rectangle 2"/>
          <p:cNvSpPr>
            <a:spLocks noGrp="1" noChangeArrowheads="1"/>
          </p:cNvSpPr>
          <p:nvPr>
            <p:ph type="title"/>
          </p:nvPr>
        </p:nvSpPr>
        <p:spPr/>
        <p:txBody>
          <a:bodyPr/>
          <a:lstStyle/>
          <a:p>
            <a:r>
              <a:rPr lang="en-US" smtClean="0"/>
              <a:t>Induction Hypothesis</a:t>
            </a:r>
          </a:p>
        </p:txBody>
      </p:sp>
      <p:sp>
        <p:nvSpPr>
          <p:cNvPr id="87046" name="Rectangle 3"/>
          <p:cNvSpPr>
            <a:spLocks noGrp="1" noChangeArrowheads="1"/>
          </p:cNvSpPr>
          <p:nvPr>
            <p:ph type="body" sz="half" idx="1"/>
          </p:nvPr>
        </p:nvSpPr>
        <p:spPr>
          <a:xfrm>
            <a:off x="700088" y="2982913"/>
            <a:ext cx="3810000" cy="3490912"/>
          </a:xfrm>
        </p:spPr>
        <p:txBody>
          <a:bodyPr/>
          <a:lstStyle/>
          <a:p>
            <a:r>
              <a:rPr lang="en-US" smtClean="0"/>
              <a:t>Assume all at level</a:t>
            </a:r>
            <a:r>
              <a:rPr lang="en-US" smtClean="0">
                <a:solidFill>
                  <a:schemeClr val="tx1"/>
                </a:solidFill>
              </a:rPr>
              <a:t> L-1</a:t>
            </a:r>
            <a:r>
              <a:rPr lang="en-US" smtClean="0"/>
              <a:t> enter level </a:t>
            </a:r>
            <a:r>
              <a:rPr lang="en-US" smtClean="0">
                <a:solidFill>
                  <a:schemeClr val="tx1"/>
                </a:solidFill>
              </a:rPr>
              <a:t>L</a:t>
            </a:r>
          </a:p>
          <a:p>
            <a:r>
              <a:rPr lang="en-US" smtClean="0">
                <a:solidFill>
                  <a:schemeClr val="tx1"/>
                </a:solidFill>
              </a:rPr>
              <a:t>A</a:t>
            </a:r>
            <a:r>
              <a:rPr lang="en-US" smtClean="0"/>
              <a:t> last to write </a:t>
            </a:r>
            <a:r>
              <a:rPr lang="en-US" smtClean="0">
                <a:solidFill>
                  <a:schemeClr val="tx1"/>
                </a:solidFill>
              </a:rPr>
              <a:t>victim[L] </a:t>
            </a:r>
          </a:p>
          <a:p>
            <a:r>
              <a:rPr lang="en-US" smtClean="0">
                <a:solidFill>
                  <a:schemeClr val="tx1"/>
                </a:solidFill>
              </a:rPr>
              <a:t>B</a:t>
            </a:r>
            <a:r>
              <a:rPr lang="en-US" smtClean="0"/>
              <a:t> is any other thread at level </a:t>
            </a:r>
            <a:r>
              <a:rPr lang="en-US" smtClean="0">
                <a:solidFill>
                  <a:schemeClr val="tx1"/>
                </a:solidFill>
              </a:rPr>
              <a:t>L</a:t>
            </a:r>
          </a:p>
        </p:txBody>
      </p:sp>
      <p:sp>
        <p:nvSpPr>
          <p:cNvPr id="87047" name="Rectangle 8"/>
          <p:cNvSpPr>
            <a:spLocks noChangeArrowheads="1"/>
          </p:cNvSpPr>
          <p:nvPr/>
        </p:nvSpPr>
        <p:spPr bwMode="auto">
          <a:xfrm>
            <a:off x="715963" y="1919288"/>
            <a:ext cx="5828840" cy="1040285"/>
          </a:xfrm>
          <a:prstGeom prst="rect">
            <a:avLst/>
          </a:prstGeom>
          <a:noFill/>
          <a:ln w="9525">
            <a:noFill/>
            <a:miter lim="800000"/>
            <a:headEnd/>
            <a:tailEnd/>
          </a:ln>
        </p:spPr>
        <p:txBody>
          <a:bodyPr wrap="none">
            <a:spAutoFit/>
          </a:bodyPr>
          <a:lstStyle/>
          <a:p>
            <a:pPr>
              <a:spcBef>
                <a:spcPct val="20000"/>
              </a:spcBef>
              <a:buFontTx/>
              <a:buChar char="•"/>
            </a:pPr>
            <a:r>
              <a:rPr lang="en-US" sz="2800" b="0" dirty="0">
                <a:latin typeface="Arial" pitchFamily="34" charset="0"/>
              </a:rPr>
              <a:t>  No more than </a:t>
            </a:r>
            <a:r>
              <a:rPr lang="en-US" sz="2800" b="0" dirty="0">
                <a:solidFill>
                  <a:schemeClr val="tx1"/>
                </a:solidFill>
                <a:latin typeface="Arial" pitchFamily="34" charset="0"/>
              </a:rPr>
              <a:t>n-(L-1) </a:t>
            </a:r>
            <a:r>
              <a:rPr lang="en-US" sz="2800" b="0" dirty="0">
                <a:latin typeface="Arial" pitchFamily="34" charset="0"/>
              </a:rPr>
              <a:t>at level </a:t>
            </a:r>
            <a:r>
              <a:rPr lang="en-US" sz="2800" b="0" dirty="0">
                <a:solidFill>
                  <a:schemeClr val="tx1"/>
                </a:solidFill>
                <a:latin typeface="Arial" pitchFamily="34" charset="0"/>
              </a:rPr>
              <a:t>L-1 </a:t>
            </a:r>
            <a:endParaRPr lang="en-US" sz="2800" b="0" dirty="0">
              <a:latin typeface="Arial" pitchFamily="34" charset="0"/>
            </a:endParaRPr>
          </a:p>
          <a:p>
            <a:pPr>
              <a:spcBef>
                <a:spcPct val="20000"/>
              </a:spcBef>
              <a:buFontTx/>
              <a:buChar char="•"/>
            </a:pPr>
            <a:r>
              <a:rPr lang="en-US" sz="2800" b="0" dirty="0">
                <a:latin typeface="Arial" pitchFamily="34" charset="0"/>
              </a:rPr>
              <a:t>  Induction step: by contradiction </a:t>
            </a:r>
          </a:p>
        </p:txBody>
      </p:sp>
      <p:sp>
        <p:nvSpPr>
          <p:cNvPr id="87048" name="AutoShape 10"/>
          <p:cNvSpPr>
            <a:spLocks noChangeArrowheads="1"/>
          </p:cNvSpPr>
          <p:nvPr/>
        </p:nvSpPr>
        <p:spPr bwMode="auto">
          <a:xfrm>
            <a:off x="4467225" y="3849688"/>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87049" name="Line 11"/>
          <p:cNvSpPr>
            <a:spLocks noChangeShapeType="1"/>
          </p:cNvSpPr>
          <p:nvPr/>
        </p:nvSpPr>
        <p:spPr bwMode="auto">
          <a:xfrm>
            <a:off x="4568825" y="4132263"/>
            <a:ext cx="127952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7050" name="Line 12"/>
          <p:cNvSpPr>
            <a:spLocks noChangeShapeType="1"/>
          </p:cNvSpPr>
          <p:nvPr/>
        </p:nvSpPr>
        <p:spPr bwMode="auto">
          <a:xfrm>
            <a:off x="4602163" y="4414838"/>
            <a:ext cx="117792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7051" name="Line 13"/>
          <p:cNvSpPr>
            <a:spLocks noChangeShapeType="1"/>
          </p:cNvSpPr>
          <p:nvPr/>
        </p:nvSpPr>
        <p:spPr bwMode="auto">
          <a:xfrm>
            <a:off x="4668838" y="4697413"/>
            <a:ext cx="104457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7052" name="Line 14"/>
          <p:cNvSpPr>
            <a:spLocks noChangeShapeType="1"/>
          </p:cNvSpPr>
          <p:nvPr/>
        </p:nvSpPr>
        <p:spPr bwMode="auto">
          <a:xfrm>
            <a:off x="4803775" y="5262563"/>
            <a:ext cx="774700"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7053" name="Line 15"/>
          <p:cNvSpPr>
            <a:spLocks noChangeShapeType="1"/>
          </p:cNvSpPr>
          <p:nvPr/>
        </p:nvSpPr>
        <p:spPr bwMode="auto">
          <a:xfrm>
            <a:off x="4737100" y="4979988"/>
            <a:ext cx="908050"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7054" name="Text Box 16"/>
          <p:cNvSpPr txBox="1">
            <a:spLocks noChangeArrowheads="1"/>
          </p:cNvSpPr>
          <p:nvPr/>
        </p:nvSpPr>
        <p:spPr bwMode="auto">
          <a:xfrm>
            <a:off x="4924425" y="3403600"/>
            <a:ext cx="715260" cy="461665"/>
          </a:xfrm>
          <a:prstGeom prst="rect">
            <a:avLst/>
          </a:prstGeom>
          <a:noFill/>
          <a:ln w="9525">
            <a:noFill/>
            <a:miter lim="800000"/>
            <a:headEnd/>
            <a:tailEnd/>
          </a:ln>
        </p:spPr>
        <p:txBody>
          <a:bodyPr wrap="none">
            <a:spAutoFit/>
          </a:bodyPr>
          <a:lstStyle/>
          <a:p>
            <a:pPr eaLnBrk="1" hangingPunct="1"/>
            <a:r>
              <a:rPr lang="en-US" sz="2400" dirty="0" err="1">
                <a:solidFill>
                  <a:schemeClr val="tx1"/>
                </a:solidFill>
                <a:latin typeface="Arial" pitchFamily="34" charset="0"/>
              </a:rPr>
              <a:t>ncs</a:t>
            </a:r>
            <a:endParaRPr lang="en-US" sz="2400" dirty="0">
              <a:solidFill>
                <a:schemeClr val="tx1"/>
              </a:solidFill>
              <a:latin typeface="Arial" pitchFamily="34" charset="0"/>
            </a:endParaRPr>
          </a:p>
        </p:txBody>
      </p:sp>
      <p:sp>
        <p:nvSpPr>
          <p:cNvPr id="87055" name="Text Box 17"/>
          <p:cNvSpPr txBox="1">
            <a:spLocks noChangeArrowheads="1"/>
          </p:cNvSpPr>
          <p:nvPr/>
        </p:nvSpPr>
        <p:spPr bwMode="auto">
          <a:xfrm>
            <a:off x="5000625" y="5168900"/>
            <a:ext cx="527709" cy="461665"/>
          </a:xfrm>
          <a:prstGeom prst="rect">
            <a:avLst/>
          </a:prstGeom>
          <a:noFill/>
          <a:ln w="38100">
            <a:noFill/>
            <a:miter lim="800000"/>
            <a:headEnd/>
            <a:tailEnd/>
          </a:ln>
        </p:spPr>
        <p:txBody>
          <a:bodyPr wrap="none">
            <a:spAutoFit/>
          </a:bodyPr>
          <a:lstStyle/>
          <a:p>
            <a:pPr eaLnBrk="1" hangingPunct="1"/>
            <a:r>
              <a:rPr lang="en-US" sz="2400" dirty="0" err="1">
                <a:solidFill>
                  <a:schemeClr val="tx1"/>
                </a:solidFill>
                <a:latin typeface="Arial" pitchFamily="34" charset="0"/>
              </a:rPr>
              <a:t>cs</a:t>
            </a:r>
            <a:endParaRPr lang="en-US" sz="2400" dirty="0">
              <a:solidFill>
                <a:schemeClr val="tx1"/>
              </a:solidFill>
              <a:latin typeface="Arial" pitchFamily="34" charset="0"/>
            </a:endParaRPr>
          </a:p>
        </p:txBody>
      </p:sp>
      <p:sp>
        <p:nvSpPr>
          <p:cNvPr id="87056" name="Text Box 20"/>
          <p:cNvSpPr txBox="1">
            <a:spLocks noChangeArrowheads="1"/>
          </p:cNvSpPr>
          <p:nvPr/>
        </p:nvSpPr>
        <p:spPr bwMode="auto">
          <a:xfrm>
            <a:off x="5875338" y="4370388"/>
            <a:ext cx="2303836" cy="461665"/>
          </a:xfrm>
          <a:prstGeom prst="rect">
            <a:avLst/>
          </a:prstGeom>
          <a:noFill/>
          <a:ln w="9525">
            <a:noFill/>
            <a:miter lim="800000"/>
            <a:headEnd/>
            <a:tailEnd/>
          </a:ln>
        </p:spPr>
        <p:txBody>
          <a:bodyPr wrap="none">
            <a:spAutoFit/>
          </a:bodyPr>
          <a:lstStyle/>
          <a:p>
            <a:pPr eaLnBrk="1" hangingPunct="1"/>
            <a:r>
              <a:rPr lang="en-US" sz="2400" dirty="0">
                <a:solidFill>
                  <a:schemeClr val="accent2"/>
                </a:solidFill>
                <a:latin typeface="Arial" pitchFamily="34" charset="0"/>
              </a:rPr>
              <a:t>L-1 has </a:t>
            </a:r>
            <a:r>
              <a:rPr lang="en-US" sz="2400" dirty="0">
                <a:solidFill>
                  <a:schemeClr val="tx2"/>
                </a:solidFill>
                <a:latin typeface="Arial" pitchFamily="34" charset="0"/>
              </a:rPr>
              <a:t>n-(L-1)</a:t>
            </a:r>
          </a:p>
        </p:txBody>
      </p:sp>
      <p:sp>
        <p:nvSpPr>
          <p:cNvPr id="87057" name="Text Box 22"/>
          <p:cNvSpPr txBox="1">
            <a:spLocks noChangeArrowheads="1"/>
          </p:cNvSpPr>
          <p:nvPr/>
        </p:nvSpPr>
        <p:spPr bwMode="auto">
          <a:xfrm>
            <a:off x="5883275" y="4667250"/>
            <a:ext cx="1544846" cy="461665"/>
          </a:xfrm>
          <a:prstGeom prst="rect">
            <a:avLst/>
          </a:prstGeom>
          <a:noFill/>
          <a:ln w="9525">
            <a:noFill/>
            <a:miter lim="800000"/>
            <a:headEnd/>
            <a:tailEnd/>
          </a:ln>
        </p:spPr>
        <p:txBody>
          <a:bodyPr wrap="none">
            <a:spAutoFit/>
          </a:bodyPr>
          <a:lstStyle/>
          <a:p>
            <a:pPr eaLnBrk="1" hangingPunct="1"/>
            <a:r>
              <a:rPr lang="en-US" sz="2400" dirty="0">
                <a:solidFill>
                  <a:schemeClr val="accent2"/>
                </a:solidFill>
                <a:latin typeface="Arial" pitchFamily="34" charset="0"/>
              </a:rPr>
              <a:t>L has </a:t>
            </a:r>
            <a:r>
              <a:rPr lang="en-US" sz="2400" dirty="0">
                <a:solidFill>
                  <a:schemeClr val="tx2"/>
                </a:solidFill>
                <a:latin typeface="Arial" pitchFamily="34" charset="0"/>
              </a:rPr>
              <a:t>n-L</a:t>
            </a:r>
          </a:p>
        </p:txBody>
      </p:sp>
      <p:sp>
        <p:nvSpPr>
          <p:cNvPr id="87058" name="Text Box 23"/>
          <p:cNvSpPr txBox="1">
            <a:spLocks noChangeArrowheads="1"/>
          </p:cNvSpPr>
          <p:nvPr/>
        </p:nvSpPr>
        <p:spPr bwMode="auto">
          <a:xfrm>
            <a:off x="6365875" y="3403600"/>
            <a:ext cx="1524776" cy="523220"/>
          </a:xfrm>
          <a:prstGeom prst="rect">
            <a:avLst/>
          </a:prstGeom>
          <a:noFill/>
          <a:ln w="9525">
            <a:noFill/>
            <a:miter lim="800000"/>
            <a:headEnd/>
            <a:tailEnd/>
          </a:ln>
        </p:spPr>
        <p:txBody>
          <a:bodyPr wrap="none">
            <a:spAutoFit/>
          </a:bodyPr>
          <a:lstStyle/>
          <a:p>
            <a:r>
              <a:rPr lang="en-US" sz="2800" dirty="0">
                <a:solidFill>
                  <a:srgbClr val="FF0000"/>
                </a:solidFill>
                <a:latin typeface="Arial" pitchFamily="34" charset="0"/>
              </a:rPr>
              <a:t>assume</a:t>
            </a:r>
          </a:p>
        </p:txBody>
      </p:sp>
      <p:sp>
        <p:nvSpPr>
          <p:cNvPr id="87059" name="Line 24"/>
          <p:cNvSpPr>
            <a:spLocks noChangeShapeType="1"/>
          </p:cNvSpPr>
          <p:nvPr/>
        </p:nvSpPr>
        <p:spPr bwMode="auto">
          <a:xfrm flipH="1">
            <a:off x="6386513" y="3875088"/>
            <a:ext cx="290512" cy="536575"/>
          </a:xfrm>
          <a:prstGeom prst="line">
            <a:avLst/>
          </a:prstGeom>
          <a:noFill/>
          <a:ln w="28575">
            <a:solidFill>
              <a:srgbClr val="FF0000"/>
            </a:solidFill>
            <a:round/>
            <a:headEnd/>
            <a:tailEnd type="triangle" w="med" len="med"/>
          </a:ln>
        </p:spPr>
        <p:txBody>
          <a:bodyPr wrap="none" anchor="ctr"/>
          <a:lstStyle/>
          <a:p>
            <a:endParaRPr lang="en-US" dirty="0">
              <a:latin typeface="Arial" pitchFamily="34" charset="0"/>
            </a:endParaRPr>
          </a:p>
        </p:txBody>
      </p:sp>
      <p:sp>
        <p:nvSpPr>
          <p:cNvPr id="87060" name="Text Box 25"/>
          <p:cNvSpPr txBox="1">
            <a:spLocks noChangeArrowheads="1"/>
          </p:cNvSpPr>
          <p:nvPr/>
        </p:nvSpPr>
        <p:spPr bwMode="auto">
          <a:xfrm>
            <a:off x="6300788" y="5472113"/>
            <a:ext cx="1164101" cy="523220"/>
          </a:xfrm>
          <a:prstGeom prst="rect">
            <a:avLst/>
          </a:prstGeom>
          <a:noFill/>
          <a:ln w="9525">
            <a:noFill/>
            <a:miter lim="800000"/>
            <a:headEnd/>
            <a:tailEnd/>
          </a:ln>
        </p:spPr>
        <p:txBody>
          <a:bodyPr wrap="none">
            <a:spAutoFit/>
          </a:bodyPr>
          <a:lstStyle/>
          <a:p>
            <a:r>
              <a:rPr lang="en-US" sz="2800" dirty="0">
                <a:solidFill>
                  <a:srgbClr val="FF0000"/>
                </a:solidFill>
                <a:latin typeface="Arial" pitchFamily="34" charset="0"/>
              </a:rPr>
              <a:t>prove</a:t>
            </a:r>
          </a:p>
        </p:txBody>
      </p:sp>
      <p:sp>
        <p:nvSpPr>
          <p:cNvPr id="87061" name="Line 26"/>
          <p:cNvSpPr>
            <a:spLocks noChangeShapeType="1"/>
          </p:cNvSpPr>
          <p:nvPr/>
        </p:nvSpPr>
        <p:spPr bwMode="auto">
          <a:xfrm flipH="1" flipV="1">
            <a:off x="6175375" y="5099050"/>
            <a:ext cx="566738" cy="466725"/>
          </a:xfrm>
          <a:prstGeom prst="line">
            <a:avLst/>
          </a:prstGeom>
          <a:noFill/>
          <a:ln w="28575">
            <a:solidFill>
              <a:srgbClr val="FF0000"/>
            </a:solidFill>
            <a:round/>
            <a:headEnd/>
            <a:tailEnd type="triangle" w="med" len="me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0"/>
          </p:nvPr>
        </p:nvSpPr>
        <p:spPr>
          <a:noFill/>
        </p:spPr>
        <p:txBody>
          <a:bodyPr/>
          <a:lstStyle/>
          <a:p>
            <a:r>
              <a:rPr lang="en-US" smtClean="0"/>
              <a:t>Art of Multiprocessor Programming</a:t>
            </a:r>
          </a:p>
        </p:txBody>
      </p:sp>
      <p:sp>
        <p:nvSpPr>
          <p:cNvPr id="88067" name="Slide Number Placeholder 5"/>
          <p:cNvSpPr>
            <a:spLocks noGrp="1"/>
          </p:cNvSpPr>
          <p:nvPr>
            <p:ph type="sldNum" sz="quarter" idx="11"/>
          </p:nvPr>
        </p:nvSpPr>
        <p:spPr>
          <a:noFill/>
        </p:spPr>
        <p:txBody>
          <a:bodyPr/>
          <a:lstStyle/>
          <a:p>
            <a:fld id="{7F4993F5-6589-4BF4-897A-BADEACF206E3}" type="slidenum">
              <a:rPr lang="ar-SA" smtClean="0">
                <a:cs typeface="Arial" pitchFamily="34" charset="0"/>
              </a:rPr>
              <a:pPr/>
              <a:t>87</a:t>
            </a:fld>
            <a:endParaRPr lang="en-US" smtClean="0">
              <a:cs typeface="Arial" pitchFamily="34" charset="0"/>
            </a:endParaRPr>
          </a:p>
        </p:txBody>
      </p:sp>
      <p:sp>
        <p:nvSpPr>
          <p:cNvPr id="88068" name="Rectangle 3"/>
          <p:cNvSpPr>
            <a:spLocks noGrp="1" noChangeArrowheads="1"/>
          </p:cNvSpPr>
          <p:nvPr>
            <p:ph type="title"/>
          </p:nvPr>
        </p:nvSpPr>
        <p:spPr>
          <a:xfrm>
            <a:off x="627063" y="260350"/>
            <a:ext cx="7772400" cy="1143000"/>
          </a:xfrm>
        </p:spPr>
        <p:txBody>
          <a:bodyPr/>
          <a:lstStyle/>
          <a:p>
            <a:r>
              <a:rPr lang="en-US" smtClean="0"/>
              <a:t>Proof Structure</a:t>
            </a:r>
          </a:p>
        </p:txBody>
      </p:sp>
      <p:sp>
        <p:nvSpPr>
          <p:cNvPr id="88069" name="Text Box 12"/>
          <p:cNvSpPr txBox="1">
            <a:spLocks noChangeArrowheads="1"/>
          </p:cNvSpPr>
          <p:nvPr/>
        </p:nvSpPr>
        <p:spPr bwMode="auto">
          <a:xfrm>
            <a:off x="2855913" y="1365250"/>
            <a:ext cx="715260" cy="461665"/>
          </a:xfrm>
          <a:prstGeom prst="rect">
            <a:avLst/>
          </a:prstGeom>
          <a:noFill/>
          <a:ln w="9525">
            <a:noFill/>
            <a:miter lim="800000"/>
            <a:headEnd/>
            <a:tailEnd/>
          </a:ln>
        </p:spPr>
        <p:txBody>
          <a:bodyPr wrap="none">
            <a:spAutoFit/>
          </a:bodyPr>
          <a:lstStyle/>
          <a:p>
            <a:pPr eaLnBrk="1" hangingPunct="1"/>
            <a:r>
              <a:rPr lang="en-US" sz="2400" dirty="0" err="1">
                <a:solidFill>
                  <a:schemeClr val="tx1"/>
                </a:solidFill>
                <a:latin typeface="Arial" pitchFamily="34" charset="0"/>
              </a:rPr>
              <a:t>ncs</a:t>
            </a:r>
            <a:endParaRPr lang="en-US" sz="2400" dirty="0">
              <a:solidFill>
                <a:schemeClr val="tx1"/>
              </a:solidFill>
              <a:latin typeface="Arial" pitchFamily="34" charset="0"/>
            </a:endParaRPr>
          </a:p>
        </p:txBody>
      </p:sp>
      <p:sp>
        <p:nvSpPr>
          <p:cNvPr id="88070" name="AutoShape 6"/>
          <p:cNvSpPr>
            <a:spLocks noChangeArrowheads="1"/>
          </p:cNvSpPr>
          <p:nvPr/>
        </p:nvSpPr>
        <p:spPr bwMode="auto">
          <a:xfrm>
            <a:off x="2073275" y="1841500"/>
            <a:ext cx="2187575" cy="2457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88071" name="Line 7"/>
          <p:cNvSpPr>
            <a:spLocks noChangeShapeType="1"/>
          </p:cNvSpPr>
          <p:nvPr/>
        </p:nvSpPr>
        <p:spPr bwMode="auto">
          <a:xfrm flipV="1">
            <a:off x="2182813" y="2251075"/>
            <a:ext cx="197802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8072" name="Line 8"/>
          <p:cNvSpPr>
            <a:spLocks noChangeShapeType="1"/>
          </p:cNvSpPr>
          <p:nvPr/>
        </p:nvSpPr>
        <p:spPr bwMode="auto">
          <a:xfrm>
            <a:off x="2233613" y="2546350"/>
            <a:ext cx="1824037"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8073" name="Line 9"/>
          <p:cNvSpPr>
            <a:spLocks noChangeShapeType="1"/>
          </p:cNvSpPr>
          <p:nvPr/>
        </p:nvSpPr>
        <p:spPr bwMode="auto">
          <a:xfrm>
            <a:off x="2378075" y="3070225"/>
            <a:ext cx="157797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8074" name="Line 10"/>
          <p:cNvSpPr>
            <a:spLocks noChangeShapeType="1"/>
          </p:cNvSpPr>
          <p:nvPr/>
        </p:nvSpPr>
        <p:spPr bwMode="auto">
          <a:xfrm>
            <a:off x="2581275" y="3889375"/>
            <a:ext cx="1171575"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8075" name="Line 11"/>
          <p:cNvSpPr>
            <a:spLocks noChangeShapeType="1"/>
          </p:cNvSpPr>
          <p:nvPr/>
        </p:nvSpPr>
        <p:spPr bwMode="auto">
          <a:xfrm>
            <a:off x="2481263" y="3594100"/>
            <a:ext cx="1371600" cy="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88076" name="Text Box 13"/>
          <p:cNvSpPr txBox="1">
            <a:spLocks noChangeArrowheads="1"/>
          </p:cNvSpPr>
          <p:nvPr/>
        </p:nvSpPr>
        <p:spPr bwMode="auto">
          <a:xfrm>
            <a:off x="2908300" y="3870325"/>
            <a:ext cx="527709" cy="461665"/>
          </a:xfrm>
          <a:prstGeom prst="rect">
            <a:avLst/>
          </a:prstGeom>
          <a:noFill/>
          <a:ln w="38100">
            <a:noFill/>
            <a:miter lim="800000"/>
            <a:headEnd/>
            <a:tailEnd/>
          </a:ln>
        </p:spPr>
        <p:txBody>
          <a:bodyPr wrap="none">
            <a:spAutoFit/>
          </a:bodyPr>
          <a:lstStyle/>
          <a:p>
            <a:pPr eaLnBrk="1" hangingPunct="1"/>
            <a:r>
              <a:rPr lang="en-US" sz="2400" dirty="0" err="1">
                <a:solidFill>
                  <a:schemeClr val="tx1"/>
                </a:solidFill>
                <a:latin typeface="Arial" pitchFamily="34" charset="0"/>
              </a:rPr>
              <a:t>cs</a:t>
            </a:r>
            <a:endParaRPr lang="en-US" sz="2400" dirty="0">
              <a:solidFill>
                <a:schemeClr val="tx1"/>
              </a:solidFill>
              <a:latin typeface="Arial" pitchFamily="34" charset="0"/>
            </a:endParaRPr>
          </a:p>
        </p:txBody>
      </p:sp>
      <p:sp>
        <p:nvSpPr>
          <p:cNvPr id="88077" name="Text Box 16"/>
          <p:cNvSpPr txBox="1">
            <a:spLocks noChangeArrowheads="1"/>
          </p:cNvSpPr>
          <p:nvPr/>
        </p:nvSpPr>
        <p:spPr bwMode="auto">
          <a:xfrm>
            <a:off x="4725988" y="1784350"/>
            <a:ext cx="3331361" cy="461665"/>
          </a:xfrm>
          <a:prstGeom prst="rect">
            <a:avLst/>
          </a:prstGeom>
          <a:noFill/>
          <a:ln w="9525">
            <a:noFill/>
            <a:miter lim="800000"/>
            <a:headEnd/>
            <a:tailEnd/>
          </a:ln>
        </p:spPr>
        <p:txBody>
          <a:bodyPr wrap="none">
            <a:spAutoFit/>
          </a:bodyPr>
          <a:lstStyle/>
          <a:p>
            <a:r>
              <a:rPr lang="en-US" sz="2400" dirty="0">
                <a:solidFill>
                  <a:srgbClr val="FF0000"/>
                </a:solidFill>
                <a:latin typeface="Arial" pitchFamily="34" charset="0"/>
              </a:rPr>
              <a:t>Assumed to enter L-1</a:t>
            </a:r>
          </a:p>
        </p:txBody>
      </p:sp>
      <p:sp>
        <p:nvSpPr>
          <p:cNvPr id="88078" name="Line 17"/>
          <p:cNvSpPr>
            <a:spLocks noChangeShapeType="1"/>
          </p:cNvSpPr>
          <p:nvPr/>
        </p:nvSpPr>
        <p:spPr bwMode="auto">
          <a:xfrm flipH="1">
            <a:off x="4905375" y="2206625"/>
            <a:ext cx="131763" cy="376238"/>
          </a:xfrm>
          <a:prstGeom prst="line">
            <a:avLst/>
          </a:prstGeom>
          <a:noFill/>
          <a:ln w="28575">
            <a:solidFill>
              <a:srgbClr val="FF0000"/>
            </a:solidFill>
            <a:round/>
            <a:headEnd/>
            <a:tailEnd type="triangle" w="med" len="med"/>
          </a:ln>
        </p:spPr>
        <p:txBody>
          <a:bodyPr wrap="none" anchor="ctr"/>
          <a:lstStyle/>
          <a:p>
            <a:endParaRPr lang="en-US" dirty="0">
              <a:latin typeface="Arial" pitchFamily="34" charset="0"/>
            </a:endParaRPr>
          </a:p>
        </p:txBody>
      </p:sp>
      <p:sp>
        <p:nvSpPr>
          <p:cNvPr id="88079" name="Text Box 18"/>
          <p:cNvSpPr txBox="1">
            <a:spLocks noChangeArrowheads="1"/>
          </p:cNvSpPr>
          <p:nvPr/>
        </p:nvSpPr>
        <p:spPr bwMode="auto">
          <a:xfrm>
            <a:off x="4705350" y="3954463"/>
            <a:ext cx="3653564" cy="830997"/>
          </a:xfrm>
          <a:prstGeom prst="rect">
            <a:avLst/>
          </a:prstGeom>
          <a:noFill/>
          <a:ln w="9525">
            <a:noFill/>
            <a:miter lim="800000"/>
            <a:headEnd/>
            <a:tailEnd/>
          </a:ln>
        </p:spPr>
        <p:txBody>
          <a:bodyPr wrap="none">
            <a:spAutoFit/>
          </a:bodyPr>
          <a:lstStyle/>
          <a:p>
            <a:r>
              <a:rPr lang="en-US" sz="2400" dirty="0">
                <a:solidFill>
                  <a:srgbClr val="FF0000"/>
                </a:solidFill>
                <a:latin typeface="Arial" pitchFamily="34" charset="0"/>
              </a:rPr>
              <a:t>By way of contradiction</a:t>
            </a:r>
          </a:p>
          <a:p>
            <a:r>
              <a:rPr lang="en-US" sz="2400" dirty="0">
                <a:solidFill>
                  <a:srgbClr val="FF0000"/>
                </a:solidFill>
                <a:latin typeface="Arial" pitchFamily="34" charset="0"/>
              </a:rPr>
              <a:t>all enter L</a:t>
            </a:r>
          </a:p>
        </p:txBody>
      </p:sp>
      <p:sp>
        <p:nvSpPr>
          <p:cNvPr id="88080" name="Line 19"/>
          <p:cNvSpPr>
            <a:spLocks noChangeShapeType="1"/>
          </p:cNvSpPr>
          <p:nvPr/>
        </p:nvSpPr>
        <p:spPr bwMode="auto">
          <a:xfrm flipH="1" flipV="1">
            <a:off x="4608513" y="3532188"/>
            <a:ext cx="566737" cy="466725"/>
          </a:xfrm>
          <a:prstGeom prst="line">
            <a:avLst/>
          </a:prstGeom>
          <a:noFill/>
          <a:ln w="28575">
            <a:solidFill>
              <a:srgbClr val="FF0000"/>
            </a:solidFill>
            <a:round/>
            <a:headEnd/>
            <a:tailEnd type="triangle" w="med" len="med"/>
          </a:ln>
        </p:spPr>
        <p:txBody>
          <a:bodyPr wrap="none" anchor="ctr"/>
          <a:lstStyle/>
          <a:p>
            <a:endParaRPr lang="en-US" dirty="0">
              <a:latin typeface="Arial" pitchFamily="34" charset="0"/>
            </a:endParaRPr>
          </a:p>
        </p:txBody>
      </p:sp>
      <p:grpSp>
        <p:nvGrpSpPr>
          <p:cNvPr id="88081" name="Group 22"/>
          <p:cNvGrpSpPr>
            <a:grpSpLocks/>
          </p:cNvGrpSpPr>
          <p:nvPr/>
        </p:nvGrpSpPr>
        <p:grpSpPr bwMode="auto">
          <a:xfrm>
            <a:off x="3240088" y="2627313"/>
            <a:ext cx="360362" cy="409575"/>
            <a:chOff x="3168" y="1824"/>
            <a:chExt cx="912" cy="816"/>
          </a:xfrm>
        </p:grpSpPr>
        <p:sp>
          <p:nvSpPr>
            <p:cNvPr id="88123" name="Freeform 2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24" name="Freeform 2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25" name="Freeform 2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26" name="Freeform 2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27" name="Freeform 2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28" name="Freeform 2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29" name="Freeform 2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30" name="Freeform 3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31" name="Freeform 3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88082" name="Group 32"/>
          <p:cNvGrpSpPr>
            <a:grpSpLocks/>
          </p:cNvGrpSpPr>
          <p:nvPr/>
        </p:nvGrpSpPr>
        <p:grpSpPr bwMode="auto">
          <a:xfrm>
            <a:off x="2870200" y="2633663"/>
            <a:ext cx="360363" cy="409575"/>
            <a:chOff x="3168" y="1824"/>
            <a:chExt cx="912" cy="816"/>
          </a:xfrm>
        </p:grpSpPr>
        <p:sp>
          <p:nvSpPr>
            <p:cNvPr id="88114" name="Freeform 3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15" name="Freeform 3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16" name="Freeform 3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17" name="Freeform 3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18" name="Freeform 3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19" name="Freeform 3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20" name="Freeform 3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21" name="Freeform 4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22" name="Freeform 4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88083" name="Group 42"/>
          <p:cNvGrpSpPr>
            <a:grpSpLocks/>
          </p:cNvGrpSpPr>
          <p:nvPr/>
        </p:nvGrpSpPr>
        <p:grpSpPr bwMode="auto">
          <a:xfrm>
            <a:off x="3622675" y="2603500"/>
            <a:ext cx="360363" cy="409575"/>
            <a:chOff x="3168" y="1824"/>
            <a:chExt cx="912" cy="816"/>
          </a:xfrm>
        </p:grpSpPr>
        <p:sp>
          <p:nvSpPr>
            <p:cNvPr id="88105" name="Freeform 4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06" name="Freeform 4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07" name="Freeform 4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08" name="Freeform 4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09" name="Freeform 4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10" name="Freeform 4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88111" name="Freeform 4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12" name="Freeform 5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88113" name="Freeform 5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88084" name="Group 52"/>
          <p:cNvGrpSpPr>
            <a:grpSpLocks/>
          </p:cNvGrpSpPr>
          <p:nvPr/>
        </p:nvGrpSpPr>
        <p:grpSpPr bwMode="auto">
          <a:xfrm>
            <a:off x="2471738" y="2655888"/>
            <a:ext cx="360362" cy="409575"/>
            <a:chOff x="3168" y="1824"/>
            <a:chExt cx="912" cy="816"/>
          </a:xfrm>
        </p:grpSpPr>
        <p:sp>
          <p:nvSpPr>
            <p:cNvPr id="88096" name="Freeform 5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88097" name="Freeform 5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88098" name="Freeform 5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88099" name="Freeform 5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88100" name="Freeform 5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88101" name="Freeform 5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88102" name="Freeform 5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88103" name="Freeform 6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88104" name="Freeform 6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grpSp>
      <p:sp>
        <p:nvSpPr>
          <p:cNvPr id="88085" name="Line 62"/>
          <p:cNvSpPr>
            <a:spLocks noChangeShapeType="1"/>
          </p:cNvSpPr>
          <p:nvPr/>
        </p:nvSpPr>
        <p:spPr bwMode="auto">
          <a:xfrm>
            <a:off x="2684463" y="3041650"/>
            <a:ext cx="0" cy="361950"/>
          </a:xfrm>
          <a:prstGeom prst="line">
            <a:avLst/>
          </a:prstGeom>
          <a:no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88086" name="Text Box 64"/>
          <p:cNvSpPr txBox="1">
            <a:spLocks noChangeArrowheads="1"/>
          </p:cNvSpPr>
          <p:nvPr/>
        </p:nvSpPr>
        <p:spPr bwMode="auto">
          <a:xfrm>
            <a:off x="4256088" y="2592388"/>
            <a:ext cx="1534394" cy="461665"/>
          </a:xfrm>
          <a:prstGeom prst="rect">
            <a:avLst/>
          </a:prstGeom>
          <a:noFill/>
          <a:ln w="9525">
            <a:noFill/>
            <a:miter lim="800000"/>
            <a:headEnd/>
            <a:tailEnd/>
          </a:ln>
        </p:spPr>
        <p:txBody>
          <a:bodyPr wrap="none">
            <a:spAutoFit/>
          </a:bodyPr>
          <a:lstStyle/>
          <a:p>
            <a:pPr eaLnBrk="1" hangingPunct="1"/>
            <a:r>
              <a:rPr lang="en-US" sz="2400" dirty="0">
                <a:solidFill>
                  <a:schemeClr val="tx2"/>
                </a:solidFill>
                <a:latin typeface="Arial" pitchFamily="34" charset="0"/>
              </a:rPr>
              <a:t>n-L+1 = 4</a:t>
            </a:r>
          </a:p>
        </p:txBody>
      </p:sp>
      <p:sp>
        <p:nvSpPr>
          <p:cNvPr id="88087" name="Text Box 65"/>
          <p:cNvSpPr txBox="1">
            <a:spLocks noChangeArrowheads="1"/>
          </p:cNvSpPr>
          <p:nvPr/>
        </p:nvSpPr>
        <p:spPr bwMode="auto">
          <a:xfrm>
            <a:off x="4264025" y="3122613"/>
            <a:ext cx="1534394" cy="461665"/>
          </a:xfrm>
          <a:prstGeom prst="rect">
            <a:avLst/>
          </a:prstGeom>
          <a:noFill/>
          <a:ln w="9525">
            <a:noFill/>
            <a:miter lim="800000"/>
            <a:headEnd/>
            <a:tailEnd/>
          </a:ln>
        </p:spPr>
        <p:txBody>
          <a:bodyPr wrap="none">
            <a:spAutoFit/>
          </a:bodyPr>
          <a:lstStyle/>
          <a:p>
            <a:pPr eaLnBrk="1" hangingPunct="1"/>
            <a:r>
              <a:rPr lang="en-US" sz="2400" dirty="0">
                <a:solidFill>
                  <a:schemeClr val="tx2"/>
                </a:solidFill>
                <a:latin typeface="Arial" pitchFamily="34" charset="0"/>
              </a:rPr>
              <a:t>n-L+1 = 4</a:t>
            </a:r>
          </a:p>
        </p:txBody>
      </p:sp>
      <p:sp>
        <p:nvSpPr>
          <p:cNvPr id="88088" name="Line 66"/>
          <p:cNvSpPr>
            <a:spLocks noChangeShapeType="1"/>
          </p:cNvSpPr>
          <p:nvPr/>
        </p:nvSpPr>
        <p:spPr bwMode="auto">
          <a:xfrm>
            <a:off x="3054350" y="3005138"/>
            <a:ext cx="0" cy="361950"/>
          </a:xfrm>
          <a:prstGeom prst="line">
            <a:avLst/>
          </a:prstGeom>
          <a:no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88089" name="Line 67"/>
          <p:cNvSpPr>
            <a:spLocks noChangeShapeType="1"/>
          </p:cNvSpPr>
          <p:nvPr/>
        </p:nvSpPr>
        <p:spPr bwMode="auto">
          <a:xfrm>
            <a:off x="3452813" y="3013075"/>
            <a:ext cx="0" cy="361950"/>
          </a:xfrm>
          <a:prstGeom prst="line">
            <a:avLst/>
          </a:prstGeom>
          <a:no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88090" name="Line 68"/>
          <p:cNvSpPr>
            <a:spLocks noChangeShapeType="1"/>
          </p:cNvSpPr>
          <p:nvPr/>
        </p:nvSpPr>
        <p:spPr bwMode="auto">
          <a:xfrm>
            <a:off x="3824288" y="3006725"/>
            <a:ext cx="0" cy="361950"/>
          </a:xfrm>
          <a:prstGeom prst="line">
            <a:avLst/>
          </a:prstGeom>
          <a:no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88091" name="Text Box 69"/>
          <p:cNvSpPr txBox="1">
            <a:spLocks noChangeArrowheads="1"/>
          </p:cNvSpPr>
          <p:nvPr/>
        </p:nvSpPr>
        <p:spPr bwMode="auto">
          <a:xfrm>
            <a:off x="2405063" y="2076450"/>
            <a:ext cx="444500" cy="519113"/>
          </a:xfrm>
          <a:prstGeom prst="rect">
            <a:avLst/>
          </a:prstGeom>
          <a:noFill/>
          <a:ln w="9525">
            <a:noFill/>
            <a:miter lim="800000"/>
            <a:headEnd/>
            <a:tailEnd/>
          </a:ln>
        </p:spPr>
        <p:txBody>
          <a:bodyPr wrap="none">
            <a:spAutoFit/>
          </a:bodyPr>
          <a:lstStyle/>
          <a:p>
            <a:r>
              <a:rPr lang="en-US" sz="2800" dirty="0">
                <a:latin typeface="Arial" pitchFamily="34" charset="0"/>
              </a:rPr>
              <a:t>A</a:t>
            </a:r>
          </a:p>
        </p:txBody>
      </p:sp>
      <p:sp>
        <p:nvSpPr>
          <p:cNvPr id="88092" name="Text Box 70"/>
          <p:cNvSpPr txBox="1">
            <a:spLocks noChangeArrowheads="1"/>
          </p:cNvSpPr>
          <p:nvPr/>
        </p:nvSpPr>
        <p:spPr bwMode="auto">
          <a:xfrm>
            <a:off x="3167063" y="2071688"/>
            <a:ext cx="444352" cy="523220"/>
          </a:xfrm>
          <a:prstGeom prst="rect">
            <a:avLst/>
          </a:prstGeom>
          <a:noFill/>
          <a:ln w="9525">
            <a:noFill/>
            <a:miter lim="800000"/>
            <a:headEnd/>
            <a:tailEnd/>
          </a:ln>
        </p:spPr>
        <p:txBody>
          <a:bodyPr wrap="none">
            <a:spAutoFit/>
          </a:bodyPr>
          <a:lstStyle/>
          <a:p>
            <a:r>
              <a:rPr lang="en-US" sz="2800" dirty="0">
                <a:solidFill>
                  <a:srgbClr val="FF3300"/>
                </a:solidFill>
                <a:latin typeface="Arial" pitchFamily="34" charset="0"/>
              </a:rPr>
              <a:t>B</a:t>
            </a:r>
          </a:p>
        </p:txBody>
      </p:sp>
      <p:sp>
        <p:nvSpPr>
          <p:cNvPr id="88093" name="Text Box 71"/>
          <p:cNvSpPr txBox="1">
            <a:spLocks noChangeArrowheads="1"/>
          </p:cNvSpPr>
          <p:nvPr/>
        </p:nvSpPr>
        <p:spPr bwMode="auto">
          <a:xfrm>
            <a:off x="493713" y="3416300"/>
            <a:ext cx="1467068" cy="1200329"/>
          </a:xfrm>
          <a:prstGeom prst="rect">
            <a:avLst/>
          </a:prstGeom>
          <a:noFill/>
          <a:ln w="9525">
            <a:noFill/>
            <a:miter lim="800000"/>
            <a:headEnd/>
            <a:tailEnd/>
          </a:ln>
        </p:spPr>
        <p:txBody>
          <a:bodyPr wrap="none">
            <a:spAutoFit/>
          </a:bodyPr>
          <a:lstStyle/>
          <a:p>
            <a:r>
              <a:rPr lang="en-US" sz="2400" dirty="0">
                <a:latin typeface="Arial" pitchFamily="34" charset="0"/>
              </a:rPr>
              <a:t>Last to </a:t>
            </a:r>
          </a:p>
          <a:p>
            <a:r>
              <a:rPr lang="en-US" sz="2400" dirty="0">
                <a:latin typeface="Arial" pitchFamily="34" charset="0"/>
              </a:rPr>
              <a:t>write</a:t>
            </a:r>
          </a:p>
          <a:p>
            <a:r>
              <a:rPr lang="en-US" sz="2400" dirty="0">
                <a:latin typeface="Arial" pitchFamily="34" charset="0"/>
              </a:rPr>
              <a:t>victim[L]</a:t>
            </a:r>
          </a:p>
        </p:txBody>
      </p:sp>
      <p:sp>
        <p:nvSpPr>
          <p:cNvPr id="88094" name="Line 72"/>
          <p:cNvSpPr>
            <a:spLocks noChangeShapeType="1"/>
          </p:cNvSpPr>
          <p:nvPr/>
        </p:nvSpPr>
        <p:spPr bwMode="auto">
          <a:xfrm flipV="1">
            <a:off x="1204913" y="2400300"/>
            <a:ext cx="1219200" cy="1001713"/>
          </a:xfrm>
          <a:prstGeom prst="line">
            <a:avLst/>
          </a:prstGeom>
          <a:noFill/>
          <a:ln w="28575">
            <a:solidFill>
              <a:srgbClr val="0000FF"/>
            </a:solidFill>
            <a:round/>
            <a:headEnd/>
            <a:tailEnd type="triangle" w="med" len="med"/>
          </a:ln>
        </p:spPr>
        <p:txBody>
          <a:bodyPr wrap="none" anchor="ctr"/>
          <a:lstStyle/>
          <a:p>
            <a:endParaRPr lang="en-US" dirty="0">
              <a:latin typeface="Arial" pitchFamily="34" charset="0"/>
            </a:endParaRPr>
          </a:p>
        </p:txBody>
      </p:sp>
      <p:sp>
        <p:nvSpPr>
          <p:cNvPr id="1123401" name="Text Box 73"/>
          <p:cNvSpPr txBox="1">
            <a:spLocks noChangeArrowheads="1"/>
          </p:cNvSpPr>
          <p:nvPr/>
        </p:nvSpPr>
        <p:spPr bwMode="auto">
          <a:xfrm>
            <a:off x="1185863" y="4919663"/>
            <a:ext cx="5727850" cy="1200329"/>
          </a:xfrm>
          <a:prstGeom prst="rect">
            <a:avLst/>
          </a:prstGeom>
          <a:noFill/>
          <a:ln w="9525">
            <a:noFill/>
            <a:miter lim="800000"/>
            <a:headEnd/>
            <a:tailEnd/>
          </a:ln>
        </p:spPr>
        <p:txBody>
          <a:bodyPr wrap="none">
            <a:spAutoFit/>
          </a:bodyPr>
          <a:lstStyle/>
          <a:p>
            <a:r>
              <a:rPr lang="en-US" sz="2400" dirty="0">
                <a:latin typeface="Arial" pitchFamily="34" charset="0"/>
              </a:rPr>
              <a:t>Show that </a:t>
            </a:r>
            <a:r>
              <a:rPr lang="en-US" sz="2400" dirty="0">
                <a:solidFill>
                  <a:schemeClr val="tx1"/>
                </a:solidFill>
                <a:latin typeface="Arial" pitchFamily="34" charset="0"/>
              </a:rPr>
              <a:t>A</a:t>
            </a:r>
            <a:r>
              <a:rPr lang="en-US" sz="2400" dirty="0">
                <a:latin typeface="Arial" pitchFamily="34" charset="0"/>
              </a:rPr>
              <a:t> must have seen </a:t>
            </a:r>
          </a:p>
          <a:p>
            <a:r>
              <a:rPr lang="en-US" sz="2400" dirty="0">
                <a:solidFill>
                  <a:schemeClr val="tx1"/>
                </a:solidFill>
                <a:latin typeface="Arial" pitchFamily="34" charset="0"/>
              </a:rPr>
              <a:t>B</a:t>
            </a:r>
            <a:r>
              <a:rPr lang="en-US" sz="2400" dirty="0">
                <a:latin typeface="Arial" pitchFamily="34" charset="0"/>
              </a:rPr>
              <a:t> in </a:t>
            </a:r>
            <a:r>
              <a:rPr lang="en-US" sz="2400" dirty="0">
                <a:solidFill>
                  <a:schemeClr val="tx1"/>
                </a:solidFill>
                <a:latin typeface="Arial" pitchFamily="34" charset="0"/>
              </a:rPr>
              <a:t>level[L]</a:t>
            </a:r>
            <a:r>
              <a:rPr lang="en-US" sz="2400" dirty="0">
                <a:latin typeface="Arial" pitchFamily="34" charset="0"/>
              </a:rPr>
              <a:t> and since </a:t>
            </a:r>
            <a:r>
              <a:rPr lang="en-US" sz="2400" dirty="0">
                <a:solidFill>
                  <a:schemeClr val="tx1"/>
                </a:solidFill>
                <a:latin typeface="Arial" pitchFamily="34" charset="0"/>
              </a:rPr>
              <a:t>victim[L] == A</a:t>
            </a:r>
          </a:p>
          <a:p>
            <a:r>
              <a:rPr lang="en-US" sz="2400" dirty="0">
                <a:latin typeface="Arial" pitchFamily="34" charset="0"/>
              </a:rPr>
              <a:t>could not have entered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40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890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48F12BA-A98C-44E1-B8A4-87A7376044EE}" type="slidenum">
              <a:rPr lang="ar-SA" sz="1400" b="0">
                <a:solidFill>
                  <a:schemeClr val="tx1"/>
                </a:solidFill>
                <a:latin typeface="Arial" pitchFamily="34" charset="0"/>
                <a:cs typeface="Arial" pitchFamily="34" charset="0"/>
              </a:rPr>
              <a:pPr algn="r"/>
              <a:t>88</a:t>
            </a:fld>
            <a:endParaRPr lang="en-US" sz="1400" b="0" dirty="0">
              <a:solidFill>
                <a:schemeClr val="tx1"/>
              </a:solidFill>
              <a:latin typeface="Arial" pitchFamily="34" charset="0"/>
              <a:cs typeface="Arial" pitchFamily="34" charset="0"/>
            </a:endParaRPr>
          </a:p>
        </p:txBody>
      </p:sp>
      <p:pic>
        <p:nvPicPr>
          <p:cNvPr id="89092"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9093" name="Rectangle 2"/>
          <p:cNvSpPr>
            <a:spLocks noGrp="1" noChangeArrowheads="1"/>
          </p:cNvSpPr>
          <p:nvPr>
            <p:ph type="title" idx="4294967295"/>
          </p:nvPr>
        </p:nvSpPr>
        <p:spPr/>
        <p:txBody>
          <a:bodyPr/>
          <a:lstStyle/>
          <a:p>
            <a:r>
              <a:rPr lang="en-US" smtClean="0"/>
              <a:t>Just Like Peterson</a:t>
            </a:r>
          </a:p>
        </p:txBody>
      </p:sp>
      <p:sp>
        <p:nvSpPr>
          <p:cNvPr id="89094" name="Rectangle 18"/>
          <p:cNvSpPr>
            <a:spLocks noChangeArrowheads="1"/>
          </p:cNvSpPr>
          <p:nvPr/>
        </p:nvSpPr>
        <p:spPr bwMode="auto">
          <a:xfrm>
            <a:off x="539542" y="2166938"/>
            <a:ext cx="7867858" cy="584775"/>
          </a:xfrm>
          <a:prstGeom prst="rect">
            <a:avLst/>
          </a:prstGeom>
          <a:noFill/>
          <a:ln w="9525">
            <a:noFill/>
            <a:miter lim="800000"/>
            <a:headEnd/>
            <a:tailEnd/>
          </a:ln>
        </p:spPr>
        <p:txBody>
          <a:bodyPr wrap="none">
            <a:spAutoFit/>
          </a:bodyPr>
          <a:lstStyle/>
          <a:p>
            <a:pPr algn="r"/>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(level[B]=L)</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p>
        </p:txBody>
      </p:sp>
      <p:sp>
        <p:nvSpPr>
          <p:cNvPr id="89095" name="Rectangle 19"/>
          <p:cNvSpPr>
            <a:spLocks noChangeArrowheads="1"/>
          </p:cNvSpPr>
          <p:nvPr/>
        </p:nvSpPr>
        <p:spPr bwMode="auto">
          <a:xfrm>
            <a:off x="1898650" y="3198813"/>
            <a:ext cx="5348288" cy="2058987"/>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pPr>
            <a:r>
              <a:rPr lang="en-US" sz="18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level[i] = L;</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1800">
                <a:solidFill>
                  <a:schemeClr val="tx1"/>
                </a:solidFill>
                <a:latin typeface="Lucida Console" pitchFamily="49" charset="0"/>
                <a:cs typeface="Courier New" pitchFamily="49" charset="0"/>
              </a:rPr>
              <a:t>   </a:t>
            </a:r>
            <a:r>
              <a:rPr lang="en-US" sz="1800">
                <a:solidFill>
                  <a:schemeClr val="folHlink"/>
                </a:solidFill>
                <a:latin typeface="Lucida Console" pitchFamily="49" charset="0"/>
                <a:cs typeface="Courier New" pitchFamily="49" charset="0"/>
              </a:rPr>
              <a:t>while ((</a:t>
            </a:r>
            <a:r>
              <a:rPr lang="en-US" sz="2000">
                <a:solidFill>
                  <a:schemeClr val="folHlink"/>
                </a:solidFill>
                <a:latin typeface="Symbol" pitchFamily="18" charset="2"/>
              </a:rPr>
              <a:t>$</a:t>
            </a:r>
            <a:r>
              <a:rPr lang="en-US" sz="2400">
                <a:solidFill>
                  <a:schemeClr val="folHlink"/>
                </a:solidFill>
                <a:latin typeface="Symbol" pitchFamily="18" charset="2"/>
              </a:rPr>
              <a:t> </a:t>
            </a:r>
            <a:r>
              <a:rPr lang="en-US" sz="1800">
                <a:solidFill>
                  <a:schemeClr val="folHlink"/>
                </a:solidFill>
                <a:latin typeface="Lucida Console" pitchFamily="49" charset="0"/>
                <a:cs typeface="Courier New" pitchFamily="49" charset="0"/>
              </a:rPr>
              <a:t>k != i) level[k] &gt;= L)</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&amp;&amp; victim[L] == i)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    </a:t>
            </a:r>
          </a:p>
        </p:txBody>
      </p:sp>
      <p:sp>
        <p:nvSpPr>
          <p:cNvPr id="89096" name="AutoShape 23"/>
          <p:cNvSpPr>
            <a:spLocks noChangeArrowheads="1"/>
          </p:cNvSpPr>
          <p:nvPr/>
        </p:nvSpPr>
        <p:spPr bwMode="auto">
          <a:xfrm>
            <a:off x="2287588" y="3695700"/>
            <a:ext cx="2259012" cy="703263"/>
          </a:xfrm>
          <a:prstGeom prst="wedgeRoundRectCallout">
            <a:avLst>
              <a:gd name="adj1" fmla="val -1440"/>
              <a:gd name="adj2" fmla="val 48870"/>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
        <p:nvSpPr>
          <p:cNvPr id="89097" name="TextBox 8"/>
          <p:cNvSpPr txBox="1">
            <a:spLocks noChangeArrowheads="1"/>
          </p:cNvSpPr>
          <p:nvPr/>
        </p:nvSpPr>
        <p:spPr bwMode="auto">
          <a:xfrm>
            <a:off x="3048000" y="5486400"/>
            <a:ext cx="2995613" cy="584200"/>
          </a:xfrm>
          <a:prstGeom prst="rect">
            <a:avLst/>
          </a:prstGeom>
          <a:noFill/>
          <a:ln w="9525">
            <a:noFill/>
            <a:miter lim="800000"/>
            <a:headEnd/>
            <a:tailEnd/>
          </a:ln>
        </p:spPr>
        <p:txBody>
          <a:bodyPr wrap="none">
            <a:spAutoFit/>
          </a:bodyPr>
          <a:lstStyle/>
          <a:p>
            <a:r>
              <a:rPr lang="en-US" sz="3200" b="0" dirty="0">
                <a:latin typeface="Arial" pitchFamily="34" charset="0"/>
              </a:rPr>
              <a:t>From the Code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901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1656634-8A97-4C90-8E59-AAD212E9F770}" type="slidenum">
              <a:rPr lang="ar-SA" sz="1400" b="0">
                <a:solidFill>
                  <a:schemeClr val="tx1"/>
                </a:solidFill>
                <a:latin typeface="Arial" pitchFamily="34" charset="0"/>
                <a:cs typeface="Arial" pitchFamily="34" charset="0"/>
              </a:rPr>
              <a:pPr algn="r"/>
              <a:t>89</a:t>
            </a:fld>
            <a:endParaRPr lang="en-US" sz="1400" b="0" dirty="0">
              <a:solidFill>
                <a:schemeClr val="tx1"/>
              </a:solidFill>
              <a:latin typeface="Arial" pitchFamily="34" charset="0"/>
              <a:cs typeface="Arial" pitchFamily="34" charset="0"/>
            </a:endParaRPr>
          </a:p>
        </p:txBody>
      </p:sp>
      <p:pic>
        <p:nvPicPr>
          <p:cNvPr id="901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0117" name="Rectangle 3"/>
          <p:cNvSpPr>
            <a:spLocks noGrp="1" noChangeArrowheads="1"/>
          </p:cNvSpPr>
          <p:nvPr>
            <p:ph type="title" idx="4294967295"/>
          </p:nvPr>
        </p:nvSpPr>
        <p:spPr/>
        <p:txBody>
          <a:bodyPr/>
          <a:lstStyle/>
          <a:p>
            <a:r>
              <a:rPr lang="en-US" smtClean="0"/>
              <a:t>From the Code</a:t>
            </a:r>
          </a:p>
        </p:txBody>
      </p:sp>
      <p:sp>
        <p:nvSpPr>
          <p:cNvPr id="90118" name="Rectangle 4"/>
          <p:cNvSpPr>
            <a:spLocks noChangeArrowheads="1"/>
          </p:cNvSpPr>
          <p:nvPr/>
        </p:nvSpPr>
        <p:spPr bwMode="auto">
          <a:xfrm>
            <a:off x="642537" y="2166938"/>
            <a:ext cx="7388626" cy="1569660"/>
          </a:xfrm>
          <a:prstGeom prst="rect">
            <a:avLst/>
          </a:prstGeom>
          <a:noFill/>
          <a:ln w="9525">
            <a:noFill/>
            <a:miter lim="800000"/>
            <a:headEnd/>
            <a:tailEnd/>
          </a:ln>
        </p:spPr>
        <p:txBody>
          <a:bodyPr wrap="none">
            <a:spAutoFit/>
          </a:bodyPr>
          <a:lstStyle/>
          <a:p>
            <a:pPr algn="r"/>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(level[B])</a:t>
            </a:r>
          </a:p>
          <a:p>
            <a:pPr algn="r"/>
            <a:r>
              <a:rPr lang="en-US" sz="3200" b="0" dirty="0">
                <a:solidFill>
                  <a:schemeClr val="tx1"/>
                </a:solidFill>
                <a:latin typeface="Arial" pitchFamily="34" charset="0"/>
                <a:sym typeface="Wingdings" pitchFamily="2" charset="2"/>
              </a:rPr>
              <a:t>      </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t>
            </a:r>
          </a:p>
          <a:p>
            <a:pPr algn="r"/>
            <a:endParaRPr lang="en-US" sz="3200" b="0" dirty="0">
              <a:solidFill>
                <a:schemeClr val="tx1"/>
              </a:solidFill>
              <a:latin typeface="Arial" pitchFamily="34" charset="0"/>
            </a:endParaRPr>
          </a:p>
        </p:txBody>
      </p:sp>
      <p:sp>
        <p:nvSpPr>
          <p:cNvPr id="90119" name="Rectangle 5"/>
          <p:cNvSpPr>
            <a:spLocks noChangeArrowheads="1"/>
          </p:cNvSpPr>
          <p:nvPr/>
        </p:nvSpPr>
        <p:spPr bwMode="auto">
          <a:xfrm>
            <a:off x="1898650" y="3822700"/>
            <a:ext cx="5348288" cy="2058988"/>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pPr>
            <a:r>
              <a:rPr lang="en-US" sz="18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1800">
                <a:solidFill>
                  <a:schemeClr val="tx1"/>
                </a:solidFill>
                <a:latin typeface="Lucida Console" pitchFamily="49" charset="0"/>
                <a:cs typeface="Courier New" pitchFamily="49" charset="0"/>
              </a:rPr>
              <a:t>   while</a:t>
            </a:r>
            <a:r>
              <a:rPr lang="en-US" sz="1800">
                <a:solidFill>
                  <a:schemeClr val="accent2"/>
                </a:solidFill>
                <a:latin typeface="Lucida Console" pitchFamily="49" charset="0"/>
                <a:cs typeface="Courier New" pitchFamily="49" charset="0"/>
              </a:rPr>
              <a:t> ((</a:t>
            </a:r>
            <a:r>
              <a:rPr lang="en-US" sz="2000">
                <a:solidFill>
                  <a:schemeClr val="accent2"/>
                </a:solidFill>
                <a:latin typeface="Symbol" pitchFamily="18" charset="2"/>
              </a:rPr>
              <a:t>$</a:t>
            </a:r>
            <a:r>
              <a:rPr lang="en-US" sz="2400">
                <a:solidFill>
                  <a:schemeClr val="accent2"/>
                </a:solidFill>
                <a:latin typeface="Symbol" pitchFamily="18" charset="2"/>
              </a:rPr>
              <a:t> </a:t>
            </a:r>
            <a:r>
              <a:rPr lang="en-US" sz="1800">
                <a:solidFill>
                  <a:schemeClr val="accent2"/>
                </a:solidFill>
                <a:latin typeface="Lucida Console" pitchFamily="49" charset="0"/>
                <a:cs typeface="Courier New" pitchFamily="49" charset="0"/>
              </a:rPr>
              <a:t>k != i) level[k] &gt;= L)</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a:t>
            </a:r>
            <a:r>
              <a:rPr lang="en-US" sz="1800">
                <a:solidFill>
                  <a:schemeClr val="folHlink"/>
                </a:solidFill>
                <a:latin typeface="Lucida Console" pitchFamily="49" charset="0"/>
                <a:cs typeface="Courier New" pitchFamily="49" charset="0"/>
              </a:rPr>
              <a:t>&amp;&amp; victim[L] == i)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    </a:t>
            </a:r>
          </a:p>
        </p:txBody>
      </p:sp>
      <p:sp>
        <p:nvSpPr>
          <p:cNvPr id="90120" name="AutoShape 6"/>
          <p:cNvSpPr>
            <a:spLocks noChangeArrowheads="1"/>
          </p:cNvSpPr>
          <p:nvPr/>
        </p:nvSpPr>
        <p:spPr bwMode="auto">
          <a:xfrm>
            <a:off x="2243138" y="4638675"/>
            <a:ext cx="4610100" cy="774700"/>
          </a:xfrm>
          <a:prstGeom prst="wedgeRoundRectCallout">
            <a:avLst>
              <a:gd name="adj1" fmla="val -50426"/>
              <a:gd name="adj2" fmla="val -18296"/>
              <a:gd name="adj3" fmla="val 16667"/>
            </a:avLst>
          </a:prstGeom>
          <a:noFill/>
          <a:ln w="38100">
            <a:solidFill>
              <a:srgbClr val="FF0000"/>
            </a:solidFill>
            <a:miter lim="800000"/>
            <a:headEnd/>
            <a:tailEnd/>
          </a:ln>
        </p:spPr>
        <p:txBody>
          <a:bodyPr anchor="ctr"/>
          <a:lstStyle/>
          <a:p>
            <a:pPr algn="ctr"/>
            <a:endParaRPr lang="en-US" sz="2800" b="0" dirty="0">
              <a:solidFill>
                <a:srgbClr val="FF0000"/>
              </a:solidFill>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smtClean="0"/>
              <a:t>Art of Multiprocessor Programming</a:t>
            </a:r>
          </a:p>
        </p:txBody>
      </p:sp>
      <p:sp>
        <p:nvSpPr>
          <p:cNvPr id="10243" name="Slide Number Placeholder 4"/>
          <p:cNvSpPr>
            <a:spLocks noGrp="1"/>
          </p:cNvSpPr>
          <p:nvPr>
            <p:ph type="sldNum" sz="quarter" idx="11"/>
          </p:nvPr>
        </p:nvSpPr>
        <p:spPr>
          <a:noFill/>
        </p:spPr>
        <p:txBody>
          <a:bodyPr/>
          <a:lstStyle/>
          <a:p>
            <a:fld id="{83826313-FA42-45EF-A22F-2E8EE011EC35}" type="slidenum">
              <a:rPr lang="ar-SA" smtClean="0">
                <a:cs typeface="Arial" pitchFamily="34" charset="0"/>
              </a:rPr>
              <a:pPr/>
              <a:t>9</a:t>
            </a:fld>
            <a:endParaRPr lang="en-US" smtClean="0">
              <a:cs typeface="Arial" pitchFamily="34" charset="0"/>
            </a:endParaRPr>
          </a:p>
        </p:txBody>
      </p:sp>
      <p:pic>
        <p:nvPicPr>
          <p:cNvPr id="10244"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0245" name="Group 18"/>
          <p:cNvGrpSpPr>
            <a:grpSpLocks/>
          </p:cNvGrpSpPr>
          <p:nvPr/>
        </p:nvGrpSpPr>
        <p:grpSpPr bwMode="auto">
          <a:xfrm>
            <a:off x="838200" y="5024438"/>
            <a:ext cx="7391400" cy="762000"/>
            <a:chOff x="528" y="3192"/>
            <a:chExt cx="4656" cy="480"/>
          </a:xfrm>
        </p:grpSpPr>
        <p:sp>
          <p:nvSpPr>
            <p:cNvPr id="10261" name="AutoShape 1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endParaRPr>
            </a:p>
          </p:txBody>
        </p:sp>
        <p:sp>
          <p:nvSpPr>
            <p:cNvPr id="10262" name="Text Box 20"/>
            <p:cNvSpPr txBox="1">
              <a:spLocks noChangeArrowheads="1"/>
            </p:cNvSpPr>
            <p:nvPr/>
          </p:nvSpPr>
          <p:spPr bwMode="auto">
            <a:xfrm>
              <a:off x="689" y="3284"/>
              <a:ext cx="483" cy="291"/>
            </a:xfrm>
            <a:prstGeom prst="rect">
              <a:avLst/>
            </a:prstGeom>
            <a:noFill/>
            <a:ln w="9525">
              <a:noFill/>
              <a:miter lim="800000"/>
              <a:headEnd/>
              <a:tailEnd/>
            </a:ln>
          </p:spPr>
          <p:txBody>
            <a:bodyPr wrap="none">
              <a:spAutoFit/>
            </a:bodyPr>
            <a:lstStyle/>
            <a:p>
              <a:pPr algn="r"/>
              <a:r>
                <a:rPr lang="en-US" sz="2400" b="0" dirty="0">
                  <a:solidFill>
                    <a:schemeClr val="bg1"/>
                  </a:solidFill>
                  <a:latin typeface="Arial" pitchFamily="34" charset="0"/>
                </a:rPr>
                <a:t>time</a:t>
              </a:r>
            </a:p>
          </p:txBody>
        </p:sp>
      </p:grpSp>
      <p:sp>
        <p:nvSpPr>
          <p:cNvPr id="10246" name="Rectangle 2"/>
          <p:cNvSpPr>
            <a:spLocks noGrp="1" noChangeArrowheads="1"/>
          </p:cNvSpPr>
          <p:nvPr>
            <p:ph type="body" idx="1"/>
          </p:nvPr>
        </p:nvSpPr>
        <p:spPr>
          <a:xfrm>
            <a:off x="762000" y="1676400"/>
            <a:ext cx="7772400" cy="3276600"/>
          </a:xfrm>
        </p:spPr>
        <p:txBody>
          <a:bodyPr/>
          <a:lstStyle/>
          <a:p>
            <a:r>
              <a:rPr lang="en-US" smtClean="0"/>
              <a:t>A </a:t>
            </a:r>
            <a:r>
              <a:rPr lang="en-US" i="1" smtClean="0">
                <a:solidFill>
                  <a:srgbClr val="FF0000"/>
                </a:solidFill>
              </a:rPr>
              <a:t>thread</a:t>
            </a:r>
            <a:r>
              <a:rPr lang="en-US" smtClean="0"/>
              <a:t> </a:t>
            </a:r>
            <a:r>
              <a:rPr lang="en-US" smtClean="0">
                <a:solidFill>
                  <a:schemeClr val="tx1"/>
                </a:solidFill>
              </a:rPr>
              <a:t>A</a:t>
            </a:r>
            <a:r>
              <a:rPr lang="en-US" smtClean="0"/>
              <a:t> is (formally) a sequence </a:t>
            </a:r>
            <a:r>
              <a:rPr lang="en-US" smtClean="0">
                <a:solidFill>
                  <a:schemeClr val="tx1"/>
                </a:solidFill>
              </a:rPr>
              <a:t>a</a:t>
            </a:r>
            <a:r>
              <a:rPr lang="en-US" baseline="-25000" smtClean="0">
                <a:solidFill>
                  <a:schemeClr val="tx1"/>
                </a:solidFill>
              </a:rPr>
              <a:t>0</a:t>
            </a:r>
            <a:r>
              <a:rPr lang="en-US" smtClean="0">
                <a:solidFill>
                  <a:schemeClr val="tx1"/>
                </a:solidFill>
              </a:rPr>
              <a:t>,</a:t>
            </a:r>
            <a:r>
              <a:rPr lang="en-US" smtClean="0"/>
              <a:t> </a:t>
            </a:r>
            <a:r>
              <a:rPr lang="en-US" smtClean="0">
                <a:solidFill>
                  <a:schemeClr val="tx1"/>
                </a:solidFill>
              </a:rPr>
              <a:t>a</a:t>
            </a:r>
            <a:r>
              <a:rPr lang="en-US" baseline="-25000" smtClean="0">
                <a:solidFill>
                  <a:schemeClr val="tx1"/>
                </a:solidFill>
              </a:rPr>
              <a:t>1</a:t>
            </a:r>
            <a:r>
              <a:rPr lang="en-US" smtClean="0">
                <a:solidFill>
                  <a:schemeClr val="tx1"/>
                </a:solidFill>
              </a:rPr>
              <a:t>, ...</a:t>
            </a:r>
            <a:r>
              <a:rPr lang="en-US" baseline="-25000" smtClean="0">
                <a:solidFill>
                  <a:schemeClr val="tx1"/>
                </a:solidFill>
              </a:rPr>
              <a:t> </a:t>
            </a:r>
            <a:r>
              <a:rPr lang="en-US" smtClean="0"/>
              <a:t>of events </a:t>
            </a:r>
          </a:p>
          <a:p>
            <a:pPr lvl="1"/>
            <a:r>
              <a:rPr lang="en-US" smtClean="0"/>
              <a:t>“Trace” model</a:t>
            </a:r>
          </a:p>
          <a:p>
            <a:pPr lvl="1"/>
            <a:r>
              <a:rPr lang="en-US" smtClean="0"/>
              <a:t>Notation: </a:t>
            </a:r>
            <a:r>
              <a:rPr lang="en-US" smtClean="0">
                <a:solidFill>
                  <a:schemeClr val="tx1"/>
                </a:solidFill>
              </a:rPr>
              <a:t>a</a:t>
            </a:r>
            <a:r>
              <a:rPr lang="en-US" baseline="-25000" smtClean="0">
                <a:solidFill>
                  <a:schemeClr val="tx1"/>
                </a:solidFill>
              </a:rPr>
              <a:t>0</a:t>
            </a:r>
            <a:r>
              <a:rPr lang="en-US" smtClean="0"/>
              <a:t> </a:t>
            </a:r>
            <a:r>
              <a:rPr lang="en-US" sz="2000" smtClean="0">
                <a:solidFill>
                  <a:schemeClr val="tx1"/>
                </a:solidFill>
                <a:sym typeface="Wingdings" pitchFamily="2" charset="2"/>
              </a:rPr>
              <a:t></a:t>
            </a:r>
            <a:r>
              <a:rPr lang="en-US" sz="2000" smtClean="0">
                <a:sym typeface="Wingdings" pitchFamily="2" charset="2"/>
              </a:rPr>
              <a:t> </a:t>
            </a:r>
            <a:r>
              <a:rPr lang="en-US" smtClean="0">
                <a:solidFill>
                  <a:schemeClr val="tx1"/>
                </a:solidFill>
              </a:rPr>
              <a:t>a</a:t>
            </a:r>
            <a:r>
              <a:rPr lang="en-US" baseline="-25000" smtClean="0">
                <a:solidFill>
                  <a:schemeClr val="tx1"/>
                </a:solidFill>
              </a:rPr>
              <a:t>1 </a:t>
            </a:r>
            <a:r>
              <a:rPr lang="en-US" smtClean="0"/>
              <a:t>indicates order</a:t>
            </a:r>
          </a:p>
        </p:txBody>
      </p:sp>
      <p:sp>
        <p:nvSpPr>
          <p:cNvPr id="10247"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p:spPr>
        <p:txBody>
          <a:bodyPr wrap="none" anchor="ctr"/>
          <a:lstStyle/>
          <a:p>
            <a:endParaRPr lang="en-US" dirty="0">
              <a:latin typeface="Arial" pitchFamily="34" charset="0"/>
            </a:endParaRPr>
          </a:p>
        </p:txBody>
      </p:sp>
      <p:sp>
        <p:nvSpPr>
          <p:cNvPr id="10248" name="Line 5"/>
          <p:cNvSpPr>
            <a:spLocks noChangeShapeType="1"/>
          </p:cNvSpPr>
          <p:nvPr/>
        </p:nvSpPr>
        <p:spPr bwMode="auto">
          <a:xfrm>
            <a:off x="2743200" y="51816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0249" name="Rectangle 6"/>
          <p:cNvSpPr>
            <a:spLocks noChangeArrowheads="1"/>
          </p:cNvSpPr>
          <p:nvPr/>
        </p:nvSpPr>
        <p:spPr bwMode="auto">
          <a:xfrm>
            <a:off x="2434535" y="4129088"/>
            <a:ext cx="530915"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0</a:t>
            </a:r>
          </a:p>
        </p:txBody>
      </p:sp>
      <p:sp>
        <p:nvSpPr>
          <p:cNvPr id="10250" name="Rectangle 7"/>
          <p:cNvSpPr>
            <a:spLocks noGrp="1" noChangeArrowheads="1"/>
          </p:cNvSpPr>
          <p:nvPr>
            <p:ph type="title"/>
          </p:nvPr>
        </p:nvSpPr>
        <p:spPr/>
        <p:txBody>
          <a:bodyPr/>
          <a:lstStyle/>
          <a:p>
            <a:r>
              <a:rPr lang="en-US" smtClean="0"/>
              <a:t>Threads</a:t>
            </a:r>
          </a:p>
        </p:txBody>
      </p:sp>
      <p:sp>
        <p:nvSpPr>
          <p:cNvPr id="10251" name="Line 8"/>
          <p:cNvSpPr>
            <a:spLocks noChangeShapeType="1"/>
          </p:cNvSpPr>
          <p:nvPr/>
        </p:nvSpPr>
        <p:spPr bwMode="auto">
          <a:xfrm>
            <a:off x="3492500" y="4710113"/>
            <a:ext cx="0" cy="457200"/>
          </a:xfrm>
          <a:prstGeom prst="line">
            <a:avLst/>
          </a:prstGeom>
          <a:noFill/>
          <a:ln w="38100">
            <a:solidFill>
              <a:schemeClr val="tx1"/>
            </a:solidFill>
            <a:round/>
            <a:headEnd/>
            <a:tailEnd type="triangle" w="med" len="med"/>
          </a:ln>
        </p:spPr>
        <p:txBody>
          <a:bodyPr wrap="none" anchor="ctr"/>
          <a:lstStyle/>
          <a:p>
            <a:endParaRPr lang="en-US" dirty="0">
              <a:latin typeface="Arial" pitchFamily="34" charset="0"/>
            </a:endParaRPr>
          </a:p>
        </p:txBody>
      </p:sp>
      <p:sp>
        <p:nvSpPr>
          <p:cNvPr id="10252" name="Line 9"/>
          <p:cNvSpPr>
            <a:spLocks noChangeShapeType="1"/>
          </p:cNvSpPr>
          <p:nvPr/>
        </p:nvSpPr>
        <p:spPr bwMode="auto">
          <a:xfrm>
            <a:off x="3492500" y="5167313"/>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0253" name="Rectangle 10"/>
          <p:cNvSpPr>
            <a:spLocks noChangeArrowheads="1"/>
          </p:cNvSpPr>
          <p:nvPr/>
        </p:nvSpPr>
        <p:spPr bwMode="auto">
          <a:xfrm>
            <a:off x="3196659" y="4114800"/>
            <a:ext cx="518091"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1</a:t>
            </a:r>
          </a:p>
        </p:txBody>
      </p:sp>
      <p:sp>
        <p:nvSpPr>
          <p:cNvPr id="10254" name="Line 11"/>
          <p:cNvSpPr>
            <a:spLocks noChangeShapeType="1"/>
          </p:cNvSpPr>
          <p:nvPr/>
        </p:nvSpPr>
        <p:spPr bwMode="auto">
          <a:xfrm>
            <a:off x="4241800" y="4695825"/>
            <a:ext cx="0" cy="457200"/>
          </a:xfrm>
          <a:prstGeom prst="line">
            <a:avLst/>
          </a:prstGeom>
          <a:noFill/>
          <a:ln w="38100">
            <a:solidFill>
              <a:schemeClr val="tx1"/>
            </a:solidFill>
            <a:round/>
            <a:headEnd/>
            <a:tailEnd type="triangle" w="med" len="med"/>
          </a:ln>
        </p:spPr>
        <p:txBody>
          <a:bodyPr wrap="none" anchor="ctr"/>
          <a:lstStyle/>
          <a:p>
            <a:endParaRPr lang="en-US" dirty="0">
              <a:latin typeface="Arial" pitchFamily="34" charset="0"/>
            </a:endParaRPr>
          </a:p>
        </p:txBody>
      </p:sp>
      <p:sp>
        <p:nvSpPr>
          <p:cNvPr id="10255" name="Line 12"/>
          <p:cNvSpPr>
            <a:spLocks noChangeShapeType="1"/>
          </p:cNvSpPr>
          <p:nvPr/>
        </p:nvSpPr>
        <p:spPr bwMode="auto">
          <a:xfrm>
            <a:off x="4241800" y="5153025"/>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0256" name="Rectangle 13"/>
          <p:cNvSpPr>
            <a:spLocks noChangeArrowheads="1"/>
          </p:cNvSpPr>
          <p:nvPr/>
        </p:nvSpPr>
        <p:spPr bwMode="auto">
          <a:xfrm>
            <a:off x="3964885" y="4114800"/>
            <a:ext cx="530915"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a:t>
            </a:r>
            <a:r>
              <a:rPr lang="en-US" sz="2800" b="0" baseline="-25000" dirty="0">
                <a:solidFill>
                  <a:schemeClr val="tx1"/>
                </a:solidFill>
                <a:latin typeface="Arial" pitchFamily="34" charset="0"/>
              </a:rPr>
              <a:t>2</a:t>
            </a:r>
          </a:p>
        </p:txBody>
      </p:sp>
      <p:sp>
        <p:nvSpPr>
          <p:cNvPr id="10257" name="Line 14"/>
          <p:cNvSpPr>
            <a:spLocks noChangeShapeType="1"/>
          </p:cNvSpPr>
          <p:nvPr/>
        </p:nvSpPr>
        <p:spPr bwMode="auto">
          <a:xfrm>
            <a:off x="4876800" y="51816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0258" name="Line 15"/>
          <p:cNvSpPr>
            <a:spLocks noChangeShapeType="1"/>
          </p:cNvSpPr>
          <p:nvPr/>
        </p:nvSpPr>
        <p:spPr bwMode="auto">
          <a:xfrm>
            <a:off x="5029200" y="51816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0259" name="Line 16"/>
          <p:cNvSpPr>
            <a:spLocks noChangeShapeType="1"/>
          </p:cNvSpPr>
          <p:nvPr/>
        </p:nvSpPr>
        <p:spPr bwMode="auto">
          <a:xfrm>
            <a:off x="5181600" y="5181600"/>
            <a:ext cx="0" cy="457200"/>
          </a:xfrm>
          <a:prstGeom prst="line">
            <a:avLst/>
          </a:prstGeom>
          <a:noFill/>
          <a:ln w="76200">
            <a:solidFill>
              <a:srgbClr val="FFFF00"/>
            </a:solidFill>
            <a:round/>
            <a:headEnd/>
            <a:tailEnd/>
          </a:ln>
        </p:spPr>
        <p:txBody>
          <a:bodyPr wrap="none" anchor="ctr"/>
          <a:lstStyle/>
          <a:p>
            <a:endParaRPr lang="en-US" dirty="0">
              <a:latin typeface="Arial" pitchFamily="34" charset="0"/>
            </a:endParaRPr>
          </a:p>
        </p:txBody>
      </p:sp>
      <p:sp>
        <p:nvSpPr>
          <p:cNvPr id="10260" name="Rectangle 17"/>
          <p:cNvSpPr>
            <a:spLocks noChangeArrowheads="1"/>
          </p:cNvSpPr>
          <p:nvPr/>
        </p:nvSpPr>
        <p:spPr bwMode="auto">
          <a:xfrm>
            <a:off x="4680724" y="4114800"/>
            <a:ext cx="543739" cy="523220"/>
          </a:xfrm>
          <a:prstGeom prst="rect">
            <a:avLst/>
          </a:prstGeom>
          <a:noFill/>
          <a:ln w="9525">
            <a:noFill/>
            <a:miter lim="800000"/>
            <a:headEnd/>
            <a:tailEnd/>
          </a:ln>
        </p:spPr>
        <p:txBody>
          <a:bodyPr wrap="none">
            <a:spAutoFit/>
          </a:bodyPr>
          <a:lstStyle/>
          <a:p>
            <a:pPr algn="r"/>
            <a:r>
              <a:rPr lang="en-US" sz="2800" b="0" dirty="0">
                <a:solidFill>
                  <a:schemeClr val="tx1"/>
                </a:solidFill>
                <a:latin typeface="Arial" pitchFamily="34" charset="0"/>
              </a:rPr>
              <a:t>…</a:t>
            </a:r>
            <a:endParaRPr lang="en-US" sz="2800" b="0" baseline="-2500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911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448E0BB-8510-44E6-8A59-2B2371AD2827}" type="slidenum">
              <a:rPr lang="ar-SA" sz="1400" b="0">
                <a:solidFill>
                  <a:schemeClr val="tx1"/>
                </a:solidFill>
                <a:latin typeface="Arial" pitchFamily="34" charset="0"/>
                <a:cs typeface="Arial" pitchFamily="34" charset="0"/>
              </a:rPr>
              <a:pPr algn="r"/>
              <a:t>90</a:t>
            </a:fld>
            <a:endParaRPr lang="en-US" sz="1400" b="0" dirty="0">
              <a:solidFill>
                <a:schemeClr val="tx1"/>
              </a:solidFill>
              <a:latin typeface="Arial" pitchFamily="34" charset="0"/>
              <a:cs typeface="Arial" pitchFamily="34" charset="0"/>
            </a:endParaRPr>
          </a:p>
        </p:txBody>
      </p:sp>
      <p:pic>
        <p:nvPicPr>
          <p:cNvPr id="91140"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1141" name="Rectangle 2"/>
          <p:cNvSpPr>
            <a:spLocks noGrp="1" noChangeArrowheads="1"/>
          </p:cNvSpPr>
          <p:nvPr>
            <p:ph type="title" idx="4294967295"/>
          </p:nvPr>
        </p:nvSpPr>
        <p:spPr/>
        <p:txBody>
          <a:bodyPr/>
          <a:lstStyle/>
          <a:p>
            <a:r>
              <a:rPr lang="en-US" smtClean="0"/>
              <a:t>By Assumption</a:t>
            </a:r>
          </a:p>
        </p:txBody>
      </p:sp>
      <p:sp>
        <p:nvSpPr>
          <p:cNvPr id="91142" name="Text Box 4"/>
          <p:cNvSpPr txBox="1">
            <a:spLocks noChangeArrowheads="1"/>
          </p:cNvSpPr>
          <p:nvPr/>
        </p:nvSpPr>
        <p:spPr bwMode="auto">
          <a:xfrm>
            <a:off x="1100138" y="3468688"/>
            <a:ext cx="6442075" cy="1066800"/>
          </a:xfrm>
          <a:prstGeom prst="rect">
            <a:avLst/>
          </a:prstGeom>
          <a:noFill/>
          <a:ln w="9525">
            <a:noFill/>
            <a:miter lim="800000"/>
            <a:headEnd/>
            <a:tailEnd/>
          </a:ln>
        </p:spPr>
        <p:txBody>
          <a:bodyPr>
            <a:spAutoFit/>
          </a:bodyPr>
          <a:lstStyle/>
          <a:p>
            <a:pPr algn="ctr"/>
            <a:r>
              <a:rPr lang="en-US" sz="3200" b="0" dirty="0">
                <a:solidFill>
                  <a:schemeClr val="accent2"/>
                </a:solidFill>
                <a:latin typeface="Arial" pitchFamily="34" charset="0"/>
              </a:rPr>
              <a:t>By assumption,</a:t>
            </a:r>
            <a:r>
              <a:rPr lang="en-US" sz="3200" b="0" dirty="0">
                <a:solidFill>
                  <a:schemeClr val="tx1"/>
                </a:solidFill>
                <a:latin typeface="Arial" pitchFamily="34" charset="0"/>
              </a:rPr>
              <a:t> A</a:t>
            </a:r>
            <a:r>
              <a:rPr lang="en-US" sz="3200" b="0" dirty="0">
                <a:solidFill>
                  <a:srgbClr val="FF0000"/>
                </a:solidFill>
                <a:latin typeface="Arial" pitchFamily="34" charset="0"/>
              </a:rPr>
              <a:t> </a:t>
            </a:r>
            <a:r>
              <a:rPr lang="en-US" sz="3200" b="0" dirty="0">
                <a:solidFill>
                  <a:schemeClr val="accent2"/>
                </a:solidFill>
                <a:latin typeface="Arial" pitchFamily="34" charset="0"/>
              </a:rPr>
              <a:t>is the last thread to write</a:t>
            </a:r>
            <a:r>
              <a:rPr lang="en-US" sz="3200" b="0" dirty="0">
                <a:latin typeface="Arial" pitchFamily="34" charset="0"/>
              </a:rPr>
              <a:t> </a:t>
            </a:r>
            <a:r>
              <a:rPr lang="en-US" sz="3200" dirty="0">
                <a:solidFill>
                  <a:schemeClr val="tx1"/>
                </a:solidFill>
                <a:latin typeface="Arial" pitchFamily="34" charset="0"/>
              </a:rPr>
              <a:t>victim[L]</a:t>
            </a:r>
          </a:p>
        </p:txBody>
      </p:sp>
      <p:sp>
        <p:nvSpPr>
          <p:cNvPr id="91143" name="Rectangle 9"/>
          <p:cNvSpPr>
            <a:spLocks noChangeArrowheads="1"/>
          </p:cNvSpPr>
          <p:nvPr/>
        </p:nvSpPr>
        <p:spPr bwMode="auto">
          <a:xfrm>
            <a:off x="296863" y="2379663"/>
            <a:ext cx="8664575" cy="579437"/>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92163"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9E516B7-5C9B-415C-A639-CF335B721D3C}" type="slidenum">
              <a:rPr lang="ar-SA" sz="1400" b="0">
                <a:solidFill>
                  <a:schemeClr val="tx1"/>
                </a:solidFill>
                <a:latin typeface="Arial" pitchFamily="34" charset="0"/>
                <a:cs typeface="Arial" pitchFamily="34" charset="0"/>
              </a:rPr>
              <a:pPr algn="r"/>
              <a:t>91</a:t>
            </a:fld>
            <a:endParaRPr lang="en-US" sz="1400" b="0" dirty="0">
              <a:solidFill>
                <a:schemeClr val="tx1"/>
              </a:solidFill>
              <a:latin typeface="Arial" pitchFamily="34" charset="0"/>
              <a:cs typeface="Arial" pitchFamily="34" charset="0"/>
            </a:endParaRPr>
          </a:p>
        </p:txBody>
      </p:sp>
      <p:pic>
        <p:nvPicPr>
          <p:cNvPr id="921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2165" name="Rectangle 3"/>
          <p:cNvSpPr>
            <a:spLocks noGrp="1" noChangeArrowheads="1"/>
          </p:cNvSpPr>
          <p:nvPr>
            <p:ph type="title" idx="4294967295"/>
          </p:nvPr>
        </p:nvSpPr>
        <p:spPr/>
        <p:txBody>
          <a:bodyPr/>
          <a:lstStyle/>
          <a:p>
            <a:r>
              <a:rPr lang="en-US" smtClean="0"/>
              <a:t>Combining Observations</a:t>
            </a:r>
          </a:p>
        </p:txBody>
      </p:sp>
      <p:sp>
        <p:nvSpPr>
          <p:cNvPr id="92166" name="Rectangle 4"/>
          <p:cNvSpPr>
            <a:spLocks noChangeArrowheads="1"/>
          </p:cNvSpPr>
          <p:nvPr/>
        </p:nvSpPr>
        <p:spPr bwMode="auto">
          <a:xfrm>
            <a:off x="509588" y="2174875"/>
            <a:ext cx="7867858" cy="584775"/>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(level[B]=L)</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p>
        </p:txBody>
      </p:sp>
      <p:sp>
        <p:nvSpPr>
          <p:cNvPr id="92167" name="Rectangle 5"/>
          <p:cNvSpPr>
            <a:spLocks noChangeArrowheads="1"/>
          </p:cNvSpPr>
          <p:nvPr/>
        </p:nvSpPr>
        <p:spPr bwMode="auto">
          <a:xfrm>
            <a:off x="509588" y="2886075"/>
            <a:ext cx="9598025" cy="579438"/>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p>
        </p:txBody>
      </p:sp>
      <p:sp>
        <p:nvSpPr>
          <p:cNvPr id="92168" name="Rectangle 6"/>
          <p:cNvSpPr>
            <a:spLocks noChangeArrowheads="1"/>
          </p:cNvSpPr>
          <p:nvPr/>
        </p:nvSpPr>
        <p:spPr bwMode="auto">
          <a:xfrm>
            <a:off x="509588" y="3502025"/>
            <a:ext cx="7388561" cy="1077218"/>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(level[B])</a:t>
            </a:r>
          </a:p>
          <a:p>
            <a:r>
              <a:rPr lang="en-US" sz="3200" b="0" dirty="0">
                <a:solidFill>
                  <a:schemeClr val="tx1"/>
                </a:solidFill>
                <a:latin typeface="Arial" pitchFamily="34" charset="0"/>
                <a:sym typeface="Wingdings" pitchFamily="2" charset="2"/>
              </a:rPr>
              <a:t>            </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92163"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9E516B7-5C9B-415C-A639-CF335B721D3C}" type="slidenum">
              <a:rPr lang="ar-SA" sz="1400" b="0">
                <a:solidFill>
                  <a:schemeClr val="tx1"/>
                </a:solidFill>
                <a:latin typeface="Arial" pitchFamily="34" charset="0"/>
                <a:cs typeface="Arial" pitchFamily="34" charset="0"/>
              </a:rPr>
              <a:pPr algn="r"/>
              <a:t>92</a:t>
            </a:fld>
            <a:endParaRPr lang="en-US" sz="1400" b="0" dirty="0">
              <a:solidFill>
                <a:schemeClr val="tx1"/>
              </a:solidFill>
              <a:latin typeface="Arial" pitchFamily="34" charset="0"/>
              <a:cs typeface="Arial" pitchFamily="34" charset="0"/>
            </a:endParaRPr>
          </a:p>
        </p:txBody>
      </p:sp>
      <p:pic>
        <p:nvPicPr>
          <p:cNvPr id="921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2165" name="Rectangle 3"/>
          <p:cNvSpPr>
            <a:spLocks noGrp="1" noChangeArrowheads="1"/>
          </p:cNvSpPr>
          <p:nvPr>
            <p:ph type="title" idx="4294967295"/>
          </p:nvPr>
        </p:nvSpPr>
        <p:spPr/>
        <p:txBody>
          <a:bodyPr/>
          <a:lstStyle/>
          <a:p>
            <a:r>
              <a:rPr lang="en-US" smtClean="0"/>
              <a:t>Combining Observations</a:t>
            </a:r>
          </a:p>
        </p:txBody>
      </p:sp>
      <p:sp>
        <p:nvSpPr>
          <p:cNvPr id="92166" name="Rectangle 4"/>
          <p:cNvSpPr>
            <a:spLocks noChangeArrowheads="1"/>
          </p:cNvSpPr>
          <p:nvPr/>
        </p:nvSpPr>
        <p:spPr bwMode="auto">
          <a:xfrm>
            <a:off x="509588" y="2174875"/>
            <a:ext cx="7867858" cy="584775"/>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(level[B]=L)</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p>
        </p:txBody>
      </p:sp>
      <p:sp>
        <p:nvSpPr>
          <p:cNvPr id="92167" name="Rectangle 5"/>
          <p:cNvSpPr>
            <a:spLocks noChangeArrowheads="1"/>
          </p:cNvSpPr>
          <p:nvPr/>
        </p:nvSpPr>
        <p:spPr bwMode="auto">
          <a:xfrm>
            <a:off x="509588" y="2886075"/>
            <a:ext cx="9598025" cy="579438"/>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p>
        </p:txBody>
      </p:sp>
      <p:sp>
        <p:nvSpPr>
          <p:cNvPr id="92168" name="Rectangle 6"/>
          <p:cNvSpPr>
            <a:spLocks noChangeArrowheads="1"/>
          </p:cNvSpPr>
          <p:nvPr/>
        </p:nvSpPr>
        <p:spPr bwMode="auto">
          <a:xfrm>
            <a:off x="509588" y="3502025"/>
            <a:ext cx="7388561" cy="1077218"/>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(level[B])</a:t>
            </a:r>
          </a:p>
          <a:p>
            <a:r>
              <a:rPr lang="en-US" sz="3200" b="0" dirty="0">
                <a:solidFill>
                  <a:schemeClr val="tx1"/>
                </a:solidFill>
                <a:latin typeface="Arial" pitchFamily="34" charset="0"/>
                <a:sym typeface="Wingdings" pitchFamily="2" charset="2"/>
              </a:rPr>
              <a:t>            </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t>
            </a:r>
          </a:p>
        </p:txBody>
      </p:sp>
      <p:sp>
        <p:nvSpPr>
          <p:cNvPr id="9" name="Rectangle 12"/>
          <p:cNvSpPr>
            <a:spLocks noChangeArrowheads="1"/>
          </p:cNvSpPr>
          <p:nvPr/>
        </p:nvSpPr>
        <p:spPr bwMode="auto">
          <a:xfrm>
            <a:off x="4754345" y="1981201"/>
            <a:ext cx="3725865" cy="874713"/>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
        <p:nvSpPr>
          <p:cNvPr id="10" name="Rectangle 13"/>
          <p:cNvSpPr>
            <a:spLocks noChangeArrowheads="1"/>
          </p:cNvSpPr>
          <p:nvPr/>
        </p:nvSpPr>
        <p:spPr bwMode="auto">
          <a:xfrm>
            <a:off x="1132114" y="3587752"/>
            <a:ext cx="3381828" cy="45720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92163"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9E516B7-5C9B-415C-A639-CF335B721D3C}" type="slidenum">
              <a:rPr lang="ar-SA" sz="1400" b="0">
                <a:solidFill>
                  <a:schemeClr val="tx1"/>
                </a:solidFill>
                <a:latin typeface="Arial" pitchFamily="34" charset="0"/>
                <a:cs typeface="Arial" pitchFamily="34" charset="0"/>
              </a:rPr>
              <a:pPr algn="r"/>
              <a:t>93</a:t>
            </a:fld>
            <a:endParaRPr lang="en-US" sz="1400" b="0" dirty="0">
              <a:solidFill>
                <a:schemeClr val="tx1"/>
              </a:solidFill>
              <a:latin typeface="Arial" pitchFamily="34" charset="0"/>
              <a:cs typeface="Arial" pitchFamily="34" charset="0"/>
            </a:endParaRPr>
          </a:p>
        </p:txBody>
      </p:sp>
      <p:pic>
        <p:nvPicPr>
          <p:cNvPr id="921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2165" name="Rectangle 3"/>
          <p:cNvSpPr>
            <a:spLocks noGrp="1" noChangeArrowheads="1"/>
          </p:cNvSpPr>
          <p:nvPr>
            <p:ph type="title" idx="4294967295"/>
          </p:nvPr>
        </p:nvSpPr>
        <p:spPr/>
        <p:txBody>
          <a:bodyPr/>
          <a:lstStyle/>
          <a:p>
            <a:r>
              <a:rPr lang="en-US" smtClean="0"/>
              <a:t>Combining Observations</a:t>
            </a:r>
          </a:p>
        </p:txBody>
      </p:sp>
      <p:sp>
        <p:nvSpPr>
          <p:cNvPr id="92166" name="Rectangle 4"/>
          <p:cNvSpPr>
            <a:spLocks noChangeArrowheads="1"/>
          </p:cNvSpPr>
          <p:nvPr/>
        </p:nvSpPr>
        <p:spPr bwMode="auto">
          <a:xfrm>
            <a:off x="509588" y="2174875"/>
            <a:ext cx="7867858" cy="584775"/>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(1)</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(level[B]=L)</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p>
        </p:txBody>
      </p:sp>
      <p:sp>
        <p:nvSpPr>
          <p:cNvPr id="92167" name="Rectangle 5"/>
          <p:cNvSpPr>
            <a:spLocks noChangeArrowheads="1"/>
          </p:cNvSpPr>
          <p:nvPr/>
        </p:nvSpPr>
        <p:spPr bwMode="auto">
          <a:xfrm>
            <a:off x="509588" y="2886075"/>
            <a:ext cx="9598025" cy="579438"/>
          </a:xfrm>
          <a:prstGeom prst="rect">
            <a:avLst/>
          </a:prstGeom>
          <a:noFill/>
          <a:ln w="9525">
            <a:noFill/>
            <a:miter lim="800000"/>
            <a:headEnd/>
            <a:tailEnd/>
          </a:ln>
        </p:spPr>
        <p:txBody>
          <a:bodyPr>
            <a:spAutoFit/>
          </a:bodyPr>
          <a:lstStyle/>
          <a:p>
            <a:r>
              <a:rPr lang="en-US" sz="3200" b="0" dirty="0">
                <a:solidFill>
                  <a:srgbClr val="FF0000"/>
                </a:solidFill>
                <a:latin typeface="Arial" pitchFamily="34" charset="0"/>
              </a:rPr>
              <a:t>(3)</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B</a:t>
            </a:r>
            <a:r>
              <a:rPr lang="en-US" sz="3200" b="0" dirty="0">
                <a:solidFill>
                  <a:schemeClr val="tx1"/>
                </a:solidFill>
                <a:latin typeface="Arial" pitchFamily="34" charset="0"/>
              </a:rPr>
              <a:t>(victim[L]=B)</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p>
        </p:txBody>
      </p:sp>
      <p:sp>
        <p:nvSpPr>
          <p:cNvPr id="92168" name="Rectangle 6"/>
          <p:cNvSpPr>
            <a:spLocks noChangeArrowheads="1"/>
          </p:cNvSpPr>
          <p:nvPr/>
        </p:nvSpPr>
        <p:spPr bwMode="auto">
          <a:xfrm>
            <a:off x="509588" y="3502025"/>
            <a:ext cx="7388561" cy="1077218"/>
          </a:xfrm>
          <a:prstGeom prst="rect">
            <a:avLst/>
          </a:prstGeom>
          <a:noFill/>
          <a:ln w="9525">
            <a:noFill/>
            <a:miter lim="800000"/>
            <a:headEnd/>
            <a:tailEnd/>
          </a:ln>
        </p:spPr>
        <p:txBody>
          <a:bodyPr wrap="none">
            <a:spAutoFit/>
          </a:bodyPr>
          <a:lstStyle/>
          <a:p>
            <a:r>
              <a:rPr lang="en-US" sz="3200" b="0" dirty="0">
                <a:solidFill>
                  <a:srgbClr val="FF0000"/>
                </a:solidFill>
                <a:latin typeface="Arial" pitchFamily="34" charset="0"/>
              </a:rPr>
              <a:t>(2)</a:t>
            </a:r>
            <a:r>
              <a:rPr lang="en-US" sz="3200" b="0" dirty="0">
                <a:solidFill>
                  <a:schemeClr val="tx1"/>
                </a:solidFill>
                <a:latin typeface="Arial" pitchFamily="34" charset="0"/>
              </a:rPr>
              <a:t> </a:t>
            </a:r>
            <a:r>
              <a:rPr lang="en-US" sz="3200" b="0" dirty="0" err="1">
                <a:solidFill>
                  <a:schemeClr val="tx1"/>
                </a:solidFill>
                <a:latin typeface="Arial" pitchFamily="34" charset="0"/>
              </a:rPr>
              <a:t>write</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a:t>
            </a:r>
            <a:r>
              <a:rPr lang="en-US" sz="3200" b="0" dirty="0">
                <a:solidFill>
                  <a:schemeClr val="tx1"/>
                </a:solidFill>
                <a:latin typeface="Arial" pitchFamily="34" charset="0"/>
                <a:sym typeface="Wingdings" pitchFamily="2" charset="2"/>
              </a:rPr>
              <a:t></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(level[B])</a:t>
            </a:r>
          </a:p>
          <a:p>
            <a:r>
              <a:rPr lang="en-US" sz="3200" b="0" dirty="0">
                <a:solidFill>
                  <a:schemeClr val="tx1"/>
                </a:solidFill>
                <a:latin typeface="Arial" pitchFamily="34" charset="0"/>
                <a:sym typeface="Wingdings" pitchFamily="2" charset="2"/>
              </a:rPr>
              <a:t>            </a:t>
            </a:r>
            <a:r>
              <a:rPr lang="en-US" sz="3200" b="0" dirty="0" err="1">
                <a:solidFill>
                  <a:schemeClr val="tx1"/>
                </a:solidFill>
                <a:latin typeface="Arial" pitchFamily="34" charset="0"/>
              </a:rPr>
              <a:t>read</a:t>
            </a:r>
            <a:r>
              <a:rPr lang="en-US" sz="3200" b="0" baseline="-25000" dirty="0" err="1">
                <a:solidFill>
                  <a:schemeClr val="tx1"/>
                </a:solidFill>
                <a:latin typeface="Arial" pitchFamily="34" charset="0"/>
              </a:rPr>
              <a:t>A</a:t>
            </a:r>
            <a:r>
              <a:rPr lang="en-US" sz="3200" b="0" dirty="0">
                <a:solidFill>
                  <a:schemeClr val="tx1"/>
                </a:solidFill>
                <a:latin typeface="Arial" pitchFamily="34" charset="0"/>
              </a:rPr>
              <a:t>(victim[L])</a:t>
            </a:r>
          </a:p>
        </p:txBody>
      </p:sp>
      <p:sp>
        <p:nvSpPr>
          <p:cNvPr id="9" name="Rectangle 12"/>
          <p:cNvSpPr>
            <a:spLocks noChangeArrowheads="1"/>
          </p:cNvSpPr>
          <p:nvPr/>
        </p:nvSpPr>
        <p:spPr bwMode="auto">
          <a:xfrm>
            <a:off x="4754345" y="1981201"/>
            <a:ext cx="3725865" cy="874713"/>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
        <p:nvSpPr>
          <p:cNvPr id="10" name="Rectangle 13"/>
          <p:cNvSpPr>
            <a:spLocks noChangeArrowheads="1"/>
          </p:cNvSpPr>
          <p:nvPr/>
        </p:nvSpPr>
        <p:spPr bwMode="auto">
          <a:xfrm>
            <a:off x="1132114" y="3587752"/>
            <a:ext cx="3381828" cy="45720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
        <p:nvSpPr>
          <p:cNvPr id="11" name="AutoShape 12"/>
          <p:cNvSpPr>
            <a:spLocks noChangeArrowheads="1"/>
          </p:cNvSpPr>
          <p:nvPr/>
        </p:nvSpPr>
        <p:spPr bwMode="auto">
          <a:xfrm>
            <a:off x="4862286" y="3465513"/>
            <a:ext cx="2946400" cy="658812"/>
          </a:xfrm>
          <a:prstGeom prst="wedgeRoundRectCallout">
            <a:avLst>
              <a:gd name="adj1" fmla="val -46401"/>
              <a:gd name="adj2" fmla="val 187898"/>
              <a:gd name="adj3" fmla="val 16667"/>
            </a:avLst>
          </a:prstGeom>
          <a:noFill/>
          <a:ln w="38100">
            <a:solidFill>
              <a:srgbClr val="FF0000"/>
            </a:solidFill>
            <a:miter lim="800000"/>
            <a:headEnd/>
            <a:tailEnd/>
          </a:ln>
        </p:spPr>
        <p:txBody>
          <a:bodyPr wrap="square" anchor="ctr">
            <a:spAutoFit/>
          </a:bodyPr>
          <a:lstStyle/>
          <a:p>
            <a:pPr algn="ctr"/>
            <a:endParaRPr lang="en-US" sz="3200" b="0" dirty="0">
              <a:latin typeface="Arial" pitchFamily="34" charset="0"/>
            </a:endParaRPr>
          </a:p>
        </p:txBody>
      </p:sp>
      <p:sp>
        <p:nvSpPr>
          <p:cNvPr id="12" name="Text Box 13"/>
          <p:cNvSpPr txBox="1">
            <a:spLocks noChangeArrowheads="1"/>
          </p:cNvSpPr>
          <p:nvPr/>
        </p:nvSpPr>
        <p:spPr bwMode="auto">
          <a:xfrm>
            <a:off x="921544" y="4984127"/>
            <a:ext cx="7300912" cy="954107"/>
          </a:xfrm>
          <a:prstGeom prst="rect">
            <a:avLst/>
          </a:prstGeom>
          <a:noFill/>
          <a:ln w="9525">
            <a:noFill/>
            <a:miter lim="800000"/>
            <a:headEnd/>
            <a:tailEnd/>
          </a:ln>
        </p:spPr>
        <p:txBody>
          <a:bodyPr>
            <a:spAutoFit/>
          </a:bodyPr>
          <a:lstStyle/>
          <a:p>
            <a:r>
              <a:rPr lang="en-US" sz="2800" dirty="0" smtClean="0">
                <a:solidFill>
                  <a:schemeClr val="tx1"/>
                </a:solidFill>
                <a:latin typeface="Arial" pitchFamily="34" charset="0"/>
              </a:rPr>
              <a:t>A</a:t>
            </a:r>
            <a:r>
              <a:rPr lang="en-US" sz="2800" dirty="0" smtClean="0">
                <a:latin typeface="Arial" pitchFamily="34" charset="0"/>
              </a:rPr>
              <a:t> </a:t>
            </a:r>
            <a:r>
              <a:rPr lang="en-US" sz="2800" dirty="0">
                <a:latin typeface="Arial" pitchFamily="34" charset="0"/>
              </a:rPr>
              <a:t>read </a:t>
            </a:r>
            <a:r>
              <a:rPr lang="en-US" sz="2800" dirty="0">
                <a:solidFill>
                  <a:schemeClr val="tx1"/>
                </a:solidFill>
                <a:latin typeface="Arial" pitchFamily="34" charset="0"/>
              </a:rPr>
              <a:t>level[B] ≥ L</a:t>
            </a:r>
            <a:r>
              <a:rPr lang="en-US" sz="2800" dirty="0">
                <a:latin typeface="Arial" pitchFamily="34" charset="0"/>
              </a:rPr>
              <a:t>, </a:t>
            </a:r>
            <a:r>
              <a:rPr lang="en-US" sz="2800" dirty="0" smtClean="0">
                <a:latin typeface="Arial" pitchFamily="34" charset="0"/>
              </a:rPr>
              <a:t>and </a:t>
            </a:r>
            <a:r>
              <a:rPr lang="en-US" sz="2800" dirty="0">
                <a:solidFill>
                  <a:schemeClr val="tx1"/>
                </a:solidFill>
                <a:latin typeface="Arial" pitchFamily="34" charset="0"/>
              </a:rPr>
              <a:t>victim[L] = A</a:t>
            </a:r>
            <a:r>
              <a:rPr lang="en-US" sz="2800" dirty="0">
                <a:latin typeface="Arial" pitchFamily="34" charset="0"/>
              </a:rPr>
              <a:t>, so it could not have entered level</a:t>
            </a:r>
            <a:r>
              <a:rPr lang="en-US" sz="2800" dirty="0">
                <a:solidFill>
                  <a:schemeClr val="tx1"/>
                </a:solidFill>
                <a:latin typeface="Arial" pitchFamily="34" charset="0"/>
              </a:rPr>
              <a:t> L</a:t>
            </a:r>
            <a:r>
              <a:rPr lang="en-US" sz="2800" dirty="0">
                <a:latin typeface="Arial" pitchFamily="34" charset="0"/>
              </a:rPr>
              <a:t>!</a:t>
            </a:r>
          </a:p>
        </p:txBody>
      </p:sp>
      <p:sp>
        <p:nvSpPr>
          <p:cNvPr id="13" name="AutoShape 12"/>
          <p:cNvSpPr>
            <a:spLocks noChangeArrowheads="1"/>
          </p:cNvSpPr>
          <p:nvPr/>
        </p:nvSpPr>
        <p:spPr bwMode="auto">
          <a:xfrm>
            <a:off x="2293256" y="4035425"/>
            <a:ext cx="2975430" cy="646113"/>
          </a:xfrm>
          <a:prstGeom prst="wedgeRoundRectCallout">
            <a:avLst>
              <a:gd name="adj1" fmla="val -3398"/>
              <a:gd name="adj2" fmla="val 101977"/>
              <a:gd name="adj3" fmla="val 16667"/>
            </a:avLst>
          </a:prstGeom>
          <a:noFill/>
          <a:ln w="38100">
            <a:solidFill>
              <a:srgbClr val="FF0000"/>
            </a:solidFill>
            <a:miter lim="800000"/>
            <a:headEnd/>
            <a:tailEnd/>
          </a:ln>
        </p:spPr>
        <p:txBody>
          <a:bodyPr wrap="square" anchor="ctr">
            <a:spAutoFit/>
          </a:bodyPr>
          <a:lstStyle/>
          <a:p>
            <a:pPr algn="ctr"/>
            <a:endParaRPr lang="en-US" sz="3200" b="0" dirty="0">
              <a:latin typeface="Arial"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952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E002EE9-7D44-4CF6-9EC6-0DFCC343FFBE}" type="slidenum">
              <a:rPr lang="ar-SA" sz="1400" b="0">
                <a:solidFill>
                  <a:schemeClr val="tx1"/>
                </a:solidFill>
                <a:latin typeface="Arial" pitchFamily="34" charset="0"/>
                <a:cs typeface="Arial" pitchFamily="34" charset="0"/>
              </a:rPr>
              <a:pPr algn="r"/>
              <a:t>94</a:t>
            </a:fld>
            <a:endParaRPr lang="en-US" sz="1400" b="0" dirty="0">
              <a:solidFill>
                <a:schemeClr val="tx1"/>
              </a:solidFill>
              <a:latin typeface="Arial" pitchFamily="34" charset="0"/>
              <a:cs typeface="Arial" pitchFamily="34" charset="0"/>
            </a:endParaRPr>
          </a:p>
        </p:txBody>
      </p:sp>
      <p:pic>
        <p:nvPicPr>
          <p:cNvPr id="952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5237" name="Rectangle 3"/>
          <p:cNvSpPr>
            <a:spLocks noGrp="1" noChangeArrowheads="1"/>
          </p:cNvSpPr>
          <p:nvPr>
            <p:ph type="title" idx="4294967295"/>
          </p:nvPr>
        </p:nvSpPr>
        <p:spPr/>
        <p:txBody>
          <a:bodyPr/>
          <a:lstStyle/>
          <a:p>
            <a:r>
              <a:rPr lang="en-US" smtClean="0"/>
              <a:t>No Starvation</a:t>
            </a:r>
          </a:p>
        </p:txBody>
      </p:sp>
      <p:sp>
        <p:nvSpPr>
          <p:cNvPr id="95238" name="Rectangle 4"/>
          <p:cNvSpPr>
            <a:spLocks noGrp="1" noChangeArrowheads="1"/>
          </p:cNvSpPr>
          <p:nvPr>
            <p:ph type="body" idx="4294967295"/>
          </p:nvPr>
        </p:nvSpPr>
        <p:spPr/>
        <p:txBody>
          <a:bodyPr/>
          <a:lstStyle/>
          <a:p>
            <a:r>
              <a:rPr lang="en-US" smtClean="0"/>
              <a:t>Filter Lock satisfies properties:</a:t>
            </a:r>
          </a:p>
          <a:p>
            <a:pPr lvl="1"/>
            <a:r>
              <a:rPr lang="en-US" smtClean="0"/>
              <a:t>Just like Peterson Alg at any level</a:t>
            </a:r>
          </a:p>
          <a:p>
            <a:pPr lvl="1"/>
            <a:r>
              <a:rPr lang="en-US" smtClean="0"/>
              <a:t>So no one starves </a:t>
            </a:r>
          </a:p>
          <a:p>
            <a:r>
              <a:rPr lang="en-US" smtClean="0"/>
              <a:t>But what about fairness?</a:t>
            </a:r>
          </a:p>
          <a:p>
            <a:pPr lvl="1"/>
            <a:r>
              <a:rPr lang="en-US" smtClean="0"/>
              <a:t>Threads can be overtaken by others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dirty="0">
                <a:solidFill>
                  <a:schemeClr val="tx1"/>
                </a:solidFill>
                <a:latin typeface="Arial" pitchFamily="34" charset="0"/>
              </a:rPr>
              <a:t>Art of Multiprocessor Programming</a:t>
            </a:r>
          </a:p>
        </p:txBody>
      </p:sp>
      <p:sp>
        <p:nvSpPr>
          <p:cNvPr id="962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8CD962B-CBF0-4B3A-89B4-AE4FC0ACCF30}" type="slidenum">
              <a:rPr lang="ar-SA" sz="1400" b="0">
                <a:solidFill>
                  <a:schemeClr val="tx1"/>
                </a:solidFill>
                <a:latin typeface="Arial" pitchFamily="34" charset="0"/>
                <a:cs typeface="Arial" pitchFamily="34" charset="0"/>
              </a:rPr>
              <a:pPr algn="r"/>
              <a:t>95</a:t>
            </a:fld>
            <a:endParaRPr lang="en-US" sz="1400" b="0" dirty="0">
              <a:solidFill>
                <a:schemeClr val="tx1"/>
              </a:solidFill>
              <a:latin typeface="Arial" pitchFamily="34" charset="0"/>
              <a:cs typeface="Arial" pitchFamily="34" charset="0"/>
            </a:endParaRPr>
          </a:p>
        </p:txBody>
      </p:sp>
      <p:pic>
        <p:nvPicPr>
          <p:cNvPr id="9626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6261" name="Rectangle 2"/>
          <p:cNvSpPr>
            <a:spLocks noGrp="1" noChangeArrowheads="1"/>
          </p:cNvSpPr>
          <p:nvPr>
            <p:ph type="title" idx="4294967295"/>
          </p:nvPr>
        </p:nvSpPr>
        <p:spPr/>
        <p:txBody>
          <a:bodyPr/>
          <a:lstStyle/>
          <a:p>
            <a:r>
              <a:rPr lang="en-US" smtClean="0"/>
              <a:t>Bounded Waiting</a:t>
            </a:r>
          </a:p>
        </p:txBody>
      </p:sp>
      <p:sp>
        <p:nvSpPr>
          <p:cNvPr id="96262" name="Rectangle 3"/>
          <p:cNvSpPr>
            <a:spLocks noGrp="1" noChangeArrowheads="1"/>
          </p:cNvSpPr>
          <p:nvPr>
            <p:ph type="body" idx="4294967295"/>
          </p:nvPr>
        </p:nvSpPr>
        <p:spPr/>
        <p:txBody>
          <a:bodyPr/>
          <a:lstStyle/>
          <a:p>
            <a:r>
              <a:rPr lang="en-US" smtClean="0"/>
              <a:t>Want stronger fairness guarantees</a:t>
            </a:r>
          </a:p>
          <a:p>
            <a:r>
              <a:rPr lang="en-US" smtClean="0"/>
              <a:t>Thread not “overtaken” too much</a:t>
            </a:r>
          </a:p>
          <a:p>
            <a:r>
              <a:rPr lang="en-US" smtClean="0"/>
              <a:t>If </a:t>
            </a:r>
            <a:r>
              <a:rPr lang="en-US" smtClean="0">
                <a:solidFill>
                  <a:schemeClr val="tx1"/>
                </a:solidFill>
              </a:rPr>
              <a:t>A</a:t>
            </a:r>
            <a:r>
              <a:rPr lang="en-US" smtClean="0"/>
              <a:t> starts before </a:t>
            </a:r>
            <a:r>
              <a:rPr lang="en-US" smtClean="0">
                <a:solidFill>
                  <a:schemeClr val="tx1"/>
                </a:solidFill>
              </a:rPr>
              <a:t>B,</a:t>
            </a:r>
            <a:r>
              <a:rPr lang="en-US" smtClean="0"/>
              <a:t> then </a:t>
            </a:r>
            <a:r>
              <a:rPr lang="en-US" smtClean="0">
                <a:solidFill>
                  <a:schemeClr val="tx1"/>
                </a:solidFill>
              </a:rPr>
              <a:t>A</a:t>
            </a:r>
            <a:r>
              <a:rPr lang="en-US" smtClean="0"/>
              <a:t> enters before </a:t>
            </a:r>
            <a:r>
              <a:rPr lang="en-US" smtClean="0">
                <a:solidFill>
                  <a:schemeClr val="tx1"/>
                </a:solidFill>
              </a:rPr>
              <a:t>B?</a:t>
            </a:r>
          </a:p>
          <a:p>
            <a:r>
              <a:rPr lang="en-US" smtClean="0"/>
              <a:t>But what does “start” mean?</a:t>
            </a:r>
          </a:p>
          <a:p>
            <a:r>
              <a:rPr lang="en-US" smtClean="0"/>
              <a:t>Need to adjust definitions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t>Art of Multiprocessor Programming</a:t>
            </a:r>
          </a:p>
        </p:txBody>
      </p:sp>
      <p:sp>
        <p:nvSpPr>
          <p:cNvPr id="97283" name="Slide Number Placeholder 4"/>
          <p:cNvSpPr>
            <a:spLocks noGrp="1"/>
          </p:cNvSpPr>
          <p:nvPr>
            <p:ph type="sldNum" sz="quarter" idx="11"/>
          </p:nvPr>
        </p:nvSpPr>
        <p:spPr>
          <a:noFill/>
        </p:spPr>
        <p:txBody>
          <a:bodyPr/>
          <a:lstStyle/>
          <a:p>
            <a:fld id="{E1FB6685-FB79-46D4-8987-79EF53F37A41}" type="slidenum">
              <a:rPr lang="ar-SA" smtClean="0">
                <a:cs typeface="Arial" pitchFamily="34" charset="0"/>
              </a:rPr>
              <a:pPr/>
              <a:t>96</a:t>
            </a:fld>
            <a:endParaRPr lang="en-US" smtClean="0">
              <a:cs typeface="Arial" pitchFamily="34" charset="0"/>
            </a:endParaRPr>
          </a:p>
        </p:txBody>
      </p:sp>
      <p:pic>
        <p:nvPicPr>
          <p:cNvPr id="9728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7285" name="Rectangle 2"/>
          <p:cNvSpPr>
            <a:spLocks noGrp="1" noChangeArrowheads="1"/>
          </p:cNvSpPr>
          <p:nvPr>
            <p:ph type="title"/>
          </p:nvPr>
        </p:nvSpPr>
        <p:spPr/>
        <p:txBody>
          <a:bodyPr/>
          <a:lstStyle/>
          <a:p>
            <a:r>
              <a:rPr lang="en-US" smtClean="0"/>
              <a:t>Bounded Waiting</a:t>
            </a:r>
          </a:p>
        </p:txBody>
      </p:sp>
      <p:sp>
        <p:nvSpPr>
          <p:cNvPr id="97286" name="Rectangle 3"/>
          <p:cNvSpPr>
            <a:spLocks noGrp="1" noChangeArrowheads="1"/>
          </p:cNvSpPr>
          <p:nvPr>
            <p:ph type="body" idx="1"/>
          </p:nvPr>
        </p:nvSpPr>
        <p:spPr/>
        <p:txBody>
          <a:bodyPr/>
          <a:lstStyle/>
          <a:p>
            <a:r>
              <a:rPr lang="en-US" dirty="0" smtClean="0"/>
              <a:t>Divide </a:t>
            </a:r>
            <a:r>
              <a:rPr lang="en-US" b="1" dirty="0" smtClean="0">
                <a:solidFill>
                  <a:schemeClr val="tx1"/>
                </a:solidFill>
                <a:latin typeface="Lucida Console" pitchFamily="49" charset="0"/>
              </a:rPr>
              <a:t>lock()</a:t>
            </a:r>
            <a:r>
              <a:rPr lang="en-US" dirty="0" smtClean="0"/>
              <a:t> method into 2 parts:</a:t>
            </a:r>
          </a:p>
          <a:p>
            <a:pPr lvl="1"/>
            <a:r>
              <a:rPr lang="en-US" dirty="0" smtClean="0"/>
              <a:t>Doorway interval:</a:t>
            </a:r>
          </a:p>
          <a:p>
            <a:pPr lvl="2"/>
            <a:r>
              <a:rPr lang="en-US" dirty="0" smtClean="0"/>
              <a:t>Written </a:t>
            </a:r>
            <a:r>
              <a:rPr lang="en-US" b="1" dirty="0" smtClean="0">
                <a:solidFill>
                  <a:schemeClr val="tx1"/>
                </a:solidFill>
              </a:rPr>
              <a:t>D</a:t>
            </a:r>
            <a:r>
              <a:rPr lang="en-US" b="1" baseline="-25000" dirty="0" smtClean="0">
                <a:solidFill>
                  <a:schemeClr val="tx1"/>
                </a:solidFill>
              </a:rPr>
              <a:t>A</a:t>
            </a:r>
          </a:p>
          <a:p>
            <a:pPr lvl="2"/>
            <a:r>
              <a:rPr lang="en-US" dirty="0" smtClean="0"/>
              <a:t>always finishes in finite steps</a:t>
            </a:r>
          </a:p>
          <a:p>
            <a:pPr lvl="1"/>
            <a:r>
              <a:rPr lang="en-US" dirty="0" smtClean="0"/>
              <a:t>Waiting interval:</a:t>
            </a:r>
          </a:p>
          <a:p>
            <a:pPr lvl="2"/>
            <a:r>
              <a:rPr lang="en-US" dirty="0" smtClean="0"/>
              <a:t>Written </a:t>
            </a:r>
            <a:r>
              <a:rPr lang="en-US" b="1" dirty="0" smtClean="0">
                <a:solidFill>
                  <a:schemeClr val="tx1"/>
                </a:solidFill>
              </a:rPr>
              <a:t>W</a:t>
            </a:r>
            <a:r>
              <a:rPr lang="en-US" b="1" baseline="-25000" dirty="0" smtClean="0">
                <a:solidFill>
                  <a:schemeClr val="tx1"/>
                </a:solidFill>
              </a:rPr>
              <a:t>A</a:t>
            </a:r>
          </a:p>
          <a:p>
            <a:pPr lvl="2"/>
            <a:r>
              <a:rPr lang="en-US" dirty="0" smtClean="0"/>
              <a:t>may take unbounded steps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smtClean="0"/>
              <a:t>Art of Multiprocessor Programming</a:t>
            </a:r>
          </a:p>
        </p:txBody>
      </p:sp>
      <p:sp>
        <p:nvSpPr>
          <p:cNvPr id="98307" name="Slide Number Placeholder 4"/>
          <p:cNvSpPr>
            <a:spLocks noGrp="1"/>
          </p:cNvSpPr>
          <p:nvPr>
            <p:ph type="sldNum" sz="quarter" idx="11"/>
          </p:nvPr>
        </p:nvSpPr>
        <p:spPr>
          <a:noFill/>
        </p:spPr>
        <p:txBody>
          <a:bodyPr/>
          <a:lstStyle/>
          <a:p>
            <a:fld id="{2E7E85B4-4615-4A11-B870-4CEDA0DB1B9B}" type="slidenum">
              <a:rPr lang="ar-SA" smtClean="0">
                <a:cs typeface="Arial" pitchFamily="34" charset="0"/>
              </a:rPr>
              <a:pPr/>
              <a:t>97</a:t>
            </a:fld>
            <a:endParaRPr lang="en-US" smtClean="0">
              <a:cs typeface="Arial" pitchFamily="34" charset="0"/>
            </a:endParaRPr>
          </a:p>
        </p:txBody>
      </p:sp>
      <p:pic>
        <p:nvPicPr>
          <p:cNvPr id="9830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8309" name="Rectangle 2"/>
          <p:cNvSpPr>
            <a:spLocks noGrp="1" noChangeArrowheads="1"/>
          </p:cNvSpPr>
          <p:nvPr>
            <p:ph type="body" idx="1"/>
          </p:nvPr>
        </p:nvSpPr>
        <p:spPr/>
        <p:txBody>
          <a:bodyPr/>
          <a:lstStyle/>
          <a:p>
            <a:r>
              <a:rPr lang="en-US" smtClean="0"/>
              <a:t>For threads </a:t>
            </a:r>
            <a:r>
              <a:rPr lang="en-US" smtClean="0">
                <a:solidFill>
                  <a:schemeClr val="tx1"/>
                </a:solidFill>
              </a:rPr>
              <a:t>A</a:t>
            </a:r>
            <a:r>
              <a:rPr lang="en-US" smtClean="0"/>
              <a:t> and </a:t>
            </a:r>
            <a:r>
              <a:rPr lang="en-US" smtClean="0">
                <a:solidFill>
                  <a:schemeClr val="tx1"/>
                </a:solidFill>
              </a:rPr>
              <a:t>B</a:t>
            </a:r>
            <a:r>
              <a:rPr lang="en-US" smtClean="0"/>
              <a:t>:</a:t>
            </a:r>
          </a:p>
          <a:p>
            <a:pPr lvl="1"/>
            <a:r>
              <a:rPr lang="en-US" smtClean="0"/>
              <a:t>If </a:t>
            </a:r>
            <a:r>
              <a:rPr lang="en-US" b="1" smtClean="0">
                <a:solidFill>
                  <a:schemeClr val="tx1"/>
                </a:solidFill>
              </a:rPr>
              <a:t>D</a:t>
            </a:r>
            <a:r>
              <a:rPr lang="en-US" b="1" baseline="-25000" smtClean="0">
                <a:solidFill>
                  <a:schemeClr val="tx1"/>
                </a:solidFill>
              </a:rPr>
              <a:t>A</a:t>
            </a:r>
            <a:r>
              <a:rPr lang="en-US" b="1" baseline="30000" smtClean="0">
                <a:solidFill>
                  <a:schemeClr val="tx1"/>
                </a:solidFill>
              </a:rPr>
              <a:t>k </a:t>
            </a:r>
            <a:r>
              <a:rPr lang="en-US" sz="2000" b="1" smtClean="0">
                <a:solidFill>
                  <a:schemeClr val="tx1"/>
                </a:solidFill>
                <a:sym typeface="Wingdings" pitchFamily="2" charset="2"/>
              </a:rPr>
              <a:t></a:t>
            </a:r>
            <a:r>
              <a:rPr lang="en-US" b="1" smtClean="0">
                <a:solidFill>
                  <a:schemeClr val="tx1"/>
                </a:solidFill>
              </a:rPr>
              <a:t> D</a:t>
            </a:r>
            <a:r>
              <a:rPr lang="en-US" b="1" baseline="-25000" smtClean="0">
                <a:solidFill>
                  <a:schemeClr val="tx1"/>
                </a:solidFill>
              </a:rPr>
              <a:t>B </a:t>
            </a:r>
            <a:r>
              <a:rPr lang="en-US" b="1" baseline="30000" smtClean="0">
                <a:solidFill>
                  <a:schemeClr val="tx1"/>
                </a:solidFill>
              </a:rPr>
              <a:t>j</a:t>
            </a:r>
            <a:endParaRPr lang="en-US" b="1" smtClean="0">
              <a:solidFill>
                <a:schemeClr val="tx1"/>
              </a:solidFill>
            </a:endParaRPr>
          </a:p>
          <a:p>
            <a:pPr lvl="2"/>
            <a:r>
              <a:rPr lang="en-US" smtClean="0">
                <a:solidFill>
                  <a:schemeClr val="tx1"/>
                </a:solidFill>
              </a:rPr>
              <a:t>A</a:t>
            </a:r>
            <a:r>
              <a:rPr lang="en-US" smtClean="0"/>
              <a:t>’s </a:t>
            </a:r>
            <a:r>
              <a:rPr lang="en-US" smtClean="0">
                <a:solidFill>
                  <a:schemeClr val="tx1"/>
                </a:solidFill>
              </a:rPr>
              <a:t>k</a:t>
            </a:r>
            <a:r>
              <a:rPr lang="en-US" smtClean="0"/>
              <a:t>-th doorway precedes </a:t>
            </a:r>
            <a:r>
              <a:rPr lang="en-US" smtClean="0">
                <a:solidFill>
                  <a:schemeClr val="tx1"/>
                </a:solidFill>
              </a:rPr>
              <a:t>B</a:t>
            </a:r>
            <a:r>
              <a:rPr lang="en-US" smtClean="0"/>
              <a:t>’s </a:t>
            </a:r>
            <a:r>
              <a:rPr lang="en-US" smtClean="0">
                <a:solidFill>
                  <a:schemeClr val="tx1"/>
                </a:solidFill>
              </a:rPr>
              <a:t>j</a:t>
            </a:r>
            <a:r>
              <a:rPr lang="en-US" smtClean="0"/>
              <a:t>-th doorway</a:t>
            </a:r>
          </a:p>
          <a:p>
            <a:pPr lvl="1"/>
            <a:r>
              <a:rPr lang="en-US" smtClean="0"/>
              <a:t>Then </a:t>
            </a:r>
            <a:r>
              <a:rPr lang="en-US" b="1" smtClean="0">
                <a:solidFill>
                  <a:schemeClr val="tx1"/>
                </a:solidFill>
              </a:rPr>
              <a:t>CS</a:t>
            </a:r>
            <a:r>
              <a:rPr lang="en-US" b="1" baseline="-25000" smtClean="0">
                <a:solidFill>
                  <a:schemeClr val="tx1"/>
                </a:solidFill>
              </a:rPr>
              <a:t>A</a:t>
            </a:r>
            <a:r>
              <a:rPr lang="en-US" b="1" baseline="30000" smtClean="0">
                <a:solidFill>
                  <a:schemeClr val="tx1"/>
                </a:solidFill>
              </a:rPr>
              <a:t>k </a:t>
            </a:r>
            <a:r>
              <a:rPr lang="en-US" sz="2000" b="1" smtClean="0">
                <a:solidFill>
                  <a:schemeClr val="tx1"/>
                </a:solidFill>
                <a:sym typeface="Wingdings" pitchFamily="2" charset="2"/>
              </a:rPr>
              <a:t></a:t>
            </a:r>
            <a:r>
              <a:rPr lang="en-US" b="1" smtClean="0">
                <a:solidFill>
                  <a:schemeClr val="tx1"/>
                </a:solidFill>
              </a:rPr>
              <a:t> CS</a:t>
            </a:r>
            <a:r>
              <a:rPr lang="en-US" b="1" baseline="-25000" smtClean="0">
                <a:solidFill>
                  <a:schemeClr val="tx1"/>
                </a:solidFill>
              </a:rPr>
              <a:t>B</a:t>
            </a:r>
            <a:r>
              <a:rPr lang="en-US" b="1" baseline="30000" smtClean="0">
                <a:solidFill>
                  <a:schemeClr val="tx1"/>
                </a:solidFill>
              </a:rPr>
              <a:t>j</a:t>
            </a:r>
            <a:endParaRPr lang="en-US" b="1" smtClean="0">
              <a:solidFill>
                <a:srgbClr val="FF5050"/>
              </a:solidFill>
            </a:endParaRPr>
          </a:p>
          <a:p>
            <a:pPr lvl="2"/>
            <a:r>
              <a:rPr lang="en-US" smtClean="0">
                <a:solidFill>
                  <a:schemeClr val="tx1"/>
                </a:solidFill>
              </a:rPr>
              <a:t>A</a:t>
            </a:r>
            <a:r>
              <a:rPr lang="en-US" smtClean="0"/>
              <a:t>’s </a:t>
            </a:r>
            <a:r>
              <a:rPr lang="en-US" smtClean="0">
                <a:solidFill>
                  <a:schemeClr val="tx1"/>
                </a:solidFill>
              </a:rPr>
              <a:t>k</a:t>
            </a:r>
            <a:r>
              <a:rPr lang="en-US" smtClean="0"/>
              <a:t>-th critical section precedes </a:t>
            </a:r>
            <a:r>
              <a:rPr lang="en-US" smtClean="0">
                <a:solidFill>
                  <a:schemeClr val="tx1"/>
                </a:solidFill>
              </a:rPr>
              <a:t>B</a:t>
            </a:r>
            <a:r>
              <a:rPr lang="en-US" smtClean="0"/>
              <a:t>’s </a:t>
            </a:r>
            <a:r>
              <a:rPr lang="en-US" smtClean="0">
                <a:solidFill>
                  <a:schemeClr val="tx1"/>
                </a:solidFill>
              </a:rPr>
              <a:t>j</a:t>
            </a:r>
            <a:r>
              <a:rPr lang="en-US" smtClean="0"/>
              <a:t>-th critical section</a:t>
            </a:r>
          </a:p>
          <a:p>
            <a:pPr lvl="2"/>
            <a:r>
              <a:rPr lang="en-US" smtClean="0">
                <a:solidFill>
                  <a:schemeClr val="tx1"/>
                </a:solidFill>
              </a:rPr>
              <a:t>B</a:t>
            </a:r>
            <a:r>
              <a:rPr lang="en-US" smtClean="0"/>
              <a:t> cannot overtake </a:t>
            </a:r>
            <a:r>
              <a:rPr lang="en-US" smtClean="0">
                <a:solidFill>
                  <a:schemeClr val="tx1"/>
                </a:solidFill>
              </a:rPr>
              <a:t>A</a:t>
            </a:r>
            <a:endParaRPr lang="en-US" smtClean="0"/>
          </a:p>
        </p:txBody>
      </p:sp>
      <p:sp>
        <p:nvSpPr>
          <p:cNvPr id="98310" name="Rectangle 3"/>
          <p:cNvSpPr>
            <a:spLocks noGrp="1" noChangeArrowheads="1"/>
          </p:cNvSpPr>
          <p:nvPr>
            <p:ph type="title"/>
          </p:nvPr>
        </p:nvSpPr>
        <p:spPr>
          <a:noFill/>
        </p:spPr>
        <p:txBody>
          <a:bodyPr/>
          <a:lstStyle/>
          <a:p>
            <a:r>
              <a:rPr lang="en-US" smtClean="0"/>
              <a:t>First-Come-First-Served</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t>Art of Multiprocessor Programming</a:t>
            </a:r>
          </a:p>
        </p:txBody>
      </p:sp>
      <p:sp>
        <p:nvSpPr>
          <p:cNvPr id="99331" name="Slide Number Placeholder 4"/>
          <p:cNvSpPr>
            <a:spLocks noGrp="1"/>
          </p:cNvSpPr>
          <p:nvPr>
            <p:ph type="sldNum" sz="quarter" idx="11"/>
          </p:nvPr>
        </p:nvSpPr>
        <p:spPr>
          <a:noFill/>
        </p:spPr>
        <p:txBody>
          <a:bodyPr/>
          <a:lstStyle/>
          <a:p>
            <a:fld id="{9D2BB2A6-04A1-488D-8C90-DA57F79B2BB8}" type="slidenum">
              <a:rPr lang="ar-SA" smtClean="0">
                <a:cs typeface="Arial" pitchFamily="34" charset="0"/>
              </a:rPr>
              <a:pPr/>
              <a:t>98</a:t>
            </a:fld>
            <a:endParaRPr lang="en-US" smtClean="0">
              <a:cs typeface="Arial" pitchFamily="34" charset="0"/>
            </a:endParaRPr>
          </a:p>
        </p:txBody>
      </p:sp>
      <p:pic>
        <p:nvPicPr>
          <p:cNvPr id="99332"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9333" name="Rectangle 2"/>
          <p:cNvSpPr>
            <a:spLocks noGrp="1" noChangeArrowheads="1"/>
          </p:cNvSpPr>
          <p:nvPr>
            <p:ph type="title"/>
          </p:nvPr>
        </p:nvSpPr>
        <p:spPr/>
        <p:txBody>
          <a:bodyPr/>
          <a:lstStyle/>
          <a:p>
            <a:r>
              <a:rPr lang="en-US" smtClean="0"/>
              <a:t>Fairness Again</a:t>
            </a:r>
          </a:p>
        </p:txBody>
      </p:sp>
      <p:sp>
        <p:nvSpPr>
          <p:cNvPr id="99334" name="Rectangle 4"/>
          <p:cNvSpPr>
            <a:spLocks noGrp="1" noChangeArrowheads="1"/>
          </p:cNvSpPr>
          <p:nvPr>
            <p:ph type="body" idx="1"/>
          </p:nvPr>
        </p:nvSpPr>
        <p:spPr/>
        <p:txBody>
          <a:bodyPr/>
          <a:lstStyle/>
          <a:p>
            <a:r>
              <a:rPr lang="en-US" smtClean="0"/>
              <a:t>Filter Lock satisfies properties:</a:t>
            </a:r>
          </a:p>
          <a:p>
            <a:pPr lvl="1"/>
            <a:r>
              <a:rPr lang="en-US" smtClean="0"/>
              <a:t>No one starves</a:t>
            </a:r>
          </a:p>
          <a:p>
            <a:pPr lvl="1"/>
            <a:r>
              <a:rPr lang="en-US" smtClean="0"/>
              <a:t>But very weak fairness</a:t>
            </a:r>
          </a:p>
          <a:p>
            <a:pPr lvl="2"/>
            <a:r>
              <a:rPr lang="en-US" sz="2800" smtClean="0"/>
              <a:t>Can be overtaken </a:t>
            </a:r>
            <a:r>
              <a:rPr lang="en-US" sz="2800" b="1" smtClean="0">
                <a:solidFill>
                  <a:schemeClr val="tx1"/>
                </a:solidFill>
              </a:rPr>
              <a:t>arbitrary</a:t>
            </a:r>
            <a:r>
              <a:rPr lang="en-US" sz="2800" smtClean="0"/>
              <a:t> # of times</a:t>
            </a:r>
          </a:p>
          <a:p>
            <a:pPr lvl="1"/>
            <a:r>
              <a:rPr lang="en-US" smtClean="0"/>
              <a:t>That’s pretty lame…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smtClean="0"/>
              <a:t>Art of Multiprocessor Programming</a:t>
            </a:r>
          </a:p>
        </p:txBody>
      </p:sp>
      <p:sp>
        <p:nvSpPr>
          <p:cNvPr id="100355" name="Slide Number Placeholder 4"/>
          <p:cNvSpPr>
            <a:spLocks noGrp="1"/>
          </p:cNvSpPr>
          <p:nvPr>
            <p:ph type="sldNum" sz="quarter" idx="11"/>
          </p:nvPr>
        </p:nvSpPr>
        <p:spPr>
          <a:noFill/>
        </p:spPr>
        <p:txBody>
          <a:bodyPr/>
          <a:lstStyle/>
          <a:p>
            <a:fld id="{6796BC15-0604-4C8D-BD49-22EDD0F47A7A}" type="slidenum">
              <a:rPr lang="ar-SA" smtClean="0">
                <a:cs typeface="Arial" pitchFamily="34" charset="0"/>
              </a:rPr>
              <a:pPr/>
              <a:t>99</a:t>
            </a:fld>
            <a:endParaRPr lang="en-US" smtClean="0">
              <a:cs typeface="Arial" pitchFamily="34" charset="0"/>
            </a:endParaRPr>
          </a:p>
        </p:txBody>
      </p:sp>
      <p:pic>
        <p:nvPicPr>
          <p:cNvPr id="1003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00357" name="Rectangle 3"/>
          <p:cNvSpPr>
            <a:spLocks noGrp="1" noChangeArrowheads="1"/>
          </p:cNvSpPr>
          <p:nvPr>
            <p:ph type="title"/>
          </p:nvPr>
        </p:nvSpPr>
        <p:spPr/>
        <p:txBody>
          <a:bodyPr/>
          <a:lstStyle/>
          <a:p>
            <a:r>
              <a:rPr lang="en-US" smtClean="0"/>
              <a:t>Bakery Algorithm</a:t>
            </a:r>
          </a:p>
        </p:txBody>
      </p:sp>
      <p:sp>
        <p:nvSpPr>
          <p:cNvPr id="100358" name="Rectangle 4"/>
          <p:cNvSpPr>
            <a:spLocks noGrp="1" noChangeArrowheads="1"/>
          </p:cNvSpPr>
          <p:nvPr>
            <p:ph type="body" idx="1"/>
          </p:nvPr>
        </p:nvSpPr>
        <p:spPr/>
        <p:txBody>
          <a:bodyPr/>
          <a:lstStyle/>
          <a:p>
            <a:pPr>
              <a:lnSpc>
                <a:spcPct val="90000"/>
              </a:lnSpc>
            </a:pPr>
            <a:r>
              <a:rPr lang="en-US" smtClean="0"/>
              <a:t>Provides First-Come-First-Served</a:t>
            </a:r>
          </a:p>
          <a:p>
            <a:pPr>
              <a:lnSpc>
                <a:spcPct val="90000"/>
              </a:lnSpc>
            </a:pPr>
            <a:r>
              <a:rPr lang="en-US" smtClean="0"/>
              <a:t>How?</a:t>
            </a:r>
          </a:p>
          <a:p>
            <a:pPr lvl="1">
              <a:lnSpc>
                <a:spcPct val="90000"/>
              </a:lnSpc>
            </a:pPr>
            <a:r>
              <a:rPr lang="en-US" smtClean="0"/>
              <a:t>Take a “number”</a:t>
            </a:r>
          </a:p>
          <a:p>
            <a:pPr lvl="1">
              <a:lnSpc>
                <a:spcPct val="90000"/>
              </a:lnSpc>
            </a:pPr>
            <a:r>
              <a:rPr lang="en-US" smtClean="0"/>
              <a:t>Wait until lower numbers have been served</a:t>
            </a:r>
          </a:p>
          <a:p>
            <a:pPr>
              <a:lnSpc>
                <a:spcPct val="90000"/>
              </a:lnSpc>
            </a:pPr>
            <a:r>
              <a:rPr lang="en-US" smtClean="0"/>
              <a:t>Lexicographic order</a:t>
            </a:r>
          </a:p>
          <a:p>
            <a:pPr lvl="1">
              <a:lnSpc>
                <a:spcPct val="90000"/>
              </a:lnSpc>
            </a:pPr>
            <a:r>
              <a:rPr lang="en-US" smtClean="0">
                <a:solidFill>
                  <a:schemeClr val="tx1"/>
                </a:solidFill>
              </a:rPr>
              <a:t>(a,i) &gt; (b,j)</a:t>
            </a:r>
          </a:p>
          <a:p>
            <a:pPr lvl="2">
              <a:lnSpc>
                <a:spcPct val="90000"/>
              </a:lnSpc>
            </a:pPr>
            <a:r>
              <a:rPr lang="en-US" smtClean="0"/>
              <a:t>If </a:t>
            </a:r>
            <a:r>
              <a:rPr lang="en-US" smtClean="0">
                <a:solidFill>
                  <a:schemeClr val="tx1"/>
                </a:solidFill>
              </a:rPr>
              <a:t>a &gt; b</a:t>
            </a:r>
            <a:r>
              <a:rPr lang="en-US" smtClean="0"/>
              <a:t>, or </a:t>
            </a:r>
            <a:r>
              <a:rPr lang="en-US" smtClean="0">
                <a:solidFill>
                  <a:schemeClr val="tx1"/>
                </a:solidFill>
              </a:rPr>
              <a:t>a = b</a:t>
            </a:r>
            <a:r>
              <a:rPr lang="en-US" smtClean="0"/>
              <a:t> and </a:t>
            </a:r>
            <a:r>
              <a:rPr lang="en-US" smtClean="0">
                <a:solidFill>
                  <a:schemeClr val="tx1"/>
                </a:solidFill>
              </a:rPr>
              <a:t>i &gt; j</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17657</TotalTime>
  <Words>7663</Words>
  <Application>Microsoft Office PowerPoint</Application>
  <PresentationFormat>오버헤드</PresentationFormat>
  <Paragraphs>1602</Paragraphs>
  <Slides>121</Slides>
  <Notes>121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121</vt:i4>
      </vt:variant>
    </vt:vector>
  </HeadingPairs>
  <TitlesOfParts>
    <vt:vector size="130" baseType="lpstr">
      <vt:lpstr>Arial</vt:lpstr>
      <vt:lpstr>Comic Sans MS</vt:lpstr>
      <vt:lpstr>Courier New</vt:lpstr>
      <vt:lpstr>Lucida Console</vt:lpstr>
      <vt:lpstr>Marlett</vt:lpstr>
      <vt:lpstr>Symbol</vt:lpstr>
      <vt:lpstr>Times New Roman</vt:lpstr>
      <vt:lpstr>Wingdings</vt:lpstr>
      <vt:lpstr>Blank Presentation</vt:lpstr>
      <vt:lpstr>Mutual Exclusion</vt:lpstr>
      <vt:lpstr>Mutual Exclusion</vt:lpstr>
      <vt:lpstr>Mutual Exclusion</vt:lpstr>
      <vt:lpstr>Mutual Exclusion</vt:lpstr>
      <vt:lpstr>Warning</vt:lpstr>
      <vt:lpstr>Why is Concurrent Programming so Hard?</vt:lpstr>
      <vt:lpstr>Time</vt:lpstr>
      <vt:lpstr>Events</vt:lpstr>
      <vt:lpstr>Threads</vt:lpstr>
      <vt:lpstr>Example Thread Events</vt:lpstr>
      <vt:lpstr>Threads are State Machines</vt:lpstr>
      <vt:lpstr>States</vt:lpstr>
      <vt:lpstr>Concurrency</vt:lpstr>
      <vt:lpstr>Concurrency</vt:lpstr>
      <vt:lpstr>Interleavings</vt:lpstr>
      <vt:lpstr>Intervals</vt:lpstr>
      <vt:lpstr>Intervals may Overlap</vt:lpstr>
      <vt:lpstr>Intervals may be Disjoint</vt:lpstr>
      <vt:lpstr>Precedence</vt:lpstr>
      <vt:lpstr>Precedence</vt:lpstr>
      <vt:lpstr>Precedence Ordering</vt:lpstr>
      <vt:lpstr>Precedence Ordering</vt:lpstr>
      <vt:lpstr>Partial Orders (review)</vt:lpstr>
      <vt:lpstr>Total Orders (review)</vt:lpstr>
      <vt:lpstr>Repeated Events</vt:lpstr>
      <vt:lpstr>Implementing a Counter</vt:lpstr>
      <vt:lpstr>Locks (Mutual Exclusion)</vt:lpstr>
      <vt:lpstr>Locks (Mutual Exclusion)</vt:lpstr>
      <vt:lpstr>Locks (Mutual Exclusion)</vt:lpstr>
      <vt:lpstr>Using Locks</vt:lpstr>
      <vt:lpstr>Using Locks</vt:lpstr>
      <vt:lpstr>Using Locks</vt:lpstr>
      <vt:lpstr>Using Locks</vt:lpstr>
      <vt:lpstr>Mutual Exclusion</vt:lpstr>
      <vt:lpstr>Mutual Exclusion</vt:lpstr>
      <vt:lpstr>Mutual Exclusion</vt:lpstr>
      <vt:lpstr>Mutual Exclusion</vt:lpstr>
      <vt:lpstr>Mutual Exclusion</vt:lpstr>
      <vt:lpstr>Deadlock-Free</vt:lpstr>
      <vt:lpstr>Starvation-Free</vt:lpstr>
      <vt:lpstr>Two-Thread vs n-Thread Solutions</vt:lpstr>
      <vt:lpstr>Two-Thread Conventions</vt:lpstr>
      <vt:lpstr>Two-Thread Conventions</vt:lpstr>
      <vt:lpstr>LockOne</vt:lpstr>
      <vt:lpstr>LockOne</vt:lpstr>
      <vt:lpstr>LockOne</vt:lpstr>
      <vt:lpstr>LockOne</vt:lpstr>
      <vt:lpstr>LockOne Satisfies Mutual Exclusion</vt:lpstr>
      <vt:lpstr>From the Code</vt:lpstr>
      <vt:lpstr>From the Assumption</vt:lpstr>
      <vt:lpstr>Combining</vt:lpstr>
      <vt:lpstr>Combining</vt:lpstr>
      <vt:lpstr>Combining</vt:lpstr>
      <vt:lpstr>Combining</vt:lpstr>
      <vt:lpstr>Combining</vt:lpstr>
      <vt:lpstr>Combining</vt:lpstr>
      <vt:lpstr>Cycle!</vt:lpstr>
      <vt:lpstr>Deadlock Freedom</vt:lpstr>
      <vt:lpstr>LockTwo</vt:lpstr>
      <vt:lpstr>LockTwo</vt:lpstr>
      <vt:lpstr>LockTwo</vt:lpstr>
      <vt:lpstr>LockTwo</vt:lpstr>
      <vt:lpstr>LockTwo Claims</vt:lpstr>
      <vt:lpstr>Peterson’s Algorithm</vt:lpstr>
      <vt:lpstr>Peterson’s Algorithm</vt:lpstr>
      <vt:lpstr>Peterson’s Algorithm</vt:lpstr>
      <vt:lpstr>Peterson’s Algorithm</vt:lpstr>
      <vt:lpstr>Peterson’s Algorithm</vt:lpstr>
      <vt:lpstr>Mutual Exclusion</vt:lpstr>
      <vt:lpstr>Also from the Code</vt:lpstr>
      <vt:lpstr>Assumption</vt:lpstr>
      <vt:lpstr>Combining Observations</vt:lpstr>
      <vt:lpstr>Combining Observations</vt:lpstr>
      <vt:lpstr>Combining Observations</vt:lpstr>
      <vt:lpstr>Deadlock Free</vt:lpstr>
      <vt:lpstr>Starvation Free</vt:lpstr>
      <vt:lpstr>The Filter Algorithm for n Threads</vt:lpstr>
      <vt:lpstr>Filter</vt:lpstr>
      <vt:lpstr>Filter</vt:lpstr>
      <vt:lpstr>Filter</vt:lpstr>
      <vt:lpstr>Filter</vt:lpstr>
      <vt:lpstr>Filter</vt:lpstr>
      <vt:lpstr>Filter</vt:lpstr>
      <vt:lpstr>Filter</vt:lpstr>
      <vt:lpstr>Claim</vt:lpstr>
      <vt:lpstr>Induction Hypothesis</vt:lpstr>
      <vt:lpstr>Proof Structure</vt:lpstr>
      <vt:lpstr>Just Like Peterson</vt:lpstr>
      <vt:lpstr>From the Code</vt:lpstr>
      <vt:lpstr>By Assumption</vt:lpstr>
      <vt:lpstr>Combining Observations</vt:lpstr>
      <vt:lpstr>Combining Observations</vt:lpstr>
      <vt:lpstr>Combining Observations</vt:lpstr>
      <vt:lpstr>No Starvation</vt:lpstr>
      <vt:lpstr>Bounded Waiting</vt:lpstr>
      <vt:lpstr>Bounded Waiting</vt:lpstr>
      <vt:lpstr>First-Come-First-Served</vt:lpstr>
      <vt:lpstr>Fairness Again</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No Deadlock</vt:lpstr>
      <vt:lpstr>First-Come-First-Served</vt:lpstr>
      <vt:lpstr>Mutual Exclusion</vt:lpstr>
      <vt:lpstr>Mutual Exclusion</vt:lpstr>
      <vt:lpstr>Mutual Exclusion</vt:lpstr>
      <vt:lpstr>Mutual Exclusion</vt:lpstr>
      <vt:lpstr>Bakery Y232K Bug</vt:lpstr>
      <vt:lpstr>Bakery Y232K Bug</vt:lpstr>
      <vt:lpstr>Does Overflow Actually Matter?</vt:lpstr>
      <vt:lpstr>Timestamps</vt:lpstr>
      <vt:lpstr>The Good News</vt:lpstr>
      <vt:lpstr>The Good News</vt:lpstr>
    </vt:vector>
  </TitlesOfParts>
  <Company>Brown University and Tel-Aviv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hyungsoo</cp:lastModifiedBy>
  <cp:revision>1162</cp:revision>
  <cp:lastPrinted>2003-09-09T00:35:48Z</cp:lastPrinted>
  <dcterms:created xsi:type="dcterms:W3CDTF">1999-05-12T13:47:53Z</dcterms:created>
  <dcterms:modified xsi:type="dcterms:W3CDTF">2016-09-28T07:24:14Z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