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8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8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3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3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9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9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5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1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7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D749-4FE4-42C7-B92C-ACA5C84BDD0C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72F3-8922-482F-9BF7-9803C9A6F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5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393" y="416380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인터럽트 비활성화하기</a:t>
            </a:r>
            <a:endParaRPr lang="ko-KR" altLang="en-US" sz="1100"/>
          </a:p>
        </p:txBody>
      </p:sp>
      <p:sp>
        <p:nvSpPr>
          <p:cNvPr id="5" name="직사각형 4"/>
          <p:cNvSpPr/>
          <p:nvPr/>
        </p:nvSpPr>
        <p:spPr>
          <a:xfrm>
            <a:off x="367392" y="1022579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BSS </a:t>
            </a:r>
            <a:r>
              <a:rPr lang="ko-KR" altLang="en-US" sz="1100" smtClean="0"/>
              <a:t>영역을 </a:t>
            </a:r>
            <a:r>
              <a:rPr lang="en-US" altLang="ko-KR" sz="1100" smtClean="0"/>
              <a:t>0</a:t>
            </a:r>
            <a:r>
              <a:rPr lang="ko-KR" altLang="en-US" sz="1100" smtClean="0"/>
              <a:t>으로 초기화</a:t>
            </a:r>
            <a:endParaRPr lang="ko-KR" altLang="en-US" sz="1100"/>
          </a:p>
        </p:txBody>
      </p:sp>
      <p:sp>
        <p:nvSpPr>
          <p:cNvPr id="7" name="직사각형 6"/>
          <p:cNvSpPr/>
          <p:nvPr/>
        </p:nvSpPr>
        <p:spPr>
          <a:xfrm>
            <a:off x="367392" y="1628778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Cache On</a:t>
            </a:r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367392" y="5951761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64KB </a:t>
            </a:r>
            <a:r>
              <a:rPr lang="ko-KR" altLang="en-US" sz="1100" smtClean="0"/>
              <a:t>메모리 할당</a:t>
            </a:r>
            <a:endParaRPr lang="ko-KR" altLang="en-US" sz="1100"/>
          </a:p>
        </p:txBody>
      </p:sp>
      <p:sp>
        <p:nvSpPr>
          <p:cNvPr id="6" name="직사각형 5"/>
          <p:cNvSpPr/>
          <p:nvPr/>
        </p:nvSpPr>
        <p:spPr>
          <a:xfrm>
            <a:off x="5298616" y="1628778"/>
            <a:ext cx="1853293" cy="47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call_cache_fn </a:t>
            </a:r>
            <a:r>
              <a:rPr lang="ko-KR" altLang="en-US" sz="1100" smtClean="0"/>
              <a:t>분기</a:t>
            </a:r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5298611" y="2223447"/>
            <a:ext cx="1853293" cy="47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__armv4_mmu_cache_on</a:t>
            </a:r>
            <a:endParaRPr lang="ko-KR" altLang="en-US" sz="1100"/>
          </a:p>
        </p:txBody>
      </p:sp>
      <p:sp>
        <p:nvSpPr>
          <p:cNvPr id="10" name="직사각형 9"/>
          <p:cNvSpPr/>
          <p:nvPr/>
        </p:nvSpPr>
        <p:spPr>
          <a:xfrm>
            <a:off x="5298609" y="2826872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call __setup_mmu</a:t>
            </a:r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5298610" y="3427779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Drain Write Buffer</a:t>
            </a:r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5298609" y="4028686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F;ish I/D TLBs</a:t>
            </a:r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>
            <a:off x="5298608" y="4628611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I Cache Enable/RR Replacement Enable</a:t>
            </a:r>
            <a:endParaRPr lang="ko-KR" alt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253092" y="92516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부트로더에서 </a:t>
            </a:r>
            <a:r>
              <a:rPr lang="en-US" altLang="ko-KR" sz="1100" smtClean="0"/>
              <a:t>start </a:t>
            </a:r>
            <a:r>
              <a:rPr lang="ko-KR" altLang="en-US" sz="1100" smtClean="0"/>
              <a:t>레이블로 점프</a:t>
            </a:r>
            <a:endParaRPr lang="ko-KR" altLang="en-US" sz="1100"/>
          </a:p>
        </p:txBody>
      </p:sp>
      <p:cxnSp>
        <p:nvCxnSpPr>
          <p:cNvPr id="17" name="직선 화살표 연결선 16"/>
          <p:cNvCxnSpPr>
            <a:stCxn id="4" idx="2"/>
            <a:endCxn id="5" idx="0"/>
          </p:cNvCxnSpPr>
          <p:nvPr/>
        </p:nvCxnSpPr>
        <p:spPr>
          <a:xfrm flipH="1">
            <a:off x="1294039" y="898070"/>
            <a:ext cx="1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2"/>
            <a:endCxn id="7" idx="0"/>
          </p:cNvCxnSpPr>
          <p:nvPr/>
        </p:nvCxnSpPr>
        <p:spPr>
          <a:xfrm>
            <a:off x="1294039" y="1504269"/>
            <a:ext cx="0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8" idx="0"/>
          </p:cNvCxnSpPr>
          <p:nvPr/>
        </p:nvCxnSpPr>
        <p:spPr>
          <a:xfrm>
            <a:off x="1294039" y="2110468"/>
            <a:ext cx="0" cy="384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3"/>
          </p:cNvCxnSpPr>
          <p:nvPr/>
        </p:nvCxnSpPr>
        <p:spPr>
          <a:xfrm>
            <a:off x="2220685" y="1869623"/>
            <a:ext cx="3077923" cy="3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294038" y="4869456"/>
            <a:ext cx="400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5243" y="408181"/>
            <a:ext cx="1794081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smtClean="0"/>
              <a:t>mrs	r2,cpsr</a:t>
            </a:r>
          </a:p>
          <a:p>
            <a:r>
              <a:rPr lang="en-US" altLang="ko-KR" sz="1100" smtClean="0"/>
              <a:t>orr	r2,r2,#0xc0</a:t>
            </a:r>
            <a:endParaRPr lang="ko-KR" altLang="en-US" sz="110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25150"/>
              </p:ext>
            </p:extLst>
          </p:nvPr>
        </p:nvGraphicFramePr>
        <p:xfrm>
          <a:off x="8784312" y="2223447"/>
          <a:ext cx="2458359" cy="156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546">
                  <a:extLst>
                    <a:ext uri="{9D8B030D-6E8A-4147-A177-3AD203B41FA5}">
                      <a16:colId xmlns:a16="http://schemas.microsoft.com/office/drawing/2014/main" val="1721435035"/>
                    </a:ext>
                  </a:extLst>
                </a:gridCol>
                <a:gridCol w="716813">
                  <a:extLst>
                    <a:ext uri="{9D8B030D-6E8A-4147-A177-3AD203B41FA5}">
                      <a16:colId xmlns:a16="http://schemas.microsoft.com/office/drawing/2014/main" val="3761902953"/>
                    </a:ext>
                  </a:extLst>
                </a:gridCol>
              </a:tblGrid>
              <a:tr h="26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proc_types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offset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83719"/>
                  </a:ext>
                </a:extLst>
              </a:tr>
              <a:tr h="26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CPU ID match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16497"/>
                  </a:ext>
                </a:extLst>
              </a:tr>
              <a:tr h="26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CPU</a:t>
                      </a:r>
                      <a:r>
                        <a:rPr lang="en-US" altLang="ko-KR" sz="1100" baseline="0" smtClean="0"/>
                        <a:t> ID mask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4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90285"/>
                  </a:ext>
                </a:extLst>
              </a:tr>
              <a:tr h="26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cache on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8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16907"/>
                  </a:ext>
                </a:extLst>
              </a:tr>
              <a:tr h="26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cache off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12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71568"/>
                  </a:ext>
                </a:extLst>
              </a:tr>
              <a:tr h="26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cache flush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16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9288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70109" y="1552029"/>
            <a:ext cx="3972562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smtClean="0"/>
              <a:t>r3 &lt;- 8</a:t>
            </a:r>
          </a:p>
          <a:p>
            <a:r>
              <a:rPr lang="en-US" altLang="ko-KR" sz="1100" smtClean="0"/>
              <a:t>proc_types table</a:t>
            </a:r>
            <a:r>
              <a:rPr lang="ko-KR" altLang="en-US" sz="1100" smtClean="0"/>
              <a:t>에서 </a:t>
            </a:r>
            <a:r>
              <a:rPr lang="en-US" altLang="ko-KR" sz="1100" smtClean="0"/>
              <a:t>process id</a:t>
            </a:r>
            <a:r>
              <a:rPr lang="ko-KR" altLang="en-US" sz="1100" smtClean="0"/>
              <a:t>에 일치하는 엔트리를 찾고 </a:t>
            </a:r>
            <a:endParaRPr lang="en-US" altLang="ko-KR" sz="1100" smtClean="0"/>
          </a:p>
          <a:p>
            <a:r>
              <a:rPr lang="ko-KR" altLang="en-US" sz="1100" smtClean="0"/>
              <a:t>해당 아키텍처 </a:t>
            </a:r>
            <a:r>
              <a:rPr lang="en-US" altLang="ko-KR" sz="1100" smtClean="0"/>
              <a:t>cache on</a:t>
            </a:r>
            <a:r>
              <a:rPr lang="ko-KR" altLang="en-US" sz="1100" smtClean="0"/>
              <a:t>으로 분기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2130361" y="2787872"/>
            <a:ext cx="3071675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smtClean="0"/>
              <a:t>zImage</a:t>
            </a:r>
            <a:r>
              <a:rPr lang="ko-KR" altLang="en-US" sz="1100" smtClean="0"/>
              <a:t>가 압축될 위치 아래쪽에 </a:t>
            </a:r>
            <a:endParaRPr lang="en-US" altLang="ko-KR" sz="1100" smtClean="0"/>
          </a:p>
          <a:p>
            <a:r>
              <a:rPr lang="ko-KR" altLang="en-US" sz="1100" smtClean="0"/>
              <a:t>페이지 디렉터리를 설정하고</a:t>
            </a:r>
            <a:r>
              <a:rPr lang="en-US" altLang="ko-KR" sz="1100" smtClean="0"/>
              <a:t>,</a:t>
            </a:r>
          </a:p>
          <a:p>
            <a:r>
              <a:rPr lang="en-US" altLang="ko-KR" sz="1100" smtClean="0"/>
              <a:t>RAM </a:t>
            </a:r>
            <a:r>
              <a:rPr lang="ko-KR" altLang="en-US" sz="1100" smtClean="0"/>
              <a:t>영역에 대해 </a:t>
            </a:r>
            <a:r>
              <a:rPr lang="en-US" altLang="ko-KR" sz="1100" smtClean="0"/>
              <a:t>cacheable/bufferable </a:t>
            </a:r>
            <a:r>
              <a:rPr lang="ko-KR" altLang="en-US" sz="1100" smtClean="0"/>
              <a:t>설정 </a:t>
            </a:r>
            <a:endParaRPr lang="ko-KR" altLang="en-US" sz="1100"/>
          </a:p>
        </p:txBody>
      </p:sp>
      <p:sp>
        <p:nvSpPr>
          <p:cNvPr id="26" name="TextBox 25"/>
          <p:cNvSpPr txBox="1"/>
          <p:nvPr/>
        </p:nvSpPr>
        <p:spPr>
          <a:xfrm>
            <a:off x="2325243" y="6061801"/>
            <a:ext cx="198483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smtClean="0"/>
              <a:t>메모리는 압축 해제 시 사용 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8336346" y="6192606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ch5. </a:t>
            </a:r>
            <a:r>
              <a:rPr lang="ko-KR" altLang="en-US" smtClean="0"/>
              <a:t>커널 압축 해제 준비하기</a:t>
            </a:r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6225253" y="2096838"/>
            <a:ext cx="1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225253" y="2689407"/>
            <a:ext cx="1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225253" y="3294758"/>
            <a:ext cx="1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6225253" y="3903057"/>
            <a:ext cx="1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6225253" y="4512338"/>
            <a:ext cx="1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393" y="416380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decompress</a:t>
            </a:r>
            <a:endParaRPr lang="ko-KR" altLang="en-US" sz="1100"/>
          </a:p>
        </p:txBody>
      </p:sp>
      <p:sp>
        <p:nvSpPr>
          <p:cNvPr id="5" name="직사각형 4"/>
          <p:cNvSpPr/>
          <p:nvPr/>
        </p:nvSpPr>
        <p:spPr>
          <a:xfrm>
            <a:off x="367392" y="1022579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call_kernel</a:t>
            </a:r>
            <a:r>
              <a:rPr lang="ko-KR" altLang="en-US" sz="1100" smtClean="0"/>
              <a:t>로 점프 </a:t>
            </a:r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367392" y="5951761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zImage</a:t>
            </a:r>
            <a:r>
              <a:rPr lang="ko-KR" altLang="en-US" sz="1100" smtClean="0"/>
              <a:t>이 압축 해제된 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곳으로 </a:t>
            </a:r>
            <a:r>
              <a:rPr lang="en-US" altLang="ko-KR" sz="1100" smtClean="0"/>
              <a:t>PC </a:t>
            </a:r>
            <a:r>
              <a:rPr lang="ko-KR" altLang="en-US" sz="1100" smtClean="0"/>
              <a:t>이동 </a:t>
            </a:r>
            <a:endParaRPr lang="ko-KR" altLang="en-US" sz="1100"/>
          </a:p>
        </p:txBody>
      </p:sp>
      <p:sp>
        <p:nvSpPr>
          <p:cNvPr id="6" name="직사각형 5"/>
          <p:cNvSpPr/>
          <p:nvPr/>
        </p:nvSpPr>
        <p:spPr>
          <a:xfrm>
            <a:off x="5298606" y="1033498"/>
            <a:ext cx="1853293" cy="47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cache_clean_flush</a:t>
            </a:r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5298605" y="1789745"/>
            <a:ext cx="1853293" cy="47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call_cache_fn </a:t>
            </a:r>
            <a:r>
              <a:rPr lang="ko-KR" altLang="en-US" sz="1100" smtClean="0"/>
              <a:t>분기</a:t>
            </a:r>
            <a:endParaRPr lang="ko-KR" altLang="en-US" sz="1100"/>
          </a:p>
        </p:txBody>
      </p:sp>
      <p:sp>
        <p:nvSpPr>
          <p:cNvPr id="10" name="직사각형 9"/>
          <p:cNvSpPr/>
          <p:nvPr/>
        </p:nvSpPr>
        <p:spPr>
          <a:xfrm>
            <a:off x="5298605" y="2511317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smtClean="0"/>
              <a:t>__armv6_mmu_cache_flush</a:t>
            </a:r>
            <a:endParaRPr lang="ko-KR" altLang="en-US" sz="1050"/>
          </a:p>
        </p:txBody>
      </p:sp>
      <p:sp>
        <p:nvSpPr>
          <p:cNvPr id="11" name="직사각형 10"/>
          <p:cNvSpPr/>
          <p:nvPr/>
        </p:nvSpPr>
        <p:spPr>
          <a:xfrm>
            <a:off x="5298603" y="3268777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cache_off</a:t>
            </a:r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5298603" y="3948694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call_cache_fn </a:t>
            </a:r>
            <a:r>
              <a:rPr lang="ko-KR" altLang="en-US" sz="1100" smtClean="0"/>
              <a:t>분기</a:t>
            </a:r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>
            <a:off x="5298608" y="4628611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__armv4_mmu_cache_off</a:t>
            </a:r>
            <a:endParaRPr lang="ko-KR" altLang="en-US" sz="1100"/>
          </a:p>
        </p:txBody>
      </p:sp>
      <p:cxnSp>
        <p:nvCxnSpPr>
          <p:cNvPr id="17" name="직선 화살표 연결선 16"/>
          <p:cNvCxnSpPr>
            <a:stCxn id="4" idx="2"/>
            <a:endCxn id="5" idx="0"/>
          </p:cNvCxnSpPr>
          <p:nvPr/>
        </p:nvCxnSpPr>
        <p:spPr>
          <a:xfrm flipH="1">
            <a:off x="1294039" y="898070"/>
            <a:ext cx="1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5" idx="2"/>
            <a:endCxn id="8" idx="0"/>
          </p:cNvCxnSpPr>
          <p:nvPr/>
        </p:nvCxnSpPr>
        <p:spPr>
          <a:xfrm>
            <a:off x="1294039" y="1504269"/>
            <a:ext cx="0" cy="444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220685" y="1249153"/>
            <a:ext cx="307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294038" y="4869456"/>
            <a:ext cx="400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70109" y="2452080"/>
            <a:ext cx="1859805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smtClean="0"/>
              <a:t>D-cache clean/ invalidate </a:t>
            </a:r>
          </a:p>
          <a:p>
            <a:r>
              <a:rPr lang="en-US" altLang="ko-KR" sz="1100" smtClean="0"/>
              <a:t>I-cache/ BTB invalidate </a:t>
            </a:r>
          </a:p>
          <a:p>
            <a:r>
              <a:rPr lang="en-US" altLang="ko-KR" sz="1100" smtClean="0"/>
              <a:t>WB Drain </a:t>
            </a:r>
            <a:r>
              <a:rPr lang="ko-KR" altLang="en-US" sz="1100" smtClean="0"/>
              <a:t>수행 </a:t>
            </a:r>
            <a:endParaRPr lang="ko-KR" altLang="en-US" sz="1100"/>
          </a:p>
        </p:txBody>
      </p:sp>
      <p:sp>
        <p:nvSpPr>
          <p:cNvPr id="24" name="직사각형 23"/>
          <p:cNvSpPr/>
          <p:nvPr/>
        </p:nvSpPr>
        <p:spPr>
          <a:xfrm>
            <a:off x="5298607" y="403705"/>
            <a:ext cx="1853293" cy="48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gunzip </a:t>
            </a:r>
            <a:r>
              <a:rPr lang="ko-KR" altLang="en-US" sz="1100" smtClean="0"/>
              <a:t>호출로 압축 해제</a:t>
            </a:r>
            <a:endParaRPr lang="ko-KR" altLang="en-US" sz="110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220684" y="537145"/>
            <a:ext cx="3077922" cy="2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220684" y="781735"/>
            <a:ext cx="3077922" cy="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70109" y="190026"/>
            <a:ext cx="265810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smtClean="0"/>
              <a:t>ro &lt;- zImage</a:t>
            </a:r>
            <a:r>
              <a:rPr lang="ko-KR" altLang="en-US" sz="1100" smtClean="0"/>
              <a:t>가 </a:t>
            </a:r>
            <a:r>
              <a:rPr lang="en-US" altLang="ko-KR" sz="1100" smtClean="0"/>
              <a:t>decompress</a:t>
            </a:r>
            <a:r>
              <a:rPr lang="ko-KR" altLang="en-US" sz="1100" smtClean="0"/>
              <a:t>될 위치 </a:t>
            </a:r>
            <a:endParaRPr lang="en-US" altLang="ko-KR" sz="1100" smtClean="0"/>
          </a:p>
          <a:p>
            <a:r>
              <a:rPr lang="en-US" altLang="ko-KR" sz="1100" smtClean="0"/>
              <a:t>r1 &lt;- 64KB Malloc Memory </a:t>
            </a:r>
            <a:r>
              <a:rPr lang="ko-KR" altLang="en-US" sz="1100" smtClean="0"/>
              <a:t>시작 위치 </a:t>
            </a:r>
            <a:endParaRPr lang="en-US" altLang="ko-KR" sz="1100" smtClean="0"/>
          </a:p>
          <a:p>
            <a:r>
              <a:rPr lang="en-US" altLang="ko-KR" sz="1100" smtClean="0"/>
              <a:t>r2 &lt;- 64KB Malloc Memory </a:t>
            </a:r>
            <a:r>
              <a:rPr lang="ko-KR" altLang="en-US" sz="1100" smtClean="0"/>
              <a:t>끝 위치 </a:t>
            </a:r>
            <a:endParaRPr lang="en-US" altLang="ko-KR" sz="1100" smtClean="0"/>
          </a:p>
          <a:p>
            <a:r>
              <a:rPr lang="en-US" altLang="ko-KR" sz="1100" smtClean="0"/>
              <a:t>r3 &lt;- Architecture ID</a:t>
            </a:r>
            <a:endParaRPr lang="ko-KR" altLang="en-US" sz="1100"/>
          </a:p>
        </p:txBody>
      </p:sp>
      <p:sp>
        <p:nvSpPr>
          <p:cNvPr id="36" name="TextBox 35"/>
          <p:cNvSpPr txBox="1"/>
          <p:nvPr/>
        </p:nvSpPr>
        <p:spPr>
          <a:xfrm>
            <a:off x="7270108" y="4544857"/>
            <a:ext cx="2715808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smtClean="0"/>
              <a:t>MMU/ L1 </a:t>
            </a:r>
            <a:r>
              <a:rPr lang="ko-KR" altLang="en-US" sz="1100" smtClean="0"/>
              <a:t>캐시</a:t>
            </a:r>
            <a:r>
              <a:rPr lang="en-US" altLang="ko-KR" sz="1100" smtClean="0"/>
              <a:t>/ Write Buffer </a:t>
            </a:r>
            <a:r>
              <a:rPr lang="ko-KR" altLang="en-US" sz="1100" smtClean="0"/>
              <a:t>비 활성화 </a:t>
            </a:r>
            <a:endParaRPr lang="en-US" altLang="ko-KR" sz="1100" smtClean="0"/>
          </a:p>
          <a:p>
            <a:r>
              <a:rPr lang="ko-KR" altLang="en-US" sz="1100" smtClean="0"/>
              <a:t>캐시 </a:t>
            </a:r>
            <a:r>
              <a:rPr lang="en-US" altLang="ko-KR" sz="1100" smtClean="0"/>
              <a:t>/ TLB Invalidate</a:t>
            </a:r>
            <a:endParaRPr lang="ko-KR" altLang="en-US" sz="1100"/>
          </a:p>
        </p:txBody>
      </p:sp>
      <p:sp>
        <p:nvSpPr>
          <p:cNvPr id="26" name="TextBox 25"/>
          <p:cNvSpPr txBox="1"/>
          <p:nvPr/>
        </p:nvSpPr>
        <p:spPr>
          <a:xfrm>
            <a:off x="8336346" y="6192606"/>
            <a:ext cx="395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ch6. </a:t>
            </a:r>
            <a:r>
              <a:rPr lang="ko-KR" altLang="en-US" smtClean="0"/>
              <a:t>압축된 커널 이미지인 </a:t>
            </a:r>
            <a:endParaRPr lang="en-US" altLang="ko-KR" smtClean="0"/>
          </a:p>
          <a:p>
            <a:r>
              <a:rPr lang="en-US" altLang="ko-KR" smtClean="0"/>
              <a:t>zImage</a:t>
            </a:r>
            <a:r>
              <a:rPr lang="ko-KR" altLang="en-US" smtClean="0"/>
              <a:t>로부터 커널 이미지 복원하기</a:t>
            </a:r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6225249" y="897192"/>
            <a:ext cx="1" cy="12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9" idx="0"/>
          </p:cNvCxnSpPr>
          <p:nvPr/>
        </p:nvCxnSpPr>
        <p:spPr>
          <a:xfrm flipH="1">
            <a:off x="6225252" y="1534923"/>
            <a:ext cx="7328" cy="25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6232580" y="2255107"/>
            <a:ext cx="7328" cy="25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217921" y="2992623"/>
            <a:ext cx="7328" cy="25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  <a:endCxn id="12" idx="0"/>
          </p:cNvCxnSpPr>
          <p:nvPr/>
        </p:nvCxnSpPr>
        <p:spPr>
          <a:xfrm>
            <a:off x="6225250" y="3750467"/>
            <a:ext cx="0" cy="19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6210593" y="4364618"/>
            <a:ext cx="7328" cy="25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7393" y="416380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IRQ (I,F) Disable/SVC mode</a:t>
            </a:r>
            <a:r>
              <a:rPr lang="ko-KR" altLang="en-US" sz="800" smtClean="0"/>
              <a:t>로 변경 </a:t>
            </a:r>
            <a:endParaRPr lang="ko-KR" altLang="en-US" sz="80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220681" y="528348"/>
            <a:ext cx="3077922" cy="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98603" y="416380"/>
            <a:ext cx="324319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smtClean="0"/>
              <a:t>msr cpsr_c, #PSR_F_BIT | PSR_I_BIT | SVC_MODE</a:t>
            </a:r>
            <a:endParaRPr lang="ko-KR" altLang="en-US" sz="1100"/>
          </a:p>
        </p:txBody>
      </p:sp>
      <p:sp>
        <p:nvSpPr>
          <p:cNvPr id="22" name="TextBox 21"/>
          <p:cNvSpPr txBox="1"/>
          <p:nvPr/>
        </p:nvSpPr>
        <p:spPr>
          <a:xfrm>
            <a:off x="8336346" y="6192606"/>
            <a:ext cx="302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ch7. start_kernel() </a:t>
            </a:r>
            <a:r>
              <a:rPr lang="ko-KR" altLang="en-US" smtClean="0"/>
              <a:t>호출하기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67391" y="778826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R9 &lt;- processor ID</a:t>
            </a:r>
            <a:r>
              <a:rPr lang="ko-KR" altLang="en-US" sz="800" smtClean="0"/>
              <a:t>를 </a:t>
            </a:r>
            <a:r>
              <a:rPr lang="en-US" altLang="ko-KR" sz="800" smtClean="0"/>
              <a:t>coprocessor</a:t>
            </a:r>
            <a:r>
              <a:rPr lang="ko-KR" altLang="en-US" sz="800" smtClean="0"/>
              <a:t>로부터 가져옴  </a:t>
            </a:r>
            <a:endParaRPr lang="ko-KR" altLang="en-US" sz="800"/>
          </a:p>
        </p:txBody>
      </p:sp>
      <p:sp>
        <p:nvSpPr>
          <p:cNvPr id="30" name="직사각형 29"/>
          <p:cNvSpPr/>
          <p:nvPr/>
        </p:nvSpPr>
        <p:spPr>
          <a:xfrm>
            <a:off x="367391" y="1215533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__lookup_processor_type</a:t>
            </a:r>
            <a:endParaRPr lang="ko-KR" altLang="en-US" sz="800"/>
          </a:p>
        </p:txBody>
      </p:sp>
      <p:sp>
        <p:nvSpPr>
          <p:cNvPr id="31" name="직사각형 30"/>
          <p:cNvSpPr/>
          <p:nvPr/>
        </p:nvSpPr>
        <p:spPr>
          <a:xfrm>
            <a:off x="367391" y="1925542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__lookup_processor_type</a:t>
            </a:r>
            <a:r>
              <a:rPr lang="ko-KR" altLang="en-US" sz="800" smtClean="0"/>
              <a:t>에서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가져온 값 </a:t>
            </a:r>
            <a:r>
              <a:rPr lang="en-US" altLang="ko-KR" sz="800" smtClean="0"/>
              <a:t>= 0 ?</a:t>
            </a:r>
            <a:endParaRPr lang="ko-KR" altLang="en-US" sz="800"/>
          </a:p>
        </p:txBody>
      </p:sp>
      <p:sp>
        <p:nvSpPr>
          <p:cNvPr id="32" name="직사각형 31"/>
          <p:cNvSpPr/>
          <p:nvPr/>
        </p:nvSpPr>
        <p:spPr>
          <a:xfrm>
            <a:off x="367391" y="2480765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__lookup_machine_type</a:t>
            </a:r>
            <a:endParaRPr lang="ko-KR" altLang="en-US" sz="800"/>
          </a:p>
        </p:txBody>
      </p:sp>
      <p:sp>
        <p:nvSpPr>
          <p:cNvPr id="34" name="직사각형 33"/>
          <p:cNvSpPr/>
          <p:nvPr/>
        </p:nvSpPr>
        <p:spPr>
          <a:xfrm>
            <a:off x="385566" y="3841784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__vet_atags</a:t>
            </a:r>
            <a:endParaRPr lang="ko-KR" altLang="en-US" sz="800"/>
          </a:p>
        </p:txBody>
      </p:sp>
      <p:sp>
        <p:nvSpPr>
          <p:cNvPr id="37" name="직사각형 36"/>
          <p:cNvSpPr/>
          <p:nvPr/>
        </p:nvSpPr>
        <p:spPr>
          <a:xfrm>
            <a:off x="392322" y="4387303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__create_page_tables</a:t>
            </a:r>
            <a:endParaRPr lang="ko-KR" altLang="en-US" sz="800"/>
          </a:p>
        </p:txBody>
      </p:sp>
      <p:sp>
        <p:nvSpPr>
          <p:cNvPr id="38" name="직사각형 37"/>
          <p:cNvSpPr/>
          <p:nvPr/>
        </p:nvSpPr>
        <p:spPr>
          <a:xfrm>
            <a:off x="413064" y="4911478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PC = proc_info_list </a:t>
            </a:r>
            <a:r>
              <a:rPr lang="ko-KR" altLang="en-US" sz="800" smtClean="0"/>
              <a:t>구조체의 </a:t>
            </a:r>
            <a:r>
              <a:rPr lang="en-US" altLang="ko-KR" sz="800" smtClean="0"/>
              <a:t>__cpu_flush</a:t>
            </a:r>
            <a:endParaRPr lang="ko-KR" altLang="en-US" sz="800"/>
          </a:p>
        </p:txBody>
      </p:sp>
      <p:sp>
        <p:nvSpPr>
          <p:cNvPr id="39" name="직사각형 38"/>
          <p:cNvSpPr/>
          <p:nvPr/>
        </p:nvSpPr>
        <p:spPr>
          <a:xfrm>
            <a:off x="413063" y="5578869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__enable_mmu</a:t>
            </a:r>
            <a:endParaRPr lang="ko-KR" altLang="en-US" sz="800"/>
          </a:p>
        </p:txBody>
      </p:sp>
      <p:sp>
        <p:nvSpPr>
          <p:cNvPr id="40" name="직사각형 39"/>
          <p:cNvSpPr/>
          <p:nvPr/>
        </p:nvSpPr>
        <p:spPr>
          <a:xfrm>
            <a:off x="413063" y="6284563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jump to start_kernel</a:t>
            </a:r>
            <a:endParaRPr lang="ko-KR" altLang="en-US" sz="800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220681" y="898896"/>
            <a:ext cx="3077922" cy="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98603" y="764272"/>
            <a:ext cx="16754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smtClean="0"/>
              <a:t>mrc p15 , 0 , r9 , c0, c0</a:t>
            </a:r>
            <a:endParaRPr lang="ko-KR" altLang="en-US" sz="110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244217" y="1343474"/>
            <a:ext cx="3077922" cy="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322139" y="1223051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struct proc_info_list </a:t>
            </a:r>
            <a:r>
              <a:rPr lang="ko-KR" altLang="en-US" sz="800" smtClean="0"/>
              <a:t>배열의 시작</a:t>
            </a:r>
            <a:r>
              <a:rPr lang="en-US" altLang="ko-KR" sz="800" smtClean="0"/>
              <a:t>/</a:t>
            </a:r>
            <a:r>
              <a:rPr lang="ko-KR" altLang="en-US" sz="800" smtClean="0"/>
              <a:t>끝 물리 주소를 찾음 </a:t>
            </a:r>
            <a:endParaRPr lang="ko-KR" altLang="en-US" sz="800"/>
          </a:p>
        </p:txBody>
      </p:sp>
      <p:sp>
        <p:nvSpPr>
          <p:cNvPr id="46" name="직사각형 45"/>
          <p:cNvSpPr/>
          <p:nvPr/>
        </p:nvSpPr>
        <p:spPr>
          <a:xfrm>
            <a:off x="5322139" y="1594624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r9</a:t>
            </a:r>
            <a:r>
              <a:rPr lang="ko-KR" altLang="en-US" sz="800" smtClean="0"/>
              <a:t>에 저장된 </a:t>
            </a:r>
            <a:r>
              <a:rPr lang="en-US" altLang="ko-KR" sz="800" smtClean="0"/>
              <a:t>processor id</a:t>
            </a:r>
            <a:r>
              <a:rPr lang="ko-KR" altLang="en-US" sz="800" smtClean="0"/>
              <a:t>와 같은 값을 찾을 떄까지 루프</a:t>
            </a:r>
            <a:endParaRPr lang="ko-KR" altLang="en-US" sz="800"/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294038" y="1721940"/>
            <a:ext cx="400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0" idx="2"/>
            <a:endCxn id="31" idx="0"/>
          </p:cNvCxnSpPr>
          <p:nvPr/>
        </p:nvCxnSpPr>
        <p:spPr>
          <a:xfrm>
            <a:off x="1294038" y="1456379"/>
            <a:ext cx="0" cy="46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26" idx="2"/>
          </p:cNvCxnSpPr>
          <p:nvPr/>
        </p:nvCxnSpPr>
        <p:spPr>
          <a:xfrm flipH="1">
            <a:off x="1294037" y="1019672"/>
            <a:ext cx="1" cy="18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26" idx="0"/>
          </p:cNvCxnSpPr>
          <p:nvPr/>
        </p:nvCxnSpPr>
        <p:spPr>
          <a:xfrm>
            <a:off x="1294038" y="609208"/>
            <a:ext cx="0" cy="16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1" idx="3"/>
            <a:endCxn id="52" idx="1"/>
          </p:cNvCxnSpPr>
          <p:nvPr/>
        </p:nvCxnSpPr>
        <p:spPr>
          <a:xfrm flipV="1">
            <a:off x="2220684" y="2039760"/>
            <a:ext cx="1135708" cy="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356392" y="1919337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종료</a:t>
            </a:r>
            <a:endParaRPr lang="ko-KR" altLang="en-US" sz="800"/>
          </a:p>
        </p:txBody>
      </p:sp>
      <p:sp>
        <p:nvSpPr>
          <p:cNvPr id="56" name="TextBox 55"/>
          <p:cNvSpPr txBox="1"/>
          <p:nvPr/>
        </p:nvSpPr>
        <p:spPr>
          <a:xfrm>
            <a:off x="2656130" y="183034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Y</a:t>
            </a:r>
            <a:endParaRPr lang="ko-KR" altLang="en-US" sz="1100"/>
          </a:p>
        </p:txBody>
      </p:sp>
      <p:cxnSp>
        <p:nvCxnSpPr>
          <p:cNvPr id="57" name="직선 화살표 연결선 56"/>
          <p:cNvCxnSpPr>
            <a:stCxn id="31" idx="2"/>
            <a:endCxn id="32" idx="0"/>
          </p:cNvCxnSpPr>
          <p:nvPr/>
        </p:nvCxnSpPr>
        <p:spPr>
          <a:xfrm>
            <a:off x="1294038" y="2166388"/>
            <a:ext cx="0" cy="31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58885" y="2168242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N</a:t>
            </a:r>
            <a:endParaRPr lang="ko-KR" altLang="en-US" sz="110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2245615" y="2620000"/>
            <a:ext cx="3077922" cy="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323537" y="2499577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struct machine_desc </a:t>
            </a:r>
            <a:r>
              <a:rPr lang="ko-KR" altLang="en-US" sz="800" smtClean="0"/>
              <a:t>배열의 시작</a:t>
            </a:r>
            <a:r>
              <a:rPr lang="en-US" altLang="ko-KR" sz="800" smtClean="0"/>
              <a:t>/</a:t>
            </a:r>
            <a:r>
              <a:rPr lang="ko-KR" altLang="en-US" sz="800" smtClean="0"/>
              <a:t>끝 물리 주소를 찾음 </a:t>
            </a:r>
            <a:endParaRPr lang="ko-KR" altLang="en-US" sz="800"/>
          </a:p>
        </p:txBody>
      </p:sp>
      <p:sp>
        <p:nvSpPr>
          <p:cNvPr id="64" name="직사각형 63"/>
          <p:cNvSpPr/>
          <p:nvPr/>
        </p:nvSpPr>
        <p:spPr>
          <a:xfrm>
            <a:off x="5323537" y="2871150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r1</a:t>
            </a:r>
            <a:r>
              <a:rPr lang="ko-KR" altLang="en-US" sz="800" smtClean="0"/>
              <a:t>에 저장된 머신 타입과 같은 값을 찾을 떄까지 루프</a:t>
            </a:r>
            <a:endParaRPr lang="ko-KR" altLang="en-US" sz="800"/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1295436" y="2998466"/>
            <a:ext cx="400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1294038" y="2732905"/>
            <a:ext cx="1398" cy="51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85567" y="3302736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__lookup_machine_type</a:t>
            </a:r>
            <a:r>
              <a:rPr lang="ko-KR" altLang="en-US" sz="800" smtClean="0"/>
              <a:t>에서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가져온 값 </a:t>
            </a:r>
            <a:r>
              <a:rPr lang="en-US" altLang="ko-KR" sz="800" smtClean="0"/>
              <a:t>= 0 ?</a:t>
            </a:r>
            <a:endParaRPr lang="ko-KR" altLang="en-US" sz="800"/>
          </a:p>
        </p:txBody>
      </p:sp>
      <p:cxnSp>
        <p:nvCxnSpPr>
          <p:cNvPr id="69" name="직선 화살표 연결선 68"/>
          <p:cNvCxnSpPr>
            <a:stCxn id="68" idx="3"/>
            <a:endCxn id="70" idx="1"/>
          </p:cNvCxnSpPr>
          <p:nvPr/>
        </p:nvCxnSpPr>
        <p:spPr>
          <a:xfrm flipV="1">
            <a:off x="2238860" y="3416954"/>
            <a:ext cx="1135708" cy="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374568" y="3296531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종료</a:t>
            </a:r>
            <a:endParaRPr lang="ko-KR" altLang="en-US" sz="800"/>
          </a:p>
        </p:txBody>
      </p:sp>
      <p:sp>
        <p:nvSpPr>
          <p:cNvPr id="71" name="TextBox 70"/>
          <p:cNvSpPr txBox="1"/>
          <p:nvPr/>
        </p:nvSpPr>
        <p:spPr>
          <a:xfrm>
            <a:off x="2674306" y="3207536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Y</a:t>
            </a:r>
            <a:endParaRPr lang="ko-KR" altLang="en-US" sz="1100"/>
          </a:p>
        </p:txBody>
      </p:sp>
      <p:sp>
        <p:nvSpPr>
          <p:cNvPr id="72" name="TextBox 71"/>
          <p:cNvSpPr txBox="1"/>
          <p:nvPr/>
        </p:nvSpPr>
        <p:spPr>
          <a:xfrm>
            <a:off x="1077061" y="3545436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N</a:t>
            </a:r>
            <a:endParaRPr lang="ko-KR" altLang="en-US" sz="1100"/>
          </a:p>
        </p:txBody>
      </p:sp>
      <p:cxnSp>
        <p:nvCxnSpPr>
          <p:cNvPr id="74" name="직선 화살표 연결선 73"/>
          <p:cNvCxnSpPr>
            <a:stCxn id="68" idx="2"/>
            <a:endCxn id="34" idx="0"/>
          </p:cNvCxnSpPr>
          <p:nvPr/>
        </p:nvCxnSpPr>
        <p:spPr>
          <a:xfrm flipH="1">
            <a:off x="1312213" y="3543582"/>
            <a:ext cx="1" cy="29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2201647" y="3980489"/>
            <a:ext cx="3077922" cy="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298603" y="3931381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atags </a:t>
            </a:r>
            <a:r>
              <a:rPr lang="ko-KR" altLang="en-US" sz="800" smtClean="0"/>
              <a:t>포인터 유효성을 검사 </a:t>
            </a:r>
            <a:endParaRPr lang="en-US" altLang="ko-KR" sz="800" smtClean="0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1275004" y="4174322"/>
            <a:ext cx="400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1296169" y="4082630"/>
            <a:ext cx="1" cy="29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310371" y="4453325"/>
            <a:ext cx="3219660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페이지 테이블 엔트리 중 </a:t>
            </a:r>
            <a:r>
              <a:rPr lang="en-US" altLang="ko-KR" sz="800" smtClean="0"/>
              <a:t>kernel </a:t>
            </a:r>
            <a:r>
              <a:rPr lang="ko-KR" altLang="en-US" sz="800" smtClean="0"/>
              <a:t>시작부터 끝까지 </a:t>
            </a:r>
            <a:r>
              <a:rPr lang="en-US" altLang="ko-KR" sz="800" smtClean="0"/>
              <a:t>processor mmu flag </a:t>
            </a:r>
            <a:r>
              <a:rPr lang="ko-KR" altLang="en-US" sz="800" smtClean="0"/>
              <a:t>세팅 </a:t>
            </a:r>
            <a:r>
              <a:rPr lang="en-US" altLang="ko-KR" sz="800" smtClean="0"/>
              <a:t>(</a:t>
            </a:r>
            <a:r>
              <a:rPr lang="ko-KR" altLang="en-US" sz="800" smtClean="0"/>
              <a:t>현재 </a:t>
            </a:r>
            <a:r>
              <a:rPr lang="en-US" altLang="ko-KR" sz="800" smtClean="0"/>
              <a:t>pc</a:t>
            </a:r>
            <a:r>
              <a:rPr lang="ko-KR" altLang="en-US" sz="800" smtClean="0"/>
              <a:t>에서도 동일하게 설정</a:t>
            </a:r>
            <a:r>
              <a:rPr lang="en-US" altLang="ko-KR" sz="800" smtClean="0"/>
              <a:t>)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245615" y="4476900"/>
            <a:ext cx="3077922" cy="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1275003" y="4695838"/>
            <a:ext cx="400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1294036" y="4621678"/>
            <a:ext cx="1" cy="29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322138" y="4933674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call __v6_setup</a:t>
            </a:r>
            <a:endParaRPr lang="ko-KR" altLang="en-US" sz="800"/>
          </a:p>
        </p:txBody>
      </p:sp>
      <p:sp>
        <p:nvSpPr>
          <p:cNvPr id="87" name="직사각형 86"/>
          <p:cNvSpPr/>
          <p:nvPr/>
        </p:nvSpPr>
        <p:spPr>
          <a:xfrm>
            <a:off x="5322138" y="5331145"/>
            <a:ext cx="1853293" cy="24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/>
              <a:t>R0</a:t>
            </a:r>
            <a:r>
              <a:rPr lang="ko-KR" altLang="en-US" sz="800" smtClean="0"/>
              <a:t>에 값 세팅 후 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__enable_mmu </a:t>
            </a:r>
            <a:r>
              <a:rPr lang="ko-KR" altLang="en-US" sz="800" smtClean="0"/>
              <a:t>호출</a:t>
            </a:r>
            <a:endParaRPr lang="ko-KR" altLang="en-US" sz="80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2266356" y="5007355"/>
            <a:ext cx="3077922" cy="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H="1">
            <a:off x="1294036" y="5459358"/>
            <a:ext cx="400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46" idx="0"/>
          </p:cNvCxnSpPr>
          <p:nvPr/>
        </p:nvCxnSpPr>
        <p:spPr>
          <a:xfrm>
            <a:off x="6248784" y="1480465"/>
            <a:ext cx="2" cy="11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63" idx="2"/>
          </p:cNvCxnSpPr>
          <p:nvPr/>
        </p:nvCxnSpPr>
        <p:spPr>
          <a:xfrm flipH="1">
            <a:off x="6241795" y="2740423"/>
            <a:ext cx="8389" cy="13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6" idx="2"/>
            <a:endCxn id="87" idx="0"/>
          </p:cNvCxnSpPr>
          <p:nvPr/>
        </p:nvCxnSpPr>
        <p:spPr>
          <a:xfrm>
            <a:off x="6248785" y="5174520"/>
            <a:ext cx="0" cy="15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38" idx="2"/>
            <a:endCxn id="39" idx="0"/>
          </p:cNvCxnSpPr>
          <p:nvPr/>
        </p:nvCxnSpPr>
        <p:spPr>
          <a:xfrm flipH="1">
            <a:off x="1339710" y="5152324"/>
            <a:ext cx="1" cy="42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1350953" y="5858018"/>
            <a:ext cx="1" cy="42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334670" y="5650779"/>
            <a:ext cx="160332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100"/>
              <a:t>컨트롤 레지스터 설정 </a:t>
            </a:r>
            <a:endParaRPr lang="en-US" altLang="ko-KR" sz="1100"/>
          </a:p>
          <a:p>
            <a:pPr algn="ctr"/>
            <a:r>
              <a:rPr lang="en-US" altLang="ko-KR" sz="1100"/>
              <a:t>C1 = MMU</a:t>
            </a:r>
          </a:p>
          <a:p>
            <a:pPr algn="ctr"/>
            <a:r>
              <a:rPr lang="en-US" altLang="ko-KR" sz="1100"/>
              <a:t>C2 = </a:t>
            </a:r>
            <a:r>
              <a:rPr lang="ko-KR" altLang="en-US" sz="1100"/>
              <a:t>페이지 테이블 </a:t>
            </a:r>
            <a:endParaRPr lang="en-US" altLang="ko-KR" sz="1100"/>
          </a:p>
          <a:p>
            <a:pPr algn="ctr"/>
            <a:r>
              <a:rPr lang="en-US" altLang="ko-KR" sz="1100"/>
              <a:t>C3 = </a:t>
            </a:r>
            <a:r>
              <a:rPr lang="ko-KR" altLang="en-US" sz="1100"/>
              <a:t>도메인</a:t>
            </a:r>
          </a:p>
        </p:txBody>
      </p:sp>
      <p:cxnSp>
        <p:nvCxnSpPr>
          <p:cNvPr id="103" name="직선 화살표 연결선 102"/>
          <p:cNvCxnSpPr/>
          <p:nvPr/>
        </p:nvCxnSpPr>
        <p:spPr>
          <a:xfrm flipH="1">
            <a:off x="2266356" y="5757938"/>
            <a:ext cx="3077922" cy="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120705" y="5962759"/>
            <a:ext cx="1890261" cy="84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700" smtClean="0"/>
              <a:t>필요 시 데이터 세그먼트 복사 </a:t>
            </a:r>
            <a:endParaRPr lang="en-US" altLang="ko-KR" sz="700" smtClean="0"/>
          </a:p>
          <a:p>
            <a:r>
              <a:rPr lang="en-US" altLang="ko-KR" sz="700" smtClean="0"/>
              <a:t>BSS </a:t>
            </a:r>
            <a:r>
              <a:rPr lang="ko-KR" altLang="en-US" sz="700" smtClean="0"/>
              <a:t>세그먼트 클리어 </a:t>
            </a:r>
            <a:endParaRPr lang="en-US" altLang="ko-KR" sz="700" smtClean="0"/>
          </a:p>
          <a:p>
            <a:endParaRPr lang="en-US" altLang="ko-KR" sz="700"/>
          </a:p>
          <a:p>
            <a:r>
              <a:rPr lang="en-US" altLang="ko-KR" sz="700" smtClean="0"/>
              <a:t>Processor ID / machine type </a:t>
            </a:r>
            <a:r>
              <a:rPr lang="ko-KR" altLang="en-US" sz="700" smtClean="0"/>
              <a:t>메모리 저장 </a:t>
            </a:r>
            <a:endParaRPr lang="en-US" altLang="ko-KR" sz="700" smtClean="0"/>
          </a:p>
          <a:p>
            <a:r>
              <a:rPr lang="en-US" altLang="ko-KR" sz="700" smtClean="0"/>
              <a:t>atags </a:t>
            </a:r>
            <a:r>
              <a:rPr lang="ko-KR" altLang="en-US" sz="700" smtClean="0"/>
              <a:t>포인터 값 메모리 저장 </a:t>
            </a:r>
            <a:endParaRPr lang="en-US" altLang="ko-KR" sz="700"/>
          </a:p>
          <a:p>
            <a:endParaRPr lang="en-US" altLang="ko-KR" sz="700"/>
          </a:p>
          <a:p>
            <a:r>
              <a:rPr lang="ko-KR" altLang="en-US" sz="700" smtClean="0"/>
              <a:t>최종적으로 </a:t>
            </a:r>
            <a:r>
              <a:rPr lang="en-US" altLang="ko-KR" sz="700" smtClean="0"/>
              <a:t>start_kernel() </a:t>
            </a:r>
            <a:r>
              <a:rPr lang="ko-KR" altLang="en-US" sz="700" smtClean="0"/>
              <a:t>함수로 분기 </a:t>
            </a:r>
            <a:endParaRPr lang="ko-KR" altLang="en-US" sz="700"/>
          </a:p>
        </p:txBody>
      </p:sp>
      <p:cxnSp>
        <p:nvCxnSpPr>
          <p:cNvPr id="105" name="직선 화살표 연결선 104"/>
          <p:cNvCxnSpPr/>
          <p:nvPr/>
        </p:nvCxnSpPr>
        <p:spPr>
          <a:xfrm flipH="1">
            <a:off x="2266356" y="6420220"/>
            <a:ext cx="854349" cy="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96348" y="160584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u="sng" smtClean="0"/>
              <a:t>kernel/head.S</a:t>
            </a:r>
            <a:endParaRPr lang="ko-KR" altLang="en-US" sz="1100" b="1" u="sng"/>
          </a:p>
        </p:txBody>
      </p:sp>
      <p:sp>
        <p:nvSpPr>
          <p:cNvPr id="109" name="TextBox 108"/>
          <p:cNvSpPr txBox="1"/>
          <p:nvPr/>
        </p:nvSpPr>
        <p:spPr>
          <a:xfrm>
            <a:off x="7317416" y="1165597"/>
            <a:ext cx="3241593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smtClean="0"/>
              <a:t>__proc_info_begin / __proc_info_end</a:t>
            </a:r>
            <a:r>
              <a:rPr lang="ko-KR" altLang="en-US" sz="1100" smtClean="0"/>
              <a:t>의 물리주소</a:t>
            </a:r>
            <a:endParaRPr lang="ko-KR" altLang="en-US" sz="1100"/>
          </a:p>
        </p:txBody>
      </p:sp>
      <p:sp>
        <p:nvSpPr>
          <p:cNvPr id="110" name="TextBox 109"/>
          <p:cNvSpPr txBox="1"/>
          <p:nvPr/>
        </p:nvSpPr>
        <p:spPr>
          <a:xfrm>
            <a:off x="7317416" y="1568962"/>
            <a:ext cx="3241593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sizeof(proc_info_list) </a:t>
            </a:r>
            <a:r>
              <a:rPr lang="ko-KR" altLang="en-US" sz="1100" smtClean="0"/>
              <a:t>단위로 </a:t>
            </a:r>
            <a:r>
              <a:rPr lang="en-US" altLang="ko-KR" sz="1100" smtClean="0"/>
              <a:t>struct proc_info_list</a:t>
            </a:r>
            <a:r>
              <a:rPr lang="ko-KR" altLang="en-US" sz="1100" smtClean="0"/>
              <a:t>의 </a:t>
            </a:r>
            <a:r>
              <a:rPr lang="en-US" altLang="ko-KR" sz="1100" smtClean="0"/>
              <a:t>memory</a:t>
            </a:r>
            <a:r>
              <a:rPr lang="ko-KR" altLang="en-US" sz="1100" smtClean="0"/>
              <a:t>를 </a:t>
            </a:r>
            <a:r>
              <a:rPr lang="en-US" altLang="ko-KR" sz="1100" smtClean="0"/>
              <a:t>access</a:t>
            </a:r>
            <a:r>
              <a:rPr lang="ko-KR" altLang="en-US" sz="1100" smtClean="0"/>
              <a:t>함</a:t>
            </a:r>
            <a:endParaRPr lang="ko-KR" altLang="en-US" sz="1100"/>
          </a:p>
        </p:txBody>
      </p:sp>
      <p:sp>
        <p:nvSpPr>
          <p:cNvPr id="111" name="TextBox 110"/>
          <p:cNvSpPr txBox="1"/>
          <p:nvPr/>
        </p:nvSpPr>
        <p:spPr>
          <a:xfrm>
            <a:off x="7317416" y="2451833"/>
            <a:ext cx="3262432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smtClean="0"/>
              <a:t>__arch_info_begin / __arch_info_end </a:t>
            </a:r>
            <a:r>
              <a:rPr lang="ko-KR" altLang="en-US" sz="1100" smtClean="0"/>
              <a:t>의 물리주소</a:t>
            </a:r>
            <a:endParaRPr lang="ko-KR" altLang="en-US" sz="1100"/>
          </a:p>
        </p:txBody>
      </p:sp>
      <p:sp>
        <p:nvSpPr>
          <p:cNvPr id="112" name="TextBox 111"/>
          <p:cNvSpPr txBox="1"/>
          <p:nvPr/>
        </p:nvSpPr>
        <p:spPr>
          <a:xfrm>
            <a:off x="7317415" y="2871849"/>
            <a:ext cx="3241593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sizeof(machine_desc) </a:t>
            </a:r>
            <a:r>
              <a:rPr lang="ko-KR" altLang="en-US" sz="1100" smtClean="0"/>
              <a:t>단위로 </a:t>
            </a:r>
            <a:r>
              <a:rPr lang="en-US" altLang="ko-KR" sz="1100" smtClean="0"/>
              <a:t>struct machine_desc</a:t>
            </a:r>
            <a:r>
              <a:rPr lang="ko-KR" altLang="en-US" sz="1100" smtClean="0"/>
              <a:t>의 </a:t>
            </a:r>
            <a:r>
              <a:rPr lang="en-US" altLang="ko-KR" sz="1100" smtClean="0"/>
              <a:t>memory</a:t>
            </a:r>
            <a:r>
              <a:rPr lang="ko-KR" altLang="en-US" sz="1100" smtClean="0"/>
              <a:t>를 </a:t>
            </a:r>
            <a:r>
              <a:rPr lang="en-US" altLang="ko-KR" sz="1100" smtClean="0"/>
              <a:t>access</a:t>
            </a:r>
            <a:r>
              <a:rPr lang="ko-KR" altLang="en-US" sz="1100" smtClean="0"/>
              <a:t>함</a:t>
            </a:r>
            <a:endParaRPr lang="ko-KR" altLang="en-US" sz="1100"/>
          </a:p>
        </p:txBody>
      </p:sp>
      <p:sp>
        <p:nvSpPr>
          <p:cNvPr id="113" name="TextBox 112"/>
          <p:cNvSpPr txBox="1"/>
          <p:nvPr/>
        </p:nvSpPr>
        <p:spPr>
          <a:xfrm>
            <a:off x="8071629" y="881296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u="sng" smtClean="0"/>
              <a:t>kernel/head-common.S</a:t>
            </a:r>
            <a:endParaRPr lang="ko-KR" altLang="en-US" sz="1100" b="1" u="sng"/>
          </a:p>
        </p:txBody>
      </p:sp>
      <p:sp>
        <p:nvSpPr>
          <p:cNvPr id="114" name="TextBox 113"/>
          <p:cNvSpPr txBox="1"/>
          <p:nvPr/>
        </p:nvSpPr>
        <p:spPr>
          <a:xfrm>
            <a:off x="8610415" y="4333510"/>
            <a:ext cx="3241593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smtClean="0"/>
              <a:t>KERNEL_START = 0xc0008000</a:t>
            </a:r>
          </a:p>
          <a:p>
            <a:r>
              <a:rPr lang="en-US" altLang="ko-KR" sz="1100" smtClean="0"/>
              <a:t>KERNEL_END = 0c00XXXXX</a:t>
            </a:r>
          </a:p>
          <a:p>
            <a:r>
              <a:rPr lang="en-US" altLang="ko-KR" sz="1100" smtClean="0"/>
              <a:t>Flag </a:t>
            </a:r>
            <a:r>
              <a:rPr lang="ko-KR" altLang="en-US" sz="1100" smtClean="0"/>
              <a:t>값 </a:t>
            </a:r>
            <a:r>
              <a:rPr lang="en-US" altLang="ko-KR" sz="1100" smtClean="0"/>
              <a:t>= XXXXXC1E -&gt; cacheable/bufferable</a:t>
            </a:r>
            <a:endParaRPr lang="ko-KR" altLang="en-US" sz="1100"/>
          </a:p>
        </p:txBody>
      </p:sp>
      <p:sp>
        <p:nvSpPr>
          <p:cNvPr id="116" name="TextBox 115"/>
          <p:cNvSpPr txBox="1"/>
          <p:nvPr/>
        </p:nvSpPr>
        <p:spPr>
          <a:xfrm>
            <a:off x="8071629" y="2174239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u="sng" smtClean="0"/>
              <a:t>kernel/head-common.S</a:t>
            </a:r>
            <a:endParaRPr lang="ko-KR" altLang="en-US" sz="1100" b="1" u="sng"/>
          </a:p>
        </p:txBody>
      </p:sp>
      <p:sp>
        <p:nvSpPr>
          <p:cNvPr id="117" name="TextBox 116"/>
          <p:cNvSpPr txBox="1"/>
          <p:nvPr/>
        </p:nvSpPr>
        <p:spPr>
          <a:xfrm>
            <a:off x="9275740" y="4055467"/>
            <a:ext cx="17540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u="sng" smtClean="0"/>
              <a:t>kernel/head-common.S</a:t>
            </a:r>
            <a:endParaRPr lang="ko-KR" altLang="en-US" sz="1100" b="1" u="sng"/>
          </a:p>
        </p:txBody>
      </p:sp>
    </p:spTree>
    <p:extLst>
      <p:ext uri="{BB962C8B-B14F-4D97-AF65-F5344CB8AC3E}">
        <p14:creationId xmlns:p14="http://schemas.microsoft.com/office/powerpoint/2010/main" val="11523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og3.com/sbdm/img.my/uploads/201212/29/1356773401_53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97" y="1665061"/>
            <a:ext cx="9777238" cy="367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2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422</Words>
  <Application>Microsoft Office PowerPoint</Application>
  <PresentationFormat>와이드스크린</PresentationFormat>
  <Paragraphs>108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ALIENWARE</dc:creator>
  <cp:lastModifiedBy>ALIENWARE</cp:lastModifiedBy>
  <cp:revision>20</cp:revision>
  <dcterms:created xsi:type="dcterms:W3CDTF">2016-11-17T14:31:52Z</dcterms:created>
  <dcterms:modified xsi:type="dcterms:W3CDTF">2016-12-23T19:00:30Z</dcterms:modified>
</cp:coreProperties>
</file>