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42" r:id="rId2"/>
    <p:sldId id="1159" r:id="rId3"/>
    <p:sldId id="1200" r:id="rId4"/>
    <p:sldId id="1201" r:id="rId5"/>
    <p:sldId id="1202" r:id="rId6"/>
    <p:sldId id="1203" r:id="rId7"/>
    <p:sldId id="1204" r:id="rId8"/>
    <p:sldId id="1205" r:id="rId9"/>
    <p:sldId id="1206" r:id="rId10"/>
    <p:sldId id="1207" r:id="rId11"/>
    <p:sldId id="1168" r:id="rId12"/>
    <p:sldId id="1169" r:id="rId13"/>
    <p:sldId id="1170" r:id="rId14"/>
    <p:sldId id="1196" r:id="rId15"/>
    <p:sldId id="1172" r:id="rId16"/>
    <p:sldId id="1173" r:id="rId17"/>
    <p:sldId id="1197" r:id="rId18"/>
    <p:sldId id="1175" r:id="rId19"/>
    <p:sldId id="1176" r:id="rId20"/>
    <p:sldId id="1226" r:id="rId21"/>
    <p:sldId id="1177" r:id="rId22"/>
    <p:sldId id="1178" r:id="rId23"/>
    <p:sldId id="1179" r:id="rId24"/>
    <p:sldId id="1180" r:id="rId25"/>
    <p:sldId id="1227" r:id="rId26"/>
    <p:sldId id="1228" r:id="rId27"/>
    <p:sldId id="1229" r:id="rId28"/>
    <p:sldId id="1199" r:id="rId29"/>
    <p:sldId id="1181" r:id="rId30"/>
    <p:sldId id="1182" r:id="rId31"/>
    <p:sldId id="1183" r:id="rId32"/>
    <p:sldId id="1184" r:id="rId33"/>
    <p:sldId id="1185" r:id="rId34"/>
    <p:sldId id="1186" r:id="rId35"/>
    <p:sldId id="1187" r:id="rId36"/>
    <p:sldId id="1208" r:id="rId37"/>
    <p:sldId id="1209" r:id="rId38"/>
    <p:sldId id="1210" r:id="rId39"/>
    <p:sldId id="1211" r:id="rId40"/>
    <p:sldId id="1212" r:id="rId41"/>
    <p:sldId id="1223" r:id="rId42"/>
    <p:sldId id="1224" r:id="rId43"/>
    <p:sldId id="1225" r:id="rId44"/>
    <p:sldId id="1215" r:id="rId45"/>
    <p:sldId id="1216" r:id="rId46"/>
    <p:sldId id="1218" r:id="rId47"/>
    <p:sldId id="1219" r:id="rId48"/>
    <p:sldId id="1220" r:id="rId49"/>
    <p:sldId id="1221" r:id="rId50"/>
    <p:sldId id="1222" r:id="rId51"/>
    <p:sldId id="1230" r:id="rId52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Linking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Originally proposed by AT&amp;T System V Unix</a:t>
            </a:r>
          </a:p>
          <a:p>
            <a:pPr lvl="1"/>
            <a:r>
              <a:rPr lang="en-US" dirty="0" smtClean="0"/>
              <a:t>Later adopted by BSD Unix variants and Linux</a:t>
            </a:r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err="1" smtClean="0"/>
              <a:t>Relocatable</a:t>
            </a:r>
            <a:r>
              <a:rPr lang="en-US" dirty="0" smtClean="0"/>
              <a:t> object files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Word size, byte ordering, file type </a:t>
            </a:r>
            <a:r>
              <a:rPr lang="en-GB" sz="1800" dirty="0"/>
              <a:t>(.o, exec, .so</a:t>
            </a:r>
            <a:r>
              <a:rPr lang="en-GB" sz="1800" dirty="0" smtClean="0"/>
              <a:t>), machine type, etc</a:t>
            </a:r>
            <a:r>
              <a:rPr lang="en-GB" sz="1800" dirty="0"/>
              <a:t>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addresses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Read only data: jump tables,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306513"/>
            <a:ext cx="299586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2309813"/>
            <a:ext cx="3048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4" y="5819081"/>
            <a:ext cx="22701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static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b="1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791200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 bwMode="auto">
          <a:xfrm rot="10800000">
            <a:off x="2819400" y="5968654"/>
            <a:ext cx="829948" cy="508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15969" y="62923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Even though private to swap, requires allocation in .</a:t>
            </a:r>
            <a:r>
              <a:rPr lang="en-US" sz="1800" dirty="0" err="1" smtClean="0">
                <a:latin typeface="Calibri" pitchFamily="34" charset="0"/>
              </a:rPr>
              <a:t>bss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  <p:bldP spid="41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1836057" cy="21817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{1,2};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00000000 &lt;buf&gt;: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24679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-d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8400" y="1524000"/>
            <a:ext cx="6659493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8d 4c 24 04      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4:	83 e4 f0         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a:	55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89 e5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d:	51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19:	31 c0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1b:	59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20:	c3               ret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1634065"/>
            <a:ext cx="6172200" cy="44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18:	8b 08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1a:	89 10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    	pop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704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0: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400039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187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</a:t>
            </a:r>
            <a:r>
              <a:rPr lang="en-GB" dirty="0" smtClean="0"/>
              <a:t>Before/After </a:t>
            </a:r>
            <a:r>
              <a:rPr lang="en-GB" dirty="0"/>
              <a:t>Relocation (.</a:t>
            </a:r>
            <a:r>
              <a:rPr lang="en-GB" dirty="0">
                <a:latin typeface="Courier New" pitchFamily="49" charset="0"/>
              </a:rPr>
              <a:t>text</a:t>
            </a:r>
            <a:r>
              <a:rPr lang="en-GB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759" y="2819400"/>
            <a:ext cx="8254481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08048380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8048380:	8d 4c 24 04          	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8048384:	83 e4 f0             	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804838a: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804838b: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804838d:	51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    	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8048391:	e8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1a 00 00 00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	call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80483b0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8048396:	83 c4 04             	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8048399:	31 c0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804839b:	59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80483a0:	c3                   	ret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4759" y="990600"/>
            <a:ext cx="5795474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. . .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28693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0x8048396 + 0x1a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0x80483b0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3810000"/>
            <a:ext cx="8131050" cy="2872198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080483b0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30 96 04 08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$0x8049624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0x8049630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96 04 08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80483c8:	8b 08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80483ca:	89 10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80483cd:	89 0d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%ecx,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80483d3:	c3                   	ret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533400"/>
            <a:ext cx="6172200" cy="3103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08049620 &lt;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:       01 00 00 00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8049628:   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Strong and Weak Symbols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493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strong or 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5883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5883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0867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2672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5787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37660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1264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3407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5846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37676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a strong symbol and multiple weak symbol,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will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Preprocessor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4716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990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82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750571" y="3722370"/>
            <a:ext cx="1546859" cy="15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V="1">
            <a:off x="1905000" y="2948939"/>
            <a:ext cx="2743200" cy="154316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820987" y="2948940"/>
            <a:ext cx="2208213" cy="154686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800996" y="3957509"/>
            <a:ext cx="1067595" cy="158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54336" y="3593068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-DINITIALIZE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5136" y="3962400"/>
            <a:ext cx="2527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no initialization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500" y="6400800"/>
            <a:ext cx="527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#include causes C preprocessor to insert file verbatim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 (cont.)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91200" y="3738265"/>
            <a:ext cx="3124200" cy="25958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 \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-DINITIALIZE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83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use external global variable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928813"/>
            <a:ext cx="2955106" cy="203132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buf[2] = {1, 2};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swap();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447800"/>
            <a:ext cx="1305666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648200" y="1447800"/>
            <a:ext cx="1292842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swap.c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3079689" cy="397031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[];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*bufp0 = &amp;buf[0];</a:t>
            </a:r>
          </a:p>
          <a:p>
            <a:r>
              <a:rPr lang="en-US" sz="1800" dirty="0">
                <a:latin typeface="Courier New"/>
                <a:cs typeface="Courier New"/>
              </a:rPr>
              <a:t>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*bufp1;</a:t>
            </a:r>
          </a:p>
          <a:p>
            <a:endParaRPr lang="en-US" sz="1800" dirty="0">
              <a:solidFill>
                <a:srgbClr val="F7F5CD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swap()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bufp1 = &amp;buf[1];</a:t>
            </a:r>
          </a:p>
          <a:p>
            <a:r>
              <a:rPr lang="en-US" sz="1800" dirty="0">
                <a:latin typeface="Courier New"/>
                <a:cs typeface="Courier New"/>
              </a:rPr>
              <a:t>  temp = *bufp0;</a:t>
            </a:r>
          </a:p>
          <a:p>
            <a:r>
              <a:rPr lang="en-US" sz="1800" dirty="0">
                <a:latin typeface="Courier New"/>
                <a:cs typeface="Courier New"/>
              </a:rPr>
              <a:t>  *bufp0 = *bufp1;</a:t>
            </a:r>
          </a:p>
          <a:p>
            <a:r>
              <a:rPr lang="en-US" sz="1800" dirty="0">
                <a:latin typeface="Courier New"/>
                <a:cs typeface="Courier New"/>
              </a:rPr>
              <a:t>  *bufp1 = temp;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04938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8 MB archive of </a:t>
            </a:r>
            <a:r>
              <a:rPr lang="en-GB" sz="1800" dirty="0" smtClean="0"/>
              <a:t>1392 </a:t>
            </a:r>
            <a:r>
              <a:rPr lang="en-GB" sz="1800" dirty="0"/>
              <a:t>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1 MB archive of </a:t>
            </a:r>
            <a:r>
              <a:rPr lang="en-GB" sz="1800" dirty="0" smtClean="0"/>
              <a:t>401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1595216"/>
            <a:ext cx="1204474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0x100000000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0xf7e9ddc0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 std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323975"/>
            <a:ext cx="8081356" cy="4959115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dlfcn.h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x[2]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y[2] = {3, 4};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z[2];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*handle;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(*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char *error;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dynamically 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handle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("./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", RTLD_LAZY);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(!handle)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 err="1">
                <a:latin typeface="Courier New" charset="0"/>
              </a:rPr>
              <a:t>gcc</a:t>
            </a:r>
            <a:r>
              <a:rPr lang="en-US" sz="1800" i="1" dirty="0">
                <a:latin typeface="Courier New" charset="0"/>
              </a:rPr>
              <a:t> -O2 -</a:t>
            </a:r>
            <a:r>
              <a:rPr lang="en-US" sz="1800" i="1" dirty="0" err="1">
                <a:latin typeface="Courier New" charset="0"/>
              </a:rPr>
              <a:t>g</a:t>
            </a:r>
            <a:r>
              <a:rPr lang="en-US" sz="1800" i="1" dirty="0">
                <a:latin typeface="Courier New" charset="0"/>
              </a:rPr>
              <a:t> -</a:t>
            </a:r>
            <a:r>
              <a:rPr lang="en-US" sz="1800" i="1" dirty="0" err="1">
                <a:latin typeface="Courier New" charset="0"/>
              </a:rPr>
              <a:t>o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p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main.c</a:t>
            </a:r>
            <a:r>
              <a:rPr lang="en-US" sz="1800" i="1" dirty="0">
                <a:latin typeface="Courier New" charset="0"/>
              </a:rPr>
              <a:t> </a:t>
            </a:r>
            <a:r>
              <a:rPr lang="en-US" sz="1800" i="1" dirty="0" err="1">
                <a:latin typeface="Courier New" charset="0"/>
              </a:rPr>
              <a:t>swap.c</a:t>
            </a:r>
            <a:endParaRPr lang="en-US" sz="1800" i="1" dirty="0">
              <a:latin typeface="Courier New" charset="0"/>
            </a:endParaRPr>
          </a:p>
          <a:p>
            <a:pPr lvl="1"/>
            <a:r>
              <a:rPr lang="en-US" sz="1800" dirty="0" err="1">
                <a:latin typeface="Courier New" charset="0"/>
              </a:rPr>
              <a:t>unix</a:t>
            </a:r>
            <a:r>
              <a:rPr lang="en-US" sz="1800" dirty="0">
                <a:latin typeface="Courier New" charset="0"/>
              </a:rPr>
              <a:t>&gt; </a:t>
            </a:r>
            <a:r>
              <a:rPr lang="en-US" sz="1800" i="1" dirty="0">
                <a:latin typeface="Courier New" charset="0"/>
              </a:rPr>
              <a:t>./</a:t>
            </a:r>
            <a:r>
              <a:rPr lang="en-US" sz="1800" i="1" dirty="0" err="1">
                <a:latin typeface="Courier New" charset="0"/>
              </a:rPr>
              <a:t>p</a:t>
            </a:r>
            <a:endParaRPr lang="en-US" sz="1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swap.c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199039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urier New"/>
                <a:cs typeface="Courier New"/>
              </a:rPr>
              <a:t>swap.o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13125" y="5789613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dirty="0" err="1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886200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and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swap.c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38989" cy="472593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get 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function we just loaded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dlsym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(handle, "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((error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error);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)</a:t>
            </a:r>
            <a:r>
              <a:rPr lang="en-GB" sz="1600" b="1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just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like any other function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(x, y, z, 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("z = [%d %d]\n", z[0], z[1]);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unload the shared library */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dlclose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(handle) &lt; 0)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</a:t>
            </a:r>
            <a:r>
              <a:rPr lang="en-GB" smtClean="0"/>
              <a:t>are statically linked </a:t>
            </a:r>
            <a:r>
              <a:rPr lang="en-GB" dirty="0" smtClean="0"/>
              <a:t>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2"/>
            <a:r>
              <a:rPr lang="en-GB" dirty="0" smtClean="0"/>
              <a:t>Interpose calls to </a:t>
            </a:r>
            <a:r>
              <a:rPr lang="en-GB" dirty="0" err="1" smtClean="0"/>
              <a:t>libc</a:t>
            </a:r>
            <a:r>
              <a:rPr lang="en-GB" dirty="0" smtClean="0"/>
              <a:t> functions.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pPr lvl="2"/>
            <a:r>
              <a:rPr lang="en-GB" dirty="0" smtClean="0"/>
              <a:t>Automatically encrypt otherwise unencrypted network connections.</a:t>
            </a:r>
          </a:p>
          <a:p>
            <a:r>
              <a:rPr lang="en-GB" dirty="0" smtClean="0"/>
              <a:t>Monitoring and Profiling</a:t>
            </a:r>
          </a:p>
          <a:p>
            <a:pPr lvl="1"/>
            <a:r>
              <a:rPr lang="en-GB" dirty="0" smtClean="0"/>
              <a:t>Count number of calls to functions</a:t>
            </a:r>
          </a:p>
          <a:p>
            <a:pPr lvl="1"/>
            <a:r>
              <a:rPr lang="en-GB" dirty="0" smtClean="0"/>
              <a:t>Characterize call sites and arguments to functions</a:t>
            </a:r>
          </a:p>
          <a:p>
            <a:pPr lvl="1"/>
            <a:r>
              <a:rPr lang="en-GB" dirty="0" err="1" smtClean="0"/>
              <a:t>Malloc</a:t>
            </a:r>
            <a:r>
              <a:rPr lang="en-GB" dirty="0" smtClean="0"/>
              <a:t> tracing</a:t>
            </a:r>
          </a:p>
          <a:p>
            <a:pPr lvl="2"/>
            <a:r>
              <a:rPr lang="en-GB" dirty="0" smtClean="0"/>
              <a:t>Detecting memory leaks</a:t>
            </a:r>
          </a:p>
          <a:p>
            <a:pPr lvl="2"/>
            <a:r>
              <a:rPr lang="en-GB" b="1" dirty="0" smtClean="0">
                <a:solidFill>
                  <a:srgbClr val="C00000"/>
                </a:solidFill>
              </a:rPr>
              <a:t>Generating address traces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1485078"/>
          </a:xfrm>
        </p:spPr>
        <p:txBody>
          <a:bodyPr/>
          <a:lstStyle/>
          <a:p>
            <a:r>
              <a:rPr lang="en-US" dirty="0" smtClean="0"/>
              <a:t>Goal: trace the addresses and sizes of the allocated and freed blocks,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compile time, link time, and 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3104" y="1410522"/>
            <a:ext cx="4198896" cy="2961453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stdlib.h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malloc.h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main()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free(malloc(10));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printf("hello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, world\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n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exit(0);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80" y="4002643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38701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Compile-time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C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preprocessor. A local 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 file defines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(free)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as wrappers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 err="1" smtClean="0">
                <a:latin typeface="Courier New"/>
                <a:cs typeface="Courier New"/>
              </a:rPr>
              <a:t>myfree</a:t>
            </a:r>
            <a:r>
              <a:rPr lang="en-US" sz="1800" dirty="0" smtClean="0">
                <a:latin typeface="Courier New"/>
                <a:cs typeface="Courier New"/>
              </a:rPr>
              <a:t>) respectively.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printf("%s:%d</a:t>
            </a:r>
            <a:r>
              <a:rPr lang="en-US" sz="1800" dirty="0" smtClean="0">
                <a:latin typeface="Courier New"/>
                <a:cs typeface="Courier New"/>
              </a:rPr>
              <a:t>: </a:t>
            </a:r>
            <a:r>
              <a:rPr lang="en-US" sz="1800" dirty="0" err="1" smtClean="0">
                <a:latin typeface="Courier New"/>
                <a:cs typeface="Courier New"/>
              </a:rPr>
              <a:t>malloc(%d</a:t>
            </a:r>
            <a:r>
              <a:rPr lang="en-US" sz="1800" dirty="0" smtClean="0">
                <a:latin typeface="Courier New"/>
                <a:cs typeface="Courier New"/>
              </a:rPr>
              <a:t>)=%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file, line,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72999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mymalloc(size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free(ptr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myfree(ptr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myfree(void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-DCOMPILETIME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-I.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hello.c:7: malloc(10)=0x501010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hello.c:7: 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600200"/>
            <a:ext cx="8558382" cy="5078314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LINKTIME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Link-time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the static linker's (ld) "--wrap symbol" flag.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real_malloc(size_t</a:t>
            </a:r>
            <a:r>
              <a:rPr lang="en-US" sz="18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__</a:t>
            </a:r>
            <a:r>
              <a:rPr lang="en-US" sz="1800" dirty="0" err="1" smtClean="0">
                <a:latin typeface="Courier New"/>
                <a:cs typeface="Courier New"/>
              </a:rPr>
              <a:t>real_free(void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__</a:t>
            </a:r>
            <a:r>
              <a:rPr lang="en-US" sz="1800" dirty="0" err="1" smtClean="0">
                <a:latin typeface="Courier New"/>
                <a:cs typeface="Courier New"/>
              </a:rPr>
              <a:t>wrap_malloc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wrap_malloc(size_t</a:t>
            </a:r>
            <a:r>
              <a:rPr lang="en-US" sz="18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__</a:t>
            </a:r>
            <a:r>
              <a:rPr lang="en-US" sz="1800" dirty="0" err="1" smtClean="0">
                <a:latin typeface="Courier New"/>
                <a:cs typeface="Courier New"/>
              </a:rPr>
              <a:t>real_malloc(size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printf("malloc(%d</a:t>
            </a:r>
            <a:r>
              <a:rPr lang="en-US" sz="1800" dirty="0" smtClean="0">
                <a:latin typeface="Courier New"/>
                <a:cs typeface="Courier New"/>
              </a:rPr>
              <a:t>) = 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09182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066925"/>
          </a:xfrm>
        </p:spPr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</a:t>
            </a:r>
          </a:p>
          <a:p>
            <a:r>
              <a:rPr lang="en-US" dirty="0" smtClean="0"/>
              <a:t>Telling linker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tells it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-DLINKTIME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Wl,--wrap,malloc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Wl,--wrap,free</a:t>
            </a:r>
            <a:r>
              <a:rPr lang="en-US" sz="1800" dirty="0" smtClean="0">
                <a:latin typeface="Courier New"/>
                <a:cs typeface="Courier New"/>
              </a:rPr>
              <a:t> \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87713"/>
            <a:ext cx="7543800" cy="649408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#</a:t>
            </a:r>
            <a:r>
              <a:rPr lang="en-US" sz="1600" dirty="0" err="1" smtClean="0">
                <a:latin typeface="Courier New"/>
                <a:cs typeface="Courier New"/>
              </a:rPr>
              <a:t>ifdef</a:t>
            </a:r>
            <a:r>
              <a:rPr lang="en-US" sz="1600" dirty="0" smtClean="0">
                <a:latin typeface="Courier New"/>
                <a:cs typeface="Courier New"/>
              </a:rPr>
              <a:t> RUNTIME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/* Run-time interposition of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and free based 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* dynamic linker's (ld-</a:t>
            </a:r>
            <a:r>
              <a:rPr lang="en-US" sz="1600" dirty="0" err="1" smtClean="0">
                <a:latin typeface="Courier New"/>
                <a:cs typeface="Courier New"/>
              </a:rPr>
              <a:t>linux.so</a:t>
            </a:r>
            <a:r>
              <a:rPr lang="en-US" sz="1600" dirty="0" smtClean="0">
                <a:latin typeface="Courier New"/>
                <a:cs typeface="Courier New"/>
              </a:rPr>
              <a:t>) LD_PRELOAD mechanism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#define _GNU_SOURCE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stdlib.h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dlfcn.h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void *</a:t>
            </a:r>
            <a:r>
              <a:rPr lang="en-US" sz="1600" dirty="0" err="1" smtClean="0">
                <a:latin typeface="Courier New"/>
                <a:cs typeface="Courier New"/>
              </a:rPr>
              <a:t>malloc(size_t</a:t>
            </a:r>
            <a:r>
              <a:rPr lang="en-US" sz="16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static void *(*</a:t>
            </a:r>
            <a:r>
              <a:rPr lang="en-US" sz="1600" dirty="0" err="1" smtClean="0">
                <a:latin typeface="Courier New"/>
                <a:cs typeface="Courier New"/>
              </a:rPr>
              <a:t>mallocp)(size_t</a:t>
            </a:r>
            <a:r>
              <a:rPr lang="en-US" sz="16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char *error;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void *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/* get address of </a:t>
            </a:r>
            <a:r>
              <a:rPr lang="en-US" sz="1600" dirty="0" err="1" smtClean="0">
                <a:latin typeface="Courier New"/>
                <a:cs typeface="Courier New"/>
              </a:rPr>
              <a:t>libc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if (!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dlsym(RTLD_NEXT</a:t>
            </a:r>
            <a:r>
              <a:rPr lang="en-US" sz="1600" dirty="0" smtClean="0">
                <a:latin typeface="Courier New"/>
                <a:cs typeface="Courier New"/>
              </a:rPr>
              <a:t>, "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");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if ((error = </a:t>
            </a:r>
            <a:r>
              <a:rPr lang="en-US" sz="1600" dirty="0" err="1" smtClean="0">
                <a:latin typeface="Courier New"/>
                <a:cs typeface="Courier New"/>
              </a:rPr>
              <a:t>dlerror</a:t>
            </a:r>
            <a:r>
              <a:rPr lang="en-US" sz="1600" dirty="0" smtClean="0">
                <a:latin typeface="Courier New"/>
                <a:cs typeface="Courier New"/>
              </a:rPr>
              <a:t>()) != NULL)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latin typeface="Courier New"/>
                <a:cs typeface="Courier New"/>
              </a:rPr>
              <a:t>fputs(error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stderr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exit(1);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mallocp(size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printf("malloc(%d</a:t>
            </a:r>
            <a:r>
              <a:rPr lang="en-US" sz="1600" dirty="0" smtClean="0">
                <a:latin typeface="Courier New"/>
                <a:cs typeface="Courier New"/>
              </a:rPr>
              <a:t>) = %</a:t>
            </a:r>
            <a:r>
              <a:rPr lang="en-US" sz="1600" dirty="0" err="1" smtClean="0">
                <a:latin typeface="Courier New"/>
                <a:cs typeface="Courier New"/>
              </a:rPr>
              <a:t>p\n</a:t>
            </a:r>
            <a:r>
              <a:rPr lang="en-US" sz="1600" dirty="0" smtClean="0">
                <a:latin typeface="Courier New"/>
                <a:cs typeface="Courier New"/>
              </a:rPr>
              <a:t>", (</a:t>
            </a:r>
            <a:r>
              <a:rPr lang="en-US" sz="1600" dirty="0" err="1" smtClean="0">
                <a:latin typeface="Courier New"/>
                <a:cs typeface="Courier New"/>
              </a:rPr>
              <a:t>int)size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return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3716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3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98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malloc)</a:t>
            </a:r>
            <a:r>
              <a:rPr lang="en-US" dirty="0" err="1" smtClean="0"/>
              <a:t>by</a:t>
            </a:r>
            <a:r>
              <a:rPr lang="en-US" dirty="0" smtClean="0"/>
              <a:t> looking in </a:t>
            </a:r>
            <a:r>
              <a:rPr lang="en-US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necessary to resolve references to the </a:t>
            </a:r>
            <a:r>
              <a:rPr lang="en-US" b="1" dirty="0" err="1" smtClean="0">
                <a:latin typeface="Courier New"/>
                <a:cs typeface="Courier New"/>
              </a:rPr>
              <a:t>dlopen</a:t>
            </a:r>
            <a:r>
              <a:rPr lang="en-US" dirty="0" smtClean="0"/>
              <a:t> functions.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8391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-DRUNTIME -shared -</a:t>
            </a:r>
            <a:r>
              <a:rPr lang="en-US" sz="1800" dirty="0" err="1" smtClean="0">
                <a:latin typeface="Courier New"/>
                <a:cs typeface="Courier New"/>
              </a:rPr>
              <a:t>fPIC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runr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(LD_PRELOAD="/usr/lib64/libdl.so ./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" ./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Compile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484812"/>
          </a:xfrm>
        </p:spPr>
        <p:txBody>
          <a:bodyPr/>
          <a:lstStyle/>
          <a:p>
            <a:r>
              <a:rPr lang="en-US" dirty="0"/>
              <a:t>Step 1.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a 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(by compiler)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/>
              <a:t>structs</a:t>
            </a:r>
            <a:endParaRPr lang="en-US" dirty="0"/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Linker associates each symbol reference with exactly one symbol definition.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2.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Merges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Updates all references to these symbols to reflect their new positions.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object file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</a:t>
            </a:r>
            <a:r>
              <a:rPr lang="en-US" dirty="0" err="1" smtClean="0"/>
              <a:t>relocatable</a:t>
            </a:r>
            <a:r>
              <a:rPr lang="en-US" dirty="0" smtClean="0"/>
              <a:t>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endParaRPr lang="en-US" dirty="0" smtClean="0"/>
          </a:p>
          <a:p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endParaRPr lang="en-US" dirty="0" smtClean="0"/>
          </a:p>
          <a:p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</a:t>
            </a:r>
            <a:r>
              <a:rPr lang="en-US" dirty="0" err="1" smtClean="0"/>
              <a:t>relocatable</a:t>
            </a:r>
            <a:r>
              <a:rPr lang="en-US" dirty="0" smtClean="0"/>
              <a:t>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10248</TotalTime>
  <Words>3715</Words>
  <Application>Microsoft Office PowerPoint</Application>
  <PresentationFormat>화면 슬라이드 쇼(4:3)</PresentationFormat>
  <Paragraphs>943</Paragraphs>
  <Slides>51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template2007</vt:lpstr>
      <vt:lpstr>Linking  </vt:lpstr>
      <vt:lpstr>Today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Resolving Symbols</vt:lpstr>
      <vt:lpstr>Relocating Code and Data</vt:lpstr>
      <vt:lpstr>Relocation Info (main)</vt:lpstr>
      <vt:lpstr>Relocation Info (swap, .text)</vt:lpstr>
      <vt:lpstr>Relocation Info (swap, .data)</vt:lpstr>
      <vt:lpstr>Executable Before/After Relocation (.text)</vt:lpstr>
      <vt:lpstr>PowerPoint 프레젠테이션</vt:lpstr>
      <vt:lpstr>Executable After Relocation (.data)</vt:lpstr>
      <vt:lpstr>Strong and Weak Symbols</vt:lpstr>
      <vt:lpstr>Linker’s Symbol Rules</vt:lpstr>
      <vt:lpstr>Linker Puzzles</vt:lpstr>
      <vt:lpstr>Role of .h Files</vt:lpstr>
      <vt:lpstr>Running Preprocessor</vt:lpstr>
      <vt:lpstr>Role of .h Files (cont.)</vt:lpstr>
      <vt:lpstr>Global Variables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Loading Executable Object Files</vt:lpstr>
      <vt:lpstr>Shared Libraries</vt:lpstr>
      <vt:lpstr>Shared Libraries (cont.)</vt:lpstr>
      <vt:lpstr>Dynamic Linking at Load-time</vt:lpstr>
      <vt:lpstr>Dynamic Linking at Run-time</vt:lpstr>
      <vt:lpstr>Dynamic Linking at Run-time</vt:lpstr>
      <vt:lpstr>Today</vt:lpstr>
      <vt:lpstr>Case Study: Library Interpositioning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Jay</cp:lastModifiedBy>
  <cp:revision>460</cp:revision>
  <cp:lastPrinted>1999-09-20T15:19:18Z</cp:lastPrinted>
  <dcterms:created xsi:type="dcterms:W3CDTF">2011-01-05T22:59:26Z</dcterms:created>
  <dcterms:modified xsi:type="dcterms:W3CDTF">2013-11-28T01:07:28Z</dcterms:modified>
</cp:coreProperties>
</file>