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82" r:id="rId2"/>
    <p:sldId id="283" r:id="rId3"/>
    <p:sldId id="303" r:id="rId4"/>
    <p:sldId id="288" r:id="rId5"/>
    <p:sldId id="285" r:id="rId6"/>
    <p:sldId id="286" r:id="rId7"/>
    <p:sldId id="287" r:id="rId8"/>
    <p:sldId id="297" r:id="rId9"/>
    <p:sldId id="331" r:id="rId10"/>
    <p:sldId id="313" r:id="rId11"/>
    <p:sldId id="314" r:id="rId12"/>
    <p:sldId id="315" r:id="rId13"/>
    <p:sldId id="298" r:id="rId14"/>
    <p:sldId id="290" r:id="rId15"/>
    <p:sldId id="317" r:id="rId16"/>
    <p:sldId id="306" r:id="rId17"/>
    <p:sldId id="321" r:id="rId18"/>
    <p:sldId id="299" r:id="rId19"/>
    <p:sldId id="289" r:id="rId20"/>
    <p:sldId id="318" r:id="rId21"/>
    <p:sldId id="322" r:id="rId22"/>
    <p:sldId id="300" r:id="rId23"/>
    <p:sldId id="291" r:id="rId24"/>
    <p:sldId id="307" r:id="rId25"/>
    <p:sldId id="292" r:id="rId26"/>
    <p:sldId id="293" r:id="rId27"/>
    <p:sldId id="323" r:id="rId28"/>
    <p:sldId id="302" r:id="rId29"/>
    <p:sldId id="308" r:id="rId30"/>
    <p:sldId id="309" r:id="rId31"/>
    <p:sldId id="332" r:id="rId32"/>
    <p:sldId id="324" r:id="rId33"/>
    <p:sldId id="325" r:id="rId34"/>
    <p:sldId id="326" r:id="rId35"/>
    <p:sldId id="311" r:id="rId36"/>
    <p:sldId id="312" r:id="rId37"/>
    <p:sldId id="294" r:id="rId38"/>
    <p:sldId id="333" r:id="rId39"/>
    <p:sldId id="329" r:id="rId40"/>
    <p:sldId id="327" r:id="rId41"/>
    <p:sldId id="328" r:id="rId42"/>
    <p:sldId id="316" r:id="rId43"/>
    <p:sldId id="330" r:id="rId44"/>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110" d="100"/>
          <a:sy n="110"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4"/>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2017-06-01</a:t>
            </a:fld>
            <a:endParaRPr lang="ko-KR" altLang="en-US" dirty="0"/>
          </a:p>
        </p:txBody>
      </p:sp>
      <p:sp>
        <p:nvSpPr>
          <p:cNvPr id="4" name="바닥글 개체 틀 3"/>
          <p:cNvSpPr>
            <a:spLocks noGrp="1"/>
          </p:cNvSpPr>
          <p:nvPr>
            <p:ph type="ftr" sz="quarter" idx="2"/>
          </p:nvPr>
        </p:nvSpPr>
        <p:spPr>
          <a:xfrm>
            <a:off x="0" y="6456703"/>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3"/>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4"/>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2017-06-01</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9"/>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3"/>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3"/>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8 CUDA Parallel Reduction Problem</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a:t>April 11, 2017</a:t>
            </a:r>
            <a:endParaRPr lang="ko-KR" altLang="en-US" dirty="0"/>
          </a:p>
        </p:txBody>
      </p:sp>
      <p:sp>
        <p:nvSpPr>
          <p:cNvPr id="4" name="TextBox 3"/>
          <p:cNvSpPr txBox="1"/>
          <p:nvPr/>
        </p:nvSpPr>
        <p:spPr>
          <a:xfrm>
            <a:off x="1799346" y="5536977"/>
            <a:ext cx="7165141" cy="523220"/>
          </a:xfrm>
          <a:prstGeom prst="rect">
            <a:avLst/>
          </a:prstGeom>
          <a:noFill/>
        </p:spPr>
        <p:txBody>
          <a:bodyPr wrap="square" rtlCol="0">
            <a:spAutoFit/>
          </a:bodyPr>
          <a:lstStyle/>
          <a:p>
            <a:r>
              <a:rPr lang="en-US" altLang="ko-KR" sz="1400" dirty="0">
                <a:latin typeface="+mn-lt"/>
              </a:rPr>
              <a:t>Ref: 1.[PCCP]Professional CUDA C Programming, Cheng,Grossman,McKercher,2014.</a:t>
            </a:r>
          </a:p>
          <a:p>
            <a:r>
              <a:rPr lang="en-US" altLang="ko-KR" sz="1400" dirty="0">
                <a:latin typeface="+mn-lt"/>
              </a:rPr>
              <a:t>       2.[Harris]Optimizing Parallel Reduction in CUDA, Mark Harris,  NVIDIA Developer Technology.</a:t>
            </a:r>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Divergence</a:t>
            </a:r>
            <a:endParaRPr lang="ko-KR" altLang="en-US" dirty="0"/>
          </a:p>
        </p:txBody>
      </p:sp>
      <p:sp>
        <p:nvSpPr>
          <p:cNvPr id="3" name="내용 개체 틀 2"/>
          <p:cNvSpPr>
            <a:spLocks noGrp="1"/>
          </p:cNvSpPr>
          <p:nvPr>
            <p:ph idx="1"/>
          </p:nvPr>
        </p:nvSpPr>
        <p:spPr/>
        <p:txBody>
          <a:bodyPr/>
          <a:lstStyle/>
          <a:p>
            <a:r>
              <a:rPr lang="en-US" altLang="ko-KR" dirty="0"/>
              <a:t>All threads in a warp must execute identical instructions on the same cycle.</a:t>
            </a:r>
          </a:p>
          <a:p>
            <a:r>
              <a:rPr lang="en-US" altLang="ko-KR" dirty="0"/>
              <a:t>If threads in the same warp take different paths, what will happen?</a:t>
            </a:r>
          </a:p>
          <a:p>
            <a:r>
              <a:rPr lang="en-US" altLang="ko-KR" dirty="0"/>
              <a:t>if( condition) { }</a:t>
            </a:r>
          </a:p>
          <a:p>
            <a:pPr marL="0" indent="0">
              <a:buNone/>
            </a:pPr>
            <a:r>
              <a:rPr lang="en-US" altLang="ko-KR" dirty="0"/>
              <a:t>   else { }</a:t>
            </a:r>
          </a:p>
          <a:p>
            <a:r>
              <a:rPr lang="en-US" altLang="ko-KR" dirty="0">
                <a:solidFill>
                  <a:srgbClr val="FF0000"/>
                </a:solidFill>
              </a:rPr>
              <a:t>Warp Divergence : Threads in the same warp executing different instructions.</a:t>
            </a:r>
            <a:endParaRPr lang="ko-KR" altLang="en-US" dirty="0">
              <a:solidFill>
                <a:srgbClr val="FF0000"/>
              </a:solidFill>
            </a:endParaRPr>
          </a:p>
        </p:txBody>
      </p:sp>
    </p:spTree>
    <p:extLst>
      <p:ext uri="{BB962C8B-B14F-4D97-AF65-F5344CB8AC3E}">
        <p14:creationId xmlns:p14="http://schemas.microsoft.com/office/powerpoint/2010/main" val="20207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Threads in a warp divergence</a:t>
            </a:r>
            <a:endParaRPr lang="ko-KR" altLang="en-US" dirty="0"/>
          </a:p>
        </p:txBody>
      </p:sp>
      <p:sp>
        <p:nvSpPr>
          <p:cNvPr id="3" name="내용 개체 틀 2"/>
          <p:cNvSpPr>
            <a:spLocks noGrp="1"/>
          </p:cNvSpPr>
          <p:nvPr>
            <p:ph idx="1"/>
          </p:nvPr>
        </p:nvSpPr>
        <p:spPr/>
        <p:txBody>
          <a:bodyPr/>
          <a:lstStyle/>
          <a:p>
            <a:r>
              <a:rPr lang="en-US" altLang="ko-KR" dirty="0"/>
              <a:t>if(condition) then { } else { }</a:t>
            </a:r>
          </a:p>
          <a:p>
            <a:pPr marL="0" indent="0">
              <a:buNone/>
            </a:pPr>
            <a:endParaRPr lang="ko-KR" altLang="en-US" dirty="0"/>
          </a:p>
        </p:txBody>
      </p:sp>
      <p:sp>
        <p:nvSpPr>
          <p:cNvPr id="4" name="직사각형 3"/>
          <p:cNvSpPr/>
          <p:nvPr/>
        </p:nvSpPr>
        <p:spPr>
          <a:xfrm>
            <a:off x="2051720" y="24928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if(condition)</a:t>
            </a:r>
            <a:endParaRPr lang="ko-KR" altLang="en-US" dirty="0"/>
          </a:p>
        </p:txBody>
      </p:sp>
      <p:sp>
        <p:nvSpPr>
          <p:cNvPr id="5" name="직사각형 4"/>
          <p:cNvSpPr/>
          <p:nvPr/>
        </p:nvSpPr>
        <p:spPr>
          <a:xfrm>
            <a:off x="2078415"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then{ }</a:t>
            </a:r>
            <a:endParaRPr lang="ko-KR" altLang="en-US" dirty="0"/>
          </a:p>
        </p:txBody>
      </p:sp>
      <p:sp>
        <p:nvSpPr>
          <p:cNvPr id="6" name="직사각형 5"/>
          <p:cNvSpPr/>
          <p:nvPr/>
        </p:nvSpPr>
        <p:spPr>
          <a:xfrm>
            <a:off x="3374559"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else{ }</a:t>
            </a:r>
            <a:endParaRPr lang="ko-KR" altLang="en-US" dirty="0"/>
          </a:p>
        </p:txBody>
      </p:sp>
      <p:sp>
        <p:nvSpPr>
          <p:cNvPr id="7" name="직사각형 6"/>
          <p:cNvSpPr/>
          <p:nvPr/>
        </p:nvSpPr>
        <p:spPr>
          <a:xfrm>
            <a:off x="2123728" y="49411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p:cNvCxnSpPr>
            <a:endCxn id="5" idx="0"/>
          </p:cNvCxnSpPr>
          <p:nvPr/>
        </p:nvCxnSpPr>
        <p:spPr>
          <a:xfrm>
            <a:off x="2715269" y="2708920"/>
            <a:ext cx="11218"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748747" y="3467219"/>
            <a:ext cx="46106" cy="1440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715269" y="2924944"/>
            <a:ext cx="12086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a:off x="3923928" y="2924944"/>
            <a:ext cx="0"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3923928" y="4011269"/>
            <a:ext cx="0"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flipH="1">
            <a:off x="2823259" y="4587333"/>
            <a:ext cx="11006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58735" y="3059668"/>
            <a:ext cx="2493585" cy="369332"/>
          </a:xfrm>
          <a:prstGeom prst="rect">
            <a:avLst/>
          </a:prstGeom>
          <a:noFill/>
        </p:spPr>
        <p:txBody>
          <a:bodyPr wrap="square" rtlCol="0">
            <a:spAutoFit/>
          </a:bodyPr>
          <a:lstStyle/>
          <a:p>
            <a:r>
              <a:rPr lang="en-US" altLang="ko-KR" dirty="0">
                <a:latin typeface="+mn-lt"/>
              </a:rPr>
              <a:t>else-threads stall</a:t>
            </a:r>
            <a:endParaRPr lang="ko-KR" altLang="en-US" dirty="0">
              <a:latin typeface="+mn-lt"/>
            </a:endParaRPr>
          </a:p>
        </p:txBody>
      </p:sp>
      <p:sp>
        <p:nvSpPr>
          <p:cNvPr id="36" name="TextBox 35"/>
          <p:cNvSpPr txBox="1"/>
          <p:nvPr/>
        </p:nvSpPr>
        <p:spPr>
          <a:xfrm>
            <a:off x="4958735" y="3717032"/>
            <a:ext cx="2493585" cy="369332"/>
          </a:xfrm>
          <a:prstGeom prst="rect">
            <a:avLst/>
          </a:prstGeom>
          <a:noFill/>
        </p:spPr>
        <p:txBody>
          <a:bodyPr wrap="square" rtlCol="0">
            <a:spAutoFit/>
          </a:bodyPr>
          <a:lstStyle/>
          <a:p>
            <a:r>
              <a:rPr lang="en-US" altLang="ko-KR" dirty="0">
                <a:latin typeface="+mn-lt"/>
              </a:rPr>
              <a:t>then-threads stall</a:t>
            </a:r>
            <a:endParaRPr lang="ko-KR" altLang="en-US" dirty="0">
              <a:latin typeface="+mn-lt"/>
            </a:endParaRPr>
          </a:p>
        </p:txBody>
      </p:sp>
      <p:cxnSp>
        <p:nvCxnSpPr>
          <p:cNvPr id="38" name="직선 화살표 연결선 37"/>
          <p:cNvCxnSpPr>
            <a:stCxn id="5" idx="3"/>
          </p:cNvCxnSpPr>
          <p:nvPr/>
        </p:nvCxnSpPr>
        <p:spPr>
          <a:xfrm>
            <a:off x="3374559" y="3284984"/>
            <a:ext cx="1701497"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endCxn id="36" idx="1"/>
          </p:cNvCxnSpPr>
          <p:nvPr/>
        </p:nvCxnSpPr>
        <p:spPr>
          <a:xfrm>
            <a:off x="4670703" y="3901698"/>
            <a:ext cx="2880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오른쪽 중괄호 41"/>
          <p:cNvSpPr/>
          <p:nvPr/>
        </p:nvSpPr>
        <p:spPr>
          <a:xfrm>
            <a:off x="6948264" y="3059668"/>
            <a:ext cx="288032" cy="1026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3" name="TextBox 42"/>
          <p:cNvSpPr txBox="1"/>
          <p:nvPr/>
        </p:nvSpPr>
        <p:spPr>
          <a:xfrm>
            <a:off x="7236296" y="3388350"/>
            <a:ext cx="1440160" cy="369332"/>
          </a:xfrm>
          <a:prstGeom prst="rect">
            <a:avLst/>
          </a:prstGeom>
          <a:noFill/>
        </p:spPr>
        <p:txBody>
          <a:bodyPr wrap="square" rtlCol="0">
            <a:spAutoFit/>
          </a:bodyPr>
          <a:lstStyle/>
          <a:p>
            <a:r>
              <a:rPr lang="en-US" altLang="ko-KR" dirty="0">
                <a:latin typeface="+mn-lt"/>
              </a:rPr>
              <a:t>serialization</a:t>
            </a:r>
            <a:endParaRPr lang="ko-KR" altLang="en-US" dirty="0">
              <a:latin typeface="+mn-lt"/>
            </a:endParaRPr>
          </a:p>
        </p:txBody>
      </p:sp>
    </p:spTree>
    <p:extLst>
      <p:ext uri="{BB962C8B-B14F-4D97-AF65-F5344CB8AC3E}">
        <p14:creationId xmlns:p14="http://schemas.microsoft.com/office/powerpoint/2010/main" val="66162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Divergence</a:t>
            </a:r>
            <a:endParaRPr lang="ko-KR" altLang="en-US" dirty="0"/>
          </a:p>
        </p:txBody>
      </p:sp>
      <p:sp>
        <p:nvSpPr>
          <p:cNvPr id="3" name="내용 개체 틀 2"/>
          <p:cNvSpPr>
            <a:spLocks noGrp="1"/>
          </p:cNvSpPr>
          <p:nvPr>
            <p:ph idx="1"/>
          </p:nvPr>
        </p:nvSpPr>
        <p:spPr/>
        <p:txBody>
          <a:bodyPr/>
          <a:lstStyle/>
          <a:p>
            <a:r>
              <a:rPr lang="en-US" altLang="ko-KR" dirty="0"/>
              <a:t>Conditional execution within a warp may cause warp divergence that can lead to kernel performance degradation.</a:t>
            </a:r>
          </a:p>
          <a:p>
            <a:r>
              <a:rPr lang="en-US" altLang="ko-KR" dirty="0"/>
              <a:t>We can reduce  the warp divergence using parallel reduction.</a:t>
            </a:r>
            <a:endParaRPr lang="ko-KR" altLang="en-US" dirty="0"/>
          </a:p>
        </p:txBody>
      </p:sp>
    </p:spTree>
    <p:extLst>
      <p:ext uri="{BB962C8B-B14F-4D97-AF65-F5344CB8AC3E}">
        <p14:creationId xmlns:p14="http://schemas.microsoft.com/office/powerpoint/2010/main" val="297514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Step2:Neighboring threads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int</a:t>
            </a:r>
            <a:r>
              <a:rPr lang="en-US" altLang="ko-KR" dirty="0"/>
              <a:t> index=2*stride*</a:t>
            </a:r>
            <a:r>
              <a:rPr lang="en-US" altLang="ko-KR" dirty="0" err="1"/>
              <a:t>tid</a:t>
            </a:r>
            <a:r>
              <a:rPr lang="en-US" altLang="ko-KR" dirty="0"/>
              <a:t>;</a:t>
            </a:r>
          </a:p>
          <a:p>
            <a:pPr marL="0" indent="0">
              <a:buNone/>
            </a:pPr>
            <a:r>
              <a:rPr lang="en-US" altLang="ko-KR" dirty="0"/>
              <a:t>if(index &lt; </a:t>
            </a:r>
            <a:r>
              <a:rPr lang="en-US" altLang="ko-KR" dirty="0" err="1"/>
              <a:t>blockDim.x</a:t>
            </a:r>
            <a:r>
              <a:rPr lang="en-US" altLang="ko-KR" dirty="0"/>
              <a:t>){</a:t>
            </a:r>
          </a:p>
          <a:p>
            <a:pPr marL="0" indent="0">
              <a:buNone/>
            </a:pPr>
            <a:r>
              <a:rPr lang="en-US" altLang="ko-KR" dirty="0"/>
              <a:t>	</a:t>
            </a:r>
            <a:r>
              <a:rPr lang="en-US" altLang="ko-KR" dirty="0" err="1"/>
              <a:t>idata</a:t>
            </a:r>
            <a:r>
              <a:rPr lang="en-US" altLang="ko-KR" dirty="0"/>
              <a:t>[index] += </a:t>
            </a:r>
            <a:r>
              <a:rPr lang="en-US" altLang="ko-KR" dirty="0" err="1"/>
              <a:t>idata</a:t>
            </a:r>
            <a:r>
              <a:rPr lang="en-US" altLang="ko-KR" dirty="0"/>
              <a:t>[</a:t>
            </a:r>
            <a:r>
              <a:rPr lang="en-US" altLang="ko-KR" dirty="0" err="1"/>
              <a:t>index+stride</a:t>
            </a:r>
            <a:r>
              <a:rPr lang="en-US" altLang="ko-KR" dirty="0"/>
              <a:t>];</a:t>
            </a:r>
          </a:p>
          <a:p>
            <a:pPr marL="0" indent="0">
              <a:buNone/>
            </a:pPr>
            <a:r>
              <a:rPr lang="en-US" altLang="ko-KR" dirty="0"/>
              <a:t>}</a:t>
            </a:r>
          </a:p>
          <a:p>
            <a:pPr marL="0" indent="0">
              <a:buNone/>
            </a:pPr>
            <a:r>
              <a:rPr lang="en-US" altLang="ko-KR" dirty="0" err="1"/>
              <a:t>tid</a:t>
            </a:r>
            <a:r>
              <a:rPr lang="en-US" altLang="ko-KR" dirty="0"/>
              <a:t>=0,stride=1:	index=0; </a:t>
            </a:r>
            <a:r>
              <a:rPr lang="en-US" altLang="ko-KR" dirty="0" err="1"/>
              <a:t>idata</a:t>
            </a:r>
            <a:r>
              <a:rPr lang="en-US" altLang="ko-KR" dirty="0"/>
              <a:t>[0]+=</a:t>
            </a:r>
            <a:r>
              <a:rPr lang="en-US" altLang="ko-KR" dirty="0" err="1"/>
              <a:t>idata</a:t>
            </a:r>
            <a:r>
              <a:rPr lang="en-US" altLang="ko-KR" dirty="0"/>
              <a:t>[1];</a:t>
            </a:r>
          </a:p>
          <a:p>
            <a:pPr marL="0" indent="0">
              <a:buNone/>
            </a:pPr>
            <a:r>
              <a:rPr lang="en-US" altLang="ko-KR" dirty="0" err="1"/>
              <a:t>tid</a:t>
            </a:r>
            <a:r>
              <a:rPr lang="en-US" altLang="ko-KR" dirty="0"/>
              <a:t>=1,stride=1:	index=2; </a:t>
            </a:r>
            <a:r>
              <a:rPr lang="en-US" altLang="ko-KR" dirty="0" err="1"/>
              <a:t>idata</a:t>
            </a:r>
            <a:r>
              <a:rPr lang="en-US" altLang="ko-KR" dirty="0"/>
              <a:t>[2]+=</a:t>
            </a:r>
            <a:r>
              <a:rPr lang="en-US" altLang="ko-KR" dirty="0" err="1"/>
              <a:t>idata</a:t>
            </a:r>
            <a:r>
              <a:rPr lang="en-US" altLang="ko-KR" dirty="0"/>
              <a:t>[3];</a:t>
            </a:r>
          </a:p>
          <a:p>
            <a:pPr marL="0" indent="0">
              <a:buNone/>
            </a:pPr>
            <a:r>
              <a:rPr lang="en-US" altLang="ko-KR" dirty="0" err="1"/>
              <a:t>tid</a:t>
            </a:r>
            <a:r>
              <a:rPr lang="en-US" altLang="ko-KR" dirty="0"/>
              <a:t>=2,stride=1:	index=4; </a:t>
            </a:r>
            <a:r>
              <a:rPr lang="en-US" altLang="ko-KR" dirty="0" err="1"/>
              <a:t>idata</a:t>
            </a:r>
            <a:r>
              <a:rPr lang="en-US" altLang="ko-KR" dirty="0"/>
              <a:t>[4]+=</a:t>
            </a:r>
            <a:r>
              <a:rPr lang="en-US" altLang="ko-KR" dirty="0" err="1"/>
              <a:t>idata</a:t>
            </a:r>
            <a:r>
              <a:rPr lang="en-US" altLang="ko-KR" dirty="0"/>
              <a:t>[5];</a:t>
            </a:r>
          </a:p>
          <a:p>
            <a:pPr marL="0" indent="0">
              <a:buNone/>
            </a:pPr>
            <a:r>
              <a:rPr lang="en-US" altLang="ko-KR" dirty="0"/>
              <a:t>…………..</a:t>
            </a:r>
            <a:endParaRPr lang="ko-KR" altLang="en-US" dirty="0"/>
          </a:p>
        </p:txBody>
      </p:sp>
    </p:spTree>
    <p:extLst>
      <p:ext uri="{BB962C8B-B14F-4D97-AF65-F5344CB8AC3E}">
        <p14:creationId xmlns:p14="http://schemas.microsoft.com/office/powerpoint/2010/main" val="89495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960438"/>
          </a:xfrm>
        </p:spPr>
        <p:txBody>
          <a:bodyPr/>
          <a:lstStyle/>
          <a:p>
            <a:r>
              <a:rPr lang="en-US" altLang="ko-KR" dirty="0"/>
              <a:t>Improving Parallel Reduction</a:t>
            </a:r>
            <a:endParaRPr lang="ko-KR" altLang="en-US" dirty="0"/>
          </a:p>
        </p:txBody>
      </p:sp>
      <p:sp>
        <p:nvSpPr>
          <p:cNvPr id="4" name="직사각형 3"/>
          <p:cNvSpPr/>
          <p:nvPr/>
        </p:nvSpPr>
        <p:spPr>
          <a:xfrm>
            <a:off x="1907704" y="2122415"/>
            <a:ext cx="118813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159732" y="2646861"/>
            <a:ext cx="1080120" cy="21602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4048867"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6" name="직사각형 5"/>
          <p:cNvSpPr/>
          <p:nvPr/>
        </p:nvSpPr>
        <p:spPr>
          <a:xfrm>
            <a:off x="4932040"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8" name="직사각형 7"/>
          <p:cNvSpPr/>
          <p:nvPr/>
        </p:nvSpPr>
        <p:spPr>
          <a:xfrm>
            <a:off x="5796136"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9" name="직사각형 8"/>
          <p:cNvSpPr/>
          <p:nvPr/>
        </p:nvSpPr>
        <p:spPr>
          <a:xfrm>
            <a:off x="4932040" y="3717032"/>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0" name="직사각형 9"/>
          <p:cNvSpPr/>
          <p:nvPr/>
        </p:nvSpPr>
        <p:spPr>
          <a:xfrm>
            <a:off x="1979712" y="5517232"/>
            <a:ext cx="12601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816849" y="5517232"/>
            <a:ext cx="126014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2501770" y="1556792"/>
            <a:ext cx="3942438" cy="369332"/>
          </a:xfrm>
          <a:prstGeom prst="rect">
            <a:avLst/>
          </a:prstGeom>
          <a:noFill/>
        </p:spPr>
        <p:txBody>
          <a:bodyPr wrap="square" rtlCol="0">
            <a:spAutoFit/>
          </a:bodyPr>
          <a:lstStyle/>
          <a:p>
            <a:r>
              <a:rPr lang="en-US" altLang="ko-KR" dirty="0"/>
              <a:t>if(</a:t>
            </a:r>
            <a:r>
              <a:rPr lang="en-US" altLang="ko-KR" dirty="0" err="1"/>
              <a:t>tid</a:t>
            </a:r>
            <a:r>
              <a:rPr lang="en-US" altLang="ko-KR" dirty="0"/>
              <a:t> %(2*stride))==0)</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89" y="1566567"/>
            <a:ext cx="8229600" cy="438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직사각형 13"/>
          <p:cNvSpPr/>
          <p:nvPr/>
        </p:nvSpPr>
        <p:spPr>
          <a:xfrm>
            <a:off x="1105770" y="1818298"/>
            <a:ext cx="1422158" cy="196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Global Memory</a:t>
            </a:r>
            <a:endParaRPr lang="ko-KR" altLang="en-US" sz="1400" b="1" dirty="0">
              <a:solidFill>
                <a:schemeClr val="tx1"/>
              </a:solidFill>
            </a:endParaRPr>
          </a:p>
        </p:txBody>
      </p:sp>
      <p:sp>
        <p:nvSpPr>
          <p:cNvPr id="7" name="TextBox 6"/>
          <p:cNvSpPr txBox="1"/>
          <p:nvPr/>
        </p:nvSpPr>
        <p:spPr>
          <a:xfrm>
            <a:off x="6876256" y="6309320"/>
            <a:ext cx="1872208"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Tree>
    <p:extLst>
      <p:ext uri="{BB962C8B-B14F-4D97-AF65-F5344CB8AC3E}">
        <p14:creationId xmlns:p14="http://schemas.microsoft.com/office/powerpoint/2010/main" val="412565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148" y="1484784"/>
            <a:ext cx="703413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1115616" y="3501008"/>
            <a:ext cx="5184576" cy="10801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315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a:buFont typeface="Wingdings" pitchFamily="2" charset="2"/>
              <a:buChar char="Ø"/>
            </a:pPr>
            <a:r>
              <a:rPr lang="en-US" altLang="ko-KR" sz="2800" dirty="0"/>
              <a:t>There is no divergence</a:t>
            </a:r>
          </a:p>
          <a:p>
            <a:pPr>
              <a:buFont typeface="Wingdings" pitchFamily="2" charset="2"/>
              <a:buChar char="Ø"/>
            </a:pPr>
            <a:r>
              <a:rPr lang="en-US" altLang="ko-KR" sz="2800" dirty="0"/>
              <a:t>Only half of the warp execute the reduction at the first round.</a:t>
            </a:r>
          </a:p>
          <a:p>
            <a:pPr>
              <a:buFont typeface="Wingdings" pitchFamily="2" charset="2"/>
              <a:buChar char="Ø"/>
            </a:pPr>
            <a:r>
              <a:rPr lang="en-US" altLang="ko-KR" sz="2800" dirty="0"/>
              <a:t>At the second round, ¼ of the warp execute and the others do nothing.</a:t>
            </a:r>
          </a:p>
          <a:p>
            <a:pPr>
              <a:buFont typeface="Wingdings" pitchFamily="2" charset="2"/>
              <a:buChar char="Ø"/>
            </a:pPr>
            <a:r>
              <a:rPr lang="en-US" altLang="ko-KR" dirty="0"/>
              <a:t>Divergence only occurs in the last 5 rounds when the total number of threads at each round is less than the warp size</a:t>
            </a:r>
            <a:r>
              <a:rPr lang="en-US" altLang="ko-KR" sz="2800" dirty="0"/>
              <a:t> </a:t>
            </a:r>
            <a:br>
              <a:rPr lang="en-US" altLang="ko-KR" sz="2800" dirty="0"/>
            </a:br>
            <a:endParaRPr lang="en-US" altLang="ko-KR" sz="2800" dirty="0"/>
          </a:p>
          <a:p>
            <a:pPr marL="0" indent="0">
              <a:buNone/>
            </a:pPr>
            <a:endParaRPr lang="en-US" altLang="ko-KR" sz="2400" dirty="0"/>
          </a:p>
        </p:txBody>
      </p:sp>
    </p:spTree>
    <p:extLst>
      <p:ext uri="{BB962C8B-B14F-4D97-AF65-F5344CB8AC3E}">
        <p14:creationId xmlns:p14="http://schemas.microsoft.com/office/powerpoint/2010/main" val="404863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838450"/>
            <a:ext cx="8001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827584" y="3356992"/>
            <a:ext cx="3384376"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6427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Step3:Reducing with Sequential Addressing</a:t>
            </a:r>
            <a:endParaRPr lang="ko-KR" altLang="en-US" sz="3600" dirty="0"/>
          </a:p>
        </p:txBody>
      </p:sp>
      <p:sp>
        <p:nvSpPr>
          <p:cNvPr id="3" name="내용 개체 틀 2"/>
          <p:cNvSpPr>
            <a:spLocks noGrp="1"/>
          </p:cNvSpPr>
          <p:nvPr>
            <p:ph idx="1"/>
          </p:nvPr>
        </p:nvSpPr>
        <p:spPr/>
        <p:txBody>
          <a:bodyPr/>
          <a:lstStyle/>
          <a:p>
            <a:r>
              <a:rPr lang="en-US" altLang="ko-KR" dirty="0"/>
              <a:t>instead of </a:t>
            </a:r>
          </a:p>
          <a:p>
            <a:pPr marL="0" indent="0">
              <a:buNone/>
            </a:pPr>
            <a:r>
              <a:rPr lang="en-US" altLang="ko-KR" dirty="0"/>
              <a:t>         </a:t>
            </a:r>
            <a:r>
              <a:rPr lang="en-US" altLang="ko-KR" dirty="0" err="1"/>
              <a:t>int</a:t>
            </a:r>
            <a:r>
              <a:rPr lang="en-US" altLang="ko-KR" dirty="0"/>
              <a:t> index=2*stride*</a:t>
            </a:r>
            <a:r>
              <a:rPr lang="en-US" altLang="ko-KR" dirty="0" err="1"/>
              <a:t>tid</a:t>
            </a:r>
            <a:r>
              <a:rPr lang="en-US" altLang="ko-KR" dirty="0"/>
              <a:t>;</a:t>
            </a:r>
          </a:p>
          <a:p>
            <a:pPr marL="0" indent="0">
              <a:buNone/>
            </a:pPr>
            <a:r>
              <a:rPr lang="en-US" altLang="ko-KR" dirty="0"/>
              <a:t>	, replace it with</a:t>
            </a:r>
          </a:p>
          <a:p>
            <a:pPr marL="0" indent="0">
              <a:buNone/>
            </a:pPr>
            <a:r>
              <a:rPr lang="en-US" altLang="ko-KR" dirty="0"/>
              <a:t>         for(</a:t>
            </a:r>
            <a:r>
              <a:rPr lang="en-US" altLang="ko-KR" dirty="0" err="1"/>
              <a:t>int</a:t>
            </a:r>
            <a:r>
              <a:rPr lang="en-US" altLang="ko-KR" dirty="0"/>
              <a:t> stride=</a:t>
            </a:r>
            <a:r>
              <a:rPr lang="en-US" altLang="ko-KR" dirty="0" err="1"/>
              <a:t>blockDim.x</a:t>
            </a:r>
            <a:r>
              <a:rPr lang="en-US" altLang="ko-KR" dirty="0"/>
              <a:t>/2; stride &gt;0; stride&gt;&gt;=1){   }.</a:t>
            </a:r>
            <a:endParaRPr lang="ko-KR" altLang="en-US" dirty="0"/>
          </a:p>
        </p:txBody>
      </p:sp>
    </p:spTree>
    <p:extLst>
      <p:ext uri="{BB962C8B-B14F-4D97-AF65-F5344CB8AC3E}">
        <p14:creationId xmlns:p14="http://schemas.microsoft.com/office/powerpoint/2010/main" val="300165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Parallel Reduction with Seq. Addressing</a:t>
            </a:r>
            <a:endParaRPr lang="ko-KR"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219200"/>
            <a:ext cx="741045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619672" y="1484784"/>
            <a:ext cx="122413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Global Memory</a:t>
            </a:r>
            <a:endParaRPr lang="ko-KR" altLang="en-US" sz="1200" b="1" dirty="0">
              <a:solidFill>
                <a:schemeClr val="tx1"/>
              </a:solidFill>
            </a:endParaRPr>
          </a:p>
        </p:txBody>
      </p:sp>
      <p:sp>
        <p:nvSpPr>
          <p:cNvPr id="5" name="TextBox 4"/>
          <p:cNvSpPr txBox="1"/>
          <p:nvPr/>
        </p:nvSpPr>
        <p:spPr>
          <a:xfrm>
            <a:off x="6948264" y="6165304"/>
            <a:ext cx="1584176"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
        <p:nvSpPr>
          <p:cNvPr id="6" name="TextBox 5"/>
          <p:cNvSpPr txBox="1"/>
          <p:nvPr/>
        </p:nvSpPr>
        <p:spPr>
          <a:xfrm>
            <a:off x="1141905" y="6427362"/>
            <a:ext cx="6742463" cy="369332"/>
          </a:xfrm>
          <a:prstGeom prst="rect">
            <a:avLst/>
          </a:prstGeom>
          <a:noFill/>
        </p:spPr>
        <p:txBody>
          <a:bodyPr wrap="square" rtlCol="0">
            <a:spAutoFit/>
          </a:bodyPr>
          <a:lstStyle/>
          <a:p>
            <a:r>
              <a:rPr lang="en-US" altLang="ko-KR" dirty="0"/>
              <a:t>coalesced </a:t>
            </a:r>
            <a:r>
              <a:rPr lang="ko-KR" altLang="en-US" dirty="0"/>
              <a:t>해서 이전 것보다  </a:t>
            </a:r>
            <a:r>
              <a:rPr lang="en-US" altLang="ko-KR" dirty="0"/>
              <a:t>performance </a:t>
            </a:r>
            <a:r>
              <a:rPr lang="ko-KR" altLang="en-US" dirty="0"/>
              <a:t>향상된다</a:t>
            </a:r>
            <a:r>
              <a:rPr lang="en-US" altLang="ko-KR" dirty="0"/>
              <a:t>.</a:t>
            </a:r>
            <a:endParaRPr lang="ko-KR" altLang="en-US" dirty="0"/>
          </a:p>
        </p:txBody>
      </p:sp>
    </p:spTree>
    <p:extLst>
      <p:ext uri="{BB962C8B-B14F-4D97-AF65-F5344CB8AC3E}">
        <p14:creationId xmlns:p14="http://schemas.microsoft.com/office/powerpoint/2010/main" val="180250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 Problem</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a:t>
            </a:r>
            <a:r>
              <a:rPr lang="ko-KR" altLang="en-US" sz="2400" dirty="0"/>
              <a:t> </a:t>
            </a:r>
            <a:endParaRPr lang="en-US" altLang="ko-KR" sz="2400" dirty="0"/>
          </a:p>
          <a:p>
            <a:pPr marL="0" indent="0">
              <a:buNone/>
            </a:pPr>
            <a:r>
              <a:rPr lang="ko-KR" altLang="en-US" sz="2400" dirty="0"/>
              <a:t> </a:t>
            </a:r>
            <a:r>
              <a:rPr lang="en-US" altLang="ko-KR" sz="2400" dirty="0" err="1"/>
              <a:t>int</a:t>
            </a:r>
            <a:r>
              <a:rPr lang="en-US" altLang="ko-KR" sz="2400" dirty="0"/>
              <a:t> sum=0;</a:t>
            </a:r>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&lt;N; </a:t>
            </a:r>
            <a:r>
              <a:rPr lang="en-US" altLang="ko-KR" sz="2400" dirty="0" err="1"/>
              <a:t>i</a:t>
            </a:r>
            <a:r>
              <a:rPr lang="en-US" altLang="ko-KR" sz="2400" dirty="0"/>
              <a:t>++)  sum+=array[</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If N is a huge number,  you will do:</a:t>
            </a:r>
          </a:p>
          <a:p>
            <a:pPr marL="0" indent="0">
              <a:buNone/>
            </a:pPr>
            <a:r>
              <a:rPr lang="en-US" altLang="ko-KR" sz="2400" dirty="0"/>
              <a:t> 1. Partition the input vector into smaller ones,</a:t>
            </a:r>
          </a:p>
          <a:p>
            <a:pPr marL="0" indent="0">
              <a:buNone/>
            </a:pPr>
            <a:r>
              <a:rPr lang="en-US" altLang="ko-KR" sz="2400" dirty="0"/>
              <a:t> 2. Calculate the partial sum by a thread,</a:t>
            </a:r>
          </a:p>
          <a:p>
            <a:pPr marL="0" indent="0">
              <a:buNone/>
            </a:pPr>
            <a:r>
              <a:rPr lang="en-US" altLang="ko-KR" sz="2400" dirty="0"/>
              <a:t> 3. Add the partial sum into a final sum.</a:t>
            </a:r>
          </a:p>
          <a:p>
            <a:pPr marL="0" indent="0">
              <a:buNone/>
            </a:pPr>
            <a:endParaRPr lang="en-US" altLang="ko-KR" dirty="0"/>
          </a:p>
          <a:p>
            <a:pPr marL="0" indent="0">
              <a:buNone/>
            </a:pPr>
            <a:endParaRPr lang="ko-KR" altLang="en-US" dirty="0"/>
          </a:p>
        </p:txBody>
      </p:sp>
    </p:spTree>
    <p:extLst>
      <p:ext uri="{BB962C8B-B14F-4D97-AF65-F5344CB8AC3E}">
        <p14:creationId xmlns:p14="http://schemas.microsoft.com/office/powerpoint/2010/main" val="189645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5" y="1268761"/>
            <a:ext cx="802144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068960"/>
            <a:ext cx="6844255"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1475656" y="3789040"/>
            <a:ext cx="6120680" cy="10801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1532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647950"/>
            <a:ext cx="84105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827584" y="3140968"/>
            <a:ext cx="3384376" cy="10081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0128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The major improvement of performance comes from the memory read and write patterns of global memory.</a:t>
            </a:r>
          </a:p>
          <a:p>
            <a:r>
              <a:rPr lang="en-US" altLang="ko-KR" dirty="0"/>
              <a:t>The interleaved reduction is 1.69 times faster than the step 2 implementation. Why?</a:t>
            </a:r>
          </a:p>
          <a:p>
            <a:pPr marL="0" indent="0">
              <a:buNone/>
            </a:pPr>
            <a:r>
              <a:rPr lang="en-US" altLang="ko-KR" dirty="0"/>
              <a:t>   - coalesced cache access !</a:t>
            </a:r>
            <a:endParaRPr lang="ko-KR" altLang="en-US" dirty="0"/>
          </a:p>
          <a:p>
            <a:endParaRPr lang="ko-KR" altLang="en-US" dirty="0"/>
          </a:p>
        </p:txBody>
      </p:sp>
    </p:spTree>
    <p:extLst>
      <p:ext uri="{BB962C8B-B14F-4D97-AF65-F5344CB8AC3E}">
        <p14:creationId xmlns:p14="http://schemas.microsoft.com/office/powerpoint/2010/main" val="17788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4624"/>
            <a:ext cx="8229600" cy="960438"/>
          </a:xfrm>
        </p:spPr>
        <p:txBody>
          <a:bodyPr/>
          <a:lstStyle/>
          <a:p>
            <a:r>
              <a:rPr lang="en-US" altLang="ko-KR" dirty="0"/>
              <a:t>Step 4:Unrolling Loops</a:t>
            </a:r>
            <a:endParaRPr lang="ko-KR" altLang="en-US" dirty="0"/>
          </a:p>
        </p:txBody>
      </p:sp>
      <p:sp>
        <p:nvSpPr>
          <p:cNvPr id="3" name="내용 개체 틀 2"/>
          <p:cNvSpPr>
            <a:spLocks noGrp="1"/>
          </p:cNvSpPr>
          <p:nvPr>
            <p:ph idx="1"/>
          </p:nvPr>
        </p:nvSpPr>
        <p:spPr>
          <a:xfrm>
            <a:off x="467544" y="1124744"/>
            <a:ext cx="8229600" cy="4525963"/>
          </a:xfrm>
        </p:spPr>
        <p:txBody>
          <a:bodyPr/>
          <a:lstStyle/>
          <a:p>
            <a:r>
              <a:rPr lang="en-US" altLang="ko-KR" sz="2400" dirty="0">
                <a:solidFill>
                  <a:srgbClr val="FF0000"/>
                </a:solidFill>
              </a:rPr>
              <a:t>Loop unrolling</a:t>
            </a:r>
            <a:r>
              <a:rPr lang="en-US" altLang="ko-KR" sz="2400" dirty="0"/>
              <a:t>: it is a technique to reduce the frequency of branches and loop instructions. </a:t>
            </a:r>
          </a:p>
          <a:p>
            <a:r>
              <a:rPr lang="en-US" altLang="ko-KR" sz="2400" dirty="0">
                <a:solidFill>
                  <a:srgbClr val="FF0000"/>
                </a:solidFill>
              </a:rPr>
              <a:t>Loop unrolling factor</a:t>
            </a:r>
            <a:r>
              <a:rPr lang="en-US" altLang="ko-KR" sz="2400" dirty="0"/>
              <a:t>: the number of copies made of the loop body. -&gt; </a:t>
            </a:r>
            <a:r>
              <a:rPr lang="ko-KR" altLang="en-US" sz="2400" dirty="0"/>
              <a:t>단점 </a:t>
            </a:r>
            <a:r>
              <a:rPr lang="en-US" altLang="ko-KR" sz="2400" dirty="0"/>
              <a:t>: binary code size increase by factor of loop unrolling factor ! </a:t>
            </a:r>
          </a:p>
          <a:p>
            <a:r>
              <a:rPr lang="en-US" altLang="ko-KR" sz="2400" dirty="0"/>
              <a:t>Example:</a:t>
            </a:r>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&lt;100; </a:t>
            </a:r>
            <a:r>
              <a:rPr lang="en-US" altLang="ko-KR" sz="2400" dirty="0" err="1"/>
              <a:t>i</a:t>
            </a:r>
            <a:r>
              <a:rPr lang="en-US" altLang="ko-KR" sz="2400" dirty="0"/>
              <a:t>++){</a:t>
            </a:r>
          </a:p>
          <a:p>
            <a:pPr marL="0" indent="0">
              <a:buNone/>
            </a:pPr>
            <a:r>
              <a:rPr lang="en-US" altLang="ko-KR" sz="2400" dirty="0"/>
              <a:t>		a[</a:t>
            </a:r>
            <a:r>
              <a:rPr lang="en-US" altLang="ko-KR" sz="2400" dirty="0" err="1"/>
              <a:t>i</a:t>
            </a:r>
            <a:r>
              <a:rPr lang="en-US" altLang="ko-KR" sz="2400" dirty="0"/>
              <a:t>]=b[</a:t>
            </a:r>
            <a:r>
              <a:rPr lang="en-US" altLang="ko-KR" sz="2400" dirty="0" err="1"/>
              <a:t>i</a:t>
            </a:r>
            <a:r>
              <a:rPr lang="en-US" altLang="ko-KR" sz="2400" dirty="0"/>
              <a:t>]+c[</a:t>
            </a:r>
            <a:r>
              <a:rPr lang="en-US" altLang="ko-KR" sz="2400" dirty="0" err="1"/>
              <a:t>i</a:t>
            </a:r>
            <a:r>
              <a:rPr lang="en-US" altLang="ko-KR" sz="2400" dirty="0"/>
              <a:t>];  </a:t>
            </a:r>
          </a:p>
          <a:p>
            <a:pPr marL="0" indent="0">
              <a:buNone/>
            </a:pPr>
            <a:r>
              <a:rPr lang="en-US" altLang="ko-KR" sz="2400" dirty="0"/>
              <a:t>	}</a:t>
            </a:r>
          </a:p>
          <a:p>
            <a:pPr marL="0" indent="0">
              <a:buNone/>
            </a:pPr>
            <a:endParaRPr lang="en-US" altLang="ko-KR" sz="2400" dirty="0"/>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&lt;100; </a:t>
            </a:r>
            <a:r>
              <a:rPr lang="en-US" altLang="ko-KR" sz="2400" dirty="0" err="1"/>
              <a:t>i</a:t>
            </a:r>
            <a:r>
              <a:rPr lang="en-US" altLang="ko-KR" sz="2400" dirty="0"/>
              <a:t>+=2){</a:t>
            </a:r>
          </a:p>
          <a:p>
            <a:pPr marL="0" indent="0">
              <a:buNone/>
            </a:pPr>
            <a:r>
              <a:rPr lang="en-US" altLang="ko-KR" sz="2400" dirty="0"/>
              <a:t>		a[</a:t>
            </a:r>
            <a:r>
              <a:rPr lang="en-US" altLang="ko-KR" sz="2400" dirty="0" err="1"/>
              <a:t>i</a:t>
            </a:r>
            <a:r>
              <a:rPr lang="en-US" altLang="ko-KR" sz="2400" dirty="0"/>
              <a:t>]=b[</a:t>
            </a:r>
            <a:r>
              <a:rPr lang="en-US" altLang="ko-KR" sz="2400" dirty="0" err="1"/>
              <a:t>i</a:t>
            </a:r>
            <a:r>
              <a:rPr lang="en-US" altLang="ko-KR" sz="2400" dirty="0"/>
              <a:t>]+c[</a:t>
            </a:r>
            <a:r>
              <a:rPr lang="en-US" altLang="ko-KR" sz="2400" dirty="0" err="1"/>
              <a:t>i</a:t>
            </a:r>
            <a:r>
              <a:rPr lang="en-US" altLang="ko-KR" sz="2400" dirty="0"/>
              <a:t>];</a:t>
            </a:r>
          </a:p>
          <a:p>
            <a:pPr marL="0" indent="0">
              <a:buNone/>
            </a:pPr>
            <a:r>
              <a:rPr lang="en-US" altLang="ko-KR" sz="2400" dirty="0"/>
              <a:t>		a[i+1]=b[i+1]+c[i+1];  </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102235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loops</a:t>
            </a:r>
            <a:endParaRPr lang="ko-KR" altLang="en-US" dirty="0"/>
          </a:p>
        </p:txBody>
      </p:sp>
      <p:sp>
        <p:nvSpPr>
          <p:cNvPr id="3" name="내용 개체 틀 2"/>
          <p:cNvSpPr>
            <a:spLocks noGrp="1"/>
          </p:cNvSpPr>
          <p:nvPr>
            <p:ph idx="1"/>
          </p:nvPr>
        </p:nvSpPr>
        <p:spPr>
          <a:xfrm>
            <a:off x="457200" y="1600200"/>
            <a:ext cx="8229600" cy="4997152"/>
          </a:xfrm>
        </p:spPr>
        <p:txBody>
          <a:bodyPr/>
          <a:lstStyle/>
          <a:p>
            <a:pPr marL="0" indent="0">
              <a:buNone/>
            </a:pPr>
            <a:r>
              <a:rPr lang="en-US" altLang="ko-KR" sz="1800" u="sng" dirty="0"/>
              <a:t>Unrolling loops: </a:t>
            </a:r>
            <a:r>
              <a:rPr lang="en-US" altLang="ko-KR" sz="1800" dirty="0"/>
              <a:t>it is a loop transformation technique that attempts to optimize the execution speed of a program at the expense of its binary size. The transformation can be undertaken manually by the programmer or by an optimizing compiler. </a:t>
            </a:r>
          </a:p>
          <a:p>
            <a:pPr marL="0" indent="0">
              <a:buNone/>
            </a:pPr>
            <a:endParaRPr lang="en-US" altLang="ko-KR" sz="1800" dirty="0"/>
          </a:p>
          <a:p>
            <a:pPr marL="0" indent="0">
              <a:buNone/>
            </a:pPr>
            <a:r>
              <a:rPr lang="en-US" altLang="ko-KR" sz="1800" dirty="0"/>
              <a:t>The unrolling loops is to increase the execution speed of a program by reducing or eliminating instructions that control the loop, reducing branch penalty, as well as hiding latency.</a:t>
            </a:r>
          </a:p>
          <a:p>
            <a:pPr marL="0" indent="0">
              <a:buNone/>
            </a:pPr>
            <a:endParaRPr lang="en-US" altLang="ko-KR" sz="1800" dirty="0"/>
          </a:p>
          <a:p>
            <a:pPr marL="0" indent="0">
              <a:buNone/>
            </a:pPr>
            <a:r>
              <a:rPr lang="en-US" altLang="ko-KR" sz="1800" dirty="0"/>
              <a:t>Loop are rewritten as a repeated sequence of similar independent statements.</a:t>
            </a:r>
          </a:p>
          <a:p>
            <a:pPr marL="0" indent="0">
              <a:buNone/>
            </a:pPr>
            <a:endParaRPr lang="en-US" altLang="ko-KR" sz="1800" dirty="0"/>
          </a:p>
          <a:p>
            <a:pPr marL="0" indent="0">
              <a:buNone/>
            </a:pPr>
            <a:r>
              <a:rPr lang="en-US" altLang="ko-KR" sz="1800" dirty="0"/>
              <a:t>Improving performance by reducing instruction overheads and creating more independent instructions to schedule.</a:t>
            </a:r>
          </a:p>
          <a:p>
            <a:pPr marL="0" indent="0">
              <a:buNone/>
            </a:pPr>
            <a:r>
              <a:rPr lang="en-US" altLang="ko-KR" sz="1800" dirty="0"/>
              <a:t>As a result, more concurrent operations are added to the pipeline leading to higher saturation of instruction and memory bandwidth. This provides the warp scheduler with more eligible warps that can help hide instruction or memory latency </a:t>
            </a:r>
            <a:br>
              <a:rPr lang="en-US" altLang="ko-KR" sz="2400" dirty="0"/>
            </a:br>
            <a:endParaRPr lang="en-US" altLang="ko-KR" sz="2400" dirty="0"/>
          </a:p>
          <a:p>
            <a:endParaRPr lang="en-US" altLang="ko-KR" u="sng" dirty="0"/>
          </a:p>
          <a:p>
            <a:endParaRPr lang="ko-KR" altLang="en-US" dirty="0"/>
          </a:p>
        </p:txBody>
      </p:sp>
    </p:spTree>
    <p:extLst>
      <p:ext uri="{BB962C8B-B14F-4D97-AF65-F5344CB8AC3E}">
        <p14:creationId xmlns:p14="http://schemas.microsoft.com/office/powerpoint/2010/main" val="333456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Reducing with Unrolling</a:t>
            </a:r>
            <a:endParaRPr lang="ko-KR" altLang="en-US" dirty="0"/>
          </a:p>
        </p:txBody>
      </p:sp>
      <p:cxnSp>
        <p:nvCxnSpPr>
          <p:cNvPr id="5" name="직선 연결선 4"/>
          <p:cNvCxnSpPr/>
          <p:nvPr/>
        </p:nvCxnSpPr>
        <p:spPr>
          <a:xfrm>
            <a:off x="1979712" y="3429000"/>
            <a:ext cx="48965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60232" y="5877272"/>
            <a:ext cx="1944216"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sp>
        <p:nvSpPr>
          <p:cNvPr id="4" name="내용 개체 틀 3"/>
          <p:cNvSpPr>
            <a:spLocks noGrp="1"/>
          </p:cNvSpPr>
          <p:nvPr>
            <p:ph idx="1"/>
          </p:nvPr>
        </p:nvSpPr>
        <p:spPr/>
        <p:txBody>
          <a:bodyPr/>
          <a:lstStyle/>
          <a:p>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12" y="1556793"/>
            <a:ext cx="7050012"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971600" y="2924944"/>
            <a:ext cx="6408712" cy="64807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992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Reducing with Unrolling</a:t>
            </a:r>
            <a:endParaRPr lang="ko-KR" altLang="en-US" dirty="0"/>
          </a:p>
        </p:txBody>
      </p:sp>
      <p:sp>
        <p:nvSpPr>
          <p:cNvPr id="3" name="내용 개체 틀 2"/>
          <p:cNvSpPr>
            <a:spLocks noGrp="1"/>
          </p:cNvSpPr>
          <p:nvPr>
            <p:ph idx="1"/>
          </p:nvPr>
        </p:nvSpPr>
        <p:spPr/>
        <p:txBody>
          <a:bodyPr/>
          <a:lstStyle/>
          <a:p>
            <a:r>
              <a:rPr lang="en-US" altLang="ko-KR" sz="2400" dirty="0"/>
              <a:t>if(</a:t>
            </a:r>
            <a:r>
              <a:rPr lang="en-US" altLang="ko-KR" sz="2400" dirty="0" err="1"/>
              <a:t>idx+blockDim.x</a:t>
            </a:r>
            <a:r>
              <a:rPr lang="en-US" altLang="ko-KR" sz="2400" dirty="0"/>
              <a:t>&lt;n) </a:t>
            </a:r>
            <a:r>
              <a:rPr lang="en-US" altLang="ko-KR" sz="2400" dirty="0" err="1"/>
              <a:t>g_idata</a:t>
            </a:r>
            <a:r>
              <a:rPr lang="en-US" altLang="ko-KR" sz="2400" dirty="0"/>
              <a:t>[</a:t>
            </a:r>
            <a:r>
              <a:rPr lang="en-US" altLang="ko-KR" sz="2400" dirty="0" err="1"/>
              <a:t>idx</a:t>
            </a:r>
            <a:r>
              <a:rPr lang="en-US" altLang="ko-KR" sz="2400" dirty="0"/>
              <a:t>] += </a:t>
            </a:r>
            <a:r>
              <a:rPr lang="en-US" altLang="ko-KR" sz="2400" dirty="0" err="1"/>
              <a:t>g_idata</a:t>
            </a:r>
            <a:r>
              <a:rPr lang="en-US" altLang="ko-KR" sz="2400" dirty="0"/>
              <a:t>[</a:t>
            </a:r>
            <a:r>
              <a:rPr lang="en-US" altLang="ko-KR" sz="2400" dirty="0" err="1"/>
              <a:t>idx+blockDim.x</a:t>
            </a:r>
            <a:r>
              <a:rPr lang="en-US" altLang="ko-KR" sz="2400" dirty="0"/>
              <a:t>];</a:t>
            </a:r>
          </a:p>
          <a:p>
            <a:pPr marL="0" indent="0">
              <a:buNone/>
            </a:pPr>
            <a:r>
              <a:rPr lang="en-US" altLang="ko-KR" sz="2400" dirty="0"/>
              <a:t>   : Each thread is adding an element from 	neighboring data block.</a:t>
            </a:r>
          </a:p>
          <a:p>
            <a:pPr marL="0" indent="0">
              <a:buNone/>
            </a:pPr>
            <a:r>
              <a:rPr lang="en-US" altLang="ko-KR" sz="2400" dirty="0"/>
              <a:t>because you only need half as many</a:t>
            </a:r>
            <a:br>
              <a:rPr lang="en-US" altLang="ko-KR" sz="2400" dirty="0"/>
            </a:br>
            <a:r>
              <a:rPr lang="en-US" altLang="ko-KR" sz="2400" dirty="0"/>
              <a:t>thread blocks to process the same data set </a:t>
            </a:r>
          </a:p>
          <a:p>
            <a:pPr marL="0" indent="0">
              <a:buNone/>
            </a:pPr>
            <a:endParaRPr lang="en-US" altLang="ko-KR" sz="2400" dirty="0"/>
          </a:p>
          <a:p>
            <a:pPr marL="0" indent="0">
              <a:buNone/>
            </a:pPr>
            <a:br>
              <a:rPr lang="en-US" altLang="ko-KR" sz="2800" dirty="0"/>
            </a:br>
            <a:endParaRPr lang="en-US" altLang="ko-KR" sz="2800" dirty="0"/>
          </a:p>
          <a:p>
            <a:pPr marL="0" indent="0">
              <a:buNone/>
            </a:pPr>
            <a:endParaRPr lang="en-US" altLang="ko-KR" sz="2800" dirty="0"/>
          </a:p>
          <a:p>
            <a:pPr marL="0" indent="0">
              <a:buNone/>
            </a:pPr>
            <a:endParaRPr lang="en-US" altLang="ko-KR" sz="2800" dirty="0"/>
          </a:p>
          <a:p>
            <a:r>
              <a:rPr lang="en-US" altLang="ko-KR" sz="2400" dirty="0"/>
              <a:t>We can obtain faster execution than the previous one.</a:t>
            </a:r>
            <a:endParaRPr lang="ko-KR"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4221088"/>
            <a:ext cx="80200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65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4" y="1628800"/>
            <a:ext cx="9683040" cy="31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615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5: Reducing with Unrolled Warps</a:t>
            </a:r>
            <a:endParaRPr lang="ko-KR" altLang="en-US" sz="3600" dirty="0"/>
          </a:p>
        </p:txBody>
      </p:sp>
      <p:cxnSp>
        <p:nvCxnSpPr>
          <p:cNvPr id="6" name="직선 연결선 5"/>
          <p:cNvCxnSpPr/>
          <p:nvPr/>
        </p:nvCxnSpPr>
        <p:spPr>
          <a:xfrm>
            <a:off x="1763688" y="4005064"/>
            <a:ext cx="46805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372200" y="5949280"/>
            <a:ext cx="1872208"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99" y="1628800"/>
            <a:ext cx="78962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82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r>
              <a:rPr lang="en-US" altLang="ko-KR" sz="2000" dirty="0"/>
              <a:t>for( </a:t>
            </a:r>
            <a:r>
              <a:rPr lang="en-US" altLang="ko-KR" sz="2000" dirty="0" err="1"/>
              <a:t>int</a:t>
            </a:r>
            <a:r>
              <a:rPr lang="en-US" altLang="ko-KR" sz="2000" dirty="0"/>
              <a:t> stride=</a:t>
            </a:r>
            <a:r>
              <a:rPr lang="en-US" altLang="ko-KR" sz="2000" dirty="0" err="1"/>
              <a:t>blockDim.x</a:t>
            </a:r>
            <a:r>
              <a:rPr lang="en-US" altLang="ko-KR" sz="2000" dirty="0"/>
              <a:t>/2; stride &gt; 0; s&gt;&gt;=1){</a:t>
            </a:r>
          </a:p>
          <a:p>
            <a:pPr marL="0" indent="0">
              <a:buNone/>
            </a:pPr>
            <a:r>
              <a:rPr lang="en-US" altLang="ko-KR" sz="2000" dirty="0"/>
              <a:t>      if(</a:t>
            </a:r>
            <a:r>
              <a:rPr lang="en-US" altLang="ko-KR" sz="2000" dirty="0" err="1"/>
              <a:t>tid</a:t>
            </a:r>
            <a:r>
              <a:rPr lang="en-US" altLang="ko-KR" sz="2000" dirty="0"/>
              <a:t> &lt; stride)</a:t>
            </a:r>
          </a:p>
          <a:p>
            <a:pPr marL="0" indent="0">
              <a:buNone/>
            </a:pPr>
            <a:r>
              <a:rPr lang="en-US" altLang="ko-KR" sz="2000" dirty="0"/>
              <a:t>      {    </a:t>
            </a:r>
            <a:r>
              <a:rPr lang="en-US" altLang="ko-KR" sz="2000" dirty="0" err="1"/>
              <a:t>idata</a:t>
            </a:r>
            <a:r>
              <a:rPr lang="en-US" altLang="ko-KR" sz="2000" dirty="0"/>
              <a:t>[</a:t>
            </a:r>
            <a:r>
              <a:rPr lang="en-US" altLang="ko-KR" sz="2000" dirty="0" err="1"/>
              <a:t>tid</a:t>
            </a:r>
            <a:r>
              <a:rPr lang="en-US" altLang="ko-KR" sz="2000" dirty="0"/>
              <a:t>]+=</a:t>
            </a:r>
            <a:r>
              <a:rPr lang="en-US" altLang="ko-KR" sz="2000" dirty="0" err="1"/>
              <a:t>idata</a:t>
            </a:r>
            <a:r>
              <a:rPr lang="en-US" altLang="ko-KR" sz="2000" dirty="0"/>
              <a:t>[</a:t>
            </a:r>
            <a:r>
              <a:rPr lang="en-US" altLang="ko-KR" sz="2000" dirty="0" err="1"/>
              <a:t>tid+stride</a:t>
            </a:r>
            <a:r>
              <a:rPr lang="en-US" altLang="ko-KR" sz="2000" dirty="0"/>
              <a:t>]; }</a:t>
            </a:r>
          </a:p>
          <a:p>
            <a:pPr marL="0" indent="0">
              <a:buNone/>
            </a:pPr>
            <a:r>
              <a:rPr lang="en-US" altLang="ko-KR" sz="2000" dirty="0"/>
              <a:t>    __</a:t>
            </a:r>
            <a:r>
              <a:rPr lang="en-US" altLang="ko-KR" sz="2000" dirty="0" err="1"/>
              <a:t>syncthreads</a:t>
            </a:r>
            <a:r>
              <a:rPr lang="en-US" altLang="ko-KR" sz="2000" dirty="0"/>
              <a:t>( );</a:t>
            </a:r>
          </a:p>
          <a:p>
            <a:pPr marL="0" indent="0">
              <a:buNone/>
            </a:pPr>
            <a:r>
              <a:rPr lang="en-US" altLang="ko-KR" sz="2000" dirty="0"/>
              <a:t>    }</a:t>
            </a:r>
          </a:p>
          <a:p>
            <a:r>
              <a:rPr lang="en-US" altLang="ko-KR" sz="2000" dirty="0"/>
              <a:t>if (stride &lt;=32), there will be only one warp remained. </a:t>
            </a:r>
          </a:p>
          <a:p>
            <a:r>
              <a:rPr lang="en-US" altLang="ko-KR" sz="2000" dirty="0"/>
              <a:t>If there is only one warp in a block,  __</a:t>
            </a:r>
            <a:r>
              <a:rPr lang="en-US" altLang="ko-KR" sz="2000" dirty="0" err="1"/>
              <a:t>syncthreads</a:t>
            </a:r>
            <a:r>
              <a:rPr lang="en-US" altLang="ko-KR" sz="2000" dirty="0"/>
              <a:t>( ); is not necessary, since all threads in a warp are all synchronized.</a:t>
            </a:r>
          </a:p>
          <a:p>
            <a:r>
              <a:rPr lang="en-US" altLang="ko-KR" sz="2000" dirty="0"/>
              <a:t>Cause warp execution is SIMT, there is implicit intra-warp synchronization after each instruction.</a:t>
            </a:r>
          </a:p>
          <a:p>
            <a:r>
              <a:rPr lang="en-US" altLang="ko-KR" sz="2000" dirty="0">
                <a:solidFill>
                  <a:srgbClr val="00B050"/>
                </a:solidFill>
              </a:rPr>
              <a:t>__</a:t>
            </a:r>
            <a:r>
              <a:rPr lang="en-US" altLang="ko-KR" sz="2000" dirty="0" err="1">
                <a:solidFill>
                  <a:srgbClr val="00B050"/>
                </a:solidFill>
              </a:rPr>
              <a:t>syncthreads</a:t>
            </a:r>
            <a:r>
              <a:rPr lang="en-US" altLang="ko-KR" sz="2000" dirty="0">
                <a:solidFill>
                  <a:srgbClr val="00B050"/>
                </a:solidFill>
              </a:rPr>
              <a:t>( ): </a:t>
            </a:r>
          </a:p>
          <a:p>
            <a:pPr marL="0" indent="0">
              <a:buNone/>
            </a:pPr>
            <a:r>
              <a:rPr lang="en-US" altLang="ko-KR" sz="2000" dirty="0">
                <a:solidFill>
                  <a:srgbClr val="00B050"/>
                </a:solidFill>
              </a:rPr>
              <a:t>    When a kernel calls __</a:t>
            </a:r>
            <a:r>
              <a:rPr lang="en-US" altLang="ko-KR" sz="2000" dirty="0" err="1">
                <a:solidFill>
                  <a:srgbClr val="00B050"/>
                </a:solidFill>
              </a:rPr>
              <a:t>syncthreads</a:t>
            </a:r>
            <a:r>
              <a:rPr lang="en-US" altLang="ko-KR" sz="2000" dirty="0">
                <a:solidFill>
                  <a:srgbClr val="00B050"/>
                </a:solidFill>
              </a:rPr>
              <a:t>(), the threads that executes the function call will be held at the calling location until every thread in the block reaches the location.</a:t>
            </a:r>
          </a:p>
        </p:txBody>
      </p:sp>
    </p:spTree>
    <p:extLst>
      <p:ext uri="{BB962C8B-B14F-4D97-AF65-F5344CB8AC3E}">
        <p14:creationId xmlns:p14="http://schemas.microsoft.com/office/powerpoint/2010/main" val="118616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Pairwise Parallel Sum</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0280" y="2857341"/>
            <a:ext cx="4663440"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868144" y="5517232"/>
            <a:ext cx="1512168"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Tree>
    <p:extLst>
      <p:ext uri="{BB962C8B-B14F-4D97-AF65-F5344CB8AC3E}">
        <p14:creationId xmlns:p14="http://schemas.microsoft.com/office/powerpoint/2010/main" val="83318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r>
              <a:rPr lang="en-US" altLang="ko-KR" sz="1600" dirty="0"/>
              <a:t>for( </a:t>
            </a:r>
            <a:r>
              <a:rPr lang="en-US" altLang="ko-KR" sz="1600" dirty="0" err="1"/>
              <a:t>int</a:t>
            </a:r>
            <a:r>
              <a:rPr lang="en-US" altLang="ko-KR" sz="1600" dirty="0"/>
              <a:t> stride=</a:t>
            </a:r>
            <a:r>
              <a:rPr lang="en-US" altLang="ko-KR" sz="1600" dirty="0" err="1"/>
              <a:t>blockDim.x</a:t>
            </a:r>
            <a:r>
              <a:rPr lang="en-US" altLang="ko-KR" sz="1600" dirty="0"/>
              <a:t>/2; stride &gt; 0; s&gt;&gt;=1){</a:t>
            </a:r>
          </a:p>
          <a:p>
            <a:pPr marL="0" indent="0">
              <a:buNone/>
            </a:pPr>
            <a:r>
              <a:rPr lang="en-US" altLang="ko-KR" sz="1600" dirty="0"/>
              <a:t>      if(</a:t>
            </a:r>
            <a:r>
              <a:rPr lang="en-US" altLang="ko-KR" sz="1600" dirty="0" err="1"/>
              <a:t>tid</a:t>
            </a:r>
            <a:r>
              <a:rPr lang="en-US" altLang="ko-KR" sz="1600" dirty="0"/>
              <a:t> &lt; stride)</a:t>
            </a:r>
          </a:p>
          <a:p>
            <a:pPr marL="0" indent="0">
              <a:buNone/>
            </a:pPr>
            <a:r>
              <a:rPr lang="en-US" altLang="ko-KR" sz="1600" dirty="0"/>
              <a:t>      {    </a:t>
            </a:r>
            <a:r>
              <a:rPr lang="en-US" altLang="ko-KR" sz="1600" dirty="0" err="1"/>
              <a:t>idata</a:t>
            </a:r>
            <a:r>
              <a:rPr lang="en-US" altLang="ko-KR" sz="1600" dirty="0"/>
              <a:t>[</a:t>
            </a:r>
            <a:r>
              <a:rPr lang="en-US" altLang="ko-KR" sz="1600" dirty="0" err="1"/>
              <a:t>tid</a:t>
            </a:r>
            <a:r>
              <a:rPr lang="en-US" altLang="ko-KR" sz="1600" dirty="0"/>
              <a:t>]+=</a:t>
            </a:r>
            <a:r>
              <a:rPr lang="en-US" altLang="ko-KR" sz="1600" dirty="0" err="1"/>
              <a:t>idata</a:t>
            </a:r>
            <a:r>
              <a:rPr lang="en-US" altLang="ko-KR" sz="1600" dirty="0"/>
              <a:t>[</a:t>
            </a:r>
            <a:r>
              <a:rPr lang="en-US" altLang="ko-KR" sz="1600" dirty="0" err="1"/>
              <a:t>tid+stride</a:t>
            </a:r>
            <a:r>
              <a:rPr lang="en-US" altLang="ko-KR" sz="1600" dirty="0"/>
              <a:t>]; }</a:t>
            </a:r>
          </a:p>
          <a:p>
            <a:pPr marL="0" indent="0">
              <a:buNone/>
            </a:pPr>
            <a:r>
              <a:rPr lang="en-US" altLang="ko-KR" sz="1600" dirty="0"/>
              <a:t>    __</a:t>
            </a:r>
            <a:r>
              <a:rPr lang="en-US" altLang="ko-KR" sz="1600" dirty="0" err="1"/>
              <a:t>syncthreads</a:t>
            </a:r>
            <a:r>
              <a:rPr lang="en-US" altLang="ko-KR" sz="1600" dirty="0"/>
              <a:t>( );</a:t>
            </a:r>
          </a:p>
          <a:p>
            <a:pPr marL="0" indent="0">
              <a:buNone/>
            </a:pPr>
            <a:r>
              <a:rPr lang="en-US" altLang="ko-KR" sz="1600" dirty="0"/>
              <a:t>    }</a:t>
            </a:r>
          </a:p>
          <a:p>
            <a:r>
              <a:rPr lang="en-US" altLang="ko-KR" sz="1600" dirty="0"/>
              <a:t>when stride &lt;=32, the for–loop can be unrolled as follows:</a:t>
            </a:r>
          </a:p>
          <a:p>
            <a:pPr marL="0" indent="0">
              <a:buNone/>
            </a:pPr>
            <a:r>
              <a:rPr lang="en-US" altLang="ko-KR" sz="1600" dirty="0"/>
              <a:t>      if( </a:t>
            </a:r>
            <a:r>
              <a:rPr lang="en-US" altLang="ko-KR" sz="1600" dirty="0" err="1"/>
              <a:t>tid</a:t>
            </a:r>
            <a:r>
              <a:rPr lang="en-US" altLang="ko-KR" sz="1600" dirty="0"/>
              <a:t> &lt; 32) {</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[tid+32];</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[tid+16];</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[tid+8];</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[tid+4];</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[tid+2];</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[tid+1];</a:t>
            </a:r>
          </a:p>
          <a:p>
            <a:pPr marL="0" indent="0">
              <a:buNone/>
            </a:pPr>
            <a:r>
              <a:rPr lang="en-US" altLang="ko-KR" sz="1600" dirty="0"/>
              <a:t>       }</a:t>
            </a:r>
          </a:p>
          <a:p>
            <a:pPr marL="0" indent="0">
              <a:buNone/>
            </a:pPr>
            <a:r>
              <a:rPr lang="en-US" altLang="ko-KR" sz="1600" dirty="0"/>
              <a:t> </a:t>
            </a:r>
          </a:p>
          <a:p>
            <a:pPr marL="0" indent="0">
              <a:buNone/>
            </a:pPr>
            <a:r>
              <a:rPr lang="en-US" altLang="ko-KR" sz="1600" dirty="0"/>
              <a:t>     </a:t>
            </a:r>
          </a:p>
          <a:p>
            <a:endParaRPr lang="ko-KR" altLang="en-US" sz="1600" dirty="0"/>
          </a:p>
        </p:txBody>
      </p:sp>
    </p:spTree>
    <p:extLst>
      <p:ext uri="{BB962C8B-B14F-4D97-AF65-F5344CB8AC3E}">
        <p14:creationId xmlns:p14="http://schemas.microsoft.com/office/powerpoint/2010/main" val="2482891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pPr marL="0" indent="0">
              <a:buNone/>
            </a:pPr>
            <a:r>
              <a:rPr lang="en-US" altLang="ko-KR" sz="1600" dirty="0"/>
              <a:t>For example </a:t>
            </a:r>
          </a:p>
          <a:p>
            <a:pPr marL="0" indent="0">
              <a:buNone/>
            </a:pPr>
            <a:r>
              <a:rPr lang="en-US" altLang="ko-KR" sz="1600" dirty="0"/>
              <a:t> </a:t>
            </a:r>
            <a:r>
              <a:rPr lang="en-US" altLang="ko-KR" sz="1600" dirty="0" err="1"/>
              <a:t>tid</a:t>
            </a:r>
            <a:r>
              <a:rPr lang="ko-KR" altLang="en-US" sz="1600" dirty="0"/>
              <a:t> </a:t>
            </a:r>
            <a:r>
              <a:rPr lang="en-US" altLang="ko-KR" sz="1600" dirty="0"/>
              <a:t>1	            2	          3	           4	          5	      6	    7	    8</a:t>
            </a:r>
          </a:p>
          <a:p>
            <a:pPr marL="0" indent="0">
              <a:buNone/>
            </a:pPr>
            <a:r>
              <a:rPr lang="en-US" altLang="ko-KR" sz="1600" dirty="0"/>
              <a:t>     1+5               2+6          3+7         4+8</a:t>
            </a:r>
          </a:p>
          <a:p>
            <a:pPr marL="0" indent="0">
              <a:buNone/>
            </a:pPr>
            <a:r>
              <a:rPr lang="en-US" altLang="ko-KR" sz="1600" dirty="0"/>
              <a:t> 1+5+3+7        2+6+4+8   </a:t>
            </a:r>
          </a:p>
          <a:p>
            <a:pPr marL="0" indent="0">
              <a:buNone/>
            </a:pPr>
            <a:r>
              <a:rPr lang="en-US" altLang="ko-KR" sz="1600" dirty="0"/>
              <a:t>1+2+3+4+5+6+7+8   </a:t>
            </a:r>
          </a:p>
        </p:txBody>
      </p:sp>
    </p:spTree>
    <p:extLst>
      <p:ext uri="{BB962C8B-B14F-4D97-AF65-F5344CB8AC3E}">
        <p14:creationId xmlns:p14="http://schemas.microsoft.com/office/powerpoint/2010/main" val="2343241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volatile qualifier</a:t>
            </a:r>
            <a:endParaRPr lang="ko-KR"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485900"/>
            <a:ext cx="7953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9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datablocks</a:t>
            </a:r>
            <a:r>
              <a:rPr lang="en-US" altLang="ko-KR" dirty="0"/>
              <a:t> unrolling</a:t>
            </a:r>
            <a:endParaRPr lang="ko-KR" altLang="en-US" dirty="0"/>
          </a:p>
        </p:txBody>
      </p:sp>
      <p:sp>
        <p:nvSpPr>
          <p:cNvPr id="3" name="내용 개체 틀 2"/>
          <p:cNvSpPr>
            <a:spLocks noGrp="1"/>
          </p:cNvSpPr>
          <p:nvPr>
            <p:ph idx="1"/>
          </p:nvPr>
        </p:nvSpPr>
        <p:spPr/>
        <p:txBody>
          <a:bodyPr/>
          <a:lstStyle/>
          <a:p>
            <a:endParaRPr lang="en-US" altLang="ko-KR" dirty="0"/>
          </a:p>
          <a:p>
            <a:endParaRPr lang="en-US" altLang="ko-KR" dirty="0"/>
          </a:p>
          <a:p>
            <a:endParaRPr lang="en-US" altLang="ko-KR" dirty="0"/>
          </a:p>
          <a:p>
            <a:endParaRPr lang="ko-KR"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1055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996952"/>
            <a:ext cx="50577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632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88840"/>
            <a:ext cx="61055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802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6: Reducing with Complete Unrolling</a:t>
            </a:r>
            <a:endParaRPr lang="ko-KR" altLang="en-US" sz="3600" dirty="0"/>
          </a:p>
        </p:txBody>
      </p:sp>
      <p:sp>
        <p:nvSpPr>
          <p:cNvPr id="3" name="내용 개체 틀 2"/>
          <p:cNvSpPr>
            <a:spLocks noGrp="1"/>
          </p:cNvSpPr>
          <p:nvPr>
            <p:ph idx="1"/>
          </p:nvPr>
        </p:nvSpPr>
        <p:spPr/>
        <p:txBody>
          <a:bodyPr/>
          <a:lstStyle/>
          <a:p>
            <a:r>
              <a:rPr lang="en-US" altLang="ko-KR" sz="2400" dirty="0"/>
              <a:t>for( </a:t>
            </a:r>
            <a:r>
              <a:rPr lang="en-US" altLang="ko-KR" sz="2400" dirty="0" err="1"/>
              <a:t>int</a:t>
            </a:r>
            <a:r>
              <a:rPr lang="en-US" altLang="ko-KR" sz="2400" dirty="0"/>
              <a:t> stride=</a:t>
            </a:r>
            <a:r>
              <a:rPr lang="en-US" altLang="ko-KR" sz="2400" dirty="0" err="1"/>
              <a:t>blockDim.x</a:t>
            </a:r>
            <a:r>
              <a:rPr lang="en-US" altLang="ko-KR" sz="2400" dirty="0"/>
              <a:t>/2; stride &gt; 32; s&gt;&gt;=1){</a:t>
            </a:r>
          </a:p>
          <a:p>
            <a:pPr marL="0" indent="0">
              <a:buNone/>
            </a:pPr>
            <a:r>
              <a:rPr lang="en-US" altLang="ko-KR" sz="2400" dirty="0"/>
              <a:t>      if(</a:t>
            </a:r>
            <a:r>
              <a:rPr lang="en-US" altLang="ko-KR" sz="2400" dirty="0" err="1"/>
              <a:t>tid</a:t>
            </a:r>
            <a:r>
              <a:rPr lang="en-US" altLang="ko-KR" sz="2400" dirty="0"/>
              <a:t> &lt; stride)</a:t>
            </a:r>
          </a:p>
          <a:p>
            <a:pPr marL="0" indent="0">
              <a:buNone/>
            </a:pPr>
            <a:r>
              <a:rPr lang="en-US" altLang="ko-KR" sz="2400" dirty="0"/>
              <a:t>      {    </a:t>
            </a:r>
            <a:r>
              <a:rPr lang="en-US" altLang="ko-KR" sz="2400" dirty="0" err="1"/>
              <a:t>idata</a:t>
            </a:r>
            <a:r>
              <a:rPr lang="en-US" altLang="ko-KR" sz="2400" dirty="0"/>
              <a:t>[</a:t>
            </a:r>
            <a:r>
              <a:rPr lang="en-US" altLang="ko-KR" sz="2400" dirty="0" err="1"/>
              <a:t>tid</a:t>
            </a:r>
            <a:r>
              <a:rPr lang="en-US" altLang="ko-KR" sz="2400" dirty="0"/>
              <a:t>]+=</a:t>
            </a:r>
            <a:r>
              <a:rPr lang="en-US" altLang="ko-KR" sz="2400" dirty="0" err="1"/>
              <a:t>idata</a:t>
            </a:r>
            <a:r>
              <a:rPr lang="en-US" altLang="ko-KR" sz="2400" dirty="0"/>
              <a:t>[</a:t>
            </a:r>
            <a:r>
              <a:rPr lang="en-US" altLang="ko-KR" sz="2400" dirty="0" err="1"/>
              <a:t>tid+stride</a:t>
            </a:r>
            <a:r>
              <a:rPr lang="en-US" altLang="ko-KR" sz="2400" dirty="0"/>
              <a:t>]; }</a:t>
            </a:r>
          </a:p>
          <a:p>
            <a:pPr marL="0" indent="0">
              <a:buNone/>
            </a:pPr>
            <a:r>
              <a:rPr lang="en-US" altLang="ko-KR" sz="2400" dirty="0"/>
              <a:t>    __</a:t>
            </a:r>
            <a:r>
              <a:rPr lang="en-US" altLang="ko-KR" sz="2400" dirty="0" err="1"/>
              <a:t>syncthreads</a:t>
            </a:r>
            <a:r>
              <a:rPr lang="en-US" altLang="ko-KR" sz="2400" dirty="0"/>
              <a:t>( );</a:t>
            </a:r>
          </a:p>
          <a:p>
            <a:pPr marL="0" indent="0">
              <a:buNone/>
            </a:pPr>
            <a:r>
              <a:rPr lang="en-US" altLang="ko-KR" sz="2400" dirty="0"/>
              <a:t>    }</a:t>
            </a:r>
          </a:p>
          <a:p>
            <a:r>
              <a:rPr lang="en-US" altLang="ko-KR" sz="2400" dirty="0"/>
              <a:t>The maximum number of threads per block on Fermi and Kepler is limited to 1024.  It is possible to unroll whole loop as follows:</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148319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6: Reducing with Complete Unrolling</a:t>
            </a:r>
            <a:endParaRPr lang="ko-KR" altLang="en-US" sz="3600" dirty="0">
              <a:latin typeface="+mn-lt"/>
            </a:endParaRPr>
          </a:p>
        </p:txBody>
      </p:sp>
      <p:sp>
        <p:nvSpPr>
          <p:cNvPr id="3" name="내용 개체 틀 2"/>
          <p:cNvSpPr>
            <a:spLocks noGrp="1"/>
          </p:cNvSpPr>
          <p:nvPr>
            <p:ph idx="1"/>
          </p:nvPr>
        </p:nvSpPr>
        <p:spPr>
          <a:xfrm>
            <a:off x="457200" y="1600201"/>
            <a:ext cx="9011344" cy="3556992"/>
          </a:xfrm>
        </p:spPr>
        <p:txBody>
          <a:bodyPr/>
          <a:lstStyle/>
          <a:p>
            <a:pPr marL="0" indent="0">
              <a:buNone/>
            </a:pPr>
            <a:r>
              <a:rPr lang="en-US" altLang="ko-KR" sz="2400" dirty="0">
                <a:solidFill>
                  <a:srgbClr val="FF0000"/>
                </a:solidFill>
              </a:rPr>
              <a:t>if (</a:t>
            </a:r>
            <a:r>
              <a:rPr lang="en-US" altLang="ko-KR" sz="2400" b="1" dirty="0" err="1">
                <a:solidFill>
                  <a:srgbClr val="FF0000"/>
                </a:solidFill>
              </a:rPr>
              <a:t>blockDim.x</a:t>
            </a:r>
            <a:r>
              <a:rPr lang="en-US" altLang="ko-KR" sz="2400" b="1" dirty="0">
                <a:solidFill>
                  <a:srgbClr val="FF0000"/>
                </a:solidFill>
              </a:rPr>
              <a:t>&gt;=1024 </a:t>
            </a:r>
            <a:r>
              <a:rPr lang="en-US" altLang="ko-KR" sz="2400" dirty="0">
                <a:solidFill>
                  <a:srgbClr val="FF0000"/>
                </a:solidFill>
              </a:rPr>
              <a:t>&amp;&amp; </a:t>
            </a:r>
            <a:r>
              <a:rPr lang="en-US" altLang="ko-KR" sz="2400" dirty="0" err="1">
                <a:solidFill>
                  <a:srgbClr val="FF0000"/>
                </a:solidFill>
              </a:rPr>
              <a:t>tid</a:t>
            </a:r>
            <a:r>
              <a:rPr lang="en-US" altLang="ko-KR" sz="2400" dirty="0">
                <a:solidFill>
                  <a:srgbClr val="FF0000"/>
                </a:solidFill>
              </a:rPr>
              <a:t> &lt;512) </a:t>
            </a:r>
            <a:r>
              <a:rPr lang="en-US" altLang="ko-KR" sz="2400" dirty="0" err="1">
                <a:solidFill>
                  <a:srgbClr val="FF0000"/>
                </a:solidFill>
              </a:rPr>
              <a:t>idata</a:t>
            </a:r>
            <a:r>
              <a:rPr lang="en-US" altLang="ko-KR" sz="2400" dirty="0">
                <a:solidFill>
                  <a:srgbClr val="FF0000"/>
                </a:solidFill>
              </a:rPr>
              <a:t>[</a:t>
            </a:r>
            <a:r>
              <a:rPr lang="en-US" altLang="ko-KR" sz="2400" dirty="0" err="1">
                <a:solidFill>
                  <a:srgbClr val="FF0000"/>
                </a:solidFill>
              </a:rPr>
              <a:t>tid</a:t>
            </a:r>
            <a:r>
              <a:rPr lang="en-US" altLang="ko-KR" sz="2400" dirty="0">
                <a:solidFill>
                  <a:srgbClr val="FF0000"/>
                </a:solidFill>
              </a:rPr>
              <a:t>] +=</a:t>
            </a:r>
            <a:r>
              <a:rPr lang="en-US" altLang="ko-KR" sz="2400" dirty="0" err="1">
                <a:solidFill>
                  <a:srgbClr val="FF0000"/>
                </a:solidFill>
              </a:rPr>
              <a:t>idata</a:t>
            </a:r>
            <a:r>
              <a:rPr lang="en-US" altLang="ko-KR" sz="2400" dirty="0">
                <a:solidFill>
                  <a:srgbClr val="FF0000"/>
                </a:solidFill>
              </a:rPr>
              <a:t>[tid+512];</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512 </a:t>
            </a:r>
            <a:r>
              <a:rPr lang="en-US" altLang="ko-KR" sz="2400" dirty="0"/>
              <a:t>&amp;&amp; </a:t>
            </a:r>
            <a:r>
              <a:rPr lang="en-US" altLang="ko-KR" sz="2400" dirty="0" err="1"/>
              <a:t>tid</a:t>
            </a:r>
            <a:r>
              <a:rPr lang="en-US" altLang="ko-KR" sz="2400" dirty="0"/>
              <a:t> &lt;256)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[tid+256];</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256 </a:t>
            </a:r>
            <a:r>
              <a:rPr lang="en-US" altLang="ko-KR" sz="2400" dirty="0"/>
              <a:t>&amp;&amp; </a:t>
            </a:r>
            <a:r>
              <a:rPr lang="en-US" altLang="ko-KR" sz="2400" dirty="0" err="1"/>
              <a:t>tid</a:t>
            </a:r>
            <a:r>
              <a:rPr lang="en-US" altLang="ko-KR" sz="2400" dirty="0"/>
              <a:t> &lt;128)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[tid+128];</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128 </a:t>
            </a:r>
            <a:r>
              <a:rPr lang="en-US" altLang="ko-KR" sz="2400" dirty="0"/>
              <a:t>&amp;&amp; </a:t>
            </a:r>
            <a:r>
              <a:rPr lang="en-US" altLang="ko-KR" sz="2400" dirty="0" err="1"/>
              <a:t>tid</a:t>
            </a:r>
            <a:r>
              <a:rPr lang="en-US" altLang="ko-KR" sz="2400" dirty="0"/>
              <a:t> &lt; 64)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[tid+64];</a:t>
            </a:r>
          </a:p>
          <a:p>
            <a:pPr marL="0" indent="0">
              <a:buNone/>
            </a:pPr>
            <a:r>
              <a:rPr lang="en-US" altLang="ko-KR" sz="2400" dirty="0"/>
              <a:t>__</a:t>
            </a:r>
            <a:r>
              <a:rPr lang="en-US" altLang="ko-KR" sz="2400" dirty="0" err="1"/>
              <a:t>syncthreads</a:t>
            </a:r>
            <a:r>
              <a:rPr lang="en-US" altLang="ko-KR" sz="2400" dirty="0"/>
              <a:t>();</a:t>
            </a:r>
            <a:endParaRPr lang="ko-KR" altLang="en-US" sz="2400" dirty="0"/>
          </a:p>
          <a:p>
            <a:pPr marL="0" indent="0">
              <a:buNone/>
            </a:pPr>
            <a:r>
              <a:rPr lang="en-US" altLang="ko-KR" sz="2000" b="1" dirty="0">
                <a:solidFill>
                  <a:srgbClr val="00B050"/>
                </a:solidFill>
              </a:rPr>
              <a:t>for( </a:t>
            </a:r>
            <a:r>
              <a:rPr lang="en-US" altLang="ko-KR" sz="2000" b="1" dirty="0" err="1">
                <a:solidFill>
                  <a:srgbClr val="00B050"/>
                </a:solidFill>
              </a:rPr>
              <a:t>int</a:t>
            </a:r>
            <a:r>
              <a:rPr lang="en-US" altLang="ko-KR" sz="2000" b="1" dirty="0">
                <a:solidFill>
                  <a:srgbClr val="00B050"/>
                </a:solidFill>
              </a:rPr>
              <a:t> stride=</a:t>
            </a:r>
            <a:r>
              <a:rPr lang="en-US" altLang="ko-KR" sz="2000" b="1" dirty="0" err="1">
                <a:solidFill>
                  <a:srgbClr val="00B050"/>
                </a:solidFill>
              </a:rPr>
              <a:t>blockDim.x</a:t>
            </a:r>
            <a:r>
              <a:rPr lang="en-US" altLang="ko-KR" sz="2000" b="1" dirty="0">
                <a:solidFill>
                  <a:srgbClr val="00B050"/>
                </a:solidFill>
              </a:rPr>
              <a:t>/2; stride &gt; 32; s&gt;&gt;=1){</a:t>
            </a:r>
          </a:p>
          <a:p>
            <a:pPr marL="0" indent="0">
              <a:buNone/>
            </a:pPr>
            <a:r>
              <a:rPr lang="en-US" altLang="ko-KR" sz="2000" b="1" dirty="0">
                <a:solidFill>
                  <a:srgbClr val="00B050"/>
                </a:solidFill>
              </a:rPr>
              <a:t>      if(</a:t>
            </a:r>
            <a:r>
              <a:rPr lang="en-US" altLang="ko-KR" sz="2000" b="1" dirty="0" err="1">
                <a:solidFill>
                  <a:srgbClr val="00B050"/>
                </a:solidFill>
              </a:rPr>
              <a:t>tid</a:t>
            </a:r>
            <a:r>
              <a:rPr lang="en-US" altLang="ko-KR" sz="2000" b="1" dirty="0">
                <a:solidFill>
                  <a:srgbClr val="00B050"/>
                </a:solidFill>
              </a:rPr>
              <a:t> &lt; stride)</a:t>
            </a:r>
          </a:p>
          <a:p>
            <a:pPr marL="0" indent="0">
              <a:buNone/>
            </a:pPr>
            <a:r>
              <a:rPr lang="en-US" altLang="ko-KR" sz="2000" b="1" dirty="0">
                <a:solidFill>
                  <a:srgbClr val="00B050"/>
                </a:solidFill>
              </a:rPr>
              <a:t>      {    </a:t>
            </a:r>
            <a:r>
              <a:rPr lang="en-US" altLang="ko-KR" sz="2000" b="1" dirty="0" err="1">
                <a:solidFill>
                  <a:srgbClr val="00B050"/>
                </a:solidFill>
              </a:rPr>
              <a:t>idata</a:t>
            </a:r>
            <a:r>
              <a:rPr lang="en-US" altLang="ko-KR" sz="2000" b="1" dirty="0">
                <a:solidFill>
                  <a:srgbClr val="00B050"/>
                </a:solidFill>
              </a:rPr>
              <a:t>[</a:t>
            </a:r>
            <a:r>
              <a:rPr lang="en-US" altLang="ko-KR" sz="2000" b="1" dirty="0" err="1">
                <a:solidFill>
                  <a:srgbClr val="00B050"/>
                </a:solidFill>
              </a:rPr>
              <a:t>tid</a:t>
            </a:r>
            <a:r>
              <a:rPr lang="en-US" altLang="ko-KR" sz="2000" b="1" dirty="0">
                <a:solidFill>
                  <a:srgbClr val="00B050"/>
                </a:solidFill>
              </a:rPr>
              <a:t>]+=</a:t>
            </a:r>
            <a:r>
              <a:rPr lang="en-US" altLang="ko-KR" sz="2000" b="1" dirty="0" err="1">
                <a:solidFill>
                  <a:srgbClr val="00B050"/>
                </a:solidFill>
              </a:rPr>
              <a:t>idata</a:t>
            </a:r>
            <a:r>
              <a:rPr lang="en-US" altLang="ko-KR" sz="2000" b="1" dirty="0">
                <a:solidFill>
                  <a:srgbClr val="00B050"/>
                </a:solidFill>
              </a:rPr>
              <a:t>[</a:t>
            </a:r>
            <a:r>
              <a:rPr lang="en-US" altLang="ko-KR" sz="2000" b="1" dirty="0" err="1">
                <a:solidFill>
                  <a:srgbClr val="00B050"/>
                </a:solidFill>
              </a:rPr>
              <a:t>tid+stride</a:t>
            </a:r>
            <a:r>
              <a:rPr lang="en-US" altLang="ko-KR" sz="2000" b="1" dirty="0">
                <a:solidFill>
                  <a:srgbClr val="00B050"/>
                </a:solidFill>
              </a:rPr>
              <a:t>]; }  </a:t>
            </a:r>
          </a:p>
          <a:p>
            <a:pPr marL="0" indent="0">
              <a:buNone/>
            </a:pPr>
            <a:r>
              <a:rPr lang="en-US" altLang="ko-KR" sz="2000" b="1" dirty="0">
                <a:solidFill>
                  <a:srgbClr val="00B050"/>
                </a:solidFill>
              </a:rPr>
              <a:t>__</a:t>
            </a:r>
            <a:r>
              <a:rPr lang="en-US" altLang="ko-KR" sz="2000" b="1" dirty="0" err="1">
                <a:solidFill>
                  <a:srgbClr val="00B050"/>
                </a:solidFill>
              </a:rPr>
              <a:t>syncthread</a:t>
            </a:r>
            <a:r>
              <a:rPr lang="en-US" altLang="ko-KR" sz="2000" b="1" dirty="0">
                <a:solidFill>
                  <a:srgbClr val="00B050"/>
                </a:solidFill>
              </a:rPr>
              <a:t>(); }</a:t>
            </a:r>
            <a:endParaRPr lang="ko-KR" altLang="en-US" sz="2000" b="1" dirty="0">
              <a:solidFill>
                <a:srgbClr val="00B050"/>
              </a:solidFill>
            </a:endParaRPr>
          </a:p>
        </p:txBody>
      </p:sp>
      <p:sp>
        <p:nvSpPr>
          <p:cNvPr id="4" name="직사각형 3"/>
          <p:cNvSpPr/>
          <p:nvPr/>
        </p:nvSpPr>
        <p:spPr>
          <a:xfrm>
            <a:off x="493680" y="5157192"/>
            <a:ext cx="5950528"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564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a:t>Step 6: </a:t>
            </a:r>
            <a:r>
              <a:rPr lang="en-US" altLang="ko-KR" sz="3600" dirty="0"/>
              <a:t>Reducing with Complete Unrolling</a:t>
            </a:r>
            <a:endParaRPr lang="ko-KR" altLang="en-US" sz="3600" dirty="0"/>
          </a:p>
        </p:txBody>
      </p:sp>
      <p:sp>
        <p:nvSpPr>
          <p:cNvPr id="3" name="TextBox 2"/>
          <p:cNvSpPr txBox="1"/>
          <p:nvPr/>
        </p:nvSpPr>
        <p:spPr>
          <a:xfrm>
            <a:off x="6156176" y="6165304"/>
            <a:ext cx="1656184"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484015"/>
            <a:ext cx="3746746" cy="468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010" y="5660479"/>
            <a:ext cx="32289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50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5224" y="211137"/>
            <a:ext cx="8229600" cy="960438"/>
          </a:xfrm>
        </p:spPr>
        <p:txBody>
          <a:bodyPr/>
          <a:lstStyle/>
          <a:p>
            <a:r>
              <a:rPr lang="en-US" altLang="ko-KR" dirty="0"/>
              <a:t>Reducing with Template Functions</a:t>
            </a:r>
            <a:endParaRPr lang="ko-KR" altLang="en-US" dirty="0"/>
          </a:p>
        </p:txBody>
      </p:sp>
      <p:sp>
        <p:nvSpPr>
          <p:cNvPr id="3" name="내용 개체 틀 2"/>
          <p:cNvSpPr>
            <a:spLocks noGrp="1"/>
          </p:cNvSpPr>
          <p:nvPr>
            <p:ph idx="1"/>
          </p:nvPr>
        </p:nvSpPr>
        <p:spPr>
          <a:xfrm>
            <a:off x="539552" y="1585646"/>
            <a:ext cx="8229600" cy="4525963"/>
          </a:xfrm>
        </p:spPr>
        <p:txBody>
          <a:bodyPr/>
          <a:lstStyle/>
          <a:p>
            <a:pPr marL="0" indent="0">
              <a:buNone/>
            </a:pPr>
            <a:r>
              <a:rPr lang="en-US" altLang="ko-KR" sz="2000" dirty="0"/>
              <a:t>While it is possible to manually unroll loops, using template functions can help to further reduce branch overhead. </a:t>
            </a:r>
            <a:br>
              <a:rPr lang="en-US" altLang="ko-KR" sz="2000" dirty="0"/>
            </a:br>
            <a:r>
              <a:rPr lang="en-US" altLang="ko-KR" sz="2000" dirty="0"/>
              <a:t>The only difference compared to reduceCompleteUnrollWarps8 is that you replaced block size with a template parameter. The if statements that check the block size will be evaluated at compile</a:t>
            </a:r>
            <a:br>
              <a:rPr lang="en-US" altLang="ko-KR" sz="2000" dirty="0"/>
            </a:br>
            <a:r>
              <a:rPr lang="en-US" altLang="ko-KR" sz="2000" dirty="0"/>
              <a:t>time and removed if the condition is not true, resulting in a very efficient inner loop. </a:t>
            </a:r>
            <a:br>
              <a:rPr lang="en-US" altLang="ko-KR" sz="2400" dirty="0"/>
            </a:br>
            <a:endParaRPr lang="en-US" altLang="ko-KR" sz="2400" dirty="0"/>
          </a:p>
          <a:p>
            <a:pPr marL="0" indent="0">
              <a:buNone/>
            </a:pPr>
            <a:endParaRPr lang="ko-KR" altLang="en-US" sz="2400" dirty="0"/>
          </a:p>
        </p:txBody>
      </p:sp>
      <p:pic>
        <p:nvPicPr>
          <p:cNvPr id="6" name="그림 5"/>
          <p:cNvPicPr>
            <a:picLocks noChangeAspect="1"/>
          </p:cNvPicPr>
          <p:nvPr/>
        </p:nvPicPr>
        <p:blipFill rotWithShape="1">
          <a:blip r:embed="rId2"/>
          <a:srcRect l="11665" t="37855" r="57623" b="14345"/>
          <a:stretch/>
        </p:blipFill>
        <p:spPr>
          <a:xfrm>
            <a:off x="1463680" y="3808629"/>
            <a:ext cx="6192688" cy="3016951"/>
          </a:xfrm>
          <a:prstGeom prst="rect">
            <a:avLst/>
          </a:prstGeom>
        </p:spPr>
      </p:pic>
    </p:spTree>
    <p:extLst>
      <p:ext uri="{BB962C8B-B14F-4D97-AF65-F5344CB8AC3E}">
        <p14:creationId xmlns:p14="http://schemas.microsoft.com/office/powerpoint/2010/main" val="355308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5224" y="211137"/>
            <a:ext cx="8229600" cy="960438"/>
          </a:xfrm>
        </p:spPr>
        <p:txBody>
          <a:bodyPr/>
          <a:lstStyle/>
          <a:p>
            <a:r>
              <a:rPr lang="en-US" altLang="ko-KR" dirty="0"/>
              <a:t>Reducing with Template Functions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24" y="1171574"/>
            <a:ext cx="79248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755576" y="1171575"/>
            <a:ext cx="3312368" cy="169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971600" y="5733256"/>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971600" y="6309320"/>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66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3508"/>
            <a:ext cx="8229600" cy="223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588224" y="5733256"/>
            <a:ext cx="1440160" cy="369332"/>
          </a:xfrm>
          <a:prstGeom prst="rect">
            <a:avLst/>
          </a:prstGeom>
          <a:noFill/>
        </p:spPr>
        <p:txBody>
          <a:bodyPr wrap="square" rtlCol="0">
            <a:spAutoFit/>
          </a:bodyPr>
          <a:lstStyle/>
          <a:p>
            <a:r>
              <a:rPr lang="en-US" altLang="ko-KR" dirty="0">
                <a:latin typeface="+mn-lt"/>
              </a:rPr>
              <a:t>[Harris]</a:t>
            </a:r>
            <a:endParaRPr lang="ko-KR" altLang="en-US" dirty="0">
              <a:latin typeface="+mn-lt"/>
            </a:endParaRPr>
          </a:p>
        </p:txBody>
      </p:sp>
      <p:sp>
        <p:nvSpPr>
          <p:cNvPr id="4" name="직사각형 3"/>
          <p:cNvSpPr/>
          <p:nvPr/>
        </p:nvSpPr>
        <p:spPr>
          <a:xfrm>
            <a:off x="7524328" y="2636912"/>
            <a:ext cx="1224136"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6542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695450"/>
            <a:ext cx="842962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3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Load/Store Efficiency</a:t>
            </a:r>
            <a:endParaRPr lang="ko-KR"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609725"/>
            <a:ext cx="85248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886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27</a:t>
            </a:r>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59626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1772816"/>
            <a:ext cx="450342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3568" y="1340768"/>
            <a:ext cx="3640677" cy="369332"/>
          </a:xfrm>
          <a:prstGeom prst="rect">
            <a:avLst/>
          </a:prstGeom>
          <a:noFill/>
        </p:spPr>
        <p:txBody>
          <a:bodyPr wrap="none" rtlCol="0">
            <a:spAutoFit/>
          </a:bodyPr>
          <a:lstStyle/>
          <a:p>
            <a:r>
              <a:rPr lang="en-US" altLang="ko-KR" b="1" u="sng" dirty="0">
                <a:latin typeface="+mn-lt"/>
              </a:rPr>
              <a:t>Mr. Jorge Mario </a:t>
            </a:r>
            <a:r>
              <a:rPr lang="en-US" altLang="ko-KR" b="1" u="sng" dirty="0" err="1">
                <a:latin typeface="+mn-lt"/>
              </a:rPr>
              <a:t>Loaiciga</a:t>
            </a:r>
            <a:r>
              <a:rPr lang="en-US" altLang="ko-KR" b="1" u="sng" dirty="0">
                <a:latin typeface="+mn-lt"/>
              </a:rPr>
              <a:t> Rodriguez </a:t>
            </a:r>
            <a:endParaRPr lang="ko-KR" altLang="en-US" b="1" u="sng" dirty="0">
              <a:latin typeface="+mn-lt"/>
            </a:endParaRPr>
          </a:p>
        </p:txBody>
      </p:sp>
      <p:sp>
        <p:nvSpPr>
          <p:cNvPr id="7" name="TextBox 6"/>
          <p:cNvSpPr txBox="1"/>
          <p:nvPr/>
        </p:nvSpPr>
        <p:spPr>
          <a:xfrm>
            <a:off x="755576" y="5085184"/>
            <a:ext cx="7344816" cy="1477328"/>
          </a:xfrm>
          <a:prstGeom prst="rect">
            <a:avLst/>
          </a:prstGeom>
          <a:noFill/>
        </p:spPr>
        <p:txBody>
          <a:bodyPr wrap="square" rtlCol="0">
            <a:spAutoFit/>
          </a:bodyPr>
          <a:lstStyle/>
          <a:p>
            <a:r>
              <a:rPr lang="en-US" altLang="ko-KR" b="1" u="sng" dirty="0">
                <a:latin typeface="+mn-lt"/>
              </a:rPr>
              <a:t>Mr. </a:t>
            </a:r>
            <a:r>
              <a:rPr lang="ko-KR" altLang="en-US" b="1" u="sng" dirty="0">
                <a:latin typeface="+mn-lt"/>
              </a:rPr>
              <a:t>박진우</a:t>
            </a:r>
            <a:endParaRPr lang="en-US" altLang="ko-KR" b="1" dirty="0">
              <a:latin typeface="+mn-lt"/>
            </a:endParaRPr>
          </a:p>
          <a:p>
            <a:r>
              <a:rPr lang="en-US" altLang="ko-KR" b="1" dirty="0">
                <a:latin typeface="+mn-lt"/>
              </a:rPr>
              <a:t>Graphics and CUDA:</a:t>
            </a:r>
          </a:p>
          <a:p>
            <a:r>
              <a:rPr lang="en-US" altLang="ko-KR" b="1" dirty="0">
                <a:latin typeface="+mn-lt"/>
              </a:rPr>
              <a:t>1.Introduction to Graphics Programming</a:t>
            </a:r>
          </a:p>
          <a:p>
            <a:r>
              <a:rPr lang="en-US" altLang="ko-KR" b="1" dirty="0">
                <a:latin typeface="+mn-lt"/>
              </a:rPr>
              <a:t>2.Texture Functions(B.8) and Surface Functions(B.9) </a:t>
            </a:r>
          </a:p>
          <a:p>
            <a:r>
              <a:rPr lang="en-US" altLang="ko-KR" b="1" dirty="0">
                <a:latin typeface="+mn-lt"/>
              </a:rPr>
              <a:t>	at CUDA C Programming Guide v.8.0, NVIDIA.</a:t>
            </a:r>
            <a:endParaRPr lang="ko-KR" altLang="en-US" b="1" dirty="0">
              <a:latin typeface="+mn-lt"/>
            </a:endParaRPr>
          </a:p>
        </p:txBody>
      </p:sp>
      <p:sp>
        <p:nvSpPr>
          <p:cNvPr id="3" name="직사각형 2"/>
          <p:cNvSpPr/>
          <p:nvPr/>
        </p:nvSpPr>
        <p:spPr>
          <a:xfrm>
            <a:off x="1187624" y="1772816"/>
            <a:ext cx="4536504" cy="8640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4519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Midterm exam.</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dirty="0"/>
              <a:t>Date , Time and Place:</a:t>
            </a:r>
          </a:p>
          <a:p>
            <a:pPr marL="0" indent="0">
              <a:buNone/>
            </a:pPr>
            <a:r>
              <a:rPr lang="en-US" altLang="ko-KR" dirty="0"/>
              <a:t>   April 20(Thu.) 9:00~11:45 AM at Room2220</a:t>
            </a:r>
          </a:p>
          <a:p>
            <a:pPr>
              <a:buFont typeface="Wingdings" panose="05000000000000000000" pitchFamily="2" charset="2"/>
              <a:buChar char="Ø"/>
            </a:pPr>
            <a:r>
              <a:rPr lang="en-US" altLang="ko-KR" dirty="0"/>
              <a:t>Closed Book Test.</a:t>
            </a:r>
          </a:p>
          <a:p>
            <a:pPr>
              <a:buFont typeface="Wingdings" panose="05000000000000000000" pitchFamily="2" charset="2"/>
              <a:buChar char="Ø"/>
            </a:pPr>
            <a:r>
              <a:rPr lang="en-US" altLang="ko-KR" dirty="0"/>
              <a:t>Scope: Lectures 1~ Lecture 8 </a:t>
            </a:r>
          </a:p>
          <a:p>
            <a:pPr marL="0" indent="0">
              <a:buNone/>
            </a:pPr>
            <a:r>
              <a:rPr lang="en-US" altLang="ko-KR" dirty="0"/>
              <a:t>	and All articles presented by students.</a:t>
            </a:r>
            <a:endParaRPr lang="ko-KR" altLang="en-US" dirty="0"/>
          </a:p>
        </p:txBody>
      </p:sp>
    </p:spTree>
    <p:extLst>
      <p:ext uri="{BB962C8B-B14F-4D97-AF65-F5344CB8AC3E}">
        <p14:creationId xmlns:p14="http://schemas.microsoft.com/office/powerpoint/2010/main" val="113412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Reduction</a:t>
            </a:r>
            <a:endParaRPr lang="ko-KR" altLang="en-US" dirty="0"/>
          </a:p>
        </p:txBody>
      </p:sp>
      <p:sp>
        <p:nvSpPr>
          <p:cNvPr id="3" name="내용 개체 틀 2"/>
          <p:cNvSpPr>
            <a:spLocks noGrp="1"/>
          </p:cNvSpPr>
          <p:nvPr>
            <p:ph idx="1"/>
          </p:nvPr>
        </p:nvSpPr>
        <p:spPr/>
        <p:txBody>
          <a:bodyPr/>
          <a:lstStyle/>
          <a:p>
            <a:r>
              <a:rPr lang="en-US" altLang="ko-KR" dirty="0"/>
              <a:t>Performing a commutative(</a:t>
            </a:r>
            <a:r>
              <a:rPr lang="ko-KR" altLang="en-US" dirty="0"/>
              <a:t>교환 법칙</a:t>
            </a:r>
            <a:r>
              <a:rPr lang="en-US" altLang="ko-KR" dirty="0"/>
              <a:t>) and associative(</a:t>
            </a:r>
            <a:r>
              <a:rPr lang="ko-KR" altLang="en-US" dirty="0"/>
              <a:t>결합 법칙</a:t>
            </a:r>
            <a:r>
              <a:rPr lang="en-US" altLang="ko-KR" dirty="0"/>
              <a:t>) operation across a vector is called the reduction.</a:t>
            </a:r>
          </a:p>
          <a:p>
            <a:r>
              <a:rPr lang="en-US" altLang="ko-KR" dirty="0"/>
              <a:t>Parallel Reduction</a:t>
            </a:r>
            <a:endParaRPr lang="ko-KR" altLang="en-US" dirty="0"/>
          </a:p>
        </p:txBody>
      </p:sp>
    </p:spTree>
    <p:extLst>
      <p:ext uri="{BB962C8B-B14F-4D97-AF65-F5344CB8AC3E}">
        <p14:creationId xmlns:p14="http://schemas.microsoft.com/office/powerpoint/2010/main" val="421299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960438"/>
          </a:xfrm>
        </p:spPr>
        <p:txBody>
          <a:bodyPr/>
          <a:lstStyle/>
          <a:p>
            <a:r>
              <a:rPr lang="en-US" altLang="ko-KR" dirty="0"/>
              <a:t>Step 1:Parallel Reduction</a:t>
            </a:r>
            <a:endParaRPr lang="ko-KR" altLang="en-US" dirty="0"/>
          </a:p>
        </p:txBody>
      </p:sp>
      <p:sp>
        <p:nvSpPr>
          <p:cNvPr id="4" name="직사각형 3"/>
          <p:cNvSpPr/>
          <p:nvPr/>
        </p:nvSpPr>
        <p:spPr>
          <a:xfrm>
            <a:off x="1907704" y="2122415"/>
            <a:ext cx="118813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159732" y="2646861"/>
            <a:ext cx="1080120" cy="21602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556792"/>
            <a:ext cx="741045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1619672" y="1942607"/>
            <a:ext cx="1296144" cy="179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Global Memory</a:t>
            </a:r>
            <a:endParaRPr lang="ko-KR" altLang="en-US" sz="1200" b="1" dirty="0">
              <a:solidFill>
                <a:schemeClr val="tx1"/>
              </a:solidFill>
            </a:endParaRPr>
          </a:p>
        </p:txBody>
      </p:sp>
      <p:sp>
        <p:nvSpPr>
          <p:cNvPr id="3" name="TextBox 2"/>
          <p:cNvSpPr txBox="1"/>
          <p:nvPr/>
        </p:nvSpPr>
        <p:spPr>
          <a:xfrm>
            <a:off x="7164288" y="6165304"/>
            <a:ext cx="1656184"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
        <p:nvSpPr>
          <p:cNvPr id="7" name="TextBox 6"/>
          <p:cNvSpPr txBox="1"/>
          <p:nvPr/>
        </p:nvSpPr>
        <p:spPr>
          <a:xfrm>
            <a:off x="539552" y="5733256"/>
            <a:ext cx="8208912" cy="400110"/>
          </a:xfrm>
          <a:prstGeom prst="rect">
            <a:avLst/>
          </a:prstGeom>
          <a:noFill/>
        </p:spPr>
        <p:txBody>
          <a:bodyPr wrap="square" rtlCol="0">
            <a:spAutoFit/>
          </a:bodyPr>
          <a:lstStyle/>
          <a:p>
            <a:r>
              <a:rPr lang="en-US" altLang="ko-KR" sz="2000" b="1" dirty="0">
                <a:latin typeface="+mn-lt"/>
              </a:rPr>
              <a:t>for( </a:t>
            </a:r>
            <a:r>
              <a:rPr lang="en-US" altLang="ko-KR" sz="2000" b="1" dirty="0" err="1">
                <a:latin typeface="+mn-lt"/>
              </a:rPr>
              <a:t>int</a:t>
            </a:r>
            <a:r>
              <a:rPr lang="en-US" altLang="ko-KR" sz="2000" b="1" dirty="0">
                <a:latin typeface="+mn-lt"/>
              </a:rPr>
              <a:t> stride =1; stride&lt;</a:t>
            </a:r>
            <a:r>
              <a:rPr lang="en-US" altLang="ko-KR" sz="2000" b="1" dirty="0" err="1">
                <a:latin typeface="+mn-lt"/>
              </a:rPr>
              <a:t>blockDim.x</a:t>
            </a:r>
            <a:r>
              <a:rPr lang="en-US" altLang="ko-KR" sz="2000" b="1" dirty="0">
                <a:latin typeface="+mn-lt"/>
              </a:rPr>
              <a:t>; stride*=2) {   }</a:t>
            </a:r>
            <a:endParaRPr lang="ko-KR" altLang="en-US" sz="2000" b="1" dirty="0">
              <a:latin typeface="+mn-lt"/>
            </a:endParaRPr>
          </a:p>
        </p:txBody>
      </p:sp>
      <p:sp>
        <p:nvSpPr>
          <p:cNvPr id="8" name="TextBox 7"/>
          <p:cNvSpPr txBox="1"/>
          <p:nvPr/>
        </p:nvSpPr>
        <p:spPr>
          <a:xfrm>
            <a:off x="611560" y="6319192"/>
            <a:ext cx="7380820" cy="369332"/>
          </a:xfrm>
          <a:prstGeom prst="rect">
            <a:avLst/>
          </a:prstGeom>
          <a:noFill/>
        </p:spPr>
        <p:txBody>
          <a:bodyPr wrap="square" rtlCol="0">
            <a:spAutoFit/>
          </a:bodyPr>
          <a:lstStyle/>
          <a:p>
            <a:r>
              <a:rPr lang="en-US" altLang="ko-KR" b="1" dirty="0">
                <a:solidFill>
                  <a:srgbClr val="00B050"/>
                </a:solidFill>
                <a:latin typeface="+mn-lt"/>
              </a:rPr>
              <a:t>*The partial results are stored in-place in the original input vector.</a:t>
            </a:r>
            <a:endParaRPr lang="ko-KR" altLang="en-US" b="1" dirty="0">
              <a:solidFill>
                <a:srgbClr val="00B050"/>
              </a:solidFill>
              <a:latin typeface="+mn-lt"/>
            </a:endParaRPr>
          </a:p>
        </p:txBody>
      </p:sp>
      <p:sp>
        <p:nvSpPr>
          <p:cNvPr id="9" name="TextBox 8"/>
          <p:cNvSpPr txBox="1"/>
          <p:nvPr/>
        </p:nvSpPr>
        <p:spPr>
          <a:xfrm>
            <a:off x="3203848" y="2951366"/>
            <a:ext cx="2133951" cy="261610"/>
          </a:xfrm>
          <a:prstGeom prst="rect">
            <a:avLst/>
          </a:prstGeom>
          <a:noFill/>
        </p:spPr>
        <p:txBody>
          <a:bodyPr wrap="square" rtlCol="0">
            <a:spAutoFit/>
          </a:bodyPr>
          <a:lstStyle/>
          <a:p>
            <a:r>
              <a:rPr lang="en-US" altLang="ko-KR" sz="1100" dirty="0"/>
              <a:t>in place replace</a:t>
            </a:r>
            <a:endParaRPr lang="ko-KR" altLang="en-US" sz="1100" dirty="0"/>
          </a:p>
        </p:txBody>
      </p:sp>
      <p:sp>
        <p:nvSpPr>
          <p:cNvPr id="10" name="TextBox 9"/>
          <p:cNvSpPr txBox="1"/>
          <p:nvPr/>
        </p:nvSpPr>
        <p:spPr>
          <a:xfrm>
            <a:off x="827584" y="6021288"/>
            <a:ext cx="6480720" cy="369332"/>
          </a:xfrm>
          <a:prstGeom prst="rect">
            <a:avLst/>
          </a:prstGeom>
          <a:noFill/>
        </p:spPr>
        <p:txBody>
          <a:bodyPr wrap="square" rtlCol="0">
            <a:spAutoFit/>
          </a:bodyPr>
          <a:lstStyle/>
          <a:p>
            <a:r>
              <a:rPr lang="en-US" altLang="ko-KR" dirty="0"/>
              <a:t>coalesced </a:t>
            </a:r>
            <a:r>
              <a:rPr lang="ko-KR" altLang="en-US" dirty="0"/>
              <a:t>아니기 때문에 </a:t>
            </a:r>
            <a:r>
              <a:rPr lang="en-US" altLang="ko-KR" dirty="0"/>
              <a:t>cache </a:t>
            </a:r>
            <a:r>
              <a:rPr lang="ko-KR" altLang="en-US" dirty="0"/>
              <a:t>성능이 떨어진다</a:t>
            </a:r>
            <a:r>
              <a:rPr lang="en-US" altLang="ko-KR" dirty="0"/>
              <a:t>.</a:t>
            </a:r>
            <a:endParaRPr lang="ko-KR" altLang="en-US" dirty="0"/>
          </a:p>
        </p:txBody>
      </p:sp>
    </p:spTree>
    <p:extLst>
      <p:ext uri="{BB962C8B-B14F-4D97-AF65-F5344CB8AC3E}">
        <p14:creationId xmlns:p14="http://schemas.microsoft.com/office/powerpoint/2010/main" val="100496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a:t>
            </a:r>
            <a:endParaRPr lang="ko-KR" altLang="en-US" dirty="0"/>
          </a:p>
        </p:txBody>
      </p:sp>
      <p:sp>
        <p:nvSpPr>
          <p:cNvPr id="4" name="TextBox 3"/>
          <p:cNvSpPr txBox="1"/>
          <p:nvPr/>
        </p:nvSpPr>
        <p:spPr>
          <a:xfrm>
            <a:off x="1043608" y="5805264"/>
            <a:ext cx="7344816" cy="369332"/>
          </a:xfrm>
          <a:prstGeom prst="rect">
            <a:avLst/>
          </a:prstGeom>
          <a:noFill/>
        </p:spPr>
        <p:txBody>
          <a:bodyPr wrap="square" rtlCol="0">
            <a:spAutoFit/>
          </a:bodyPr>
          <a:lstStyle/>
          <a:p>
            <a:r>
              <a:rPr lang="en-US" altLang="ko-KR" dirty="0">
                <a:latin typeface="+mn-lt"/>
              </a:rPr>
              <a:t>stride: the distance between two neighbor elements.  </a:t>
            </a:r>
            <a:endParaRPr lang="ko-KR" altLang="en-US" dirty="0">
              <a:latin typeface="+mn-lt"/>
            </a:endParaRPr>
          </a:p>
        </p:txBody>
      </p:sp>
      <p:cxnSp>
        <p:nvCxnSpPr>
          <p:cNvPr id="5" name="직선 연결선 4"/>
          <p:cNvCxnSpPr/>
          <p:nvPr/>
        </p:nvCxnSpPr>
        <p:spPr>
          <a:xfrm>
            <a:off x="1835696" y="3861048"/>
            <a:ext cx="4104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32240" y="6093296"/>
            <a:ext cx="1872208"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sp>
        <p:nvSpPr>
          <p:cNvPr id="6" name="내용 개체 틀 5"/>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81882"/>
            <a:ext cx="805373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연결선 7"/>
          <p:cNvCxnSpPr/>
          <p:nvPr/>
        </p:nvCxnSpPr>
        <p:spPr>
          <a:xfrm>
            <a:off x="1043608" y="3640197"/>
            <a:ext cx="50405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6017" y="1812820"/>
            <a:ext cx="6912768" cy="307777"/>
          </a:xfrm>
          <a:prstGeom prst="rect">
            <a:avLst/>
          </a:prstGeom>
          <a:noFill/>
        </p:spPr>
        <p:txBody>
          <a:bodyPr wrap="square" rtlCol="0">
            <a:spAutoFit/>
          </a:bodyPr>
          <a:lstStyle/>
          <a:p>
            <a:r>
              <a:rPr lang="en-US" altLang="ko-KR" sz="1400" dirty="0">
                <a:latin typeface="+mn-lt"/>
              </a:rPr>
              <a:t> unsigned </a:t>
            </a:r>
            <a:r>
              <a:rPr lang="en-US" altLang="ko-KR" sz="1400" dirty="0" err="1">
                <a:latin typeface="+mn-lt"/>
              </a:rPr>
              <a:t>int</a:t>
            </a:r>
            <a:r>
              <a:rPr lang="en-US" altLang="ko-KR" sz="1400" dirty="0">
                <a:latin typeface="+mn-lt"/>
              </a:rPr>
              <a:t> </a:t>
            </a:r>
            <a:r>
              <a:rPr lang="en-US" altLang="ko-KR" sz="1400" dirty="0" err="1">
                <a:latin typeface="+mn-lt"/>
              </a:rPr>
              <a:t>idx</a:t>
            </a:r>
            <a:r>
              <a:rPr lang="en-US" altLang="ko-KR" sz="1400" dirty="0">
                <a:latin typeface="+mn-lt"/>
              </a:rPr>
              <a:t> = </a:t>
            </a:r>
            <a:r>
              <a:rPr lang="en-US" altLang="ko-KR" sz="1400" dirty="0" err="1">
                <a:latin typeface="+mn-lt"/>
              </a:rPr>
              <a:t>blockIdx.x</a:t>
            </a:r>
            <a:r>
              <a:rPr lang="en-US" altLang="ko-KR" sz="1400" dirty="0">
                <a:latin typeface="+mn-lt"/>
              </a:rPr>
              <a:t>*</a:t>
            </a:r>
            <a:r>
              <a:rPr lang="en-US" altLang="ko-KR" sz="1400" dirty="0" err="1">
                <a:latin typeface="+mn-lt"/>
              </a:rPr>
              <a:t>blockDim.x</a:t>
            </a:r>
            <a:r>
              <a:rPr lang="en-US" altLang="ko-KR" sz="1400" dirty="0">
                <a:latin typeface="+mn-lt"/>
              </a:rPr>
              <a:t> + </a:t>
            </a:r>
            <a:r>
              <a:rPr lang="en-US" altLang="ko-KR" sz="1400" dirty="0" err="1">
                <a:latin typeface="+mn-lt"/>
              </a:rPr>
              <a:t>thredIdx.x</a:t>
            </a:r>
            <a:endParaRPr lang="ko-KR" altLang="en-US" sz="1400" dirty="0">
              <a:latin typeface="+mn-lt"/>
            </a:endParaRPr>
          </a:p>
        </p:txBody>
      </p:sp>
      <p:sp>
        <p:nvSpPr>
          <p:cNvPr id="9" name="TextBox 8"/>
          <p:cNvSpPr txBox="1"/>
          <p:nvPr/>
        </p:nvSpPr>
        <p:spPr>
          <a:xfrm flipH="1">
            <a:off x="4932040" y="3887337"/>
            <a:ext cx="2946745" cy="369332"/>
          </a:xfrm>
          <a:prstGeom prst="rect">
            <a:avLst/>
          </a:prstGeom>
          <a:noFill/>
        </p:spPr>
        <p:txBody>
          <a:bodyPr wrap="square" rtlCol="0">
            <a:spAutoFit/>
          </a:bodyPr>
          <a:lstStyle/>
          <a:p>
            <a:r>
              <a:rPr lang="en-US" altLang="ko-KR" dirty="0"/>
              <a:t>warp divergence</a:t>
            </a:r>
            <a:endParaRPr lang="ko-KR" altLang="en-US" dirty="0"/>
          </a:p>
        </p:txBody>
      </p:sp>
    </p:spTree>
    <p:extLst>
      <p:ext uri="{BB962C8B-B14F-4D97-AF65-F5344CB8AC3E}">
        <p14:creationId xmlns:p14="http://schemas.microsoft.com/office/powerpoint/2010/main" val="183113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sz="2400" dirty="0"/>
              <a:t>in-place reduction: the values in global memory are replaced by partial sums at each step.</a:t>
            </a:r>
          </a:p>
          <a:p>
            <a:r>
              <a:rPr lang="en-US" altLang="ko-KR" sz="2400" dirty="0"/>
              <a:t>if((</a:t>
            </a:r>
            <a:r>
              <a:rPr lang="en-US" altLang="ko-KR" sz="2400" dirty="0" err="1"/>
              <a:t>tid</a:t>
            </a:r>
            <a:r>
              <a:rPr lang="en-US" altLang="ko-KR" sz="2400" dirty="0"/>
              <a:t>%(2*stride))==0) is true for even numbered threads ,</a:t>
            </a:r>
          </a:p>
          <a:p>
            <a:pPr marL="0" indent="0">
              <a:buNone/>
            </a:pPr>
            <a:r>
              <a:rPr lang="en-US" altLang="ko-KR" sz="2400" dirty="0"/>
              <a:t>     it causes </a:t>
            </a:r>
            <a:r>
              <a:rPr lang="en-US" altLang="ko-KR" sz="2400" dirty="0">
                <a:solidFill>
                  <a:srgbClr val="FF0000"/>
                </a:solidFill>
              </a:rPr>
              <a:t>divergent warps.</a:t>
            </a:r>
          </a:p>
          <a:p>
            <a:r>
              <a:rPr lang="en-US" altLang="ko-KR" sz="2400" dirty="0"/>
              <a:t>at the first reduction, only even numbered threads satisfy the condition, but all threads must be scheduled.</a:t>
            </a:r>
          </a:p>
          <a:p>
            <a:r>
              <a:rPr lang="en-US" altLang="ko-KR" sz="2400" dirty="0"/>
              <a:t>at the second reduction, only ¼ threads are active, but still all threads are scheduled.</a:t>
            </a:r>
          </a:p>
          <a:p>
            <a:r>
              <a:rPr lang="en-US" altLang="ko-KR" sz="2400" dirty="0"/>
              <a:t>warp divergence can be reduced by rearranging the array index to force neighboring threads to perform the addition.</a:t>
            </a:r>
          </a:p>
          <a:p>
            <a:endParaRPr lang="en-US" altLang="ko-KR" sz="2400" dirty="0"/>
          </a:p>
          <a:p>
            <a:endParaRPr lang="ko-KR" altLang="en-US" dirty="0"/>
          </a:p>
        </p:txBody>
      </p:sp>
    </p:spTree>
    <p:extLst>
      <p:ext uri="{BB962C8B-B14F-4D97-AF65-F5344CB8AC3E}">
        <p14:creationId xmlns:p14="http://schemas.microsoft.com/office/powerpoint/2010/main" val="346243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11812" t="52831" r="58263" b="16979"/>
          <a:stretch/>
        </p:blipFill>
        <p:spPr>
          <a:xfrm>
            <a:off x="539552" y="2564904"/>
            <a:ext cx="8436937" cy="2664296"/>
          </a:xfrm>
          <a:prstGeom prst="rect">
            <a:avLst/>
          </a:prstGeom>
        </p:spPr>
      </p:pic>
    </p:spTree>
    <p:extLst>
      <p:ext uri="{BB962C8B-B14F-4D97-AF65-F5344CB8AC3E}">
        <p14:creationId xmlns:p14="http://schemas.microsoft.com/office/powerpoint/2010/main" val="2435198584"/>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19929</TotalTime>
  <Words>1448</Words>
  <Application>Microsoft Office PowerPoint</Application>
  <PresentationFormat>화면 슬라이드 쇼(4:3)</PresentationFormat>
  <Paragraphs>205</Paragraphs>
  <Slides>43</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43</vt:i4>
      </vt:variant>
    </vt:vector>
  </HeadingPairs>
  <TitlesOfParts>
    <vt:vector size="50" baseType="lpstr">
      <vt:lpstr>굴림</vt:lpstr>
      <vt:lpstr>맑은 고딕</vt:lpstr>
      <vt:lpstr>Arial</vt:lpstr>
      <vt:lpstr>Tw Cen MT</vt:lpstr>
      <vt:lpstr>Wingdings</vt:lpstr>
      <vt:lpstr>Wingdings 3</vt:lpstr>
      <vt:lpstr>심플 테마</vt:lpstr>
      <vt:lpstr>Lecture 8 CUDA Parallel Reduction Problem </vt:lpstr>
      <vt:lpstr>Parallel Reduction Problem</vt:lpstr>
      <vt:lpstr>Pairwise Parallel Sum</vt:lpstr>
      <vt:lpstr>Parallel Reduction</vt:lpstr>
      <vt:lpstr>Reduction</vt:lpstr>
      <vt:lpstr>Step 1:Parallel Reduction</vt:lpstr>
      <vt:lpstr>parallel reduction</vt:lpstr>
      <vt:lpstr>PowerPoint 프레젠테이션</vt:lpstr>
      <vt:lpstr>PowerPoint 프레젠테이션</vt:lpstr>
      <vt:lpstr>Warp Divergence</vt:lpstr>
      <vt:lpstr>Threads in a warp divergence</vt:lpstr>
      <vt:lpstr>Warp Divergence</vt:lpstr>
      <vt:lpstr>Step2:Neighboring threads</vt:lpstr>
      <vt:lpstr>Improving Parallel Reduction</vt:lpstr>
      <vt:lpstr>PowerPoint 프레젠테이션</vt:lpstr>
      <vt:lpstr>PowerPoint 프레젠테이션</vt:lpstr>
      <vt:lpstr>Performance</vt:lpstr>
      <vt:lpstr>Step3:Reducing with Sequential Addressing</vt:lpstr>
      <vt:lpstr>Parallel Reduction with Seq. Addressing</vt:lpstr>
      <vt:lpstr>PowerPoint 프레젠테이션</vt:lpstr>
      <vt:lpstr>Performance</vt:lpstr>
      <vt:lpstr>PowerPoint 프레젠테이션</vt:lpstr>
      <vt:lpstr>Step 4:Unrolling Loops</vt:lpstr>
      <vt:lpstr>Unrolling loops</vt:lpstr>
      <vt:lpstr>Reducing with Unrolling</vt:lpstr>
      <vt:lpstr>Reducing with Unrolling</vt:lpstr>
      <vt:lpstr>Performance</vt:lpstr>
      <vt:lpstr>Step 5: Reducing with Unrolled Warps</vt:lpstr>
      <vt:lpstr>Unrolled warp</vt:lpstr>
      <vt:lpstr>Unrolled warp</vt:lpstr>
      <vt:lpstr>Unrolled warp</vt:lpstr>
      <vt:lpstr>volatile qualifier</vt:lpstr>
      <vt:lpstr>datablocks unrolling</vt:lpstr>
      <vt:lpstr>PowerPoint 프레젠테이션</vt:lpstr>
      <vt:lpstr>Step 6: Reducing with Complete Unrolling</vt:lpstr>
      <vt:lpstr>Step 6: Reducing with Complete Unrolling</vt:lpstr>
      <vt:lpstr>Step 6: Reducing with Complete Unrolling</vt:lpstr>
      <vt:lpstr>Reducing with Template Functions</vt:lpstr>
      <vt:lpstr>Reducing with Template Functions</vt:lpstr>
      <vt:lpstr>Performance</vt:lpstr>
      <vt:lpstr>Load/Store Efficiency</vt:lpstr>
      <vt:lpstr>Presentation Schedule on April 27</vt:lpstr>
      <vt:lpstr>Midterm exam.</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1137</cp:revision>
  <cp:lastPrinted>2017-04-10T03:19:29Z</cp:lastPrinted>
  <dcterms:created xsi:type="dcterms:W3CDTF">2009-02-06T01:28:03Z</dcterms:created>
  <dcterms:modified xsi:type="dcterms:W3CDTF">2017-06-01T06:10:05Z</dcterms:modified>
</cp:coreProperties>
</file>