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2" r:id="rId2"/>
    <p:sldId id="331" r:id="rId3"/>
    <p:sldId id="383" r:id="rId4"/>
    <p:sldId id="382" r:id="rId5"/>
    <p:sldId id="384" r:id="rId6"/>
    <p:sldId id="385" r:id="rId7"/>
    <p:sldId id="386" r:id="rId8"/>
    <p:sldId id="380" r:id="rId9"/>
    <p:sldId id="387" r:id="rId10"/>
    <p:sldId id="388" r:id="rId11"/>
    <p:sldId id="389" r:id="rId12"/>
    <p:sldId id="390" r:id="rId13"/>
    <p:sldId id="391" r:id="rId14"/>
    <p:sldId id="392" r:id="rId15"/>
  </p:sldIdLst>
  <p:sldSz cx="9144000" cy="6858000" type="screen4x3"/>
  <p:notesSz cx="9874250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66354" autoAdjust="0"/>
  </p:normalViewPr>
  <p:slideViewPr>
    <p:cSldViewPr>
      <p:cViewPr varScale="1">
        <p:scale>
          <a:sx n="76" d="100"/>
          <a:sy n="76" d="100"/>
        </p:scale>
        <p:origin x="22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running</a:t>
            </a:r>
            <a:r>
              <a:rPr lang="en-US" altLang="ko-KR" baseline="0"/>
              <a:t> time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pycuda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Sheet1!$C$1:$F$1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Sheet1!$C$2:$F$2</c:f>
              <c:numCache>
                <c:formatCode>General</c:formatCode>
                <c:ptCount val="4"/>
                <c:pt idx="0">
                  <c:v>0.28699999999999998</c:v>
                </c:pt>
                <c:pt idx="1">
                  <c:v>0.42199999999999999</c:v>
                </c:pt>
                <c:pt idx="2">
                  <c:v>0.92800000000000005</c:v>
                </c:pt>
                <c:pt idx="3">
                  <c:v>2.9350000000000001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6E-4044-A3A0-92875CE5CE47}"/>
            </c:ext>
          </c:extLst>
        </c:ser>
        <c:ser>
          <c:idx val="1"/>
          <c:order val="1"/>
          <c:tx>
            <c:v>cuda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Sheet1!$C$1:$F$1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Sheet1!$C$3:$F$3</c:f>
              <c:numCache>
                <c:formatCode>General</c:formatCode>
                <c:ptCount val="4"/>
                <c:pt idx="0">
                  <c:v>0.14199999999999999</c:v>
                </c:pt>
                <c:pt idx="1">
                  <c:v>0.17699999999999999</c:v>
                </c:pt>
                <c:pt idx="2">
                  <c:v>0.28299999999999997</c:v>
                </c:pt>
                <c:pt idx="3">
                  <c:v>0.754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6E-4044-A3A0-92875CE5C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1228168"/>
        <c:axId val="451225216"/>
      </c:lineChart>
      <c:catAx>
        <c:axId val="451228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1225216"/>
        <c:crosses val="autoZero"/>
        <c:auto val="1"/>
        <c:lblAlgn val="ctr"/>
        <c:lblOffset val="100"/>
        <c:noMultiLvlLbl val="0"/>
      </c:catAx>
      <c:valAx>
        <c:axId val="4512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1228168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 dirty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EA8A8927-DCD3-47E4-96BF-BA1BA4FB1794}" type="datetimeFigureOut">
              <a:rPr lang="ko-KR" altLang="en-US"/>
              <a:pPr>
                <a:defRPr/>
              </a:pPr>
              <a:t>2017-06-01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 dirty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63BEFA88-0234-4A6D-A940-E6980EE9C57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7A2F661-BCEE-460B-AF74-958E63B10BC2}" type="datetimeFigureOut">
              <a:rPr lang="ko-KR" altLang="en-US"/>
              <a:pPr>
                <a:defRPr/>
              </a:pPr>
              <a:t>2017-06-01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0C479A-B1E1-49D2-8577-73D69F88863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 my name is </a:t>
            </a:r>
            <a:r>
              <a:rPr lang="en-US" altLang="ko-KR" dirty="0" err="1"/>
              <a:t>jin</a:t>
            </a:r>
            <a:r>
              <a:rPr lang="en-US" altLang="ko-KR" dirty="0"/>
              <a:t> </a:t>
            </a:r>
            <a:r>
              <a:rPr lang="en-US" altLang="ko-KR" dirty="0" err="1"/>
              <a:t>kwon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 will going to tell you about the </a:t>
            </a:r>
            <a:r>
              <a:rPr lang="en-US" altLang="ko-KR" dirty="0" err="1"/>
              <a:t>pycuda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055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get a data from the device. You should transfer the data from device to host.</a:t>
            </a:r>
          </a:p>
          <a:p>
            <a:r>
              <a:rPr lang="en-US" altLang="ko-KR" dirty="0"/>
              <a:t>In c, first allocate a array for saving data. And then using </a:t>
            </a:r>
            <a:r>
              <a:rPr lang="en-US" altLang="ko-KR" dirty="0" err="1"/>
              <a:t>cudamemcpy</a:t>
            </a:r>
            <a:r>
              <a:rPr lang="en-US" altLang="ko-KR" dirty="0"/>
              <a:t>, you can get a data from the device.</a:t>
            </a:r>
          </a:p>
          <a:p>
            <a:r>
              <a:rPr lang="en-US" altLang="ko-KR" dirty="0"/>
              <a:t>In python, first allocate a array using </a:t>
            </a:r>
            <a:r>
              <a:rPr lang="en-US" altLang="ko-KR" dirty="0" err="1"/>
              <a:t>numpy.empty_like</a:t>
            </a:r>
            <a:r>
              <a:rPr lang="en-US" altLang="ko-KR" dirty="0"/>
              <a:t> function that create the empty </a:t>
            </a:r>
            <a:r>
              <a:rPr lang="en-US" altLang="ko-KR" dirty="0" err="1"/>
              <a:t>arrary</a:t>
            </a:r>
            <a:r>
              <a:rPr lang="en-US" altLang="ko-KR" dirty="0"/>
              <a:t> that have same </a:t>
            </a:r>
            <a:r>
              <a:rPr lang="en-US" altLang="ko-KR" dirty="0" err="1"/>
              <a:t>struction</a:t>
            </a:r>
            <a:r>
              <a:rPr lang="en-US" altLang="ko-KR" dirty="0"/>
              <a:t> in a. and then using </a:t>
            </a:r>
            <a:r>
              <a:rPr lang="en-US" altLang="ko-KR" dirty="0" err="1"/>
              <a:t>memcpy_dtoh</a:t>
            </a:r>
            <a:r>
              <a:rPr lang="en-US" altLang="ko-KR" dirty="0"/>
              <a:t>, you can get a data from device.</a:t>
            </a:r>
          </a:p>
          <a:p>
            <a:r>
              <a:rPr lang="en-US" altLang="ko-KR" dirty="0"/>
              <a:t>Finally, to free the data, in c you should call the </a:t>
            </a:r>
            <a:r>
              <a:rPr lang="en-US" altLang="ko-KR" dirty="0" err="1"/>
              <a:t>cudaFree</a:t>
            </a:r>
            <a:r>
              <a:rPr lang="en-US" altLang="ko-KR" dirty="0"/>
              <a:t> function. But in python, you don’t need call the function. Cause python have </a:t>
            </a:r>
            <a:r>
              <a:rPr lang="en-US" altLang="ko-KR" dirty="0" err="1"/>
              <a:t>garabage</a:t>
            </a:r>
            <a:r>
              <a:rPr lang="en-US" altLang="ko-KR" dirty="0"/>
              <a:t> collection and resource tied to lifetime of object.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080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the graph that show the running time comparison </a:t>
            </a:r>
            <a:r>
              <a:rPr lang="en-US" altLang="ko-KR" dirty="0" err="1"/>
              <a:t>pycuda</a:t>
            </a:r>
            <a:r>
              <a:rPr lang="en-US" altLang="ko-KR" dirty="0"/>
              <a:t> and </a:t>
            </a:r>
            <a:r>
              <a:rPr lang="en-US" altLang="ko-KR" dirty="0" err="1"/>
              <a:t>cuda</a:t>
            </a:r>
            <a:r>
              <a:rPr lang="en-US" altLang="ko-KR" dirty="0"/>
              <a:t> in c. </a:t>
            </a:r>
          </a:p>
          <a:p>
            <a:r>
              <a:rPr lang="en-US" altLang="ko-KR" dirty="0"/>
              <a:t>As you can see the graph, </a:t>
            </a:r>
            <a:r>
              <a:rPr lang="en-US" altLang="ko-KR" dirty="0" err="1"/>
              <a:t>pycuda</a:t>
            </a:r>
            <a:r>
              <a:rPr lang="en-US" altLang="ko-KR" dirty="0"/>
              <a:t> is four time slower than </a:t>
            </a:r>
            <a:r>
              <a:rPr lang="en-US" altLang="ko-KR" dirty="0" err="1"/>
              <a:t>cuda</a:t>
            </a:r>
            <a:r>
              <a:rPr lang="en-US" altLang="ko-KR" dirty="0"/>
              <a:t> in c.</a:t>
            </a:r>
          </a:p>
          <a:p>
            <a:r>
              <a:rPr lang="en-US" altLang="ko-KR" dirty="0"/>
              <a:t>I will tell you the reason in next slide.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246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 reason point is initialize step.</a:t>
            </a:r>
          </a:p>
          <a:p>
            <a:r>
              <a:rPr lang="en-US" altLang="ko-KR" dirty="0"/>
              <a:t>Before </a:t>
            </a:r>
            <a:r>
              <a:rPr lang="en-US" altLang="ko-KR" dirty="0" err="1"/>
              <a:t>cudamalloc</a:t>
            </a:r>
            <a:r>
              <a:rPr lang="en-US" altLang="ko-KR" dirty="0"/>
              <a:t>, we initialize some data. And I told you python is slow language. And initialize step is totally depend on the programming language. So </a:t>
            </a:r>
            <a:r>
              <a:rPr lang="en-US" altLang="ko-KR" dirty="0" err="1"/>
              <a:t>pycuda</a:t>
            </a:r>
            <a:r>
              <a:rPr lang="en-US" altLang="ko-KR" dirty="0"/>
              <a:t> is slower than </a:t>
            </a:r>
            <a:r>
              <a:rPr lang="en-US" altLang="ko-KR" dirty="0" err="1"/>
              <a:t>cuda</a:t>
            </a:r>
            <a:r>
              <a:rPr lang="en-US" altLang="ko-KR" dirty="0"/>
              <a:t> in c .</a:t>
            </a:r>
          </a:p>
          <a:p>
            <a:r>
              <a:rPr lang="en-US" altLang="ko-KR" dirty="0"/>
              <a:t>Second reason point is data transfer size.</a:t>
            </a:r>
          </a:p>
          <a:p>
            <a:r>
              <a:rPr lang="en-US" altLang="ko-KR" dirty="0"/>
              <a:t>In the below, you can see the </a:t>
            </a:r>
            <a:r>
              <a:rPr lang="en-US" altLang="ko-KR" dirty="0" err="1"/>
              <a:t>nvprof</a:t>
            </a:r>
            <a:r>
              <a:rPr lang="en-US" altLang="ko-KR" dirty="0"/>
              <a:t> result of both programs. </a:t>
            </a:r>
            <a:r>
              <a:rPr lang="en-US" altLang="ko-KR" dirty="0" err="1"/>
              <a:t>Pycuda</a:t>
            </a:r>
            <a:r>
              <a:rPr lang="en-US" altLang="ko-KR" dirty="0"/>
              <a:t> have the completeness in the driver. So actually there is no difference about that. You can check this fact in kernel function.</a:t>
            </a:r>
          </a:p>
          <a:p>
            <a:r>
              <a:rPr lang="en-US" altLang="ko-KR" dirty="0"/>
              <a:t>but </a:t>
            </a:r>
            <a:r>
              <a:rPr lang="en-US" altLang="ko-KR" dirty="0" err="1"/>
              <a:t>pycuda</a:t>
            </a:r>
            <a:r>
              <a:rPr lang="en-US" altLang="ko-KR" dirty="0"/>
              <a:t> have more data to transfer between host and device. Same representation data can have different size in </a:t>
            </a:r>
            <a:r>
              <a:rPr lang="en-US" altLang="ko-KR" dirty="0" err="1"/>
              <a:t>differen</a:t>
            </a:r>
            <a:r>
              <a:rPr lang="en-US" altLang="ko-KR" dirty="0"/>
              <a:t> language.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2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my outline.</a:t>
            </a:r>
          </a:p>
          <a:p>
            <a:r>
              <a:rPr lang="en-US" altLang="ko-KR" dirty="0"/>
              <a:t>I will going to tell you what the python is. And then tell you </a:t>
            </a:r>
            <a:r>
              <a:rPr lang="en-US" altLang="ko-KR" dirty="0" err="1"/>
              <a:t>pycuda</a:t>
            </a:r>
            <a:r>
              <a:rPr lang="en-US" altLang="ko-KR" dirty="0"/>
              <a:t> and characteristic and installation and </a:t>
            </a:r>
            <a:r>
              <a:rPr lang="en-US" altLang="ko-KR" dirty="0" err="1"/>
              <a:t>pycuda</a:t>
            </a:r>
            <a:r>
              <a:rPr lang="en-US" altLang="ko-KR" dirty="0"/>
              <a:t> tutorial and compare </a:t>
            </a:r>
            <a:r>
              <a:rPr lang="en-US" altLang="ko-KR" dirty="0" err="1"/>
              <a:t>pycuda</a:t>
            </a:r>
            <a:r>
              <a:rPr lang="en-US" altLang="ko-KR" dirty="0"/>
              <a:t> and </a:t>
            </a:r>
            <a:r>
              <a:rPr lang="en-US" altLang="ko-KR" dirty="0" err="1"/>
              <a:t>cuda</a:t>
            </a:r>
            <a:r>
              <a:rPr lang="en-US" altLang="ko-KR" dirty="0"/>
              <a:t> in c and </a:t>
            </a:r>
            <a:r>
              <a:rPr lang="en-US" altLang="ko-KR" dirty="0" err="1"/>
              <a:t>finaly</a:t>
            </a:r>
            <a:r>
              <a:rPr lang="en-US" altLang="ko-KR" dirty="0"/>
              <a:t> conclusion.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09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 I will going to tell you about python.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49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 is a one of the programming language.</a:t>
            </a:r>
          </a:p>
          <a:p>
            <a:r>
              <a:rPr lang="en-US" altLang="ko-KR" dirty="0"/>
              <a:t>most important feature in python is python is a interpreter that directly executes instructions written in a programming language. While c ,</a:t>
            </a:r>
            <a:r>
              <a:rPr lang="en-US" altLang="ko-KR" dirty="0" err="1"/>
              <a:t>c++</a:t>
            </a:r>
            <a:r>
              <a:rPr lang="en-US" altLang="ko-KR" dirty="0"/>
              <a:t> and java have a compiler that change from programming language to other object file.</a:t>
            </a:r>
          </a:p>
          <a:p>
            <a:r>
              <a:rPr lang="en-US" altLang="ko-KR" dirty="0"/>
              <a:t>Python can learn easily cause their </a:t>
            </a:r>
            <a:r>
              <a:rPr lang="en-US" altLang="ko-KR" dirty="0" err="1"/>
              <a:t>grammer</a:t>
            </a:r>
            <a:r>
              <a:rPr lang="en-US" altLang="ko-KR" dirty="0"/>
              <a:t> is easier than other language.</a:t>
            </a:r>
          </a:p>
          <a:p>
            <a:r>
              <a:rPr lang="en-US" altLang="ko-KR" dirty="0"/>
              <a:t>Python can include a programming written by another language. For example you program python for the structure. Just import another program written by another language for the function.</a:t>
            </a:r>
          </a:p>
          <a:p>
            <a:r>
              <a:rPr lang="en-US" altLang="ko-KR" dirty="0"/>
              <a:t>Python has automatic memory management. So it has a garbage collection. So you don’t need call the free function to free the memory.</a:t>
            </a:r>
          </a:p>
          <a:p>
            <a:r>
              <a:rPr lang="en-US" altLang="ko-KR" dirty="0"/>
              <a:t>But python is a little bit slow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64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will going to tell you about </a:t>
            </a:r>
            <a:r>
              <a:rPr lang="en-US" altLang="ko-KR" dirty="0" err="1"/>
              <a:t>pycuda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68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Pycuda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python programming environment for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pycuda’s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characteristic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object cleanup tied to lifetime of objects. So, resource allocation is done during object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the constructor, while release is done during object destruction by the destructor.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told you python has a garbage collection so object destruction can be done automatically. So object’s resource also be released automatically.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Second. Completeness.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PyCUDA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puts the full power of CUDA’s driver API at your disposal, if you wish.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Third. Automatic Error Checking. All CUDA errors are automatically translated into Python exceptions.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Finally. Speed. Cause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PyCUDA’s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layer is written in C++,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614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going to tell you stage of installation.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ensure that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installed and setting are correct.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install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install boost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libraries. Boost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is a library for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programming language and provide multithreading and image processing.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install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fundamental package for scientific computing with Python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finally download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pycuda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install that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056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tutorial for </a:t>
            </a:r>
            <a:r>
              <a:rPr lang="en-US" altLang="ko-KR" dirty="0" err="1"/>
              <a:t>pycuda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 just show you simple program that just double the value.</a:t>
            </a:r>
          </a:p>
          <a:p>
            <a:r>
              <a:rPr lang="en-US" altLang="ko-KR" dirty="0"/>
              <a:t>Left one is </a:t>
            </a:r>
            <a:r>
              <a:rPr lang="en-US" altLang="ko-KR" dirty="0" err="1"/>
              <a:t>cuda</a:t>
            </a:r>
            <a:r>
              <a:rPr lang="en-US" altLang="ko-KR" dirty="0"/>
              <a:t> in c and right one is </a:t>
            </a:r>
            <a:r>
              <a:rPr lang="en-US" altLang="ko-KR" dirty="0" err="1"/>
              <a:t>pycuda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First you should import module. In c, include header file. In python, import some modules.</a:t>
            </a:r>
          </a:p>
          <a:p>
            <a:r>
              <a:rPr lang="en-US" altLang="ko-KR" dirty="0"/>
              <a:t>second. Initialized data for calculation. </a:t>
            </a:r>
          </a:p>
          <a:p>
            <a:r>
              <a:rPr lang="en-US" altLang="ko-KR" dirty="0"/>
              <a:t>In c, you should malloc array for saving the input data in host and then </a:t>
            </a:r>
            <a:r>
              <a:rPr lang="en-US" altLang="ko-KR" dirty="0" err="1"/>
              <a:t>init</a:t>
            </a:r>
            <a:r>
              <a:rPr lang="ko-KR" altLang="en-US" dirty="0"/>
              <a:t> </a:t>
            </a:r>
            <a:r>
              <a:rPr lang="en-US" altLang="ko-KR" dirty="0"/>
              <a:t>them</a:t>
            </a:r>
            <a:r>
              <a:rPr lang="ko-KR" altLang="en-US" dirty="0"/>
              <a:t> </a:t>
            </a: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value.</a:t>
            </a:r>
          </a:p>
          <a:p>
            <a:r>
              <a:rPr lang="en-US" altLang="ko-KR" dirty="0"/>
              <a:t>In python, using </a:t>
            </a:r>
            <a:r>
              <a:rPr lang="en-US" altLang="ko-KR" dirty="0" err="1"/>
              <a:t>numpy</a:t>
            </a:r>
            <a:r>
              <a:rPr lang="en-US" altLang="ko-KR" dirty="0"/>
              <a:t>, you can allocate random variable to the array. And set the type to integer.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604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then allocate device memory &amp; and transfer the data from host to device.</a:t>
            </a:r>
          </a:p>
          <a:p>
            <a:r>
              <a:rPr lang="en-US" altLang="ko-KR" dirty="0"/>
              <a:t>In c , using </a:t>
            </a:r>
            <a:r>
              <a:rPr lang="en-US" altLang="ko-KR" dirty="0" err="1"/>
              <a:t>cudaMalloc</a:t>
            </a:r>
            <a:r>
              <a:rPr lang="en-US" altLang="ko-KR" dirty="0"/>
              <a:t> and </a:t>
            </a:r>
            <a:r>
              <a:rPr lang="en-US" altLang="ko-KR" dirty="0" err="1"/>
              <a:t>cudaMemcpy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In python using </a:t>
            </a:r>
            <a:r>
              <a:rPr lang="en-US" altLang="ko-KR" dirty="0" err="1"/>
              <a:t>mem_alloc</a:t>
            </a:r>
            <a:r>
              <a:rPr lang="en-US" altLang="ko-KR" dirty="0"/>
              <a:t>, </a:t>
            </a:r>
            <a:r>
              <a:rPr lang="en-US" altLang="ko-KR" dirty="0" err="1"/>
              <a:t>memcpy_htod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and then define kernel function &amp; launch a kernel</a:t>
            </a:r>
          </a:p>
          <a:p>
            <a:r>
              <a:rPr lang="en-US" altLang="ko-KR" dirty="0"/>
              <a:t>In c , you define the kernel using function define. In python you define the kernel using object creation.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C479A-B1E1-49D2-8577-73D69F88863E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72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C4BC7-9444-4880-8A3F-C6304CB339E8}" type="datetimeFigureOut">
              <a:rPr lang="en-US" altLang="ko-KR"/>
              <a:pPr>
                <a:defRPr/>
              </a:pPr>
              <a:t>6/1/2017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C6A7E-2D2B-4F90-8530-125A7D0AFFF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572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847A3-5D81-4C7B-87E7-633F4D926170}" type="datetimeFigureOut">
              <a:rPr lang="en-US" altLang="ko-KR"/>
              <a:pPr>
                <a:defRPr/>
              </a:pPr>
              <a:t>6/1/2017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E9707-CB3F-4F7E-9762-AEE2C0A594C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50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1F286-EF7A-41DA-9FA3-3CA82C093F7C}" type="datetimeFigureOut">
              <a:rPr lang="en-US" altLang="ko-KR"/>
              <a:pPr>
                <a:defRPr/>
              </a:pPr>
              <a:t>6/1/2017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4A394-4317-4CB1-9684-2C54AA29D45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16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9938C-2362-4D33-9F4C-CA143C5FECDE}" type="datetimeFigureOut">
              <a:rPr lang="en-US" altLang="ko-KR"/>
              <a:pPr>
                <a:defRPr/>
              </a:pPr>
              <a:t>6/1/2017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BF479-AB26-41C4-BA7C-FA2AB418269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371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6041B-D90A-4791-871F-D303D18EBBB7}" type="datetimeFigureOut">
              <a:rPr lang="en-US" altLang="ko-KR"/>
              <a:pPr>
                <a:defRPr/>
              </a:pPr>
              <a:t>6/1/2017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D0D8C-F5D6-4B2F-8D8E-99EB2703BDD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63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0381C-7782-4D43-BE5C-99A3CC6F9F70}" type="datetimeFigureOut">
              <a:rPr lang="en-US" altLang="ko-KR"/>
              <a:pPr>
                <a:defRPr/>
              </a:pPr>
              <a:t>6/1/2017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67FCF-2AFA-424A-A72C-D110507094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129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A92D5-51C6-468D-B663-7849CB885E5C}" type="datetimeFigureOut">
              <a:rPr lang="en-US" altLang="ko-KR"/>
              <a:pPr>
                <a:defRPr/>
              </a:pPr>
              <a:t>6/1/2017</a:t>
            </a:fld>
            <a:endParaRPr lang="en-US" altLang="ko-K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E2FD5-8230-4F19-96D2-0F5845F274A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754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20839-5AC9-4233-AA11-9E3C3DC113D2}" type="datetimeFigureOut">
              <a:rPr lang="en-US" altLang="ko-KR"/>
              <a:pPr>
                <a:defRPr/>
              </a:pPr>
              <a:t>6/1/2017</a:t>
            </a:fld>
            <a:endParaRPr lang="en-US" altLang="ko-KR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43A6B-026F-4E41-8A83-011420487C3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26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67F8D-D04D-45E7-B44B-1D54F894AE97}" type="datetimeFigureOut">
              <a:rPr lang="en-US" altLang="ko-KR"/>
              <a:pPr>
                <a:defRPr/>
              </a:pPr>
              <a:t>6/1/2017</a:t>
            </a:fld>
            <a:endParaRPr lang="en-US" altLang="ko-KR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FCBFF-65FE-4EEA-A33A-0255F7D1B53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30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6EB97-5F29-4BEE-BAD9-409FFE7C76DB}" type="datetimeFigureOut">
              <a:rPr lang="en-US" altLang="ko-KR"/>
              <a:pPr>
                <a:defRPr/>
              </a:pPr>
              <a:t>6/1/2017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798B6-05E6-490F-9A86-50A2568B16B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856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91B58-FCFF-4F65-9145-48F8C8FF66B8}" type="datetimeFigureOut">
              <a:rPr lang="en-US" altLang="ko-KR"/>
              <a:pPr>
                <a:defRPr/>
              </a:pPr>
              <a:t>6/1/2017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D86FB-E2E9-43FD-ACD3-3B430471062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808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8F7CC65E-048A-4943-9EB9-7CF55A8251BE}" type="datetimeFigureOut">
              <a:rPr lang="en-US" altLang="ko-KR"/>
              <a:pPr>
                <a:defRPr/>
              </a:pPr>
              <a:t>6/1/2017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 dirty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20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5CE621A5-293A-44C0-8A41-AF5EBEC4712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1" r:id="rId5"/>
    <p:sldLayoutId id="2147483717" r:id="rId6"/>
    <p:sldLayoutId id="2147483718" r:id="rId7"/>
    <p:sldLayoutId id="2147483712" r:id="rId8"/>
    <p:sldLayoutId id="2147483713" r:id="rId9"/>
    <p:sldLayoutId id="2147483714" r:id="rId10"/>
    <p:sldLayoutId id="214748371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anose="05040102010807070707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anose="05040102010807070707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anose="05040102010807070707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anose="05040102010807070707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anose="05040102010807070707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395536" y="2996952"/>
            <a:ext cx="7896225" cy="1751012"/>
          </a:xfrm>
        </p:spPr>
        <p:txBody>
          <a:bodyPr/>
          <a:lstStyle/>
          <a:p>
            <a:pPr algn="ctr"/>
            <a:r>
              <a:rPr lang="en-US" altLang="ko-KR" dirty="0" err="1"/>
              <a:t>pycuda</a:t>
            </a:r>
            <a:br>
              <a:rPr altLang="ko-KR" dirty="0"/>
            </a:br>
            <a:endParaRPr lang="ko-KR" altLang="en-US" dirty="0"/>
          </a:p>
        </p:txBody>
      </p:sp>
      <p:sp>
        <p:nvSpPr>
          <p:cNvPr id="9219" name="부제목 2"/>
          <p:cNvSpPr txBox="1">
            <a:spLocks/>
          </p:cNvSpPr>
          <p:nvPr/>
        </p:nvSpPr>
        <p:spPr bwMode="auto">
          <a:xfrm>
            <a:off x="611560" y="5229200"/>
            <a:ext cx="82121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90000"/>
              <a:buFont typeface="Wingdings 3" panose="05040102010807070707" pitchFamily="18" charset="2"/>
              <a:buChar char="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"/>
              <a:defRPr sz="28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latinLnBrk="1">
              <a:spcBef>
                <a:spcPct val="20000"/>
              </a:spcBef>
              <a:buClr>
                <a:srgbClr val="9BBB59"/>
              </a:buClr>
              <a:buSzPct val="90000"/>
              <a:buFont typeface="Wingdings 3" panose="05040102010807070707" pitchFamily="18" charset="2"/>
              <a:buChar char="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latinLnBrk="1">
              <a:spcBef>
                <a:spcPct val="20000"/>
              </a:spcBef>
              <a:buClr>
                <a:srgbClr val="8064A2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latinLnBrk="1">
              <a:spcBef>
                <a:spcPct val="20000"/>
              </a:spcBef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A5E74"/>
              </a:buClr>
              <a:buSzPct val="9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r" eaLnBrk="1" latinLnBrk="0" hangingPunct="1">
              <a:buFont typeface="Wingdings 3" panose="05040102010807070707" pitchFamily="18" charset="2"/>
              <a:buNone/>
            </a:pPr>
            <a:r>
              <a:rPr lang="en-US" altLang="ko-KR" sz="2000" dirty="0" err="1">
                <a:ea typeface="맑은 고딕" panose="020B0503020000020004" pitchFamily="50" charset="-127"/>
              </a:rPr>
              <a:t>Jin</a:t>
            </a:r>
            <a:r>
              <a:rPr lang="en-US" altLang="ko-KR" sz="2000" dirty="0"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ea typeface="맑은 고딕" panose="020B0503020000020004" pitchFamily="50" charset="-127"/>
              </a:rPr>
              <a:t>Kwon</a:t>
            </a:r>
            <a:r>
              <a:rPr lang="en-US" altLang="ko-KR" sz="2000" dirty="0">
                <a:ea typeface="맑은 고딕" panose="020B0503020000020004" pitchFamily="50" charset="-127"/>
              </a:rPr>
              <a:t> Kim</a:t>
            </a:r>
          </a:p>
          <a:p>
            <a:pPr algn="r" eaLnBrk="1" latinLnBrk="0" hangingPunct="1">
              <a:buFont typeface="Wingdings 3" panose="05040102010807070707" pitchFamily="18" charset="2"/>
              <a:buNone/>
            </a:pPr>
            <a:r>
              <a:rPr lang="en-US" altLang="ko-KR" sz="2000">
                <a:ea typeface="맑은 고딕" panose="020B0503020000020004" pitchFamily="50" charset="-127"/>
              </a:rPr>
              <a:t>JUNE 1, </a:t>
            </a:r>
            <a:r>
              <a:rPr lang="en-US" altLang="ko-KR" sz="2000" dirty="0">
                <a:ea typeface="맑은 고딕" panose="020B0503020000020004" pitchFamily="50" charset="-127"/>
              </a:rPr>
              <a:t>2017</a:t>
            </a:r>
            <a:endParaRPr kumimoji="0" lang="en-US" altLang="ko-KR" sz="20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Tutorial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001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Step 5: get a result from the device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Step 6: </a:t>
            </a:r>
            <a:r>
              <a:rPr lang="en-US" altLang="ko-KR" sz="2400" dirty="0" err="1"/>
              <a:t>cuda</a:t>
            </a:r>
            <a:r>
              <a:rPr lang="en-US" altLang="ko-KR" sz="2400" dirty="0"/>
              <a:t> memory free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t="39676" r="22520" b="56494"/>
          <a:stretch/>
        </p:blipFill>
        <p:spPr>
          <a:xfrm>
            <a:off x="5220072" y="2254589"/>
            <a:ext cx="3781940" cy="5263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64889" r="42274" b="30645"/>
          <a:stretch/>
        </p:blipFill>
        <p:spPr>
          <a:xfrm>
            <a:off x="45840" y="2293532"/>
            <a:ext cx="5102224" cy="5594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69552" r="66074" b="27574"/>
          <a:stretch/>
        </p:blipFill>
        <p:spPr>
          <a:xfrm>
            <a:off x="395536" y="4437112"/>
            <a:ext cx="2808312" cy="5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9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Compare </a:t>
            </a:r>
            <a:r>
              <a:rPr lang="en-US" altLang="ko-KR" dirty="0" err="1">
                <a:ea typeface="굴림" panose="020B0600000101010101" pitchFamily="50" charset="-127"/>
              </a:rPr>
              <a:t>pycuda</a:t>
            </a:r>
            <a:r>
              <a:rPr lang="en-US" altLang="ko-KR" dirty="0">
                <a:ea typeface="굴림" panose="020B0600000101010101" pitchFamily="50" charset="-127"/>
              </a:rPr>
              <a:t> &amp; </a:t>
            </a:r>
            <a:r>
              <a:rPr lang="en-US" altLang="ko-KR" dirty="0" err="1">
                <a:ea typeface="굴림" panose="020B0600000101010101" pitchFamily="50" charset="-127"/>
              </a:rPr>
              <a:t>cuda</a:t>
            </a:r>
            <a:r>
              <a:rPr lang="en-US" altLang="ko-KR" dirty="0">
                <a:ea typeface="굴림" panose="020B0600000101010101" pitchFamily="50" charset="-127"/>
              </a:rPr>
              <a:t>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001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Running time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94D5A1DC-F4FD-490A-B461-11A92D105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357196"/>
              </p:ext>
            </p:extLst>
          </p:nvPr>
        </p:nvGraphicFramePr>
        <p:xfrm>
          <a:off x="1846040" y="2348880"/>
          <a:ext cx="504056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36863" y="4797152"/>
            <a:ext cx="1115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array size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82631" y="2625450"/>
            <a:ext cx="111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running time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526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Compare </a:t>
            </a:r>
            <a:r>
              <a:rPr lang="en-US" altLang="ko-KR" dirty="0" err="1">
                <a:ea typeface="굴림" panose="020B0600000101010101" pitchFamily="50" charset="-127"/>
              </a:rPr>
              <a:t>pycuda</a:t>
            </a:r>
            <a:r>
              <a:rPr lang="en-US" altLang="ko-KR" dirty="0">
                <a:ea typeface="굴림" panose="020B0600000101010101" pitchFamily="50" charset="-127"/>
              </a:rPr>
              <a:t> &amp; </a:t>
            </a:r>
            <a:r>
              <a:rPr lang="en-US" altLang="ko-KR" dirty="0" err="1">
                <a:ea typeface="굴림" panose="020B0600000101010101" pitchFamily="50" charset="-127"/>
              </a:rPr>
              <a:t>cuda</a:t>
            </a:r>
            <a:r>
              <a:rPr lang="en-US" altLang="ko-KR" dirty="0">
                <a:ea typeface="굴림" panose="020B0600000101010101" pitchFamily="50" charset="-127"/>
              </a:rPr>
              <a:t>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00188"/>
            <a:ext cx="8229600" cy="53578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 Initialize step</a:t>
            </a:r>
          </a:p>
          <a:p>
            <a:pPr marL="0" indent="0">
              <a:buNone/>
            </a:pPr>
            <a:r>
              <a:rPr lang="en-US" altLang="ko-KR" sz="2400" dirty="0"/>
              <a:t>  before </a:t>
            </a:r>
            <a:r>
              <a:rPr lang="en-US" altLang="ko-KR" sz="2400" dirty="0" err="1"/>
              <a:t>cudamalloc</a:t>
            </a:r>
            <a:r>
              <a:rPr lang="en-US" altLang="ko-KR" sz="2400" dirty="0"/>
              <a:t>, we initialize some data. </a:t>
            </a:r>
          </a:p>
          <a:p>
            <a:pPr marL="0" indent="0">
              <a:buNone/>
            </a:pPr>
            <a:r>
              <a:rPr lang="en-US" altLang="ko-KR" sz="2400" dirty="0"/>
              <a:t>2. Data transfer size </a:t>
            </a:r>
          </a:p>
          <a:p>
            <a:pPr marL="0" indent="0">
              <a:buNone/>
            </a:pPr>
            <a:r>
              <a:rPr lang="en-US" altLang="ko-KR" sz="2400" dirty="0"/>
              <a:t>     Same representation data can have different size in different language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" t="43167" b="28834"/>
          <a:stretch/>
        </p:blipFill>
        <p:spPr>
          <a:xfrm>
            <a:off x="123479" y="3933056"/>
            <a:ext cx="8855968" cy="1440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" t="48803" r="8778" b="32997"/>
          <a:stretch/>
        </p:blipFill>
        <p:spPr>
          <a:xfrm>
            <a:off x="123479" y="5730234"/>
            <a:ext cx="8855968" cy="1029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3479" y="356372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pycuda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660" y="5360902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Cuda</a:t>
            </a:r>
            <a:r>
              <a:rPr lang="en-US" altLang="ko-KR" dirty="0"/>
              <a:t> in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3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a typeface="굴림" panose="020B0600000101010101" pitchFamily="50" charset="-127"/>
              </a:rPr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525963"/>
          </a:xfrm>
        </p:spPr>
        <p:txBody>
          <a:bodyPr/>
          <a:lstStyle/>
          <a:p>
            <a:r>
              <a:rPr lang="en-US" altLang="ko-KR" sz="2800" dirty="0" err="1"/>
              <a:t>Pycuda</a:t>
            </a:r>
            <a:r>
              <a:rPr lang="en-US" altLang="ko-KR" sz="2800" dirty="0"/>
              <a:t> give you the full power of </a:t>
            </a:r>
            <a:r>
              <a:rPr lang="en-US" altLang="ko-KR" sz="2800" dirty="0" err="1"/>
              <a:t>gpu</a:t>
            </a:r>
            <a:r>
              <a:rPr lang="en-US" altLang="ko-KR" sz="2800" dirty="0"/>
              <a:t> driver.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But </a:t>
            </a:r>
            <a:r>
              <a:rPr lang="en-US" altLang="ko-KR" sz="2800" dirty="0" err="1"/>
              <a:t>pycuda</a:t>
            </a:r>
            <a:r>
              <a:rPr lang="en-US" altLang="ko-KR" sz="2800" dirty="0"/>
              <a:t> is just a python, so naturally they are slow.</a:t>
            </a:r>
          </a:p>
          <a:p>
            <a:endParaRPr lang="en-US" altLang="ko-KR" sz="2800" dirty="0"/>
          </a:p>
          <a:p>
            <a:r>
              <a:rPr lang="en-US" altLang="ko-KR" sz="2800" dirty="0"/>
              <a:t>When you use kernel intensive program, the </a:t>
            </a:r>
            <a:r>
              <a:rPr lang="en-US" altLang="ko-KR" sz="2800" dirty="0" err="1"/>
              <a:t>pycuda</a:t>
            </a:r>
            <a:r>
              <a:rPr lang="en-US" altLang="ko-KR" sz="2800" dirty="0"/>
              <a:t> is perfect choice.</a:t>
            </a:r>
          </a:p>
          <a:p>
            <a:endParaRPr lang="en-US" altLang="ko-KR" sz="2800" dirty="0"/>
          </a:p>
          <a:p>
            <a:r>
              <a:rPr lang="en-US" altLang="ko-KR" sz="2800" dirty="0"/>
              <a:t>When you use memory intensive program, the </a:t>
            </a:r>
            <a:r>
              <a:rPr lang="en-US" altLang="ko-KR" sz="2800" dirty="0" err="1"/>
              <a:t>pycuda</a:t>
            </a:r>
            <a:r>
              <a:rPr lang="en-US" altLang="ko-KR" sz="2800" dirty="0"/>
              <a:t> is poor choice.</a:t>
            </a:r>
          </a:p>
          <a:p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5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60367"/>
            <a:ext cx="8229600" cy="720090"/>
          </a:xfrm>
        </p:spPr>
        <p:txBody>
          <a:bodyPr/>
          <a:lstStyle/>
          <a:p>
            <a:r>
              <a:rPr lang="en-US" altLang="ko-KR" dirty="0"/>
              <a:t>Thank you for listening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14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b="1" dirty="0">
                <a:ea typeface="굴림" panose="020B0600000101010101" pitchFamily="50" charset="-127"/>
              </a:rPr>
              <a:t>Introduction to python</a:t>
            </a:r>
          </a:p>
          <a:p>
            <a:pPr lvl="1">
              <a:buClr>
                <a:srgbClr val="0070C0"/>
              </a:buClr>
            </a:pPr>
            <a:r>
              <a:rPr lang="en-US" altLang="ko-KR" dirty="0">
                <a:ea typeface="굴림" panose="020B0600000101010101" pitchFamily="50" charset="-127"/>
              </a:rPr>
              <a:t>What is python</a:t>
            </a:r>
          </a:p>
          <a:p>
            <a:pPr lvl="1">
              <a:buClr>
                <a:srgbClr val="0070C0"/>
              </a:buClr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b="1" dirty="0">
                <a:ea typeface="굴림" panose="020B0600000101010101" pitchFamily="50" charset="-127"/>
              </a:rPr>
              <a:t>Introduction to </a:t>
            </a:r>
            <a:r>
              <a:rPr lang="en-US" altLang="ko-KR" b="1" dirty="0" err="1">
                <a:ea typeface="굴림" panose="020B0600000101010101" pitchFamily="50" charset="-127"/>
              </a:rPr>
              <a:t>pycuda</a:t>
            </a:r>
            <a:endParaRPr lang="en-US" altLang="ko-KR" b="1" dirty="0">
              <a:ea typeface="굴림" panose="020B0600000101010101" pitchFamily="50" charset="-127"/>
            </a:endParaRPr>
          </a:p>
          <a:p>
            <a:pPr lvl="1">
              <a:buClr>
                <a:srgbClr val="0070C0"/>
              </a:buClr>
            </a:pPr>
            <a:r>
              <a:rPr lang="en-US" altLang="ko-KR" dirty="0">
                <a:ea typeface="굴림" panose="020B0600000101010101" pitchFamily="50" charset="-127"/>
              </a:rPr>
              <a:t>What is </a:t>
            </a:r>
            <a:r>
              <a:rPr lang="en-US" altLang="ko-KR" dirty="0" err="1">
                <a:ea typeface="굴림" panose="020B0600000101010101" pitchFamily="50" charset="-127"/>
              </a:rPr>
              <a:t>pycuda</a:t>
            </a:r>
            <a:r>
              <a:rPr lang="en-US" altLang="ko-KR" dirty="0">
                <a:ea typeface="굴림" panose="020B0600000101010101" pitchFamily="50" charset="-127"/>
              </a:rPr>
              <a:t> &amp; characteristic</a:t>
            </a:r>
          </a:p>
          <a:p>
            <a:pPr lvl="1">
              <a:buClr>
                <a:srgbClr val="0070C0"/>
              </a:buClr>
            </a:pPr>
            <a:r>
              <a:rPr lang="en-US" altLang="ko-KR" dirty="0">
                <a:ea typeface="굴림" panose="020B0600000101010101" pitchFamily="50" charset="-127"/>
              </a:rPr>
              <a:t>Installation</a:t>
            </a:r>
          </a:p>
          <a:p>
            <a:pPr lvl="1">
              <a:buClr>
                <a:srgbClr val="0070C0"/>
              </a:buClr>
            </a:pPr>
            <a:r>
              <a:rPr lang="en-US" altLang="ko-KR" dirty="0">
                <a:ea typeface="굴림" panose="020B0600000101010101" pitchFamily="50" charset="-127"/>
              </a:rPr>
              <a:t>Tutorial</a:t>
            </a:r>
          </a:p>
          <a:p>
            <a:pPr lvl="1">
              <a:buClr>
                <a:srgbClr val="0070C0"/>
              </a:buClr>
            </a:pPr>
            <a:r>
              <a:rPr lang="en-US" altLang="ko-KR" dirty="0">
                <a:ea typeface="굴림" panose="020B0600000101010101" pitchFamily="50" charset="-127"/>
              </a:rPr>
              <a:t>Compare </a:t>
            </a:r>
            <a:r>
              <a:rPr lang="en-US" altLang="ko-KR" dirty="0" err="1">
                <a:ea typeface="굴림" panose="020B0600000101010101" pitchFamily="50" charset="-127"/>
              </a:rPr>
              <a:t>pycuda</a:t>
            </a:r>
            <a:r>
              <a:rPr lang="en-US" altLang="ko-KR" dirty="0">
                <a:ea typeface="굴림" panose="020B0600000101010101" pitchFamily="50" charset="-127"/>
              </a:rPr>
              <a:t> &amp; </a:t>
            </a:r>
            <a:r>
              <a:rPr lang="en-US" altLang="ko-KR" dirty="0" err="1">
                <a:ea typeface="굴림" panose="020B0600000101010101" pitchFamily="50" charset="-127"/>
              </a:rPr>
              <a:t>cuda</a:t>
            </a:r>
            <a:r>
              <a:rPr lang="en-US" altLang="ko-KR" dirty="0">
                <a:ea typeface="굴림" panose="020B0600000101010101" pitchFamily="50" charset="-127"/>
              </a:rPr>
              <a:t> in c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b="1" dirty="0">
                <a:ea typeface="굴림" panose="020B0600000101010101" pitchFamily="50" charset="-127"/>
              </a:rPr>
              <a:t>Conclusions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536" y="3284984"/>
            <a:ext cx="8229600" cy="960438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b="1" dirty="0">
                <a:ea typeface="굴림" panose="020B0600000101010101" pitchFamily="50" charset="-127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46185190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What is python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sz="2800" b="1" dirty="0">
                <a:ea typeface="굴림" panose="020B0600000101010101" pitchFamily="50" charset="-127"/>
              </a:rPr>
              <a:t>Python</a:t>
            </a:r>
          </a:p>
          <a:p>
            <a:pPr lvl="1">
              <a:buClr>
                <a:srgbClr val="0070C0"/>
              </a:buClr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50" charset="-127"/>
              </a:rPr>
              <a:t>Interpreter : </a:t>
            </a:r>
            <a:r>
              <a:rPr lang="en-US" altLang="ko-KR" sz="2400" dirty="0">
                <a:ea typeface="굴림" panose="020B0600000101010101" pitchFamily="50" charset="-127"/>
              </a:rPr>
              <a:t>directly executes instructions written in a programming language</a:t>
            </a:r>
          </a:p>
          <a:p>
            <a:pPr lvl="1">
              <a:buClr>
                <a:srgbClr val="0070C0"/>
              </a:buClr>
            </a:pPr>
            <a:endParaRPr lang="en-US" altLang="ko-KR" sz="2400" b="1" dirty="0">
              <a:ea typeface="굴림" panose="020B0600000101010101" pitchFamily="50" charset="-127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sz="2800" b="1" dirty="0">
                <a:ea typeface="굴림" panose="020B0600000101010101" pitchFamily="50" charset="-127"/>
              </a:rPr>
              <a:t>Advantage</a:t>
            </a:r>
          </a:p>
          <a:p>
            <a:pPr lvl="1">
              <a:buClr>
                <a:srgbClr val="0070C0"/>
              </a:buClr>
            </a:pPr>
            <a:r>
              <a:rPr lang="en-US" altLang="ko-KR" sz="2400" dirty="0">
                <a:ea typeface="굴림" panose="020B0600000101010101" pitchFamily="50" charset="-127"/>
              </a:rPr>
              <a:t>Can learn easily</a:t>
            </a:r>
          </a:p>
          <a:p>
            <a:pPr lvl="1">
              <a:buClr>
                <a:srgbClr val="0070C0"/>
              </a:buClr>
            </a:pPr>
            <a:r>
              <a:rPr lang="en-US" altLang="ko-KR" sz="2400" dirty="0">
                <a:ea typeface="굴림" panose="020B0600000101010101" pitchFamily="50" charset="-127"/>
              </a:rPr>
              <a:t>Can include a program written by another language</a:t>
            </a:r>
          </a:p>
          <a:p>
            <a:pPr lvl="1">
              <a:buClr>
                <a:srgbClr val="0070C0"/>
              </a:buClr>
            </a:pPr>
            <a:r>
              <a:rPr lang="en-US" altLang="ko-KR" sz="2400" dirty="0">
                <a:ea typeface="굴림" panose="020B0600000101010101" pitchFamily="50" charset="-127"/>
              </a:rPr>
              <a:t>Automatic memory management.</a:t>
            </a:r>
          </a:p>
          <a:p>
            <a:pPr lvl="1">
              <a:buClr>
                <a:srgbClr val="0070C0"/>
              </a:buClr>
            </a:pPr>
            <a:endParaRPr lang="en-US" altLang="ko-KR" sz="2400" b="1" dirty="0">
              <a:ea typeface="굴림" panose="020B0600000101010101" pitchFamily="50" charset="-127"/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sz="2800" b="1" dirty="0">
                <a:ea typeface="굴림" panose="020B0600000101010101" pitchFamily="50" charset="-127"/>
              </a:rPr>
              <a:t>disadvantage</a:t>
            </a:r>
            <a:endParaRPr lang="en-US" altLang="ko-KR" sz="2800" dirty="0">
              <a:ea typeface="굴림" panose="020B0600000101010101" pitchFamily="50" charset="-127"/>
            </a:endParaRPr>
          </a:p>
          <a:p>
            <a:pPr lvl="1">
              <a:buClr>
                <a:srgbClr val="0070C0"/>
              </a:buClr>
            </a:pPr>
            <a:r>
              <a:rPr lang="en-US" altLang="ko-KR" sz="2400" dirty="0">
                <a:ea typeface="굴림" panose="020B0600000101010101" pitchFamily="50" charset="-127"/>
              </a:rPr>
              <a:t>slow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92483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536" y="3284984"/>
            <a:ext cx="8229600" cy="960438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b="1" dirty="0">
                <a:ea typeface="굴림" panose="020B0600000101010101" pitchFamily="50" charset="-127"/>
              </a:rPr>
              <a:t>Introduction to </a:t>
            </a:r>
            <a:r>
              <a:rPr lang="en-US" altLang="ko-KR" b="1" dirty="0" err="1">
                <a:ea typeface="굴림" panose="020B0600000101010101" pitchFamily="50" charset="-127"/>
              </a:rPr>
              <a:t>pycuda</a:t>
            </a:r>
            <a:endParaRPr lang="en-US" altLang="ko-KR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32107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What is </a:t>
            </a:r>
            <a:r>
              <a:rPr lang="en-US" altLang="ko-KR" dirty="0" err="1">
                <a:ea typeface="굴림" panose="020B0600000101010101" pitchFamily="50" charset="-127"/>
              </a:rPr>
              <a:t>pycuda</a:t>
            </a:r>
            <a:r>
              <a:rPr lang="en-US" altLang="ko-KR" dirty="0">
                <a:ea typeface="굴림" panose="020B0600000101010101" pitchFamily="50" charset="-127"/>
              </a:rPr>
              <a:t> &amp; characteristic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ko-KR" sz="2800" b="1" dirty="0" err="1">
                <a:ea typeface="굴림" panose="020B0600000101010101" pitchFamily="50" charset="-127"/>
              </a:rPr>
              <a:t>pycuda</a:t>
            </a:r>
            <a:endParaRPr lang="en-US" altLang="ko-KR" sz="2800" b="1" dirty="0">
              <a:ea typeface="굴림" panose="020B0600000101010101" pitchFamily="50" charset="-127"/>
            </a:endParaRPr>
          </a:p>
          <a:p>
            <a:pPr lvl="1">
              <a:buClr>
                <a:srgbClr val="0070C0"/>
              </a:buClr>
            </a:pPr>
            <a:r>
              <a:rPr lang="en-US" altLang="ko-KR" dirty="0"/>
              <a:t>a Python programming environment for CUDA</a:t>
            </a:r>
          </a:p>
          <a:p>
            <a:pPr lvl="1">
              <a:buClr>
                <a:srgbClr val="0070C0"/>
              </a:buClr>
            </a:pPr>
            <a:endParaRPr lang="en-US" altLang="ko-KR" sz="2400" b="1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800" b="1" dirty="0">
                <a:ea typeface="굴림" panose="020B0600000101010101" pitchFamily="50" charset="-127"/>
              </a:rPr>
              <a:t>characteristic</a:t>
            </a:r>
          </a:p>
          <a:p>
            <a:pPr lvl="1">
              <a:buClr>
                <a:srgbClr val="0070C0"/>
              </a:buClr>
            </a:pPr>
            <a:r>
              <a:rPr lang="en-US" altLang="ko-KR" dirty="0"/>
              <a:t>Object cleanup tied to lifetime of objects</a:t>
            </a:r>
          </a:p>
          <a:p>
            <a:pPr lvl="1">
              <a:buClr>
                <a:srgbClr val="0070C0"/>
              </a:buClr>
            </a:pPr>
            <a:r>
              <a:rPr lang="en-US" altLang="ko-KR" dirty="0"/>
              <a:t>Completeness </a:t>
            </a:r>
          </a:p>
          <a:p>
            <a:pPr lvl="1">
              <a:buClr>
                <a:srgbClr val="0070C0"/>
              </a:buClr>
            </a:pPr>
            <a:r>
              <a:rPr lang="en-US" altLang="ko-KR" dirty="0"/>
              <a:t>Automatic Error Checking</a:t>
            </a:r>
          </a:p>
          <a:p>
            <a:pPr lvl="1">
              <a:buClr>
                <a:srgbClr val="0070C0"/>
              </a:buClr>
            </a:pPr>
            <a:r>
              <a:rPr lang="en-US" altLang="ko-KR" dirty="0"/>
              <a:t>Speed</a:t>
            </a:r>
            <a:endParaRPr lang="en-US" altLang="ko-KR" sz="24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30910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buClr>
                <a:srgbClr val="0070C0"/>
              </a:buClr>
            </a:pPr>
            <a:r>
              <a:rPr lang="en-US" altLang="ko-KR" dirty="0">
                <a:ea typeface="굴림" panose="020B0600000101010101" pitchFamily="50" charset="-127"/>
              </a:rPr>
              <a:t>Installation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b="1" dirty="0"/>
              <a:t>Step 0: Ensure that CUDA is installed and settings are correct</a:t>
            </a:r>
          </a:p>
          <a:p>
            <a:pPr marL="0" indent="0">
              <a:buNone/>
            </a:pPr>
            <a:endParaRPr lang="en-US" altLang="ko-KR" sz="2800" b="1" dirty="0"/>
          </a:p>
          <a:p>
            <a:pPr marL="0" indent="0">
              <a:buNone/>
            </a:pPr>
            <a:r>
              <a:rPr lang="en-US" altLang="ko-KR" sz="2800" b="1" dirty="0"/>
              <a:t>Step 1: Install </a:t>
            </a:r>
            <a:r>
              <a:rPr lang="en-US" altLang="ko-KR" sz="2800" b="1" dirty="0" err="1"/>
              <a:t>gcc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pPr marL="0" indent="0">
              <a:buNone/>
            </a:pPr>
            <a:r>
              <a:rPr lang="en-US" altLang="ko-KR" sz="2800" b="1" dirty="0"/>
              <a:t>Step 2: Install Boost C++ libraries</a:t>
            </a:r>
          </a:p>
          <a:p>
            <a:pPr marL="0" indent="0">
              <a:buNone/>
            </a:pPr>
            <a:endParaRPr lang="en-US" altLang="ko-KR" sz="2800" b="1" dirty="0"/>
          </a:p>
          <a:p>
            <a:pPr marL="0" indent="0">
              <a:buNone/>
            </a:pPr>
            <a:r>
              <a:rPr lang="en-US" altLang="ko-KR" sz="2800" b="1" dirty="0"/>
              <a:t>Step 3: Install </a:t>
            </a:r>
            <a:r>
              <a:rPr lang="en-US" altLang="ko-KR" sz="2800" b="1" dirty="0" err="1"/>
              <a:t>numpy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pPr marL="0" indent="0">
              <a:buNone/>
            </a:pPr>
            <a:r>
              <a:rPr lang="en-US" altLang="ko-KR" sz="2800" b="1" dirty="0"/>
              <a:t>Step 4: Download, unpack and install </a:t>
            </a:r>
            <a:r>
              <a:rPr lang="en-US" altLang="ko-KR" sz="2800" b="1" dirty="0" err="1"/>
              <a:t>PyCUDA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0151880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Tutorial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001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Step 1: import module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Step 2 : initialize data</a:t>
            </a:r>
            <a:endParaRPr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36" t="2561" r="19227" b="89251"/>
          <a:stretch/>
        </p:blipFill>
        <p:spPr>
          <a:xfrm>
            <a:off x="4126176" y="2299974"/>
            <a:ext cx="4280198" cy="9850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5" t="2238" r="67012" b="91070"/>
          <a:stretch/>
        </p:blipFill>
        <p:spPr>
          <a:xfrm>
            <a:off x="761815" y="2299975"/>
            <a:ext cx="2854066" cy="8254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5" t="19827" r="59838" b="53767"/>
          <a:stretch/>
        </p:blipFill>
        <p:spPr>
          <a:xfrm>
            <a:off x="539552" y="4005064"/>
            <a:ext cx="3240360" cy="25620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 t="11635" r="80313" b="83255"/>
          <a:stretch/>
        </p:blipFill>
        <p:spPr>
          <a:xfrm>
            <a:off x="4283019" y="4437113"/>
            <a:ext cx="412335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0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Tutorial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001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Step 3: allocate device memory &amp; data transfer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Step 4 : define kernel function &amp; launch a kernel 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t="16537" r="15646" b="78456"/>
          <a:stretch/>
        </p:blipFill>
        <p:spPr>
          <a:xfrm>
            <a:off x="4546546" y="2348880"/>
            <a:ext cx="4428127" cy="5258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45083" r="46063" b="45118"/>
          <a:stretch/>
        </p:blipFill>
        <p:spPr>
          <a:xfrm>
            <a:off x="219720" y="2235353"/>
            <a:ext cx="4295026" cy="7332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7" t="22836" r="13878" b="60383"/>
          <a:stretch/>
        </p:blipFill>
        <p:spPr>
          <a:xfrm>
            <a:off x="4378105" y="4005064"/>
            <a:ext cx="4756312" cy="17623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29000" r="54725" b="60776"/>
          <a:stretch/>
        </p:blipFill>
        <p:spPr>
          <a:xfrm>
            <a:off x="74796" y="3929088"/>
            <a:ext cx="4209172" cy="10608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55267" r="58647" b="36073"/>
          <a:stretch/>
        </p:blipFill>
        <p:spPr>
          <a:xfrm>
            <a:off x="45839" y="5191954"/>
            <a:ext cx="3936475" cy="9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57481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27930</TotalTime>
  <Words>1139</Words>
  <Application>Microsoft Office PowerPoint</Application>
  <PresentationFormat>화면 슬라이드 쇼(4:3)</PresentationFormat>
  <Paragraphs>162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맑은 고딕</vt:lpstr>
      <vt:lpstr>Arial</vt:lpstr>
      <vt:lpstr>Tw Cen MT</vt:lpstr>
      <vt:lpstr>Wingdings 3</vt:lpstr>
      <vt:lpstr>심플 테마</vt:lpstr>
      <vt:lpstr>pycuda </vt:lpstr>
      <vt:lpstr>Outline</vt:lpstr>
      <vt:lpstr>Introduction to python</vt:lpstr>
      <vt:lpstr>What is python</vt:lpstr>
      <vt:lpstr>Introduction to pycuda</vt:lpstr>
      <vt:lpstr>What is pycuda &amp; characteristic</vt:lpstr>
      <vt:lpstr>Installation</vt:lpstr>
      <vt:lpstr>Tutorial</vt:lpstr>
      <vt:lpstr>Tutorial</vt:lpstr>
      <vt:lpstr>Tutorial</vt:lpstr>
      <vt:lpstr>Compare pycuda &amp; cuda in c</vt:lpstr>
      <vt:lpstr>Compare pycuda &amp; cuda in c</vt:lpstr>
      <vt:lpstr>Conclusions</vt:lpstr>
      <vt:lpstr>Thank you for listening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1316</cp:revision>
  <cp:lastPrinted>2017-04-10T03:19:29Z</cp:lastPrinted>
  <dcterms:created xsi:type="dcterms:W3CDTF">2009-02-06T01:28:03Z</dcterms:created>
  <dcterms:modified xsi:type="dcterms:W3CDTF">2017-05-31T16:11:12Z</dcterms:modified>
  <cp:contentStatus>Final</cp:contentStatus>
</cp:coreProperties>
</file>