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76" r:id="rId5"/>
    <p:sldId id="277" r:id="rId6"/>
    <p:sldId id="279" r:id="rId7"/>
    <p:sldId id="270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56741" autoAdjust="0"/>
  </p:normalViewPr>
  <p:slideViewPr>
    <p:cSldViewPr snapToGrid="0">
      <p:cViewPr varScale="1">
        <p:scale>
          <a:sx n="65" d="100"/>
          <a:sy n="65" d="100"/>
        </p:scale>
        <p:origin x="289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480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2897-04EB-4727-A15B-46D1DB3F15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E9FD0-223F-4719-A1F5-666918D37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1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Hi, my name is </a:t>
            </a:r>
            <a:r>
              <a:rPr lang="en-US" altLang="ko-KR" dirty="0" err="1"/>
              <a:t>kim</a:t>
            </a:r>
            <a:r>
              <a:rPr lang="en-US" altLang="ko-KR" dirty="0"/>
              <a:t> </a:t>
            </a:r>
            <a:r>
              <a:rPr lang="en-US" altLang="ko-KR" dirty="0" err="1"/>
              <a:t>jin</a:t>
            </a:r>
            <a:r>
              <a:rPr lang="en-US" altLang="ko-KR" dirty="0"/>
              <a:t> </a:t>
            </a:r>
            <a:r>
              <a:rPr lang="en-US" altLang="ko-KR" dirty="0" err="1"/>
              <a:t>kwon</a:t>
            </a:r>
            <a:r>
              <a:rPr lang="en-US" altLang="ko-KR" dirty="0"/>
              <a:t>, I am going to tell you my project subject. </a:t>
            </a:r>
          </a:p>
          <a:p>
            <a:r>
              <a:rPr lang="en-US" altLang="ko-KR" dirty="0"/>
              <a:t>My project subject is a simplex method using </a:t>
            </a:r>
            <a:r>
              <a:rPr lang="en-US" altLang="ko-KR" dirty="0" err="1"/>
              <a:t>cuda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7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outline about my presentation.</a:t>
            </a:r>
          </a:p>
          <a:p>
            <a:r>
              <a:rPr lang="en-US" altLang="ko-KR" dirty="0"/>
              <a:t>First I will tell you my motivation and my delivery. </a:t>
            </a:r>
          </a:p>
          <a:p>
            <a:r>
              <a:rPr lang="en-US" altLang="ko-KR" dirty="0"/>
              <a:t>And then I will tell you what is the linear programming and simplex method. And then how to solve this problem. And final I will tell you the schedule.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39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This is my motivation.</a:t>
            </a:r>
          </a:p>
          <a:p>
            <a:r>
              <a:rPr lang="en-US" altLang="ko-KR" baseline="0" dirty="0"/>
              <a:t>Complexity and size of linear problem is increase over the time so, we need the more computation power. And the simplex method is an well-adapted to </a:t>
            </a:r>
            <a:r>
              <a:rPr lang="en-US" altLang="ko-KR" baseline="0" dirty="0" err="1"/>
              <a:t>gpu</a:t>
            </a:r>
            <a:r>
              <a:rPr lang="en-US" altLang="ko-KR" baseline="0" dirty="0"/>
              <a:t> model. </a:t>
            </a:r>
          </a:p>
          <a:p>
            <a:r>
              <a:rPr lang="en-US" altLang="ko-KR" baseline="0" dirty="0"/>
              <a:t>So we can easily implement new program with </a:t>
            </a:r>
            <a:r>
              <a:rPr lang="en-US" altLang="ko-KR" baseline="0" dirty="0" err="1"/>
              <a:t>gpu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My aim is speed up the simplex method with </a:t>
            </a:r>
            <a:r>
              <a:rPr lang="en-US" altLang="ko-KR" baseline="0" dirty="0" err="1"/>
              <a:t>gpu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Before mention about the simplex method. You should understand what the linear programming is.</a:t>
            </a:r>
          </a:p>
          <a:p>
            <a:r>
              <a:rPr lang="en-US" altLang="ko-KR" baseline="0" dirty="0"/>
              <a:t>Linear program is a kind of optimization problem whose requirements are represented by linear relationships.</a:t>
            </a:r>
          </a:p>
          <a:p>
            <a:r>
              <a:rPr lang="en-US" altLang="ko-KR" baseline="0" dirty="0"/>
              <a:t>The object function and </a:t>
            </a:r>
            <a:r>
              <a:rPr lang="en-US" altLang="ko-KR" baseline="0" dirty="0" err="1"/>
              <a:t>constrants</a:t>
            </a:r>
            <a:r>
              <a:rPr lang="en-US" altLang="ko-KR" baseline="0" dirty="0"/>
              <a:t> indicate the requirements.</a:t>
            </a:r>
          </a:p>
          <a:p>
            <a:r>
              <a:rPr lang="en-US" altLang="ko-KR" baseline="0" dirty="0"/>
              <a:t>This is a example of a linear programming, and I will use this example to explain about it.</a:t>
            </a:r>
          </a:p>
          <a:p>
            <a:r>
              <a:rPr lang="en-US" altLang="ko-KR" baseline="0" dirty="0"/>
              <a:t>In this example you can see the inequality. And we can switch from inequality to equality buy adding variable. And we call it a slack variable. </a:t>
            </a:r>
          </a:p>
          <a:p>
            <a:r>
              <a:rPr lang="en-US" altLang="ko-KR" baseline="0" dirty="0"/>
              <a:t>In the right side, you can see the transformation.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6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I will explain about what the</a:t>
            </a:r>
            <a:r>
              <a:rPr lang="ko-KR" altLang="en-US" baseline="0" dirty="0"/>
              <a:t> </a:t>
            </a:r>
            <a:r>
              <a:rPr lang="en-US" altLang="ko-KR" baseline="0" dirty="0"/>
              <a:t>simplex</a:t>
            </a:r>
            <a:r>
              <a:rPr lang="ko-KR" altLang="en-US" baseline="0" dirty="0"/>
              <a:t> </a:t>
            </a:r>
            <a:r>
              <a:rPr lang="en-US" altLang="ko-KR" baseline="0" dirty="0"/>
              <a:t>method is.</a:t>
            </a:r>
          </a:p>
          <a:p>
            <a:r>
              <a:rPr lang="en-US" altLang="ko-KR" baseline="0" dirty="0"/>
              <a:t>Simplex method is a method to solve the linear programming</a:t>
            </a:r>
          </a:p>
          <a:p>
            <a:r>
              <a:rPr lang="en-US" altLang="ko-KR" baseline="0" dirty="0"/>
              <a:t>There are two kind of variable basic variable and non-basic variable. </a:t>
            </a:r>
          </a:p>
          <a:p>
            <a:r>
              <a:rPr lang="en-US" altLang="ko-KR" baseline="0" dirty="0"/>
              <a:t>Basic variable is a variable in the basic solution. And non-basic variable is not a in the basic solution.</a:t>
            </a:r>
          </a:p>
          <a:p>
            <a:r>
              <a:rPr lang="en-US" altLang="ko-KR" baseline="0" dirty="0"/>
              <a:t>Basic solution is a solution that satisfice the equality condition in the </a:t>
            </a:r>
            <a:r>
              <a:rPr lang="en-US" altLang="ko-KR" baseline="0" dirty="0" err="1"/>
              <a:t>lp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You just think basic variable is non-null value, and non-basic variable is zero value.</a:t>
            </a:r>
          </a:p>
          <a:p>
            <a:r>
              <a:rPr lang="en-US" altLang="ko-KR" baseline="0" dirty="0"/>
              <a:t>In the graph you can the coordinate. The bold one represent the extend point that show all of the variable.</a:t>
            </a:r>
          </a:p>
          <a:p>
            <a:r>
              <a:rPr lang="en-US" altLang="ko-KR" baseline="0" dirty="0"/>
              <a:t>The first one indicate x1-coordinate, and second one indicate x2-coordinate, and third one indicate x3-coordinate, and last one indicate x4-coordinate.</a:t>
            </a:r>
          </a:p>
          <a:p>
            <a:r>
              <a:rPr lang="en-US" altLang="ko-KR" baseline="0" dirty="0"/>
              <a:t>In the right bottom, you can see the one point that have x1 6 and x4 3 that mean x1,x4 is basic variable. And x2 x3 is non-basic variable .</a:t>
            </a:r>
          </a:p>
          <a:p>
            <a:r>
              <a:rPr lang="en-US" altLang="ko-KR" baseline="0" dirty="0"/>
              <a:t>I will explain the step.</a:t>
            </a:r>
          </a:p>
          <a:p>
            <a:r>
              <a:rPr lang="en-US" altLang="ko-KR" baseline="0" dirty="0"/>
              <a:t>First start from a basic feasible solution.</a:t>
            </a:r>
          </a:p>
          <a:p>
            <a:r>
              <a:rPr lang="en-US" altLang="ko-KR" baseline="0" dirty="0"/>
              <a:t>And then try to move an adjacent </a:t>
            </a:r>
            <a:r>
              <a:rPr lang="en-US" altLang="ko-KR" baseline="0" dirty="0" err="1"/>
              <a:t>bfs</a:t>
            </a:r>
            <a:r>
              <a:rPr lang="en-US" altLang="ko-KR" baseline="0" dirty="0"/>
              <a:t> when you have a better objective value.</a:t>
            </a:r>
          </a:p>
          <a:p>
            <a:r>
              <a:rPr lang="en-US" altLang="ko-KR" baseline="0" dirty="0"/>
              <a:t>For example. When you start from a point 6,0 you can go a point 3,3 cause it give you better objective value. </a:t>
            </a:r>
          </a:p>
          <a:p>
            <a:r>
              <a:rPr lang="en-US" altLang="ko-KR" baseline="0" dirty="0"/>
              <a:t>During this process, you can see the change in the basic variable and non-basic variable.</a:t>
            </a:r>
          </a:p>
          <a:p>
            <a:r>
              <a:rPr lang="en-US" altLang="ko-KR" baseline="0" dirty="0"/>
              <a:t>X4 leave from the basic variable and x2 enter the basic variable. And we call the x4 leaving variable, and x2 entering variable 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9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This is my plain.</a:t>
            </a:r>
          </a:p>
          <a:p>
            <a:r>
              <a:rPr lang="en-US" altLang="ko-KR" baseline="0" dirty="0"/>
              <a:t>There are 3 way to get a better performance.</a:t>
            </a:r>
          </a:p>
          <a:p>
            <a:r>
              <a:rPr lang="en-US" altLang="ko-KR" baseline="0" dirty="0"/>
              <a:t>First one is selecting entering variable. There are </a:t>
            </a:r>
            <a:r>
              <a:rPr lang="en-US" altLang="ko-KR" baseline="0" dirty="0" err="1"/>
              <a:t>serveral</a:t>
            </a:r>
            <a:r>
              <a:rPr lang="en-US" altLang="ko-KR" baseline="0" dirty="0"/>
              <a:t> method to select entering variable, and one of them is steepest-edge method.</a:t>
            </a:r>
          </a:p>
          <a:p>
            <a:r>
              <a:rPr lang="en-US" altLang="ko-KR" baseline="0" dirty="0"/>
              <a:t>In the previous example, you can find two way. And select entering variable decide the direction. </a:t>
            </a:r>
          </a:p>
          <a:p>
            <a:r>
              <a:rPr lang="en-US" altLang="ko-KR" baseline="0" dirty="0"/>
              <a:t>You can see the steepest-edge method equation. And we can speed up this formulation using parallel reduction.</a:t>
            </a:r>
          </a:p>
          <a:p>
            <a:r>
              <a:rPr lang="en-US" altLang="ko-KR" baseline="0" dirty="0"/>
              <a:t>Second one is leaving variable. You can see the equation. And we can also speed up this formulation using parallel reduction.</a:t>
            </a:r>
          </a:p>
          <a:p>
            <a:r>
              <a:rPr lang="en-US" altLang="ko-KR" baseline="0" dirty="0"/>
              <a:t>Final one is update the data. When I explain about the simplex method. I just show the picture, but </a:t>
            </a:r>
            <a:r>
              <a:rPr lang="en-US" altLang="ko-KR" baseline="0" dirty="0" err="1"/>
              <a:t>actuaclly</a:t>
            </a:r>
            <a:r>
              <a:rPr lang="en-US" altLang="ko-KR" baseline="0" dirty="0"/>
              <a:t> calculation cause</a:t>
            </a:r>
            <a:r>
              <a:rPr lang="ko-KR" altLang="en-US" baseline="0" dirty="0"/>
              <a:t> </a:t>
            </a:r>
            <a:r>
              <a:rPr lang="en-US" altLang="ko-KR" baseline="0" dirty="0"/>
              <a:t>many</a:t>
            </a:r>
            <a:r>
              <a:rPr lang="ko-KR" altLang="en-US" baseline="0" dirty="0"/>
              <a:t> </a:t>
            </a:r>
            <a:r>
              <a:rPr lang="en-US" altLang="ko-KR" baseline="0" dirty="0"/>
              <a:t>matrix</a:t>
            </a:r>
            <a:r>
              <a:rPr lang="ko-KR" altLang="en-US" baseline="0" dirty="0"/>
              <a:t> </a:t>
            </a:r>
            <a:r>
              <a:rPr lang="en-US" altLang="ko-KR" baseline="0" dirty="0"/>
              <a:t>calculation.</a:t>
            </a:r>
            <a:r>
              <a:rPr lang="ko-KR" altLang="en-US" baseline="0" dirty="0"/>
              <a:t> </a:t>
            </a:r>
            <a:endParaRPr lang="en-US" altLang="ko-KR" baseline="0" dirty="0"/>
          </a:p>
          <a:p>
            <a:r>
              <a:rPr lang="en-US" altLang="ko-KR" baseline="0" dirty="0"/>
              <a:t>So when we move from one </a:t>
            </a:r>
            <a:r>
              <a:rPr lang="en-US" altLang="ko-KR" baseline="0" dirty="0" err="1"/>
              <a:t>bfs</a:t>
            </a:r>
            <a:r>
              <a:rPr lang="en-US" altLang="ko-KR" baseline="0" dirty="0"/>
              <a:t> to another </a:t>
            </a:r>
            <a:r>
              <a:rPr lang="en-US" altLang="ko-KR" baseline="0" dirty="0" err="1"/>
              <a:t>bfs</a:t>
            </a:r>
            <a:r>
              <a:rPr lang="en-US" altLang="ko-KR" baseline="0" dirty="0"/>
              <a:t>, some of the matrix should be calculated. To speed up, we just divide the job.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78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 I will implement non-</a:t>
            </a:r>
            <a:r>
              <a:rPr lang="en-US" altLang="ko-KR" dirty="0" err="1"/>
              <a:t>gpu</a:t>
            </a:r>
            <a:r>
              <a:rPr lang="en-US" altLang="ko-KR" dirty="0"/>
              <a:t> program that can be used as base line.</a:t>
            </a:r>
          </a:p>
          <a:p>
            <a:r>
              <a:rPr lang="en-US" altLang="ko-KR" dirty="0"/>
              <a:t>And then implement entering variable </a:t>
            </a:r>
            <a:r>
              <a:rPr lang="en-US" altLang="ko-KR" dirty="0" err="1"/>
              <a:t>reductionand</a:t>
            </a:r>
            <a:r>
              <a:rPr lang="en-US" altLang="ko-KR" dirty="0"/>
              <a:t> then leaving variable reduction and then implementing update the data. </a:t>
            </a:r>
          </a:p>
          <a:p>
            <a:r>
              <a:rPr lang="en-US" altLang="ko-KR" dirty="0"/>
              <a:t>And finally I run some simulation to get a result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E9FD0-223F-4719-A1F5-666918D3707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30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0534-3BFF-4130-A865-0F21A20F32A6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E686-87B1-41BA-A518-350DB8DEE2EB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0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B7A4-43E3-4E2A-9B67-B8CBC0573B3A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55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4788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1E9-85E6-4A01-9069-810C76AE1F25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26" y="360000"/>
            <a:ext cx="1438717" cy="47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F9AD-C3B1-4F59-B120-3B5E2C7CB63F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72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9093-F86E-4FD7-AB09-9C77FFFD66C5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2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4376B-DF3D-4437-A4A0-E42FBF07A4C0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21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00DB4-524A-4F9F-8C53-EFAB257387A7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9F3CD-9BC9-4CB6-9A9D-93C5EA3545BD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77A4F-6C04-4821-BD9B-7ADD21BBD508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1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F649E-6D8A-40F6-8243-C08A672FA487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78CA-C9F6-484F-8FA2-291E6AC5638E}" type="datetime1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Embedded Computing Lab.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A3662-9B0C-4EC5-8F8D-8FD08D7FC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79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757997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A simplex method using </a:t>
            </a:r>
            <a:r>
              <a:rPr lang="en-US" altLang="ko-KR" sz="4400" dirty="0" err="1"/>
              <a:t>cuda</a:t>
            </a:r>
            <a:endParaRPr lang="ko-KR" altLang="en-US" sz="4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en-US" altLang="ko-KR" dirty="0"/>
              <a:t>Kim, </a:t>
            </a:r>
            <a:r>
              <a:rPr lang="en-US" altLang="ko-KR"/>
              <a:t>Jinkwon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Embedded Computing Lab.</a:t>
            </a:r>
          </a:p>
          <a:p>
            <a:r>
              <a:rPr lang="en-US" altLang="ko-KR" dirty="0"/>
              <a:t>KAIST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234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Motivation &amp; Deliverable</a:t>
            </a:r>
          </a:p>
          <a:p>
            <a:r>
              <a:rPr lang="en-US" altLang="ko-KR" dirty="0"/>
              <a:t>Problem description</a:t>
            </a:r>
          </a:p>
          <a:p>
            <a:pPr lvl="1"/>
            <a:r>
              <a:rPr lang="en-US" altLang="ko-KR" dirty="0"/>
              <a:t>linear programming</a:t>
            </a:r>
          </a:p>
          <a:p>
            <a:pPr lvl="1"/>
            <a:r>
              <a:rPr lang="en-US" altLang="ko-KR" dirty="0"/>
              <a:t>Simplex method</a:t>
            </a:r>
          </a:p>
          <a:p>
            <a:r>
              <a:rPr lang="en-US" altLang="ko-KR" dirty="0"/>
              <a:t>How to solve </a:t>
            </a:r>
          </a:p>
          <a:p>
            <a:r>
              <a:rPr lang="en-US" altLang="ko-KR" dirty="0"/>
              <a:t>Schedule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811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40000"/>
            <a:ext cx="7886700" cy="4788000"/>
          </a:xfrm>
        </p:spPr>
        <p:txBody>
          <a:bodyPr/>
          <a:lstStyle/>
          <a:p>
            <a:r>
              <a:rPr lang="en-US" altLang="ko-KR" dirty="0"/>
              <a:t>Increasing complexity and size of LP problem from the industry, drives the demand for more computational power.</a:t>
            </a:r>
          </a:p>
          <a:p>
            <a:r>
              <a:rPr lang="en-US" altLang="ko-KR" dirty="0"/>
              <a:t>The simplex method is an well-adapted to GPU model [1]</a:t>
            </a:r>
          </a:p>
          <a:p>
            <a:pPr marL="0" indent="0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altLang="ko-KR" dirty="0">
                <a:solidFill>
                  <a:srgbClr val="C00000"/>
                </a:solidFill>
              </a:rPr>
              <a:t>Speed up the simplex method with GPU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5985833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[1] Meyer, Xavier,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Bastien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Chopard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, and Paul Albuquerque. "A branch-and-bound algorithm using multiple GPU-based LP solvers." High Performance Computing (</a:t>
            </a:r>
            <a:r>
              <a:rPr lang="en-US" altLang="ko-KR" sz="1200" b="1" dirty="0" err="1">
                <a:solidFill>
                  <a:schemeClr val="bg1">
                    <a:lumMod val="65000"/>
                  </a:schemeClr>
                </a:solidFill>
              </a:rPr>
              <a:t>HiPC</a:t>
            </a:r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), 2013 20th International Conference on. IEEE, 2013.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205740" y="1440000"/>
                <a:ext cx="8309610" cy="5281476"/>
              </a:xfrm>
            </p:spPr>
            <p:txBody>
              <a:bodyPr/>
              <a:lstStyle/>
              <a:p>
                <a:r>
                  <a:rPr lang="en-US" altLang="ko-KR" dirty="0"/>
                  <a:t>linear programming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- </a:t>
                </a:r>
                <a:r>
                  <a:rPr lang="en-US" altLang="ko-KR" sz="2400" dirty="0"/>
                  <a:t>a kind of optimization problem whose requirements are represented by linear relationships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sz="2000" dirty="0"/>
                  <a:t>Min   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≤6</m:t>
                    </m:r>
                  </m:oMath>
                </a14:m>
                <a:r>
                  <a:rPr lang="en-US" altLang="ko-KR" sz="2000" dirty="0"/>
                  <a:t> 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≤3 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sz="2000" dirty="0"/>
                  <a:t>   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" y="1440000"/>
                <a:ext cx="8309610" cy="5281476"/>
              </a:xfrm>
              <a:blipFill>
                <a:blip r:embed="rId3"/>
                <a:stretch>
                  <a:fillRect l="-1321" t="-18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flipH="1">
                <a:off x="5340668" y="3424243"/>
                <a:ext cx="4652010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ko-KR" sz="2800" dirty="0">
                    <a:solidFill>
                      <a:prstClr val="black"/>
                    </a:solidFill>
                  </a:rPr>
                  <a:t>	</a:t>
                </a:r>
                <a:r>
                  <a:rPr lang="en-US" altLang="ko-KR" sz="2000" dirty="0">
                    <a:solidFill>
                      <a:prstClr val="black"/>
                    </a:solidFill>
                  </a:rPr>
                  <a:t>Min   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</a:rPr>
                  <a:t> 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     =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</a:rPr>
                  <a:t>  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      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endParaRPr lang="en-US" altLang="ko-KR" sz="2000" dirty="0">
                  <a:solidFill>
                    <a:prstClr val="black"/>
                  </a:solidFill>
                </a:endParaRP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ko-KR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</m:t>
                            </m:r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40668" y="3424243"/>
                <a:ext cx="4652010" cy="1695849"/>
              </a:xfrm>
              <a:prstGeom prst="rect">
                <a:avLst/>
              </a:prstGeom>
              <a:blipFill>
                <a:blip r:embed="rId4"/>
                <a:stretch>
                  <a:fillRect l="-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오른쪽 17"/>
          <p:cNvSpPr/>
          <p:nvPr/>
        </p:nvSpPr>
        <p:spPr>
          <a:xfrm>
            <a:off x="3800475" y="3839146"/>
            <a:ext cx="1120140" cy="64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4695" y="4569454"/>
                <a:ext cx="2594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Add slack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95" y="4569454"/>
                <a:ext cx="2594610" cy="369332"/>
              </a:xfrm>
              <a:prstGeom prst="rect">
                <a:avLst/>
              </a:prstGeom>
              <a:blipFill>
                <a:blip r:embed="rId5"/>
                <a:stretch>
                  <a:fillRect l="-1878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28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Problem description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65860"/>
            <a:ext cx="7886700" cy="5406390"/>
          </a:xfrm>
        </p:spPr>
        <p:txBody>
          <a:bodyPr/>
          <a:lstStyle/>
          <a:p>
            <a:r>
              <a:rPr lang="en-US" altLang="ko-KR" sz="1800" dirty="0"/>
              <a:t>Simplex method</a:t>
            </a:r>
          </a:p>
          <a:p>
            <a:pPr marL="0" indent="0">
              <a:buNone/>
            </a:pPr>
            <a:r>
              <a:rPr lang="en-US" altLang="ko-KR" sz="1800" dirty="0"/>
              <a:t>Basic variable – a variable in the basic solution (!=0)</a:t>
            </a:r>
          </a:p>
          <a:p>
            <a:pPr marL="0" indent="0">
              <a:buNone/>
            </a:pPr>
            <a:r>
              <a:rPr lang="en-US" altLang="ko-KR" sz="1800" dirty="0"/>
              <a:t>Non-basic variable  - a variable not in the basic solution (=0)</a:t>
            </a:r>
          </a:p>
          <a:p>
            <a:pPr marL="0" indent="0">
              <a:buNone/>
            </a:pPr>
            <a:r>
              <a:rPr lang="en-US" altLang="ko-KR" sz="1800" dirty="0"/>
              <a:t>Step</a:t>
            </a:r>
          </a:p>
          <a:p>
            <a:pPr marL="0" indent="0">
              <a:buNone/>
            </a:pPr>
            <a:r>
              <a:rPr lang="en-US" altLang="ko-KR" sz="1800" dirty="0"/>
              <a:t> 1. start from a BFS(basic feasible solution)</a:t>
            </a:r>
          </a:p>
          <a:p>
            <a:pPr marL="0" indent="0">
              <a:buNone/>
            </a:pPr>
            <a:r>
              <a:rPr lang="en-US" altLang="ko-KR" sz="1800" dirty="0"/>
              <a:t> 2. try to move an “adjacent” BFS with a better objective (z value)  </a:t>
            </a:r>
          </a:p>
          <a:p>
            <a:pPr marL="0" indent="0">
              <a:buNone/>
            </a:pPr>
            <a:r>
              <a:rPr lang="en-US" altLang="ko-KR" sz="1800" dirty="0"/>
              <a:t> 3. until the adjacent </a:t>
            </a:r>
            <a:r>
              <a:rPr lang="en-US" altLang="ko-KR" sz="1800" dirty="0" err="1"/>
              <a:t>bfs</a:t>
            </a:r>
            <a:r>
              <a:rPr lang="en-US" altLang="ko-KR" sz="1800" dirty="0"/>
              <a:t> does not exist.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5</a:t>
            </a:fld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954531" y="3743484"/>
            <a:ext cx="4925174" cy="2977992"/>
            <a:chOff x="2076853" y="3551767"/>
            <a:chExt cx="4661129" cy="2780033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rcRect l="66000" t="30871" r="16625" b="35585"/>
            <a:stretch/>
          </p:blipFill>
          <p:spPr>
            <a:xfrm>
              <a:off x="2245992" y="3551767"/>
              <a:ext cx="4491990" cy="271458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234940" y="5987019"/>
              <a:ext cx="1447583" cy="34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n-US" altLang="ko-KR" dirty="0">
                  <a:solidFill>
                    <a:srgbClr val="C00000"/>
                  </a:solidFill>
                </a:rPr>
                <a:t>6</a:t>
              </a:r>
              <a:r>
                <a:rPr lang="en-US" altLang="ko-KR" dirty="0"/>
                <a:t>,0,0,</a:t>
              </a:r>
              <a:r>
                <a:rPr lang="en-US" altLang="ko-KR" dirty="0">
                  <a:solidFill>
                    <a:srgbClr val="C00000"/>
                  </a:solidFill>
                </a:rPr>
                <a:t>3</a:t>
              </a:r>
              <a:r>
                <a:rPr lang="en-US" altLang="ko-KR" dirty="0"/>
                <a:t>) Z= 18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88534" y="4652566"/>
              <a:ext cx="1386900" cy="34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n-US" altLang="ko-KR" dirty="0">
                  <a:solidFill>
                    <a:srgbClr val="C00000"/>
                  </a:solidFill>
                </a:rPr>
                <a:t>3</a:t>
              </a:r>
              <a:r>
                <a:rPr lang="en-US" altLang="ko-KR" dirty="0"/>
                <a:t>,</a:t>
              </a:r>
              <a:r>
                <a:rPr lang="en-US" altLang="ko-KR" dirty="0">
                  <a:solidFill>
                    <a:srgbClr val="C00000"/>
                  </a:solidFill>
                </a:rPr>
                <a:t>3</a:t>
              </a:r>
              <a:r>
                <a:rPr lang="en-US" altLang="ko-KR" dirty="0"/>
                <a:t>,0,0) Z = 6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76853" y="4744601"/>
              <a:ext cx="1453651" cy="34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(0,</a:t>
              </a:r>
              <a:r>
                <a:rPr lang="en-US" altLang="ko-KR" dirty="0">
                  <a:solidFill>
                    <a:srgbClr val="C00000"/>
                  </a:solidFill>
                </a:rPr>
                <a:t>3</a:t>
              </a:r>
              <a:r>
                <a:rPr lang="en-US" altLang="ko-KR" dirty="0"/>
                <a:t>,</a:t>
              </a:r>
              <a:r>
                <a:rPr lang="en-US" altLang="ko-KR" dirty="0">
                  <a:solidFill>
                    <a:srgbClr val="C00000"/>
                  </a:solidFill>
                </a:rPr>
                <a:t>6</a:t>
              </a:r>
              <a:r>
                <a:rPr lang="en-US" altLang="ko-KR" dirty="0"/>
                <a:t>,0) Z = -3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09316" y="5807840"/>
              <a:ext cx="1336836" cy="344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(0,0,</a:t>
              </a:r>
              <a:r>
                <a:rPr lang="en-US" altLang="ko-KR" dirty="0">
                  <a:solidFill>
                    <a:srgbClr val="C00000"/>
                  </a:solidFill>
                </a:rPr>
                <a:t>6</a:t>
              </a:r>
              <a:r>
                <a:rPr lang="en-US" altLang="ko-KR" dirty="0"/>
                <a:t>,</a:t>
              </a:r>
              <a:r>
                <a:rPr lang="en-US" altLang="ko-KR" dirty="0">
                  <a:solidFill>
                    <a:srgbClr val="C00000"/>
                  </a:solidFill>
                </a:rPr>
                <a:t>3</a:t>
              </a:r>
              <a:r>
                <a:rPr lang="en-US" altLang="ko-KR" dirty="0"/>
                <a:t>) Z= 0</a:t>
              </a:r>
              <a:endParaRPr lang="ko-KR" altLang="en-US" dirty="0"/>
            </a:p>
          </p:txBody>
        </p:sp>
        <p:cxnSp>
          <p:nvCxnSpPr>
            <p:cNvPr id="23" name="직선 화살표 연결선 22"/>
            <p:cNvCxnSpPr>
              <a:cxnSpLocks/>
            </p:cNvCxnSpPr>
            <p:nvPr/>
          </p:nvCxnSpPr>
          <p:spPr>
            <a:xfrm flipH="1" flipV="1">
              <a:off x="4789170" y="5200650"/>
              <a:ext cx="754380" cy="637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cxnSpLocks/>
            </p:cNvCxnSpPr>
            <p:nvPr/>
          </p:nvCxnSpPr>
          <p:spPr>
            <a:xfrm flipH="1">
              <a:off x="3383280" y="5021898"/>
              <a:ext cx="7052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93330" y="5565211"/>
                <a:ext cx="24265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leaving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entering variable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30" y="5565211"/>
                <a:ext cx="2426562" cy="523220"/>
              </a:xfrm>
              <a:prstGeom prst="rect">
                <a:avLst/>
              </a:prstGeom>
              <a:blipFill>
                <a:blip r:embed="rId4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95115" y="4474589"/>
                <a:ext cx="19764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leaving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entering variable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115" y="4474589"/>
                <a:ext cx="1976438" cy="523220"/>
              </a:xfrm>
              <a:prstGeom prst="rect">
                <a:avLst/>
              </a:prstGeom>
              <a:blipFill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54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0000"/>
            <a:ext cx="7886700" cy="900000"/>
          </a:xfrm>
        </p:spPr>
        <p:txBody>
          <a:bodyPr/>
          <a:lstStyle/>
          <a:p>
            <a:r>
              <a:rPr lang="en-US" altLang="ko-KR" dirty="0"/>
              <a:t>How to solve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131570"/>
            <a:ext cx="7886700" cy="509643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1.Select entering variable          =   parallel reduction</a:t>
            </a:r>
          </a:p>
          <a:p>
            <a:pPr marL="0" indent="0">
              <a:buNone/>
            </a:pPr>
            <a:r>
              <a:rPr lang="en-US" altLang="ko-KR" dirty="0"/>
              <a:t>	Steepest-edge method 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2.Select leaving variable             =   parallel reduction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3.Update the data                       =  divide the job 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D88A3662-9B0C-4EC5-8F8D-8FD08D7FC39E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56394" t="51997" r="30875" b="40416"/>
          <a:stretch/>
        </p:blipFill>
        <p:spPr>
          <a:xfrm>
            <a:off x="1235034" y="2334600"/>
            <a:ext cx="5559983" cy="1037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57000" t="67595" r="31303" b="28811"/>
          <a:stretch/>
        </p:blipFill>
        <p:spPr>
          <a:xfrm>
            <a:off x="1417320" y="4466340"/>
            <a:ext cx="4491990" cy="4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8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A3662-9B0C-4EC5-8F8D-8FD08D7FC39E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그룹 34"/>
          <p:cNvGrpSpPr>
            <a:grpSpLocks/>
          </p:cNvGrpSpPr>
          <p:nvPr/>
        </p:nvGrpSpPr>
        <p:grpSpPr bwMode="auto">
          <a:xfrm>
            <a:off x="335902" y="1763019"/>
            <a:ext cx="8189437" cy="4002088"/>
            <a:chOff x="949325" y="2428875"/>
            <a:chExt cx="8222355" cy="4002088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2804244" y="3385910"/>
              <a:ext cx="1982040" cy="442749"/>
            </a:xfrm>
            <a:prstGeom prst="rect">
              <a:avLst/>
            </a:prstGeom>
            <a:solidFill>
              <a:srgbClr val="3648F4"/>
            </a:solidFill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/>
                <a:t>Implementing entering variable reduction </a:t>
              </a:r>
              <a:endParaRPr lang="ko-KR" altLang="en-US" sz="1400" dirty="0"/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4770260" y="3820721"/>
              <a:ext cx="1757869" cy="466725"/>
            </a:xfrm>
            <a:prstGeom prst="rect">
              <a:avLst/>
            </a:prstGeom>
            <a:solidFill>
              <a:srgbClr val="3648F4"/>
            </a:solidFill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/>
                <a:t>Implementing leaving variable reduction</a:t>
              </a:r>
              <a:endParaRPr lang="ko-KR" altLang="en-US" sz="1400" dirty="0"/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6544152" y="4287446"/>
              <a:ext cx="1360169" cy="417512"/>
            </a:xfrm>
            <a:prstGeom prst="rect">
              <a:avLst/>
            </a:prstGeom>
            <a:solidFill>
              <a:srgbClr val="3648F4"/>
            </a:solidFill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/>
                <a:t>Implementing update the data </a:t>
              </a:r>
              <a:endParaRPr lang="ko-KR" altLang="en-US" sz="1400" dirty="0"/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900987" y="4704959"/>
              <a:ext cx="1041173" cy="403240"/>
            </a:xfrm>
            <a:prstGeom prst="rect">
              <a:avLst/>
            </a:prstGeom>
            <a:solidFill>
              <a:srgbClr val="3648F4"/>
            </a:solidFill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 err="1"/>
                <a:t>simultation</a:t>
              </a:r>
              <a:endParaRPr lang="ko-KR" altLang="en-US" sz="1400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1269604" y="2885847"/>
              <a:ext cx="1534639" cy="460603"/>
            </a:xfrm>
            <a:prstGeom prst="rect">
              <a:avLst/>
            </a:prstGeom>
            <a:solidFill>
              <a:srgbClr val="3648F4"/>
            </a:solidFill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dirty="0"/>
                <a:t>Implementing non-</a:t>
              </a:r>
              <a:r>
                <a:rPr lang="en-US" altLang="ko-KR" sz="1400" dirty="0" err="1"/>
                <a:t>gpu</a:t>
              </a:r>
              <a:r>
                <a:rPr lang="en-US" altLang="ko-KR" sz="1400" dirty="0"/>
                <a:t> program</a:t>
              </a:r>
              <a:endParaRPr lang="ko-KR" altLang="en-US" sz="1400" dirty="0"/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1260474" y="2571750"/>
              <a:ext cx="7681687" cy="3143250"/>
            </a:xfrm>
            <a:prstGeom prst="rect">
              <a:avLst/>
            </a:prstGeom>
            <a:noFill/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949325" y="2428875"/>
              <a:ext cx="8222355" cy="4002088"/>
            </a:xfrm>
            <a:prstGeom prst="rect">
              <a:avLst/>
            </a:prstGeom>
            <a:noFill/>
            <a:ln>
              <a:solidFill>
                <a:srgbClr val="364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4696135" y="6090223"/>
              <a:ext cx="62068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3648F4"/>
                  </a:solidFill>
                  <a:latin typeface="+mn-ea"/>
                </a:rPr>
                <a:t>time</a:t>
              </a:r>
              <a:endParaRPr lang="ko-KR" altLang="en-US" sz="1600" b="1" dirty="0">
                <a:solidFill>
                  <a:srgbClr val="3648F4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949325" y="3722688"/>
              <a:ext cx="343364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b="1" dirty="0">
                  <a:solidFill>
                    <a:srgbClr val="3648F4"/>
                  </a:solidFill>
                  <a:latin typeface="+mn-ea"/>
                </a:rPr>
                <a:t>J</a:t>
              </a:r>
            </a:p>
            <a:p>
              <a:pPr>
                <a:defRPr/>
              </a:pPr>
              <a:r>
                <a:rPr lang="en-US" altLang="ko-KR" sz="1600" b="1" dirty="0">
                  <a:solidFill>
                    <a:srgbClr val="3648F4"/>
                  </a:solidFill>
                  <a:latin typeface="+mn-ea"/>
                </a:rPr>
                <a:t>O</a:t>
              </a:r>
            </a:p>
            <a:p>
              <a:pPr>
                <a:defRPr/>
              </a:pPr>
              <a:r>
                <a:rPr lang="en-US" altLang="ko-KR" sz="1600" b="1" dirty="0">
                  <a:solidFill>
                    <a:srgbClr val="3648F4"/>
                  </a:solidFill>
                  <a:latin typeface="+mn-ea"/>
                </a:rPr>
                <a:t>B</a:t>
              </a:r>
            </a:p>
          </p:txBody>
        </p:sp>
        <p:cxnSp>
          <p:nvCxnSpPr>
            <p:cNvPr id="24" name="직선 연결선 23"/>
            <p:cNvCxnSpPr/>
            <p:nvPr/>
          </p:nvCxnSpPr>
          <p:spPr bwMode="auto">
            <a:xfrm rot="5400000">
              <a:off x="1152525" y="5799138"/>
              <a:ext cx="214313" cy="1587"/>
            </a:xfrm>
            <a:prstGeom prst="line">
              <a:avLst/>
            </a:prstGeom>
            <a:ln w="12700">
              <a:solidFill>
                <a:srgbClr val="364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 bwMode="auto">
            <a:xfrm rot="5400000">
              <a:off x="4954139" y="5802414"/>
              <a:ext cx="214313" cy="1587"/>
            </a:xfrm>
            <a:prstGeom prst="line">
              <a:avLst/>
            </a:prstGeom>
            <a:ln w="12700">
              <a:solidFill>
                <a:srgbClr val="364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 bwMode="auto">
            <a:xfrm rot="5400000">
              <a:off x="8826075" y="5816385"/>
              <a:ext cx="214312" cy="1587"/>
            </a:xfrm>
            <a:prstGeom prst="line">
              <a:avLst/>
            </a:prstGeom>
            <a:ln w="12700">
              <a:solidFill>
                <a:srgbClr val="364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 bwMode="auto">
            <a:xfrm rot="5400000">
              <a:off x="3291466" y="5800450"/>
              <a:ext cx="214313" cy="1588"/>
            </a:xfrm>
            <a:prstGeom prst="line">
              <a:avLst/>
            </a:prstGeom>
            <a:ln w="12700">
              <a:solidFill>
                <a:srgbClr val="364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 bwMode="auto">
            <a:xfrm rot="5400000">
              <a:off x="6725259" y="5816385"/>
              <a:ext cx="214312" cy="1587"/>
            </a:xfrm>
            <a:prstGeom prst="line">
              <a:avLst/>
            </a:prstGeom>
            <a:ln w="12700">
              <a:solidFill>
                <a:srgbClr val="3648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 bwMode="auto">
            <a:xfrm>
              <a:off x="3164719" y="5895291"/>
              <a:ext cx="543739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>
                  <a:solidFill>
                    <a:srgbClr val="3648F4"/>
                  </a:solidFill>
                  <a:latin typeface="+mn-ea"/>
                </a:rPr>
                <a:t>may</a:t>
              </a:r>
              <a:endParaRPr lang="ko-KR" altLang="en-US" sz="1400" b="1" dirty="0">
                <a:solidFill>
                  <a:srgbClr val="3648F4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535527" y="5878975"/>
              <a:ext cx="551754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b="1" dirty="0" err="1">
                  <a:solidFill>
                    <a:srgbClr val="3648F4"/>
                  </a:solidFill>
                  <a:latin typeface="+mn-ea"/>
                  <a:ea typeface="+mn-ea"/>
                </a:rPr>
                <a:t>june</a:t>
              </a:r>
              <a:endParaRPr lang="ko-KR" altLang="en-US" sz="1400" b="1" dirty="0">
                <a:solidFill>
                  <a:srgbClr val="3648F4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1117600" y="5835650"/>
              <a:ext cx="35458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18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 bwMode="auto">
            <a:xfrm>
              <a:off x="4883495" y="5878975"/>
              <a:ext cx="354013" cy="27622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200" dirty="0">
                  <a:latin typeface="+mn-ea"/>
                  <a:ea typeface="+mn-ea"/>
                </a:rPr>
                <a:t>31</a:t>
              </a:r>
              <a:endParaRPr lang="ko-KR" altLang="en-US" sz="12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41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2851</TotalTime>
  <Words>989</Words>
  <Application>Microsoft Office PowerPoint</Application>
  <PresentationFormat>화면 슬라이드 쇼(4:3)</PresentationFormat>
  <Paragraphs>125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Cambria Math</vt:lpstr>
      <vt:lpstr>Office 테마</vt:lpstr>
      <vt:lpstr>A simplex method using cuda</vt:lpstr>
      <vt:lpstr>Outline</vt:lpstr>
      <vt:lpstr>Motivation</vt:lpstr>
      <vt:lpstr>Problem description</vt:lpstr>
      <vt:lpstr>Problem description</vt:lpstr>
      <vt:lpstr>How to solve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Pattern Encoding  for Endurance Enhancement  in NAND Flash memory</dc:title>
  <dc:creator>wonyoung Lee</dc:creator>
  <cp:lastModifiedBy>김진권</cp:lastModifiedBy>
  <cp:revision>272</cp:revision>
  <cp:lastPrinted>2017-05-17T14:02:50Z</cp:lastPrinted>
  <dcterms:created xsi:type="dcterms:W3CDTF">2015-04-12T11:10:25Z</dcterms:created>
  <dcterms:modified xsi:type="dcterms:W3CDTF">2017-05-31T07:41:07Z</dcterms:modified>
</cp:coreProperties>
</file>