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0" r:id="rId7"/>
    <p:sldId id="267" r:id="rId8"/>
    <p:sldId id="261" r:id="rId9"/>
    <p:sldId id="262" r:id="rId10"/>
    <p:sldId id="271" r:id="rId11"/>
    <p:sldId id="272" r:id="rId12"/>
    <p:sldId id="268" r:id="rId13"/>
    <p:sldId id="263" r:id="rId14"/>
    <p:sldId id="264" r:id="rId15"/>
    <p:sldId id="266" r:id="rId16"/>
    <p:sldId id="265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390"/>
    <a:srgbClr val="1ED88D"/>
    <a:srgbClr val="56B1CA"/>
    <a:srgbClr val="59B3CB"/>
    <a:srgbClr val="79C1D5"/>
    <a:srgbClr val="81DEFF"/>
    <a:srgbClr val="54416B"/>
    <a:srgbClr val="674F83"/>
    <a:srgbClr val="CCEC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>
        <p:scale>
          <a:sx n="75" d="100"/>
          <a:sy n="75" d="100"/>
        </p:scale>
        <p:origin x="-58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A5E730-C192-4050-AE9E-BBA0DCEFD6B2}" type="datetimeFigureOut">
              <a:rPr lang="ko-KR" altLang="en-US"/>
              <a:pPr>
                <a:defRPr/>
              </a:pPr>
              <a:t>2014-10-04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C28D4A3-F328-4D89-B776-1DE6DD609C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1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3D1D28-82AD-4C91-9432-37C56788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514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art-com.co.kr/online/ppt_gallery_1.htm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675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255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38150" y="6356350"/>
            <a:ext cx="2133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05150" y="6356350"/>
            <a:ext cx="2895600" cy="365125"/>
          </a:xfrm>
        </p:spPr>
        <p:txBody>
          <a:bodyPr/>
          <a:lstStyle/>
          <a:p>
            <a:r>
              <a:rPr lang="en-US" altLang="ko-KR" smtClean="0"/>
              <a:t>2012 Compiler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34150" y="6356350"/>
            <a:ext cx="2133600" cy="365125"/>
          </a:xfrm>
        </p:spPr>
        <p:txBody>
          <a:bodyPr/>
          <a:lstStyle/>
          <a:p>
            <a:fld id="{BD1A459D-B786-4AA2-ABFA-611221F3263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17" descr="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3000375"/>
            <a:ext cx="27368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-38100" y="3500438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-38100" y="3571875"/>
            <a:ext cx="9163050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Text Box 9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266670" y="214290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http://usecurity.hanyang.ac.kr</a:t>
            </a:r>
          </a:p>
        </p:txBody>
      </p:sp>
      <p:pic>
        <p:nvPicPr>
          <p:cNvPr id="12" name="그림 43" descr="xc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88" y="1285875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3" descr="그림1.png"/>
          <p:cNvPicPr>
            <a:picLocks noChangeAspect="1"/>
          </p:cNvPicPr>
          <p:nvPr userDrawn="1"/>
        </p:nvPicPr>
        <p:blipFill>
          <a:blip r:embed="rId3" cstate="print">
            <a:lum bright="-52000"/>
          </a:blip>
          <a:srcRect/>
          <a:stretch>
            <a:fillRect/>
          </a:stretch>
        </p:blipFill>
        <p:spPr bwMode="auto">
          <a:xfrm>
            <a:off x="6553200" y="1000125"/>
            <a:ext cx="23082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 userDrawn="1"/>
        </p:nvGrpSpPr>
        <p:grpSpPr>
          <a:xfrm>
            <a:off x="8053412" y="285728"/>
            <a:ext cx="784067" cy="379300"/>
            <a:chOff x="8163939" y="130358"/>
            <a:chExt cx="784067" cy="379300"/>
          </a:xfrm>
        </p:grpSpPr>
        <p:pic>
          <p:nvPicPr>
            <p:cNvPr id="15" name="그림 14" descr="vector UI - symbol and name (english)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6" name="그림 15" descr="엠블렘 사본.pn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21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26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089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711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1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20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9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1362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606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09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art-com.co.kr/online/ppt_gallery_1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7" name="그림 17" descr="9.jpg"/>
          <p:cNvPicPr>
            <a:picLocks noChangeAspect="1"/>
          </p:cNvPicPr>
          <p:nvPr/>
        </p:nvPicPr>
        <p:blipFill>
          <a:blip r:embed="rId11" cstate="print">
            <a:lum bright="61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71439" y="1000108"/>
            <a:ext cx="9001155" cy="0"/>
          </a:xfrm>
          <a:prstGeom prst="line">
            <a:avLst/>
          </a:prstGeom>
          <a:noFill/>
          <a:ln w="38100">
            <a:solidFill>
              <a:srgbClr val="CCEC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1438" y="6429396"/>
            <a:ext cx="9001156" cy="0"/>
          </a:xfrm>
          <a:prstGeom prst="line">
            <a:avLst/>
          </a:prstGeom>
          <a:noFill/>
          <a:ln w="28575">
            <a:solidFill>
              <a:schemeClr val="bg2">
                <a:lumMod val="75000"/>
                <a:alpha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100"/>
          </a:p>
        </p:txBody>
      </p:sp>
      <p:sp>
        <p:nvSpPr>
          <p:cNvPr id="10" name="Text Box 9">
            <a:hlinkClick r:id="rId12"/>
          </p:cNvPr>
          <p:cNvSpPr txBox="1">
            <a:spLocks noChangeArrowheads="1"/>
          </p:cNvSpPr>
          <p:nvPr/>
        </p:nvSpPr>
        <p:spPr bwMode="auto">
          <a:xfrm>
            <a:off x="7500938" y="785794"/>
            <a:ext cx="1643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http://usecurity.hanyang.ac.kr</a:t>
            </a:r>
          </a:p>
        </p:txBody>
      </p:sp>
      <p:pic>
        <p:nvPicPr>
          <p:cNvPr id="11" name="그림 43" descr="xc.png"/>
          <p:cNvPicPr>
            <a:picLocks noChangeAspect="1"/>
          </p:cNvPicPr>
          <p:nvPr/>
        </p:nvPicPr>
        <p:blipFill>
          <a:blip r:embed="rId13" cstate="print">
            <a:lum bright="37000" contrast="-10000"/>
          </a:blip>
          <a:srcRect/>
          <a:stretch>
            <a:fillRect/>
          </a:stretch>
        </p:blipFill>
        <p:spPr bwMode="auto">
          <a:xfrm>
            <a:off x="7196138" y="1071546"/>
            <a:ext cx="1947862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8143900" y="357166"/>
            <a:ext cx="784067" cy="379300"/>
            <a:chOff x="8163939" y="130358"/>
            <a:chExt cx="784067" cy="379300"/>
          </a:xfrm>
        </p:grpSpPr>
        <p:pic>
          <p:nvPicPr>
            <p:cNvPr id="13" name="그림 12" descr="vector UI - symbol and name (english).png"/>
            <p:cNvPicPr>
              <a:picLocks noChangeAspect="1"/>
            </p:cNvPicPr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8163939" y="137324"/>
              <a:ext cx="372636" cy="362718"/>
            </a:xfrm>
            <a:prstGeom prst="rect">
              <a:avLst/>
            </a:prstGeom>
          </p:spPr>
        </p:pic>
        <p:pic>
          <p:nvPicPr>
            <p:cNvPr id="14" name="그림 13" descr="엠블렘 사본.png"/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8578650" y="130358"/>
              <a:ext cx="369356" cy="37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#1. Scanner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1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test.cm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/* A program to perform Euclid's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Algorithm to computer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 */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u,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v)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if (v == 0) return u;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else return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v,u</a:t>
            </a:r>
            <a:r>
              <a:rPr lang="en-US" altLang="ko-KR" sz="2000" dirty="0"/>
              <a:t>-u/v*v);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/* u-u/v*v == u mod v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void main(void)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x;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y;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x = input(); y = input();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output(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6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</a:t>
            </a:r>
            <a:r>
              <a:rPr lang="ko-KR" altLang="en-US" dirty="0"/>
              <a:t>화면 </a:t>
            </a:r>
            <a:r>
              <a:rPr lang="en-US" altLang="ko-KR" dirty="0"/>
              <a:t>– </a:t>
            </a:r>
            <a:r>
              <a:rPr lang="en-US" altLang="ko-KR" dirty="0" smtClean="0"/>
              <a:t>Flex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2364" y="1196975"/>
            <a:ext cx="3988271" cy="4929188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6787" y="1196975"/>
            <a:ext cx="2370245" cy="257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4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 시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Makefile</a:t>
            </a:r>
            <a:r>
              <a:rPr lang="ko-KR" altLang="en-US" dirty="0" smtClean="0"/>
              <a:t>을 이용한 컴파일 권장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Tiny </a:t>
            </a:r>
            <a:r>
              <a:rPr lang="ko-KR" altLang="en-US" dirty="0" smtClean="0"/>
              <a:t>컴파일러 소스 내부의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부분을 수정하여 사용해야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flex </a:t>
            </a:r>
            <a:r>
              <a:rPr lang="ko-KR" altLang="en-US" dirty="0" smtClean="0"/>
              <a:t>사용 시 컴파일 방법</a:t>
            </a:r>
            <a:endParaRPr lang="en-US" altLang="ko-KR" dirty="0" smtClean="0"/>
          </a:p>
          <a:p>
            <a:pPr lvl="1"/>
            <a:r>
              <a:rPr lang="en-US" altLang="ko-KR" u="sng" dirty="0" err="1" smtClean="0"/>
              <a:t>Makefile</a:t>
            </a:r>
            <a:r>
              <a:rPr lang="ko-KR" altLang="en-US" u="sng" dirty="0"/>
              <a:t>에 아래 내용 참고해서 </a:t>
            </a:r>
            <a:r>
              <a:rPr lang="ko-KR" altLang="en-US" u="sng" dirty="0" smtClean="0"/>
              <a:t>추가</a:t>
            </a:r>
            <a:endParaRPr lang="en-US" altLang="ko-KR" u="sng" dirty="0"/>
          </a:p>
          <a:p>
            <a:pPr lvl="2"/>
            <a:endParaRPr lang="en-US" altLang="ko-KR" i="1" dirty="0" smtClean="0"/>
          </a:p>
          <a:p>
            <a:pPr lvl="2"/>
            <a:endParaRPr lang="en-US" altLang="ko-KR" i="1" dirty="0" smtClean="0"/>
          </a:p>
          <a:p>
            <a:pPr lvl="2"/>
            <a:endParaRPr lang="en-US" altLang="ko-KR" i="1" dirty="0"/>
          </a:p>
          <a:p>
            <a:pPr lvl="2"/>
            <a:endParaRPr lang="en-US" altLang="ko-KR" i="1" dirty="0" smtClean="0"/>
          </a:p>
          <a:p>
            <a:pPr lvl="2"/>
            <a:r>
              <a:rPr lang="en-US" altLang="ko-KR" i="1" dirty="0" smtClean="0"/>
              <a:t>‘-</a:t>
            </a:r>
            <a:r>
              <a:rPr lang="en-US" altLang="ko-KR" i="1" dirty="0" err="1"/>
              <a:t>lfl</a:t>
            </a:r>
            <a:r>
              <a:rPr lang="en-US" altLang="ko-KR" i="1" dirty="0"/>
              <a:t>’: </a:t>
            </a:r>
            <a:r>
              <a:rPr lang="ko-KR" altLang="en-US" i="1" dirty="0"/>
              <a:t>라이브러리 포함 옵션</a:t>
            </a:r>
            <a:r>
              <a:rPr lang="en-US" altLang="ko-KR" i="1" dirty="0"/>
              <a:t>, </a:t>
            </a:r>
            <a:r>
              <a:rPr lang="ko-KR" altLang="en-US" i="1" dirty="0"/>
              <a:t>반드시 포함해야 </a:t>
            </a:r>
            <a:r>
              <a:rPr lang="ko-KR" altLang="en-US" i="1" dirty="0" smtClean="0"/>
              <a:t>함</a:t>
            </a:r>
            <a:endParaRPr lang="en-US" altLang="ko-KR" i="1" dirty="0" smtClean="0"/>
          </a:p>
          <a:p>
            <a:pPr lvl="2"/>
            <a:r>
              <a:rPr lang="en-US" altLang="ko-KR" i="1" dirty="0" smtClean="0"/>
              <a:t>‘</a:t>
            </a:r>
            <a:r>
              <a:rPr lang="en-US" altLang="ko-KR" i="1" dirty="0" err="1" smtClean="0"/>
              <a:t>cminus.l</a:t>
            </a:r>
            <a:r>
              <a:rPr lang="en-US" altLang="ko-KR" i="1" dirty="0" smtClean="0"/>
              <a:t>’ </a:t>
            </a:r>
            <a:r>
              <a:rPr lang="ko-KR" altLang="en-US" i="1" dirty="0" smtClean="0"/>
              <a:t>파일은 다른 헤더</a:t>
            </a:r>
            <a:r>
              <a:rPr lang="en-US" altLang="ko-KR" i="1" smtClean="0"/>
              <a:t>, </a:t>
            </a:r>
            <a:r>
              <a:rPr lang="ko-KR" altLang="en-US" i="1" smtClean="0"/>
              <a:t>오브젝트 </a:t>
            </a:r>
            <a:r>
              <a:rPr lang="ko-KR" altLang="en-US" i="1" dirty="0" smtClean="0"/>
              <a:t>파일들과 </a:t>
            </a:r>
            <a:r>
              <a:rPr lang="ko-KR" altLang="en-US" b="1" i="1" u="sng" dirty="0" smtClean="0"/>
              <a:t>같은 폴더</a:t>
            </a:r>
            <a:r>
              <a:rPr lang="ko-KR" altLang="en-US" i="1" dirty="0" smtClean="0"/>
              <a:t>에 있어야 함</a:t>
            </a:r>
            <a:endParaRPr lang="en-US" altLang="ko-KR" i="1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717032"/>
            <a:ext cx="5810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/>
          <a:lstStyle/>
          <a:p>
            <a:r>
              <a:rPr lang="ko-KR" altLang="en-US" dirty="0" smtClean="0"/>
              <a:t>내용 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장 내외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컴파일 방법 및 환경</a:t>
            </a:r>
            <a:endParaRPr lang="en-US" altLang="ko-KR" dirty="0"/>
          </a:p>
          <a:p>
            <a:pPr lvl="1"/>
            <a:r>
              <a:rPr lang="ko-KR" altLang="en-US" dirty="0" smtClean="0"/>
              <a:t>스캐너 동작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중심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 및 결과화면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 Word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HWP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00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및 질문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pc="-30" dirty="0"/>
              <a:t>dlsrua1004@hanyang.ac.kr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Scanner </a:t>
            </a:r>
            <a:r>
              <a:rPr lang="ko-KR" altLang="en-US" dirty="0" smtClean="0"/>
              <a:t>제출기한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10월 5일 23시 59분 </a:t>
            </a:r>
            <a:r>
              <a:rPr lang="ko-KR" altLang="en-US" b="1" dirty="0" smtClean="0">
                <a:solidFill>
                  <a:srgbClr val="FF0000"/>
                </a:solidFill>
              </a:rPr>
              <a:t>까지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메일 도착 시간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되도록 미리미리 보내세요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조인겸</a:t>
            </a:r>
            <a:endParaRPr lang="en-US" altLang="ko-KR" dirty="0" smtClean="0"/>
          </a:p>
          <a:p>
            <a:pPr lvl="1"/>
            <a:r>
              <a:rPr lang="en-US" altLang="ko-KR" spc="-30" dirty="0" smtClean="0"/>
              <a:t>Email: dlsrua1004@hanyang.ac.kr</a:t>
            </a:r>
          </a:p>
          <a:p>
            <a:pPr lvl="1"/>
            <a:r>
              <a:rPr lang="ko-KR" altLang="en-US" spc="-30" dirty="0" smtClean="0"/>
              <a:t>질문 또는 연락은 </a:t>
            </a:r>
            <a:r>
              <a:rPr lang="ko-KR" altLang="en-US" spc="-30" dirty="0" err="1" smtClean="0"/>
              <a:t>이메일로</a:t>
            </a:r>
            <a:r>
              <a:rPr lang="ko-KR" altLang="en-US" spc="-30" dirty="0" smtClean="0"/>
              <a:t> 주세요</a:t>
            </a:r>
            <a:endParaRPr lang="en-US" altLang="ko-KR" spc="-30" dirty="0" smtClean="0"/>
          </a:p>
          <a:p>
            <a:pPr lvl="1"/>
            <a:endParaRPr lang="en-US" altLang="ko-KR" spc="-30" dirty="0" smtClean="0"/>
          </a:p>
          <a:p>
            <a:r>
              <a:rPr lang="ko-KR" altLang="en-US" spc="-30" dirty="0" smtClean="0"/>
              <a:t>과제 제출</a:t>
            </a:r>
            <a:endParaRPr lang="en-US" altLang="ko-KR" spc="-30" dirty="0" smtClean="0"/>
          </a:p>
          <a:p>
            <a:pPr lvl="1"/>
            <a:r>
              <a:rPr lang="ko-KR" altLang="en-US" spc="-30" dirty="0" err="1" smtClean="0"/>
              <a:t>이메일로</a:t>
            </a:r>
            <a:r>
              <a:rPr lang="ko-KR" altLang="en-US" spc="-30" dirty="0" smtClean="0"/>
              <a:t> 제출</a:t>
            </a:r>
            <a:endParaRPr lang="en-US" altLang="ko-KR" spc="-30" dirty="0" smtClean="0"/>
          </a:p>
          <a:p>
            <a:pPr lvl="2"/>
            <a:r>
              <a:rPr lang="ko-KR" altLang="en-US" dirty="0" smtClean="0"/>
              <a:t>제목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이름 프로젝트번호 프로젝트제목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2014001234 </a:t>
            </a:r>
            <a:r>
              <a:rPr lang="ko-KR" altLang="en-US" b="1" dirty="0" smtClean="0"/>
              <a:t>조인겸</a:t>
            </a:r>
            <a:r>
              <a:rPr lang="en-US" altLang="ko-KR" b="1" dirty="0" smtClean="0"/>
              <a:t> #1 Scanner</a:t>
            </a:r>
          </a:p>
          <a:p>
            <a:pPr lvl="2"/>
            <a:r>
              <a:rPr lang="ko-KR" altLang="en-US" spc="-30" dirty="0" smtClean="0"/>
              <a:t>제목</a:t>
            </a:r>
            <a:r>
              <a:rPr lang="en-US" altLang="ko-KR" spc="-30" dirty="0" smtClean="0"/>
              <a:t>: [</a:t>
            </a:r>
            <a:r>
              <a:rPr lang="ko-KR" altLang="en-US" spc="-30" dirty="0" smtClean="0"/>
              <a:t>학번</a:t>
            </a:r>
            <a:r>
              <a:rPr lang="en-US" altLang="ko-KR" spc="-30" dirty="0" smtClean="0"/>
              <a:t>]</a:t>
            </a:r>
            <a:r>
              <a:rPr lang="ko-KR" altLang="en-US" spc="-30" dirty="0" smtClean="0"/>
              <a:t>이름</a:t>
            </a:r>
            <a:r>
              <a:rPr lang="en-US" altLang="ko-KR" spc="-30" dirty="0" smtClean="0"/>
              <a:t>#</a:t>
            </a:r>
            <a:r>
              <a:rPr lang="en-US" altLang="ko-KR" spc="-30" dirty="0" err="1" smtClean="0"/>
              <a:t>프로젝트번호</a:t>
            </a:r>
            <a:r>
              <a:rPr lang="ko-KR" altLang="en-US" spc="-30" dirty="0" err="1" smtClean="0"/>
              <a:t>프로젝트명</a:t>
            </a:r>
            <a:r>
              <a:rPr lang="en-US" altLang="ko-KR" spc="-30" dirty="0" smtClean="0"/>
              <a:t>.zip</a:t>
            </a:r>
          </a:p>
          <a:p>
            <a:pPr lvl="3"/>
            <a:r>
              <a:rPr lang="ko-KR" altLang="en-US" spc="-30" dirty="0" smtClean="0"/>
              <a:t>예</a:t>
            </a:r>
            <a:r>
              <a:rPr lang="en-US" altLang="ko-KR" spc="-30" dirty="0" smtClean="0"/>
              <a:t>: </a:t>
            </a:r>
            <a:r>
              <a:rPr lang="en-US" altLang="ko-KR" b="1" spc="-30" dirty="0" smtClean="0"/>
              <a:t>2014001234</a:t>
            </a:r>
            <a:r>
              <a:rPr lang="ko-KR" altLang="en-US" b="1" spc="-30" dirty="0" smtClean="0"/>
              <a:t>조인겸</a:t>
            </a:r>
            <a:r>
              <a:rPr lang="en-US" altLang="ko-KR" b="1" spc="-30" dirty="0" smtClean="0"/>
              <a:t>#1Scanner.zip</a:t>
            </a:r>
          </a:p>
          <a:p>
            <a:pPr lvl="1"/>
            <a:endParaRPr lang="en-US" altLang="ko-KR" spc="-3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9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C- scanner</a:t>
            </a:r>
            <a:r>
              <a:rPr lang="ko-KR" altLang="en-US" dirty="0" smtClean="0"/>
              <a:t>를 구현 </a:t>
            </a:r>
            <a:r>
              <a:rPr lang="en-US" altLang="ko-KR" b="1" u="sng" dirty="0" smtClean="0"/>
              <a:t>(2</a:t>
            </a:r>
            <a:r>
              <a:rPr lang="ko-KR" altLang="en-US" b="1" u="sng" dirty="0" smtClean="0"/>
              <a:t>가지 방법으로 모두</a:t>
            </a:r>
            <a:r>
              <a:rPr lang="en-US" altLang="ko-KR" b="1" u="sng" dirty="0" smtClean="0"/>
              <a:t>)</a:t>
            </a:r>
          </a:p>
          <a:p>
            <a:pPr lvl="1"/>
            <a:r>
              <a:rPr lang="ko-KR" altLang="en-US" b="1" dirty="0" smtClean="0"/>
              <a:t>직접 </a:t>
            </a:r>
            <a:r>
              <a:rPr lang="en-US" altLang="ko-KR" b="1" dirty="0" smtClean="0"/>
              <a:t>C </a:t>
            </a:r>
            <a:r>
              <a:rPr lang="ko-KR" altLang="en-US" b="1" dirty="0" smtClean="0"/>
              <a:t>코드로 작성하여</a:t>
            </a:r>
            <a:r>
              <a:rPr lang="en-US" altLang="ko-KR" b="1" dirty="0" smtClean="0"/>
              <a:t> C- Scanner </a:t>
            </a:r>
            <a:r>
              <a:rPr lang="ko-KR" altLang="en-US" b="1" dirty="0" smtClean="0"/>
              <a:t>만들기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(Tiny </a:t>
            </a:r>
            <a:r>
              <a:rPr lang="ko-KR" altLang="en-US" b="1" dirty="0"/>
              <a:t>컴파일러의 코드를 수정</a:t>
            </a:r>
            <a:r>
              <a:rPr lang="en-US" altLang="ko-KR" b="1" dirty="0"/>
              <a:t>)</a:t>
            </a:r>
            <a:endParaRPr lang="en-US" altLang="ko-KR" b="1" dirty="0" smtClean="0"/>
          </a:p>
          <a:p>
            <a:pPr lvl="2"/>
            <a:r>
              <a:rPr lang="en-US" altLang="ko-KR" b="1" dirty="0" err="1"/>
              <a:t>globals.h</a:t>
            </a:r>
            <a:r>
              <a:rPr lang="en-US" altLang="ko-KR" b="1" dirty="0"/>
              <a:t> </a:t>
            </a:r>
            <a:r>
              <a:rPr lang="en-US" altLang="ko-KR" b="1" dirty="0" err="1"/>
              <a:t>main.c</a:t>
            </a:r>
            <a:r>
              <a:rPr lang="en-US" altLang="ko-KR" b="1" dirty="0"/>
              <a:t> </a:t>
            </a:r>
            <a:r>
              <a:rPr lang="en-US" altLang="ko-KR" b="1" dirty="0" err="1"/>
              <a:t>util.h</a:t>
            </a:r>
            <a:r>
              <a:rPr lang="en-US" altLang="ko-KR" b="1" dirty="0"/>
              <a:t> </a:t>
            </a:r>
            <a:r>
              <a:rPr lang="en-US" altLang="ko-KR" b="1" dirty="0" err="1"/>
              <a:t>util.c</a:t>
            </a:r>
            <a:r>
              <a:rPr lang="en-US" altLang="ko-KR" b="1" dirty="0"/>
              <a:t> </a:t>
            </a:r>
            <a:r>
              <a:rPr lang="en-US" altLang="ko-KR" b="1" dirty="0" err="1"/>
              <a:t>scan.h</a:t>
            </a:r>
            <a:r>
              <a:rPr lang="en-US" altLang="ko-KR" b="1" dirty="0"/>
              <a:t> </a:t>
            </a:r>
            <a:r>
              <a:rPr lang="en-US" altLang="ko-KR" b="1" dirty="0" err="1"/>
              <a:t>scan.c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lvl="1"/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Tiny.l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파일을 수정한 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</a:rPr>
              <a:t>lex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(flex)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를 사용하여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C- Scanner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만들기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51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Convention of C-Minus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키워드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else  if  </a:t>
                </a:r>
                <a:r>
                  <a:rPr lang="en-US" altLang="ko-KR" dirty="0" err="1" smtClean="0"/>
                  <a:t>int</a:t>
                </a:r>
                <a:r>
                  <a:rPr lang="en-US" altLang="ko-KR" dirty="0" smtClean="0"/>
                  <a:t>  return  void  while (</a:t>
                </a:r>
                <a:r>
                  <a:rPr lang="ko-KR" altLang="en-US" dirty="0" smtClean="0"/>
                  <a:t>소문자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r>
                  <a:rPr lang="ko-KR" altLang="en-US" dirty="0" smtClean="0"/>
                  <a:t>심볼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 smtClean="0"/>
                  <a:t>+  -  *  /  &lt;  &lt;=  &gt;  &gt;=  ==  !=  =  ;  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(  )  [  ]  {  }  /*  */</a:t>
                </a:r>
                <a:endParaRPr lang="en-US" altLang="ko-KR" dirty="0"/>
              </a:p>
              <a:p>
                <a:r>
                  <a:rPr lang="ko-KR" altLang="en-US" dirty="0" smtClean="0"/>
                  <a:t>토큰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𝐼𝐷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𝑙𝑒𝑡𝑡𝑒𝑟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𝑙𝑒𝑡𝑡𝑒𝑟</m:t>
                    </m:r>
                  </m:oMath>
                </a14:m>
                <a:r>
                  <a:rPr lang="en-US" altLang="ko-KR" dirty="0" smtClean="0"/>
                  <a:t>*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𝑁𝑈𝑀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𝑑𝑖𝑔𝑖𝑡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𝑑𝑖𝑔𝑖𝑡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*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𝑙𝑒𝑡𝑡𝑒𝑟</m:t>
                    </m:r>
                  </m:oMath>
                </a14:m>
                <a:r>
                  <a:rPr lang="en-US" altLang="ko-KR" dirty="0" smtClean="0"/>
                  <a:t> = a | … | z | A | … | Z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𝑑𝑖𝑔𝑖𝑡</m:t>
                    </m:r>
                  </m:oMath>
                </a14:m>
                <a:r>
                  <a:rPr lang="en-US" altLang="ko-KR" dirty="0" smtClean="0"/>
                  <a:t> = 0 | 1 | … | 9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719" b="-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053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Lexical Convention of C-Minus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White space: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𝐼𝐷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𝑁𝑈𝑀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키워드를 구분하는 경우가 아니면 무시 </a:t>
                </a:r>
                <a:r>
                  <a:rPr lang="en-US" altLang="ko-KR" dirty="0" smtClean="0"/>
                  <a:t>(ex: </a:t>
                </a:r>
                <a:r>
                  <a:rPr lang="ko-KR" altLang="en-US" dirty="0" smtClean="0"/>
                  <a:t>줄 처음과 끝</a:t>
                </a:r>
                <a:r>
                  <a:rPr lang="en-US" altLang="ko-KR" dirty="0" smtClean="0"/>
                  <a:t>)	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spc="-100" dirty="0" smtClean="0"/>
                  <a:t>주석</a:t>
                </a:r>
                <a:r>
                  <a:rPr lang="en-US" altLang="ko-KR" spc="-100" dirty="0" smtClean="0"/>
                  <a:t>(/* … */)</a:t>
                </a:r>
                <a:r>
                  <a:rPr lang="ko-KR" altLang="en-US" spc="-100" dirty="0" smtClean="0"/>
                  <a:t>은 일반적인 </a:t>
                </a:r>
                <a:r>
                  <a:rPr lang="en-US" altLang="ko-KR" spc="-100" dirty="0" smtClean="0"/>
                  <a:t>C </a:t>
                </a:r>
                <a:r>
                  <a:rPr lang="ko-KR" altLang="en-US" spc="-100" dirty="0" smtClean="0"/>
                  <a:t>표기법을 따른다</a:t>
                </a:r>
                <a:r>
                  <a:rPr lang="en-US" altLang="ko-KR" spc="-100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중첩하여 사용 불가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교재 </a:t>
                </a:r>
                <a:r>
                  <a:rPr lang="en-US" altLang="ko-KR" dirty="0" smtClean="0"/>
                  <a:t>p. 491-492 </a:t>
                </a:r>
                <a:r>
                  <a:rPr lang="ko-KR" altLang="en-US" dirty="0" smtClean="0"/>
                  <a:t>참조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31" r="-2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68760"/>
            <a:ext cx="3600400" cy="5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9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test.cm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/* A program to perform Euclid's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Algorithm to computer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 */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u,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v)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if (v == 0) return u;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else return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v,u</a:t>
            </a:r>
            <a:r>
              <a:rPr lang="en-US" altLang="ko-KR" sz="2000" dirty="0"/>
              <a:t>-u/v*v);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/* u-u/v*v == u mod v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void main(void)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x;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y;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x = input(); y = input();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    output(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</a:t>
            </a:r>
            <a:r>
              <a:rPr lang="ko-KR" altLang="en-US" dirty="0"/>
              <a:t>화면 </a:t>
            </a:r>
            <a:r>
              <a:rPr lang="en-US" altLang="ko-KR" dirty="0"/>
              <a:t>– Tiny </a:t>
            </a:r>
            <a:r>
              <a:rPr lang="ko-KR" altLang="en-US" dirty="0"/>
              <a:t>컴파일러 수정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4114" y="1196975"/>
            <a:ext cx="2331372" cy="4929188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2012 Compiler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8652" y="1196975"/>
            <a:ext cx="3675696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C- scanner</a:t>
            </a:r>
            <a:r>
              <a:rPr lang="ko-KR" altLang="en-US" dirty="0" smtClean="0"/>
              <a:t>를 구현 </a:t>
            </a:r>
            <a:r>
              <a:rPr lang="en-US" altLang="ko-KR" b="1" u="sng" dirty="0" smtClean="0"/>
              <a:t>(2</a:t>
            </a:r>
            <a:r>
              <a:rPr lang="ko-KR" altLang="en-US" b="1" u="sng" dirty="0" smtClean="0"/>
              <a:t>가지 방법으로 모두</a:t>
            </a:r>
            <a:r>
              <a:rPr lang="en-US" altLang="ko-KR" b="1" u="sng" dirty="0" smtClean="0"/>
              <a:t>)</a:t>
            </a:r>
          </a:p>
          <a:p>
            <a:pPr lvl="1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직접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코드로 작성하여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C- Scanner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만들기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(Tiny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컴파일러의 코드를 수정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globals.h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main.c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util.h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util.c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scan.h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scan.c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b="1" dirty="0" err="1" smtClean="0"/>
              <a:t>Tiny.l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 수정한 뒤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lex</a:t>
            </a:r>
            <a:r>
              <a:rPr lang="en-US" altLang="ko-KR" b="1" dirty="0" smtClean="0"/>
              <a:t> (flex) </a:t>
            </a:r>
            <a:r>
              <a:rPr lang="ko-KR" altLang="en-US" b="1" dirty="0" smtClean="0"/>
              <a:t>를 사용하여 </a:t>
            </a:r>
            <a:r>
              <a:rPr lang="en-US" altLang="ko-KR" b="1" dirty="0" smtClean="0"/>
              <a:t>C- Scanner </a:t>
            </a:r>
            <a:r>
              <a:rPr lang="ko-KR" altLang="en-US" b="1" dirty="0" smtClean="0"/>
              <a:t>만들기</a:t>
            </a:r>
            <a:endParaRPr lang="en-US" altLang="ko-KR" b="1" dirty="0" smtClean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6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lex</a:t>
            </a:r>
            <a:r>
              <a:rPr lang="en-US" altLang="ko-KR" dirty="0" smtClean="0"/>
              <a:t> / flex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텍스트의 형태소</a:t>
            </a:r>
            <a:r>
              <a:rPr lang="en-US" altLang="ko-KR" dirty="0" smtClean="0"/>
              <a:t>(Lexeme)</a:t>
            </a:r>
            <a:r>
              <a:rPr lang="ko-KR" altLang="en-US" dirty="0" smtClean="0"/>
              <a:t>를 분석</a:t>
            </a:r>
            <a:r>
              <a:rPr lang="en-US" altLang="ko-KR" dirty="0" smtClean="0"/>
              <a:t>(Analysis)</a:t>
            </a:r>
          </a:p>
          <a:p>
            <a:r>
              <a:rPr lang="ko-KR" altLang="en-US" dirty="0" smtClean="0"/>
              <a:t>주어진 정규식에 따라 </a:t>
            </a:r>
            <a:r>
              <a:rPr lang="en-US" altLang="ko-KR" dirty="0" smtClean="0"/>
              <a:t>scanner</a:t>
            </a:r>
            <a:r>
              <a:rPr lang="ko-KR" altLang="en-US" dirty="0" smtClean="0"/>
              <a:t>를 자동으로 생성해 줌</a:t>
            </a:r>
            <a:endParaRPr lang="en-US" altLang="ko-KR" dirty="0" smtClean="0"/>
          </a:p>
          <a:p>
            <a:r>
              <a:rPr lang="ko-KR" altLang="en-US" dirty="0" smtClean="0"/>
              <a:t>일반적으로 다음 과제에서 </a:t>
            </a:r>
            <a:r>
              <a:rPr lang="en-US" altLang="ko-KR" dirty="0" err="1" smtClean="0"/>
              <a:t>yacc</a:t>
            </a:r>
            <a:r>
              <a:rPr lang="en-US" altLang="ko-KR" dirty="0" smtClean="0"/>
              <a:t> (bison) </a:t>
            </a:r>
            <a:r>
              <a:rPr lang="ko-KR" altLang="en-US" dirty="0" smtClean="0"/>
              <a:t>와 함께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http://flex.sourceforge.net</a:t>
            </a:r>
            <a:r>
              <a:rPr lang="en-US" altLang="ko-KR" dirty="0" smtClean="0"/>
              <a:t>/</a:t>
            </a:r>
          </a:p>
          <a:p>
            <a:pPr lvl="1"/>
            <a:r>
              <a:rPr lang="ko-KR" altLang="en-US" dirty="0" smtClean="0"/>
              <a:t>매뉴얼</a:t>
            </a:r>
            <a:r>
              <a:rPr lang="en-US" altLang="ko-KR" dirty="0"/>
              <a:t>: http://flex.sourceforge.net/manual/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8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Ubuntu</a:t>
            </a:r>
            <a:r>
              <a:rPr lang="ko-KR" altLang="en-US" dirty="0" smtClean="0"/>
              <a:t> </a:t>
            </a:r>
            <a:r>
              <a:rPr lang="en-US" altLang="ko-KR" dirty="0" smtClean="0"/>
              <a:t>14.04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apt-get install flex</a:t>
            </a:r>
            <a:endParaRPr lang="en-US" altLang="ko-KR" i="1" dirty="0"/>
          </a:p>
          <a:p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Tiny </a:t>
            </a:r>
            <a:r>
              <a:rPr lang="ko-KR" altLang="en-US" dirty="0"/>
              <a:t>소스에 있는 </a:t>
            </a:r>
            <a:r>
              <a:rPr lang="en-US" altLang="ko-KR" dirty="0" err="1"/>
              <a:t>tiny.l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 smtClean="0"/>
              <a:t>flex </a:t>
            </a:r>
            <a:r>
              <a:rPr lang="en-US" altLang="ko-KR" dirty="0"/>
              <a:t>&lt;Lex Filename</a:t>
            </a:r>
            <a:r>
              <a:rPr lang="en-US" altLang="ko-KR" dirty="0" smtClean="0"/>
              <a:t>&gt;</a:t>
            </a:r>
          </a:p>
          <a:p>
            <a:pPr lvl="2"/>
            <a:r>
              <a:rPr lang="en-US" altLang="ko-KR" dirty="0" smtClean="0"/>
              <a:t>ex) flex </a:t>
            </a:r>
            <a:r>
              <a:rPr lang="en-US" altLang="ko-KR" dirty="0" err="1" smtClean="0"/>
              <a:t>cminus.l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결과물로서 자동으로 생성된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파일이 생성됨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lex.yy.c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b="1" dirty="0" smtClean="0"/>
              <a:t>Flex</a:t>
            </a:r>
            <a:r>
              <a:rPr lang="ko-KR" altLang="en-US" b="1" dirty="0" smtClean="0"/>
              <a:t>로 구현하면 출력이 약간 다를 수 있음</a:t>
            </a:r>
            <a:endParaRPr lang="en-US" altLang="ko-KR" sz="2600" b="1" dirty="0"/>
          </a:p>
          <a:p>
            <a:pPr lvl="1"/>
            <a:r>
              <a:rPr lang="ko-KR" altLang="en-US" sz="2200" i="1" dirty="0" smtClean="0"/>
              <a:t>출력형태를 직접 작성한 것</a:t>
            </a:r>
            <a:r>
              <a:rPr lang="en-US" altLang="ko-KR" sz="2200" i="1" dirty="0" smtClean="0"/>
              <a:t>(Tiny </a:t>
            </a:r>
            <a:r>
              <a:rPr lang="ko-KR" altLang="en-US" sz="2200" i="1" dirty="0" smtClean="0"/>
              <a:t>컴파일러 수정한 것</a:t>
            </a:r>
            <a:r>
              <a:rPr lang="en-US" altLang="ko-KR" sz="2200" i="1" dirty="0" smtClean="0"/>
              <a:t>)</a:t>
            </a:r>
            <a:r>
              <a:rPr lang="ko-KR" altLang="en-US" sz="2200" i="1" dirty="0" smtClean="0"/>
              <a:t>과 똑같이 맞추지 않아도 무방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2014 Compiler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241A8-5C40-4359-80FE-7FB25CF45236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55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524</Words>
  <Application>Microsoft Office PowerPoint</Application>
  <PresentationFormat>화면 슬라이드 쇼(4:3)</PresentationFormat>
  <Paragraphs>156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Project #1. Scanner</vt:lpstr>
      <vt:lpstr>Scanner</vt:lpstr>
      <vt:lpstr>Lexical Convention of C-Minus</vt:lpstr>
      <vt:lpstr>Lexical Convention of C-Minus</vt:lpstr>
      <vt:lpstr> test.cm</vt:lpstr>
      <vt:lpstr>결과 화면 – Tiny 컴파일러 수정</vt:lpstr>
      <vt:lpstr>Scanner</vt:lpstr>
      <vt:lpstr>lex / flex</vt:lpstr>
      <vt:lpstr>lex 환경 설정</vt:lpstr>
      <vt:lpstr> test.cm</vt:lpstr>
      <vt:lpstr>결과 화면 – Flex 사용</vt:lpstr>
      <vt:lpstr>컴파일 시 주의사항</vt:lpstr>
      <vt:lpstr>보고서</vt:lpstr>
      <vt:lpstr>일정</vt:lpstr>
      <vt:lpstr>조교</vt:lpstr>
      <vt:lpstr>Q&amp;A</vt:lpstr>
    </vt:vector>
  </TitlesOfParts>
  <Company>W2NSL, HYU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W2NSL</dc:creator>
  <dc:description/>
  <cp:lastModifiedBy>내문서</cp:lastModifiedBy>
  <cp:revision>209</cp:revision>
  <dcterms:created xsi:type="dcterms:W3CDTF">2004-04-28T12:37:18Z</dcterms:created>
  <dcterms:modified xsi:type="dcterms:W3CDTF">2014-10-04T10:54:10Z</dcterms:modified>
</cp:coreProperties>
</file>