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75" r:id="rId1"/>
  </p:sldMasterIdLst>
  <p:notesMasterIdLst>
    <p:notesMasterId r:id="rId16"/>
  </p:notesMasterIdLst>
  <p:handoutMasterIdLst>
    <p:handoutMasterId r:id="rId17"/>
  </p:handoutMasterIdLst>
  <p:sldIdLst>
    <p:sldId id="265" r:id="rId2"/>
    <p:sldId id="267" r:id="rId3"/>
    <p:sldId id="292" r:id="rId4"/>
    <p:sldId id="288" r:id="rId5"/>
    <p:sldId id="284" r:id="rId6"/>
    <p:sldId id="283" r:id="rId7"/>
    <p:sldId id="296" r:id="rId8"/>
    <p:sldId id="285" r:id="rId9"/>
    <p:sldId id="289" r:id="rId10"/>
    <p:sldId id="287" r:id="rId11"/>
    <p:sldId id="291" r:id="rId12"/>
    <p:sldId id="294" r:id="rId13"/>
    <p:sldId id="293" r:id="rId14"/>
    <p:sldId id="295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390"/>
    <a:srgbClr val="1ED88D"/>
    <a:srgbClr val="56B1CA"/>
    <a:srgbClr val="59B3CB"/>
    <a:srgbClr val="79C1D5"/>
    <a:srgbClr val="81DEFF"/>
    <a:srgbClr val="54416B"/>
    <a:srgbClr val="674F83"/>
    <a:srgbClr val="CCEC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A5E730-C192-4050-AE9E-BBA0DCEFD6B2}" type="datetimeFigureOut">
              <a:rPr lang="ko-KR" altLang="en-US"/>
              <a:pPr>
                <a:defRPr/>
              </a:pPr>
              <a:t>2014-10-27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C28D4A3-F328-4D89-B776-1DE6DD609C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1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3D1D28-82AD-4C91-9432-37C56788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514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art-com.co.kr/online/ppt_gallery_1.htm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675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255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8150" y="6356350"/>
            <a:ext cx="2133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05150" y="6356350"/>
            <a:ext cx="2895600" cy="365125"/>
          </a:xfrm>
        </p:spPr>
        <p:txBody>
          <a:bodyPr/>
          <a:lstStyle/>
          <a:p>
            <a:r>
              <a:rPr lang="en-US" altLang="ko-KR" smtClean="0"/>
              <a:t>2012 Compiler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34150" y="6356350"/>
            <a:ext cx="2133600" cy="365125"/>
          </a:xfrm>
        </p:spPr>
        <p:txBody>
          <a:bodyPr/>
          <a:lstStyle/>
          <a:p>
            <a:fld id="{BD1A459D-B786-4AA2-ABFA-611221F3263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17" descr="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3000375"/>
            <a:ext cx="27368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-38100" y="3500438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-38100" y="3571875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Text Box 9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266670" y="214290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http://usecurity.hanyang.ac.kr</a:t>
            </a:r>
          </a:p>
        </p:txBody>
      </p:sp>
      <p:pic>
        <p:nvPicPr>
          <p:cNvPr id="12" name="그림 43" descr="xc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88" y="1285875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1000125"/>
            <a:ext cx="23082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 userDrawn="1"/>
        </p:nvGrpSpPr>
        <p:grpSpPr>
          <a:xfrm>
            <a:off x="8053412" y="285728"/>
            <a:ext cx="784067" cy="379300"/>
            <a:chOff x="8163939" y="130358"/>
            <a:chExt cx="784067" cy="379300"/>
          </a:xfrm>
        </p:grpSpPr>
        <p:pic>
          <p:nvPicPr>
            <p:cNvPr id="15" name="그림 14" descr="vector UI - symbol and name (english)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6" name="그림 15" descr="엠블렘 사본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21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26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89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1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20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9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136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606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09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art-com.co.kr/online/ppt_gallery_1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그림 17" descr="9.jpg"/>
          <p:cNvPicPr>
            <a:picLocks noChangeAspect="1"/>
          </p:cNvPicPr>
          <p:nvPr/>
        </p:nvPicPr>
        <p:blipFill>
          <a:blip r:embed="rId11" cstate="print">
            <a:lum bright="61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71439" y="1000108"/>
            <a:ext cx="9001155" cy="0"/>
          </a:xfrm>
          <a:prstGeom prst="line">
            <a:avLst/>
          </a:prstGeom>
          <a:noFill/>
          <a:ln w="38100">
            <a:solidFill>
              <a:srgbClr val="CCE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1438" y="6429396"/>
            <a:ext cx="9001156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100"/>
          </a:p>
        </p:txBody>
      </p:sp>
      <p:sp>
        <p:nvSpPr>
          <p:cNvPr id="10" name="Text Box 9">
            <a:hlinkClick r:id="rId12"/>
          </p:cNvPr>
          <p:cNvSpPr txBox="1">
            <a:spLocks noChangeArrowheads="1"/>
          </p:cNvSpPr>
          <p:nvPr/>
        </p:nvSpPr>
        <p:spPr bwMode="auto">
          <a:xfrm>
            <a:off x="7500938" y="785794"/>
            <a:ext cx="1643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http://usecurity.hanyang.ac.kr</a:t>
            </a:r>
          </a:p>
        </p:txBody>
      </p:sp>
      <p:pic>
        <p:nvPicPr>
          <p:cNvPr id="11" name="그림 43" descr="xc.png"/>
          <p:cNvPicPr>
            <a:picLocks noChangeAspect="1"/>
          </p:cNvPicPr>
          <p:nvPr/>
        </p:nvPicPr>
        <p:blipFill>
          <a:blip r:embed="rId13" cstate="print">
            <a:lum bright="37000" contrast="-10000"/>
          </a:blip>
          <a:srcRect/>
          <a:stretch>
            <a:fillRect/>
          </a:stretch>
        </p:blipFill>
        <p:spPr bwMode="auto">
          <a:xfrm>
            <a:off x="7196138" y="1071546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8143900" y="357166"/>
            <a:ext cx="784067" cy="379300"/>
            <a:chOff x="8163939" y="130358"/>
            <a:chExt cx="784067" cy="379300"/>
          </a:xfrm>
        </p:grpSpPr>
        <p:pic>
          <p:nvPicPr>
            <p:cNvPr id="13" name="그림 12" descr="vector UI - symbol and name (english)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4" name="그림 13" descr="엠블렘 사본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dlsrua1004@hanyang.ac.k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#3. Semantic Analysis</a:t>
            </a: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(Symbol Table &amp; Type Checker)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9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Symbol Table in C-Minus (Sample)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96586"/>
              </p:ext>
            </p:extLst>
          </p:nvPr>
        </p:nvGraphicFramePr>
        <p:xfrm>
          <a:off x="3200305" y="2204864"/>
          <a:ext cx="7304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4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9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2475" y="1340768"/>
            <a:ext cx="1047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Scope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화살표 연결선 11"/>
          <p:cNvCxnSpPr>
            <a:endCxn id="15" idx="1"/>
          </p:cNvCxnSpPr>
          <p:nvPr/>
        </p:nvCxnSpPr>
        <p:spPr>
          <a:xfrm>
            <a:off x="3727535" y="2357528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8" idx="1"/>
          </p:cNvCxnSpPr>
          <p:nvPr/>
        </p:nvCxnSpPr>
        <p:spPr>
          <a:xfrm>
            <a:off x="3727535" y="3099909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6" idx="1"/>
          </p:cNvCxnSpPr>
          <p:nvPr/>
        </p:nvCxnSpPr>
        <p:spPr>
          <a:xfrm>
            <a:off x="3727535" y="3499949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48281"/>
              </p:ext>
            </p:extLst>
          </p:nvPr>
        </p:nvGraphicFramePr>
        <p:xfrm>
          <a:off x="4951671" y="2205128"/>
          <a:ext cx="10013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43"/>
                <a:gridCol w="288033"/>
              </a:tblGrid>
              <a:tr h="27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21057"/>
              </p:ext>
            </p:extLst>
          </p:nvPr>
        </p:nvGraphicFramePr>
        <p:xfrm>
          <a:off x="4951671" y="3347549"/>
          <a:ext cx="10013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43"/>
                <a:gridCol w="288033"/>
              </a:tblGrid>
              <a:tr h="27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next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79173"/>
              </p:ext>
            </p:extLst>
          </p:nvPr>
        </p:nvGraphicFramePr>
        <p:xfrm>
          <a:off x="6745134" y="3347549"/>
          <a:ext cx="10013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281296"/>
              </a:tblGrid>
              <a:tr h="27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j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7223"/>
              </p:ext>
            </p:extLst>
          </p:nvPr>
        </p:nvGraphicFramePr>
        <p:xfrm>
          <a:off x="4951671" y="2947509"/>
          <a:ext cx="10013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43"/>
                <a:gridCol w="288033"/>
              </a:tblGrid>
              <a:tr h="27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num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>
            <a:endCxn id="17" idx="1"/>
          </p:cNvCxnSpPr>
          <p:nvPr/>
        </p:nvCxnSpPr>
        <p:spPr>
          <a:xfrm>
            <a:off x="5802294" y="3499949"/>
            <a:ext cx="9428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03518" y="171376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꺾인 연결선 3"/>
          <p:cNvCxnSpPr>
            <a:stCxn id="2" idx="3"/>
            <a:endCxn id="9" idx="0"/>
          </p:cNvCxnSpPr>
          <p:nvPr/>
        </p:nvCxnSpPr>
        <p:spPr>
          <a:xfrm>
            <a:off x="2417918" y="1942360"/>
            <a:ext cx="1147599" cy="2625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63665" y="2776743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0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081778"/>
              </p:ext>
            </p:extLst>
          </p:nvPr>
        </p:nvGraphicFramePr>
        <p:xfrm>
          <a:off x="3200305" y="4351057"/>
          <a:ext cx="7304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4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endCxn id="25" idx="1"/>
          </p:cNvCxnSpPr>
          <p:nvPr/>
        </p:nvCxnSpPr>
        <p:spPr>
          <a:xfrm>
            <a:off x="3727535" y="4503721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8" idx="1"/>
          </p:cNvCxnSpPr>
          <p:nvPr/>
        </p:nvCxnSpPr>
        <p:spPr>
          <a:xfrm>
            <a:off x="3727535" y="6012904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26" idx="1"/>
          </p:cNvCxnSpPr>
          <p:nvPr/>
        </p:nvCxnSpPr>
        <p:spPr>
          <a:xfrm>
            <a:off x="3727535" y="4912976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73531"/>
              </p:ext>
            </p:extLst>
          </p:nvPr>
        </p:nvGraphicFramePr>
        <p:xfrm>
          <a:off x="4951671" y="4351321"/>
          <a:ext cx="10013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43"/>
                <a:gridCol w="288033"/>
              </a:tblGrid>
              <a:tr h="27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67885"/>
              </p:ext>
            </p:extLst>
          </p:nvPr>
        </p:nvGraphicFramePr>
        <p:xfrm>
          <a:off x="4951671" y="4760576"/>
          <a:ext cx="10013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43"/>
                <a:gridCol w="288033"/>
              </a:tblGrid>
              <a:tr h="27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16046"/>
              </p:ext>
            </p:extLst>
          </p:nvPr>
        </p:nvGraphicFramePr>
        <p:xfrm>
          <a:off x="6745134" y="4760576"/>
          <a:ext cx="10013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281296"/>
              </a:tblGrid>
              <a:tr h="27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j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4208"/>
              </p:ext>
            </p:extLst>
          </p:nvPr>
        </p:nvGraphicFramePr>
        <p:xfrm>
          <a:off x="4951671" y="5860504"/>
          <a:ext cx="10013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43"/>
                <a:gridCol w="288033"/>
              </a:tblGrid>
              <a:tr h="27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직선 화살표 연결선 28"/>
          <p:cNvCxnSpPr>
            <a:endCxn id="27" idx="1"/>
          </p:cNvCxnSpPr>
          <p:nvPr/>
        </p:nvCxnSpPr>
        <p:spPr>
          <a:xfrm>
            <a:off x="5802294" y="4912976"/>
            <a:ext cx="9428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63665" y="492293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화살표 연결선 10"/>
          <p:cNvCxnSpPr>
            <a:stCxn id="9" idx="2"/>
            <a:endCxn id="20" idx="0"/>
          </p:cNvCxnSpPr>
          <p:nvPr/>
        </p:nvCxnSpPr>
        <p:spPr>
          <a:xfrm>
            <a:off x="3565517" y="4059064"/>
            <a:ext cx="0" cy="2919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03028" y="2203704"/>
            <a:ext cx="377375" cy="28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03029" y="4351057"/>
            <a:ext cx="377375" cy="28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3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 Checker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함수와 변수에 대한 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 Check</a:t>
            </a: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함수에서만 사용 가능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type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Assign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때 두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(operand)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타입 일치 확인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 Call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때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argument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확인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Tx/>
              <a:buChar char="-"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Expression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값을 가지는지 확인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다른 여러 가지를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문법을 참조하여 확인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10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 방법 및 환경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시멘틱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 구현 과정 및 주요 소스코드 설명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및 결과화면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스크린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캡쳐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양식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Hwp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(Doc), PDF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택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소스코드는 핵심만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11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11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제출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b="1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제출</a:t>
            </a:r>
            <a:endParaRPr lang="en-US" altLang="ko-KR" sz="2800" b="1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spc="-3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2400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제출</a:t>
            </a:r>
            <a:endParaRPr lang="en-US" altLang="ko-KR" sz="2400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프로젝트번호 프로젝트제목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2014000000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조인겸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#3 Semantic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[</a:t>
            </a:r>
            <a:r>
              <a:rPr lang="ko-KR" altLang="en-US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pc="-3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프로젝트번호</a:t>
            </a:r>
            <a:r>
              <a:rPr lang="ko-KR" altLang="en-US" spc="-3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.zip</a:t>
            </a:r>
          </a:p>
          <a:p>
            <a:pPr lvl="3"/>
            <a:r>
              <a:rPr lang="ko-KR" altLang="en-US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2014000000</a:t>
            </a:r>
            <a:r>
              <a:rPr lang="ko-KR" altLang="en-US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조인겸</a:t>
            </a:r>
            <a:r>
              <a:rPr lang="en-US" altLang="ko-KR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b="1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Semantic</a:t>
            </a:r>
            <a:r>
              <a:rPr lang="en-US" altLang="ko-KR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.zip</a:t>
            </a:r>
            <a:endParaRPr lang="en-US" altLang="ko-KR" b="1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2" indent="-342900"/>
            <a:r>
              <a:rPr lang="en-US" altLang="ko-KR" sz="2000" b="1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dlsrua1004@hanyang.ac.kr</a:t>
            </a:r>
            <a:r>
              <a:rPr lang="ko-KR" altLang="en-US" sz="20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모두 제출</a:t>
            </a:r>
            <a:endParaRPr lang="en-US" altLang="ko-KR" sz="2000" b="1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 파일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및 컴파일 된 바이너리 코드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12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11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제출 기한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b="1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</a:t>
            </a:r>
            <a:r>
              <a:rPr lang="ko-KR" altLang="en-US" sz="28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 기한</a:t>
            </a:r>
            <a:endParaRPr lang="en-US" altLang="ko-KR" sz="2800" b="1" spc="-3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r>
              <a:rPr lang="ko-KR" altLang="en-US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b="1" spc="-3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ko-KR" altLang="en-US" sz="2400" b="1" spc="-3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</a:t>
            </a:r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23</a:t>
            </a:r>
            <a:r>
              <a:rPr lang="ko-KR" altLang="en-US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59</a:t>
            </a:r>
            <a:r>
              <a:rPr lang="ko-KR" altLang="en-US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</a:t>
            </a:r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59</a:t>
            </a:r>
            <a:r>
              <a:rPr lang="ko-KR" altLang="en-US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까지 제출</a:t>
            </a:r>
            <a:endParaRPr lang="en-US" altLang="ko-KR" sz="2400" b="1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13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41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Symbol Table &amp; Type Checker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</a:t>
            </a: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Symbol Table</a:t>
            </a: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 Checker</a:t>
            </a: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구현</a:t>
            </a:r>
            <a:endParaRPr lang="en-US" altLang="ko-KR" sz="2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Tiny C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소스 코드를 수정하여 직접 구현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파일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globals.h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main.c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util.h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util.c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scan.h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scan.c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parse.h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parse.c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symtab.h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symtab.c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analyze.h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analyze.c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Semantic Analysis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Symbol Table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및 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 Check</a:t>
            </a: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Parser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생성한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Syntax Tree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순회하며 동작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2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수정해야 하는 소스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symtab.c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Symbol Table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Scope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analyze.c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Symbol Table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기능 수정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checkNode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수정하여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Semantic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맞는지 검사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3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Symbol Table in Tiny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5122912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1: {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program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2: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TINY language -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3: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computes factorial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4: }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5: read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x; { input an integer }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6: if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&lt; x then { don't compute if x &lt;= 0 }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7: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 := 1;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8: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repeat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9:  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 := fact * x;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10:  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:= x - 1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11: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until x = 0;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 fact  { output factorial of x }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13: end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4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36243"/>
            <a:ext cx="4410471" cy="66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2251" y="2171766"/>
            <a:ext cx="545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Location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선언된 곳의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Nested Level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의미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(Tiny C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별도의 선언이 없음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 := 1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선언과 함께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Assign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됨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0354" y="4235969"/>
            <a:ext cx="5123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 x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variable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선언 및 사용됨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(read x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사용자 입력을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저장한다는 의미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Location (Nested Level)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global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  <a:p>
            <a:pPr algn="ctr"/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내에서 선언 및 사용되었음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(fact := 1)</a:t>
            </a:r>
          </a:p>
          <a:p>
            <a:pPr algn="ctr"/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Location(Nested Level)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-&gt; if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08193" y="2758757"/>
            <a:ext cx="288032" cy="610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8144" y="3911330"/>
            <a:ext cx="360040" cy="355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Symbol Table in C-Minus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251520" y="1196751"/>
            <a:ext cx="4038600" cy="492941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 /*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program to perform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Euclid's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2: 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 to computer 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gcd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4:  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gcd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5: 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6:      if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 == 0) return u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7:      else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gcd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v,u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-u/v*v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8:     /* u-u/v*v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u mod v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9: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11: void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main(void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13:     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x;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14:     x = input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 = input();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15:     output(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gcd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x,y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16: }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5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62685"/>
              </p:ext>
            </p:extLst>
          </p:nvPr>
        </p:nvGraphicFramePr>
        <p:xfrm>
          <a:off x="3779912" y="1988840"/>
          <a:ext cx="526785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152128"/>
                <a:gridCol w="1008112"/>
                <a:gridCol w="1307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Variable </a:t>
                      </a:r>
                      <a:endParaRPr lang="en-US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Type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Location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(Nested Level)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Scope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 Numbers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void(function)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(Global)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(variable)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(main)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4    6    7    7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(variable)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(main)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4     6    </a:t>
                      </a:r>
                      <a:r>
                        <a:rPr 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7     7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(variable)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(</a:t>
                      </a:r>
                      <a:r>
                        <a:rPr 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gcd</a:t>
                      </a:r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13     14     15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(variable)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(</a:t>
                      </a:r>
                      <a:r>
                        <a:rPr 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gcd</a:t>
                      </a:r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13     14     15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gcd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(function)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(Global)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4     7     15</a:t>
                      </a:r>
                      <a:endParaRPr 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53001" y="479763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구현은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시멘틱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분석이 올바르게 되었는지를 보여주면 되며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구현의 형태는 중요하지 않습니다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4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Location (Nested Level)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251520" y="1196751"/>
            <a:ext cx="8784976" cy="492941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Location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2400" b="1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곳의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Nested Level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의미합니다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Variable: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Function: 0 // C-Minus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함수 내의 함수가 불가능하므로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함수는 항상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가짐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 Variable: 0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Nested Level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가짐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구현은 </a:t>
            </a:r>
            <a:r>
              <a:rPr lang="ko-KR" altLang="en-US" sz="1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시멘틱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분석이 올바르게 되었는지를 보여주면 되며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구현의 형태는 중요하지 않습니다</a:t>
            </a: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</a:t>
            </a:r>
            <a:r>
              <a:rPr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방법으로 구현했다면</a:t>
            </a:r>
            <a:r>
              <a:rPr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보고서에 방법을 서술해 주시면 됩니다</a:t>
            </a:r>
            <a:r>
              <a:rPr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자신에게 가장 적합한 방법으로 구현해 주세요</a:t>
            </a:r>
            <a:r>
              <a:rPr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6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시 고려사항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Tiny: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모든 변수가 전역변수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쓰는 즉시 선언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C-Minus: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Compound Statement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별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Scope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선언되지 않은 변수가 사용되면 에러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(HW2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참조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함수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항상 포함하고 있어야 함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input(), void output(</a:t>
            </a:r>
            <a:r>
              <a:rPr lang="en-US" altLang="ko-KR" sz="2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arg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Scope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제대로 적용이 되기만 한다면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어떠한 구현이나 출력 방식도 사용할 수 있습니다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7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9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함수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input()</a:t>
            </a: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사용자로부터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입력받는다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output(</a:t>
            </a:r>
            <a:r>
              <a:rPr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arg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/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arg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값을 화면에 출력해준다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두 개의 함수는 기본적으로 정의된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Function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간주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8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</TotalTime>
  <Words>876</Words>
  <Application>Microsoft Office PowerPoint</Application>
  <PresentationFormat>화면 슬라이드 쇼(4:3)</PresentationFormat>
  <Paragraphs>203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나눔바른고딕</vt:lpstr>
      <vt:lpstr>맑은 고딕</vt:lpstr>
      <vt:lpstr>Arial</vt:lpstr>
      <vt:lpstr>Office 테마</vt:lpstr>
      <vt:lpstr>Project #3. Semantic Analysis (Symbol Table &amp; Type Checker)</vt:lpstr>
      <vt:lpstr>Symbol Table &amp; Type Checker</vt:lpstr>
      <vt:lpstr>Semantic Analysis 목표</vt:lpstr>
      <vt:lpstr>주로 수정해야 하는 소스</vt:lpstr>
      <vt:lpstr>Symbol Table in Tiny</vt:lpstr>
      <vt:lpstr>Symbol Table in C-Minus</vt:lpstr>
      <vt:lpstr>Location (Nested Level)</vt:lpstr>
      <vt:lpstr>구현 시 고려사항</vt:lpstr>
      <vt:lpstr>기본 함수</vt:lpstr>
      <vt:lpstr>Symbol Table in C-Minus (Sample)</vt:lpstr>
      <vt:lpstr>Type Checker</vt:lpstr>
      <vt:lpstr>보고서</vt:lpstr>
      <vt:lpstr>과제 제출</vt:lpstr>
      <vt:lpstr>과제 제출 기한</vt:lpstr>
    </vt:vector>
  </TitlesOfParts>
  <Company>W2NSL, HYU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W2NSL</dc:creator>
  <cp:lastModifiedBy>Cho In Gyeom</cp:lastModifiedBy>
  <cp:revision>265</cp:revision>
  <dcterms:created xsi:type="dcterms:W3CDTF">2004-04-28T12:37:18Z</dcterms:created>
  <dcterms:modified xsi:type="dcterms:W3CDTF">2014-10-27T01:24:37Z</dcterms:modified>
</cp:coreProperties>
</file>