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8"/>
  </p:notesMasterIdLst>
  <p:sldIdLst>
    <p:sldId id="288" r:id="rId2"/>
    <p:sldId id="289" r:id="rId3"/>
    <p:sldId id="29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23" r:id="rId28"/>
    <p:sldId id="32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5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C597F-0325-4AFE-B715-A3240C3B3C6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95C0-B117-4424-999A-198CFF9996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6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50096-7B7D-4564-A482-6CADA42F6649}" type="slidenum">
              <a:rPr lang="en-US" altLang="ko-KR">
                <a:solidFill>
                  <a:prstClr val="black"/>
                </a:solidFill>
              </a:rPr>
              <a:pPr/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F3503-F3D2-4621-B635-F410F7AD42EE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6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995C0-B117-4424-999A-198CFF99960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ko-KR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ko-KR" altLang="ko-KR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fld id="{EB108B8F-D198-4074-938E-77A72FFCFF2F}" type="datetimeFigureOut">
              <a:rPr lang="ko-KR" altLang="en-US" smtClean="0"/>
              <a:pPr/>
              <a:t>2014-03-12</a:t>
            </a:fld>
            <a:endParaRPr lang="ko-KR" alt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ko-KR" altLang="en-US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AB5BB7B5-F3A2-40AC-958E-35129DB4CC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>
    <p:zoom/>
  </p:transition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48359"/>
            <a:ext cx="7924800" cy="769441"/>
          </a:xfr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굴림" pitchFamily="50" charset="-127"/>
              </a:rPr>
              <a:t>1. </a:t>
            </a:r>
            <a:r>
              <a:rPr lang="ko-KR" altLang="en-US" dirty="0" smtClean="0">
                <a:ea typeface="굴림" pitchFamily="50" charset="-127"/>
              </a:rPr>
              <a:t>시스템 프로그래밍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7239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fontAlgn="base" latinLnBrk="0" hangingPunct="0">
              <a:spcBef>
                <a:spcPct val="50000"/>
              </a:spcBef>
              <a:spcAft>
                <a:spcPct val="0"/>
              </a:spcAft>
            </a:pP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강의교재</a:t>
            </a:r>
            <a:r>
              <a:rPr lang="en-US" altLang="ko-KR" sz="1600" b="1" dirty="0">
                <a:solidFill>
                  <a:srgbClr val="063DE8"/>
                </a:solidFill>
                <a:ea typeface="돋움" pitchFamily="50" charset="-127"/>
              </a:rPr>
              <a:t>: 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유무선공유기를 이용한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임베디드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</a:t>
            </a:r>
            <a:r>
              <a:rPr lang="ko-KR" altLang="en-US" sz="1600" b="1" dirty="0" err="1">
                <a:solidFill>
                  <a:srgbClr val="063DE8"/>
                </a:solidFill>
                <a:ea typeface="돋움" pitchFamily="50" charset="-127"/>
              </a:rPr>
              <a:t>리눅스</a:t>
            </a:r>
            <a:r>
              <a:rPr lang="ko-KR" altLang="en-US" sz="1600" b="1" dirty="0">
                <a:solidFill>
                  <a:srgbClr val="063DE8"/>
                </a:solidFill>
                <a:ea typeface="돋움" pitchFamily="50" charset="-127"/>
              </a:rPr>
              <a:t> 시스템 구축 및 응용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3657600"/>
            <a:ext cx="6400800" cy="23750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63500" tIns="25400" rIns="63500" bIns="25400">
            <a:spAutoFit/>
          </a:bodyPr>
          <a:lstStyle/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 smtClean="0">
              <a:solidFill>
                <a:srgbClr val="000000"/>
              </a:solidFill>
              <a:ea typeface="돋움" pitchFamily="50" charset="-127"/>
            </a:endParaRPr>
          </a:p>
          <a:p>
            <a:pPr algn="ctr"/>
            <a:r>
              <a:rPr lang="en-US" altLang="ko-KR" sz="2000" dirty="0"/>
              <a:t>Jin Seek Choi</a:t>
            </a:r>
          </a:p>
          <a:p>
            <a:pPr algn="ctr"/>
            <a:r>
              <a:rPr lang="en-US" altLang="ko-KR" sz="2000" dirty="0"/>
              <a:t>jinseek@hanyang.ac.kr</a:t>
            </a:r>
          </a:p>
          <a:p>
            <a:pPr algn="ctr"/>
            <a:r>
              <a:rPr lang="en-US" altLang="ko-KR" sz="2000" dirty="0">
                <a:solidFill>
                  <a:schemeClr val="accent2"/>
                </a:solidFill>
              </a:rPr>
              <a:t>Mobile Intelligence and Routing Lab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MiRL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http://mir</a:t>
            </a:r>
            <a:r>
              <a:rPr lang="ko-KR" altLang="en-US" sz="2000" dirty="0"/>
              <a:t>.</a:t>
            </a:r>
            <a:r>
              <a:rPr lang="en-US" altLang="ko-KR" sz="2000" dirty="0"/>
              <a:t>hanyang.ac.kr/~</a:t>
            </a:r>
            <a:r>
              <a:rPr lang="en-US" altLang="ko-KR" sz="2000" dirty="0" err="1"/>
              <a:t>jinseek</a:t>
            </a:r>
            <a:r>
              <a:rPr lang="en-US" altLang="ko-KR" sz="2000" dirty="0"/>
              <a:t>/</a:t>
            </a: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endParaRPr lang="en-US" altLang="ko-KR" sz="2000" b="1" dirty="0">
              <a:solidFill>
                <a:srgbClr val="000000"/>
              </a:solidFill>
              <a:ea typeface="돋움" pitchFamily="50" charset="-127"/>
            </a:endParaRPr>
          </a:p>
          <a:p>
            <a:pPr marL="203200" indent="-203200" algn="ctr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</a:pP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참고</a:t>
            </a:r>
            <a:r>
              <a:rPr lang="en-US" altLang="ko-KR" sz="2000" b="1" dirty="0" smtClean="0">
                <a:solidFill>
                  <a:srgbClr val="000000"/>
                </a:solidFill>
                <a:ea typeface="돋움" pitchFamily="50" charset="-127"/>
              </a:rPr>
              <a:t>: </a:t>
            </a:r>
            <a:r>
              <a:rPr lang="ko-KR" altLang="en-US" sz="2000" b="1" dirty="0">
                <a:solidFill>
                  <a:srgbClr val="000000"/>
                </a:solidFill>
                <a:ea typeface="돋움" pitchFamily="50" charset="-127"/>
              </a:rPr>
              <a:t>숭실대학교 정 </a:t>
            </a:r>
            <a:r>
              <a:rPr lang="ko-KR" altLang="en-US" sz="2000" b="1" dirty="0" smtClean="0">
                <a:solidFill>
                  <a:srgbClr val="000000"/>
                </a:solidFill>
                <a:ea typeface="돋움" pitchFamily="50" charset="-127"/>
              </a:rPr>
              <a:t>규식</a:t>
            </a:r>
            <a:endParaRPr lang="ko-KR" altLang="en-US" sz="2000" b="1" dirty="0">
              <a:solidFill>
                <a:srgbClr val="000000"/>
              </a:solidFill>
              <a:ea typeface="돋움" pitchFamily="50" charset="-127"/>
            </a:endParaRPr>
          </a:p>
        </p:txBody>
      </p:sp>
      <p:sp>
        <p:nvSpPr>
          <p:cNvPr id="2053" name="직사각형 4"/>
          <p:cNvSpPr>
            <a:spLocks noChangeArrowheads="1"/>
          </p:cNvSpPr>
          <p:nvPr/>
        </p:nvSpPr>
        <p:spPr bwMode="auto">
          <a:xfrm>
            <a:off x="381000" y="152400"/>
            <a:ext cx="807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 smtClean="0">
                <a:solidFill>
                  <a:srgbClr val="FF0000"/>
                </a:solidFill>
                <a:ea typeface="돋움" pitchFamily="50" charset="-127"/>
              </a:rPr>
              <a:t>OpenWrt</a:t>
            </a:r>
            <a:r>
              <a:rPr lang="en-US" altLang="ko-KR" sz="2000" b="1" dirty="0" smtClean="0">
                <a:solidFill>
                  <a:srgbClr val="FF0000"/>
                </a:solidFill>
                <a:ea typeface="돋움" pitchFamily="50" charset="-127"/>
              </a:rPr>
              <a:t> based on Buffalo WZR-HP-G300nh </a:t>
            </a:r>
            <a:endParaRPr kumimoji="1" lang="ko-KR" altLang="en-US" sz="2000" b="1" dirty="0">
              <a:solidFill>
                <a:srgbClr val="FF0000"/>
              </a:solidFill>
              <a:ea typeface="돋움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BA1C7B-5C5C-465C-BFC8-A30F82B775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solidFill>
                  <a:srgbClr val="000000"/>
                </a:solidFill>
              </a:rPr>
              <a:t>TIPW</a:t>
            </a:r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091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365153"/>
            <a:ext cx="6589712" cy="10080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파일의 접근 권한을 의미한다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이미 존재하는 파일을 개방하여 사용할 경우 생략한다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새로운 파일을 생성할 때 적용한다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91098"/>
              </p:ext>
            </p:extLst>
          </p:nvPr>
        </p:nvGraphicFramePr>
        <p:xfrm>
          <a:off x="1187450" y="2852266"/>
          <a:ext cx="6913563" cy="1095375"/>
        </p:xfrm>
        <a:graphic>
          <a:graphicData uri="http://schemas.openxmlformats.org/drawingml/2006/table">
            <a:tbl>
              <a:tblPr/>
              <a:tblGrid>
                <a:gridCol w="1857375"/>
                <a:gridCol w="5056188"/>
              </a:tblGrid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읽기만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쓰기만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모두 가능한 상태로 접근한다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68313" y="1844203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flags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1008063" y="2152178"/>
            <a:ext cx="6804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파일을 개방하고 난 후의 접근 방식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읽기 전용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전용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읽기 쓰기용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68313" y="4004791"/>
            <a:ext cx="84264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mode</a:t>
            </a:r>
          </a:p>
        </p:txBody>
      </p:sp>
      <p:pic>
        <p:nvPicPr>
          <p:cNvPr id="17431" name="Picture 2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504853"/>
            <a:ext cx="176213" cy="147638"/>
          </a:xfrm>
          <a:prstGeom prst="rect">
            <a:avLst/>
          </a:prstGeom>
          <a:noFill/>
        </p:spPr>
      </p:pic>
      <p:pic>
        <p:nvPicPr>
          <p:cNvPr id="17432" name="Picture 2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6953"/>
            <a:ext cx="176213" cy="147638"/>
          </a:xfrm>
          <a:prstGeom prst="rect">
            <a:avLst/>
          </a:prstGeom>
          <a:noFill/>
        </p:spPr>
      </p:pic>
      <p:pic>
        <p:nvPicPr>
          <p:cNvPr id="17433" name="Picture 25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85878"/>
            <a:ext cx="176213" cy="147638"/>
          </a:xfrm>
          <a:prstGeom prst="rect">
            <a:avLst/>
          </a:prstGeom>
          <a:noFill/>
        </p:spPr>
      </p:pic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6754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03351"/>
            <a:ext cx="7488237" cy="3817937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호출이 성공하면 음이 아닌 정수형의 값을 반환한다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 기술자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내에서 파일 기술자는 중복되지 않는다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0, 1, 2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반환값으로 나타나지 않는다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0, 1, 2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는 각각 표준 입력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표준 출력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표준 에러로 사용된다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이면 파일 개방에 실패했다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지정한 파일이 존재하지 않는다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4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접근 권한이 없다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39750" y="1700113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반환값</a:t>
            </a:r>
          </a:p>
        </p:txBody>
      </p:sp>
      <p:pic>
        <p:nvPicPr>
          <p:cNvPr id="18438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9401"/>
            <a:ext cx="176213" cy="147637"/>
          </a:xfrm>
          <a:prstGeom prst="rect">
            <a:avLst/>
          </a:prstGeom>
          <a:noFill/>
        </p:spPr>
      </p:pic>
      <p:pic>
        <p:nvPicPr>
          <p:cNvPr id="18439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997101"/>
            <a:ext cx="176213" cy="147637"/>
          </a:xfrm>
          <a:prstGeom prst="rect">
            <a:avLst/>
          </a:prstGeom>
          <a:noFill/>
        </p:spPr>
      </p:pic>
      <p:pic>
        <p:nvPicPr>
          <p:cNvPr id="18440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365526"/>
            <a:ext cx="176213" cy="147637"/>
          </a:xfrm>
          <a:prstGeom prst="rect">
            <a:avLst/>
          </a:prstGeom>
          <a:noFill/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845147"/>
            <a:ext cx="7272337" cy="100806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반환값으로 호출의 성공 여부를 확인할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 실패시 적절한 대응이 있어야 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9468" name="Group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15826"/>
              </p:ext>
            </p:extLst>
          </p:nvPr>
        </p:nvGraphicFramePr>
        <p:xfrm>
          <a:off x="971550" y="3069109"/>
          <a:ext cx="6913563" cy="3157728"/>
        </p:xfrm>
        <a:graphic>
          <a:graphicData uri="http://schemas.openxmlformats.org/drawingml/2006/table">
            <a:tbl>
              <a:tblPr/>
              <a:tblGrid>
                <a:gridCol w="69135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시스템 호출이 실패했을 경우를 고려한 프로그램 코드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1184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…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open("data.txt", O_RDONLY);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/* filedes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가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이면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호출이 실패했다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. */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if(filedes == -1)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{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printf("file open error!\n");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굴림체" pitchFamily="49" charset="-127"/>
                          <a:cs typeface="한컴바탕" pitchFamily="18" charset="2"/>
                        </a:rPr>
                        <a:t>   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exit(1);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}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39750" y="1484784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open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호출 실패에 대한 대비</a:t>
            </a:r>
          </a:p>
        </p:txBody>
      </p:sp>
      <p:pic>
        <p:nvPicPr>
          <p:cNvPr id="19471" name="Picture 1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61047"/>
            <a:ext cx="176213" cy="147637"/>
          </a:xfrm>
          <a:prstGeom prst="rect">
            <a:avLst/>
          </a:prstGeom>
          <a:noFill/>
        </p:spPr>
      </p:pic>
      <p:pic>
        <p:nvPicPr>
          <p:cNvPr id="19472" name="Picture 1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5209"/>
            <a:ext cx="176213" cy="147638"/>
          </a:xfrm>
          <a:prstGeom prst="rect">
            <a:avLst/>
          </a:prstGeom>
          <a:noFill/>
        </p:spPr>
      </p:pic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4293642"/>
            <a:ext cx="7127875" cy="223202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 의해 개방된 파일을 닫는다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할당 받은 파일 기술자를 반환한다</a:t>
            </a:r>
            <a:r>
              <a:rPr lang="en-US" altLang="ko-KR" sz="15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파일을 사용이 끝나면 반드시 닫아주어야 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하나의 프로세스가 동시에 개방할 수 있는 파일의 수는 제한되어 있음</a:t>
            </a:r>
          </a:p>
          <a:p>
            <a:pPr lvl="1">
              <a:lnSpc>
                <a:spcPct val="150000"/>
              </a:lnSpc>
            </a:pPr>
            <a:r>
              <a:rPr lang="ko-KR" altLang="en-US" sz="1500">
                <a:latin typeface="HY견고딕" pitchFamily="18" charset="-127"/>
                <a:ea typeface="HY견고딕" pitchFamily="18" charset="-127"/>
              </a:rPr>
              <a:t>시스템 차원에서 동시에 개방할 수 있는 파일의 수는 제한되어 있음</a:t>
            </a:r>
          </a:p>
          <a:p>
            <a:pPr lvl="2">
              <a:lnSpc>
                <a:spcPct val="150000"/>
              </a:lnSpc>
            </a:pPr>
            <a:endParaRPr lang="en-US" altLang="ko-KR" sz="1300"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59663"/>
              </p:ext>
            </p:extLst>
          </p:nvPr>
        </p:nvGraphicFramePr>
        <p:xfrm>
          <a:off x="395288" y="2277517"/>
          <a:ext cx="8353425" cy="1838325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 close(int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이전에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이나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의해 개방된 파일의 파일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close 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39750" y="1556792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개방된 상태의 파일을 닫는다</a:t>
            </a:r>
          </a:p>
        </p:txBody>
      </p:sp>
      <p:pic>
        <p:nvPicPr>
          <p:cNvPr id="20501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8105"/>
            <a:ext cx="176213" cy="147637"/>
          </a:xfrm>
          <a:prstGeom prst="rect">
            <a:avLst/>
          </a:prstGeom>
          <a:noFill/>
        </p:spPr>
      </p:pic>
      <p:pic>
        <p:nvPicPr>
          <p:cNvPr id="20502" name="Picture 2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4067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716486"/>
            <a:ext cx="8534400" cy="273685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파일은 사용이 끝난 후 반드시 닫아준다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파일을 닫지 않고 프로그램이 종료한 경우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프로그램이 종료할 때 개방된 파일은 커널에 의해 자동으로 닫힌다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이런 사실을 알고 있더라도 사용된 파일은 마지막에 닫아주는 것이 좋다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11188" y="1543199"/>
            <a:ext cx="7705725" cy="203041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파일을 읽기 전용 상태로 개방한다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*/ </a:t>
            </a:r>
          </a:p>
          <a:p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open("data.txt", O_RDONLY);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data.txt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를 사용하는 코드가 위치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close(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); </a:t>
            </a:r>
          </a:p>
          <a:p>
            <a:pPr eaLnBrk="0" latinLnBrk="0" hangingPunct="0"/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1510" name="Picture 6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933974"/>
            <a:ext cx="176213" cy="147637"/>
          </a:xfrm>
          <a:prstGeom prst="rect">
            <a:avLst/>
          </a:prstGeom>
          <a:noFill/>
        </p:spPr>
      </p:pic>
      <p:pic>
        <p:nvPicPr>
          <p:cNvPr id="21511" name="Picture 7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649936"/>
            <a:ext cx="176213" cy="147638"/>
          </a:xfrm>
          <a:prstGeom prst="rect">
            <a:avLst/>
          </a:prstGeom>
          <a:noFill/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close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845147"/>
            <a:ext cx="7237412" cy="4608512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새로운 파일을 생성할 때 사용한다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filedes = open(</a:t>
            </a:r>
            <a:r>
              <a:rPr lang="en-US" altLang="ko-KR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“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/tmp/tmpfile.txt</a:t>
            </a:r>
            <a:r>
              <a:rPr lang="en-US" altLang="ko-KR" sz="1400">
                <a:solidFill>
                  <a:schemeClr val="tx1"/>
                </a:solidFill>
                <a:latin typeface="Arial"/>
                <a:ea typeface="HY견고딕" pitchFamily="18" charset="-127"/>
              </a:rPr>
              <a:t>”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, O_RDWR | O_CREAT, 0644);</a:t>
            </a:r>
          </a:p>
          <a:p>
            <a:pPr lvl="2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O_RDWR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새롭게 생성된 파일은 읽기와 쓰기가 가능하다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O_CREAT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/tmp/tmpfile.txt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가 존재하지 않을 경우 새롭게 생성한다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새로운 파일을 생성할 때 반드시 사용해야 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새롭게 생성된 파일의 접근 권한은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rw-r--r--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39750" y="1484784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O_CREAT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플래그</a:t>
            </a:r>
          </a:p>
        </p:txBody>
      </p:sp>
      <p:pic>
        <p:nvPicPr>
          <p:cNvPr id="22536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61047"/>
            <a:ext cx="176213" cy="147637"/>
          </a:xfrm>
          <a:prstGeom prst="rect">
            <a:avLst/>
          </a:prstGeom>
          <a:noFill/>
        </p:spPr>
      </p:pic>
      <p:pic>
        <p:nvPicPr>
          <p:cNvPr id="22537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9972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267098"/>
            <a:ext cx="8534400" cy="54022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stdlib.h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char pathname[] = "temp.txt";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if((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 = open(pathname, O_CREAT |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 O_RDWR, 0644)) == -1)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("file open error!\n");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exit(1);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 }</a:t>
            </a:r>
          </a:p>
        </p:txBody>
      </p:sp>
      <p:pic>
        <p:nvPicPr>
          <p:cNvPr id="23557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6300788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6135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16584"/>
            <a:ext cx="7704137" cy="4176712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이미 존재하는 파일을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O_CREAT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플래그를 사용하여 개방할 때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O_EXCL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플래그가 파일의 개방을 막는다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(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즉 개방이 실패한다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.)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이런 경우 사용한다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..</a:t>
            </a:r>
          </a:p>
          <a:p>
            <a:pPr lvl="1">
              <a:lnSpc>
                <a:spcPct val="13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이미 존재하는 파일을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O_CREAT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플래그를 사용하여 개방하면 기존의 내용을 수정하는 실수를 범할 수 있다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O_EXCL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플래그를 사용하여 개방 자체를 실패하게 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filedes = open(pathname, O_CREAT | O_RDWR | O_EXCL, 0644);</a:t>
            </a:r>
          </a:p>
          <a:p>
            <a:pPr lvl="1">
              <a:lnSpc>
                <a:spcPct val="13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3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pathname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에 해당하는 파일이 존재하지 않으면 새롭게 생성한 후에 읽기와 쓰기가 가능한 상태로 만들고 접근 권한은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0644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이미 존재하면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이 실패한다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9750" y="1483196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O_EXCL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플래그</a:t>
            </a:r>
          </a:p>
        </p:txBody>
      </p:sp>
      <p:pic>
        <p:nvPicPr>
          <p:cNvPr id="24582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992909"/>
            <a:ext cx="176213" cy="147637"/>
          </a:xfrm>
          <a:prstGeom prst="rect">
            <a:avLst/>
          </a:prstGeom>
          <a:noFill/>
        </p:spPr>
      </p:pic>
      <p:pic>
        <p:nvPicPr>
          <p:cNvPr id="24583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059459"/>
            <a:ext cx="176213" cy="147637"/>
          </a:xfrm>
          <a:prstGeom prst="rect">
            <a:avLst/>
          </a:prstGeom>
          <a:noFill/>
        </p:spPr>
      </p:pic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6754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9881"/>
            <a:ext cx="8534400" cy="4318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open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에서 자주 사용하는 플래그</a:t>
            </a:r>
          </a:p>
        </p:txBody>
      </p:sp>
      <p:graphicFrame>
        <p:nvGraphicFramePr>
          <p:cNvPr id="25635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09183"/>
              </p:ext>
            </p:extLst>
          </p:nvPr>
        </p:nvGraphicFramePr>
        <p:xfrm>
          <a:off x="395288" y="2191856"/>
          <a:ext cx="8353425" cy="3901440"/>
        </p:xfrm>
        <a:graphic>
          <a:graphicData uri="http://schemas.openxmlformats.org/drawingml/2006/table">
            <a:tbl>
              <a:tblPr/>
              <a:tblGrid>
                <a:gridCol w="1152525"/>
                <a:gridCol w="720090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파일 개방에 사용되는 플래그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 전용으로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이외의 다른 작업을 수행할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O_WRONLY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쓰기 전용으로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이외의 다른 작업을 수행할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O_RDWR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읽기와 쓰기가 동시에 가능한 상태로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O_CREAT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생성한 후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지정한 상태로 개방한다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O_EXCL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존재하지 않으면 새롭게 생성하나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경로의 파일이 존재하면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호출을 실패한다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(※O_CREAT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플래그와 함께 사용해야 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O_APPEND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마지막 바로 뒤로 이동한다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O_TRUNC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개방한 직후에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파일 내용의 첫 부분으로 이동한다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467544" y="36001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51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85551"/>
              </p:ext>
            </p:extLst>
          </p:nvPr>
        </p:nvGraphicFramePr>
        <p:xfrm>
          <a:off x="468313" y="1477446"/>
          <a:ext cx="8226425" cy="4759866"/>
        </p:xfrm>
        <a:graphic>
          <a:graphicData uri="http://schemas.openxmlformats.org/drawingml/2006/table">
            <a:tbl>
              <a:tblPr/>
              <a:tblGrid>
                <a:gridCol w="8226425"/>
              </a:tblGrid>
              <a:tr h="36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 = open(filename, O_RDWR);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filename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파일을 읽기와 쓰기가 가능한 상태로 개방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O_RDONLY | O_CREAT);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존재할 경우 읽기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 파일이 존재하지 않으면 새롭게 생성한 후 읽기 전용으로 개방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파일의 권한을 생략했기 때문에 기본 값으로 초기권한이 설정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O_WRONLY | O_CREAT,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존재할 경우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 파일이 존재하지 않으면 새롭게 생성한 후 쓰기 전용으로 개방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초기 권한이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로 설정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  <a:cs typeface="한컴바탕" pitchFamily="18" charset="2"/>
                        </a:rPr>
                        <a:t>filedes = open(filename, O_WRONLY | O_CREAT | O_EXCL,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-filename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으로 지정한 파일이 존재하면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open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의 수행이 실패 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-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만약에 파일이 존재하지 않으면 초기권한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0644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로 새롭게 파일을 생성</a:t>
                      </a:r>
                      <a:b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</a:b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쓰기 전용으로 개방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  <a:cs typeface="한컴바탕" pitchFamily="18" charset="2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바탕" pitchFamily="18" charset="-127"/>
                        <a:cs typeface="한컴바탕" pitchFamily="18" charset="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611560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으로 새로운 파일 생성하기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2CF78879-6AC8-451E-BBF8-62AF8393D4E2}" type="slidenum">
              <a:rPr lang="en-US" altLang="ko-KR" smtClean="0">
                <a:ea typeface="굴림" charset="-127"/>
              </a:rPr>
              <a:pPr/>
              <a:t>2</a:t>
            </a:fld>
            <a:endParaRPr lang="en-US" altLang="ko-KR" smtClean="0">
              <a:ea typeface="굴림" charset="-127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332656"/>
            <a:ext cx="2306216" cy="646331"/>
          </a:xfr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굴림" charset="-127"/>
              </a:rPr>
              <a:t>목차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7848600" cy="3798168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서론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예제 프로그램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파일 기술자와 읽기</a:t>
            </a:r>
            <a:r>
              <a:rPr lang="en-US" altLang="ko-KR" dirty="0" smtClean="0">
                <a:ea typeface="굴림" charset="-127"/>
              </a:rPr>
              <a:t>/</a:t>
            </a:r>
            <a:r>
              <a:rPr lang="ko-KR" altLang="en-US" dirty="0" smtClean="0">
                <a:ea typeface="굴림" charset="-127"/>
              </a:rPr>
              <a:t>쓰기 포인터</a:t>
            </a:r>
            <a:endParaRPr lang="en-US" altLang="ko-KR" dirty="0" smtClean="0">
              <a:ea typeface="굴림" charset="-127"/>
            </a:endParaRPr>
          </a:p>
          <a:p>
            <a:r>
              <a:rPr lang="ko-KR" altLang="en-US" dirty="0" smtClean="0">
                <a:ea typeface="굴림" charset="-127"/>
              </a:rPr>
              <a:t>함수</a:t>
            </a:r>
            <a:endParaRPr lang="en-US" altLang="ko-KR" dirty="0" smtClean="0">
              <a:ea typeface="굴림" charset="-127"/>
            </a:endParaRPr>
          </a:p>
          <a:p>
            <a:pPr lvl="1"/>
            <a:r>
              <a:rPr lang="en-US" altLang="ko-KR" sz="2400" dirty="0" smtClean="0">
                <a:ea typeface="굴림" charset="-127"/>
              </a:rPr>
              <a:t>open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create</a:t>
            </a:r>
          </a:p>
          <a:p>
            <a:pPr lvl="1"/>
            <a:r>
              <a:rPr lang="en-US" altLang="ko-KR" sz="2400" dirty="0" smtClean="0">
                <a:ea typeface="굴림" charset="-127"/>
              </a:rPr>
              <a:t>close</a:t>
            </a:r>
          </a:p>
          <a:p>
            <a:pPr lvl="1"/>
            <a:r>
              <a:rPr lang="en-US" altLang="ko-KR" sz="2400" dirty="0" err="1" smtClean="0">
                <a:ea typeface="굴림" charset="-127"/>
              </a:rPr>
              <a:t>read,write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lseek</a:t>
            </a:r>
            <a:endParaRPr lang="en-US" altLang="ko-KR" sz="2400" dirty="0" smtClean="0">
              <a:ea typeface="굴림" charset="-127"/>
            </a:endParaRPr>
          </a:p>
          <a:p>
            <a:pPr lvl="1"/>
            <a:r>
              <a:rPr lang="en-US" altLang="ko-KR" sz="2400" dirty="0" err="1" smtClean="0">
                <a:ea typeface="굴림" charset="-127"/>
              </a:rPr>
              <a:t>unlink,remove</a:t>
            </a:r>
            <a:endParaRPr lang="ko-KR" altLang="en-US" sz="2400" dirty="0" smtClean="0">
              <a:ea typeface="굴림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mtClean="0">
                <a:solidFill>
                  <a:srgbClr val="000000"/>
                </a:solidFill>
              </a:rPr>
              <a:t>TIPW</a:t>
            </a:r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308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5588918"/>
            <a:ext cx="7559675" cy="935037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다음의 플래그와 함께 사용하는 것과 같다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O_WRONLY, O_CREAT, O_TRUNC</a:t>
            </a:r>
          </a:p>
        </p:txBody>
      </p:sp>
      <p:graphicFrame>
        <p:nvGraphicFramePr>
          <p:cNvPr id="276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65462"/>
              </p:ext>
            </p:extLst>
          </p:nvPr>
        </p:nvGraphicFramePr>
        <p:xfrm>
          <a:off x="395288" y="1901155"/>
          <a:ext cx="8353425" cy="3544888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creat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는 존재하지 않는 파일을 새롭게 생성하는 것이 사용 목적이기 때문에 생략할 수 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467544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39750" y="1340768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새로운 파일을 생성한다</a:t>
            </a:r>
          </a:p>
        </p:txBody>
      </p:sp>
      <p:pic>
        <p:nvPicPr>
          <p:cNvPr id="27672" name="Picture 2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73020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4005064"/>
            <a:ext cx="7435850" cy="122237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dirty="0"/>
              <a:t>.</a:t>
            </a:r>
            <a:r>
              <a:rPr lang="en-US" altLang="ko-KR" sz="1400" dirty="0" err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에서 지정한 파일이 함부로 변경되어서는 안될 경우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보다는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O_EXCL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플래그와 함께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406132"/>
              </p:ext>
            </p:extLst>
          </p:nvPr>
        </p:nvGraphicFramePr>
        <p:xfrm>
          <a:off x="684213" y="2780829"/>
          <a:ext cx="7991475" cy="1081088"/>
        </p:xfrm>
        <a:graphic>
          <a:graphicData uri="http://schemas.openxmlformats.org/drawingml/2006/table">
            <a:tbl>
              <a:tblPr/>
              <a:tblGrid>
                <a:gridCol w="79914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filedes = creat(pathname, 0644);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    …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filedes = open(pathmame, O_WRONLY | O_CREAT | O_TRUNC, 0644);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39750" y="1701329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이미 존재하는 파일을 지정하여 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사용하는 경우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116013" y="2206154"/>
            <a:ext cx="6046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해당 파일을 개방함과 동시에 파일이 가지고 있는 데이터를 모두 삭제한다</a:t>
            </a:r>
          </a:p>
        </p:txBody>
      </p:sp>
      <p:pic>
        <p:nvPicPr>
          <p:cNvPr id="28685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277591"/>
            <a:ext cx="176213" cy="147638"/>
          </a:xfrm>
          <a:prstGeom prst="rect">
            <a:avLst/>
          </a:prstGeom>
          <a:noFill/>
        </p:spPr>
      </p:pic>
      <p:pic>
        <p:nvPicPr>
          <p:cNvPr id="28686" name="Picture 1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8179"/>
            <a:ext cx="176213" cy="147637"/>
          </a:xfrm>
          <a:prstGeom prst="rect">
            <a:avLst/>
          </a:prstGeom>
          <a:noFill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0537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39850"/>
            <a:ext cx="8534400" cy="4681538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600"/>
              <a:t>예제 프로그램</a:t>
            </a:r>
          </a:p>
          <a:p>
            <a:pPr>
              <a:buFont typeface="Wingdings" pitchFamily="2" charset="2"/>
              <a:buNone/>
            </a:pPr>
            <a:endParaRPr lang="ko-KR" altLang="en-US" sz="1600"/>
          </a:p>
          <a:p>
            <a:pPr>
              <a:buFont typeface="Wingdings" pitchFamily="2" charset="2"/>
              <a:buNone/>
            </a:pPr>
            <a:r>
              <a:rPr lang="en-US" altLang="ko-KR" sz="1600"/>
              <a:t>01 #include &lt;fcntl.h&gt;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02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03 int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04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05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int filedes1, filedes2;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06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07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filedes1 = open("data1.txt", O_WRONLY |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       O_CREAT | O_TRUNC,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08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filedes2 = creat("data2.txt",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09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10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close(filedes1);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11 </a:t>
            </a:r>
            <a:r>
              <a:rPr lang="en-US" altLang="ko-KR" sz="1600">
                <a:latin typeface="Arial"/>
              </a:rPr>
              <a:t>   </a:t>
            </a:r>
            <a:r>
              <a:rPr lang="en-US" altLang="ko-KR" sz="1600"/>
              <a:t> close(filedes2);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/>
              <a:t>12 } </a:t>
            </a:r>
          </a:p>
        </p:txBody>
      </p:sp>
      <p:pic>
        <p:nvPicPr>
          <p:cNvPr id="29701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205538"/>
            <a:ext cx="360362" cy="320675"/>
          </a:xfrm>
          <a:prstGeom prst="rect">
            <a:avLst/>
          </a:prstGeom>
          <a:noFill/>
        </p:spPr>
      </p:pic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356475" y="6235700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6300788" y="1845964"/>
            <a:ext cx="2519362" cy="4751388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creat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328"/>
            <a:ext cx="8534400" cy="433388"/>
          </a:xfrm>
          <a:noFill/>
          <a:ln/>
        </p:spPr>
        <p:txBody>
          <a:bodyPr/>
          <a:lstStyle/>
          <a:p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2000">
                <a:latin typeface="HY견고딕" pitchFamily="18" charset="-127"/>
                <a:ea typeface="HY견고딕" pitchFamily="18" charset="-127"/>
              </a:rPr>
              <a:t>는 파일 기술자로 지정한 파일에서 데이터를 읽어온다</a:t>
            </a:r>
            <a:r>
              <a:rPr lang="en-US" altLang="ko-KR" sz="20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43409"/>
              </p:ext>
            </p:extLst>
          </p:nvPr>
        </p:nvGraphicFramePr>
        <p:xfrm>
          <a:off x="395288" y="1942553"/>
          <a:ext cx="8353425" cy="4222751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0699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&lt;unistd.h&gt;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 read(int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void *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size_t 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읽어 들인 내용을 저장하기 위한 공간이다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되는데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들일 파일 내용의 크기를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바이트 단위로 기술한다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0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파일로부터 읽기 작업이 성공할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파일 내용의 바이트 크기가 반환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이상의 값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b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</a:b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2)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읽어 들인 내용이 없을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(EOF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 경우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 작업이 실패할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1) 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776"/>
            <a:ext cx="8534400" cy="5689600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write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는 파일 기술자로 지정한 파일로 데이터를 저장한다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17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70108"/>
              </p:ext>
            </p:extLst>
          </p:nvPr>
        </p:nvGraphicFramePr>
        <p:xfrm>
          <a:off x="395288" y="1846164"/>
          <a:ext cx="8353425" cy="3188462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ssize_t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write(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void *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buf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size_t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count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작업을 수행할 파일에 대한 기술자이다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buf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쓰려고 하는 내용이 저장되어 있는 공간이다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일반적으로 배열을 사용하게 되면 배열의 데이터 형식은 어느 것이라도 상관없다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buf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있는 데이터 중에 실제로 파일로 저장할 데이터의 크기이다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  <a:endParaRPr kumimoji="1" lang="ko-KR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파일로 쓰기가 성공한 데이터의 크기이다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지정한 값과 동일한 값이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만약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count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값과 반환값이 다르다면 쓰기 작업이 실패한 것이다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39552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913" y="3860502"/>
            <a:ext cx="7526337" cy="27368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대부분의 경우 세 번째 인수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마지막 부분을 읽을 경우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보다 작은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일 경우 읽기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포인터가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EOF(end-of-file)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에 있음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write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모든 경우에서 반환값은 세 번째 인수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반환됨</a:t>
            </a:r>
          </a:p>
          <a:p>
            <a:pPr lvl="1">
              <a:lnSpc>
                <a:spcPct val="120000"/>
              </a:lnSpc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반환값이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count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지정한 값이 아닌 경우 쓰기 작업이 실패함</a:t>
            </a:r>
          </a:p>
        </p:txBody>
      </p:sp>
      <p:graphicFrame>
        <p:nvGraphicFramePr>
          <p:cNvPr id="327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80894"/>
              </p:ext>
            </p:extLst>
          </p:nvPr>
        </p:nvGraphicFramePr>
        <p:xfrm>
          <a:off x="755650" y="1901527"/>
          <a:ext cx="7777163" cy="1097280"/>
        </p:xfrm>
        <a:graphic>
          <a:graphicData uri="http://schemas.openxmlformats.org/drawingml/2006/table">
            <a:tbl>
              <a:tblPr/>
              <a:tblGrid>
                <a:gridCol w="1843088"/>
                <a:gridCol w="3289300"/>
                <a:gridCol w="264477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 상태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O_RDONLY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O_RDWR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O_WRONLY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539750" y="1269702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read/write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를 사용할 수 있는 파일의 개방 상태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539750" y="3357265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함수 호출의 성공 여부 판단</a:t>
            </a:r>
          </a:p>
        </p:txBody>
      </p:sp>
      <p:pic>
        <p:nvPicPr>
          <p:cNvPr id="32791" name="Picture 23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001790"/>
            <a:ext cx="176213" cy="147637"/>
          </a:xfrm>
          <a:prstGeom prst="rect">
            <a:avLst/>
          </a:prstGeom>
          <a:noFill/>
        </p:spPr>
      </p:pic>
      <p:pic>
        <p:nvPicPr>
          <p:cNvPr id="32792" name="Picture 24" descr="구슬12"/>
          <p:cNvPicPr>
            <a:picLocks noChangeAspect="1" noChangeArrowheads="1"/>
          </p:cNvPicPr>
          <p:nvPr/>
        </p:nvPicPr>
        <p:blipFill>
          <a:blip r:embed="rId4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7490"/>
            <a:ext cx="176213" cy="147637"/>
          </a:xfrm>
          <a:prstGeom prst="rect">
            <a:avLst/>
          </a:prstGeom>
          <a:noFill/>
        </p:spPr>
      </p:pic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3067893"/>
            <a:ext cx="7669212" cy="3673475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 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이상의 값을 반환할 때 호출이 성공한 것이다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read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을 반환하면 파일의 내용을 모두 읽었기 때문에 더 이상 읽을 것이 없음을 의미한다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write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항상 세 번째 인수로 지정한 것과 같은 값이 반환되어야 호출이 성공한 것이다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호출이 실패할 경우 반환값은 세 번째 인수의 값보다 작다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23672"/>
              </p:ext>
            </p:extLst>
          </p:nvPr>
        </p:nvGraphicFramePr>
        <p:xfrm>
          <a:off x="684213" y="1989981"/>
          <a:ext cx="7775575" cy="1081088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read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if((nread = read(filedes, buf, BUFSIZE)) &gt; 0)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380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82461"/>
              </p:ext>
            </p:extLst>
          </p:nvPr>
        </p:nvGraphicFramePr>
        <p:xfrm>
          <a:off x="684213" y="4436318"/>
          <a:ext cx="7775575" cy="1081088"/>
        </p:xfrm>
        <a:graphic>
          <a:graphicData uri="http://schemas.openxmlformats.org/drawingml/2006/table">
            <a:tbl>
              <a:tblPr/>
              <a:tblGrid>
                <a:gridCol w="777557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/* write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 정상적으로 수행되었는지 검사 *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if((write(filedes, buf, nread) &lt; nread)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    …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39750" y="1340693"/>
            <a:ext cx="85344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read/write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의 성공 여부를 검사하는 예제 코드</a:t>
            </a:r>
          </a:p>
        </p:txBody>
      </p:sp>
      <p:pic>
        <p:nvPicPr>
          <p:cNvPr id="33810" name="Picture 1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283793"/>
            <a:ext cx="176213" cy="147638"/>
          </a:xfrm>
          <a:prstGeom prst="rect">
            <a:avLst/>
          </a:prstGeom>
          <a:noFill/>
        </p:spPr>
      </p:pic>
      <p:pic>
        <p:nvPicPr>
          <p:cNvPr id="33811" name="Picture 1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640981"/>
            <a:ext cx="176213" cy="147637"/>
          </a:xfrm>
          <a:prstGeom prst="rect">
            <a:avLst/>
          </a:prstGeom>
          <a:noFill/>
        </p:spPr>
      </p:pic>
      <p:pic>
        <p:nvPicPr>
          <p:cNvPr id="33812" name="Picture 2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801568"/>
            <a:ext cx="176213" cy="147638"/>
          </a:xfrm>
          <a:prstGeom prst="rect">
            <a:avLst/>
          </a:prstGeom>
          <a:noFill/>
        </p:spPr>
      </p:pic>
      <p:pic>
        <p:nvPicPr>
          <p:cNvPr id="33813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6161931"/>
            <a:ext cx="176213" cy="147637"/>
          </a:xfrm>
          <a:prstGeom prst="rect">
            <a:avLst/>
          </a:prstGeom>
          <a:noFill/>
        </p:spPr>
      </p:pic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read, write </a:t>
            </a: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9262" y="1268760"/>
            <a:ext cx="4842817" cy="4753521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/* program ex03-01.c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&lt;sys/</a:t>
            </a:r>
            <a:r>
              <a:rPr lang="en-US" altLang="ko-KR" sz="1600" dirty="0" err="1">
                <a:solidFill>
                  <a:schemeClr val="tx1"/>
                </a:solidFill>
              </a:rPr>
              <a:t>types.h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fdnew1, fdnew2;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ssize_t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char buffer[1024];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char content[] = "Hello my      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friend!!\n";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 = open("data.txt", O_RDWR);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buffer, 1024);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("%s", buffer);</a:t>
            </a:r>
          </a:p>
        </p:txBody>
      </p:sp>
      <p:pic>
        <p:nvPicPr>
          <p:cNvPr id="9226" name="Picture 10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6301110" y="1341710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300788" y="2435225"/>
            <a:ext cx="2155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08 </a:t>
            </a:r>
            <a:r>
              <a:rPr lang="ko-KR" altLang="en-US" sz="1200">
                <a:solidFill>
                  <a:srgbClr val="3366CC"/>
                </a:solidFill>
              </a:rPr>
              <a:t>파일 기술자로 사용된다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300788" y="3514725"/>
            <a:ext cx="2447925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12 </a:t>
            </a:r>
            <a:r>
              <a:rPr lang="ko-KR" altLang="en-US" sz="1200">
                <a:solidFill>
                  <a:srgbClr val="3366CC"/>
                </a:solidFill>
              </a:rPr>
              <a:t>읽어 들인 파일의 내용을 저장한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배열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300788" y="4235450"/>
            <a:ext cx="2155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15 data.tat </a:t>
            </a:r>
            <a:r>
              <a:rPr lang="ko-KR" altLang="en-US" sz="1200">
                <a:solidFill>
                  <a:srgbClr val="3366CC"/>
                </a:solidFill>
              </a:rPr>
              <a:t>파일을 연다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6300788" y="481171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17 buffer </a:t>
            </a:r>
            <a:r>
              <a:rPr lang="ko-KR" altLang="en-US" sz="1200">
                <a:solidFill>
                  <a:srgbClr val="3366CC"/>
                </a:solidFill>
              </a:rPr>
              <a:t>크기만큼 파일을 읽는다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6300788" y="5027613"/>
            <a:ext cx="2447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18 buffer</a:t>
            </a:r>
            <a:r>
              <a:rPr lang="ko-KR" altLang="en-US" sz="1200">
                <a:solidFill>
                  <a:srgbClr val="3366CC"/>
                </a:solidFill>
              </a:rPr>
              <a:t>의 내용을 출력한다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1-----------</a:t>
            </a:r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과제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8636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5784"/>
            <a:ext cx="5203825" cy="56896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>19    </a:t>
            </a:r>
            <a:r>
              <a:rPr lang="en-US" altLang="ko-KR" sz="1600" dirty="0">
                <a:solidFill>
                  <a:schemeClr val="tx1"/>
                </a:solidFill>
              </a:rPr>
              <a:t>/* </a:t>
            </a:r>
            <a:r>
              <a:rPr lang="ko-KR" altLang="en-US" sz="1600" dirty="0">
                <a:solidFill>
                  <a:schemeClr val="tx1"/>
                </a:solidFill>
              </a:rPr>
              <a:t>코드 계속됨 *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write(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content, </a:t>
            </a:r>
            <a:r>
              <a:rPr lang="en-US" altLang="ko-KR" sz="1600" dirty="0" err="1">
                <a:solidFill>
                  <a:schemeClr val="tx1"/>
                </a:solidFill>
              </a:rPr>
              <a:t>strlen</a:t>
            </a:r>
            <a:r>
              <a:rPr lang="en-US" altLang="ko-KR" sz="1600" dirty="0">
                <a:solidFill>
                  <a:schemeClr val="tx1"/>
                </a:solidFill>
              </a:rPr>
              <a:t>(content));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lseek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(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)0, SEEK_SET);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buffer, 1024);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("%s", buffer);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26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28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29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fdnew1 = open("newdata1.txt", O_RDWR |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  O_CREAT,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fdnew2 = </a:t>
            </a:r>
            <a:r>
              <a:rPr lang="en-US" altLang="ko-KR" sz="1600" dirty="0" err="1">
                <a:solidFill>
                  <a:schemeClr val="tx1"/>
                </a:solidFill>
              </a:rPr>
              <a:t>creat</a:t>
            </a:r>
            <a:r>
              <a:rPr lang="en-US" altLang="ko-KR" sz="1600" dirty="0">
                <a:solidFill>
                  <a:schemeClr val="tx1"/>
                </a:solidFill>
              </a:rPr>
              <a:t>("newdata2.txt", 0644);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31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32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close(fdnew1);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close(fdnew2);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unlink("newdata2.txt");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34 } </a:t>
            </a:r>
          </a:p>
        </p:txBody>
      </p:sp>
      <p:pic>
        <p:nvPicPr>
          <p:cNvPr id="10245" name="Picture 5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6300788" y="1269702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300788" y="1700213"/>
            <a:ext cx="2155825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21 </a:t>
            </a:r>
            <a:r>
              <a:rPr lang="ko-KR" altLang="en-US" sz="1200">
                <a:solidFill>
                  <a:srgbClr val="3366CC"/>
                </a:solidFill>
              </a:rPr>
              <a:t>배열 </a:t>
            </a:r>
            <a:r>
              <a:rPr lang="en-US" altLang="ko-KR" sz="1200">
                <a:solidFill>
                  <a:srgbClr val="3366CC"/>
                </a:solidFill>
              </a:rPr>
              <a:t>content</a:t>
            </a:r>
            <a:r>
              <a:rPr lang="ko-KR" altLang="en-US" sz="1200">
                <a:solidFill>
                  <a:srgbClr val="3366CC"/>
                </a:solidFill>
              </a:rPr>
              <a:t>의 내용을 파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ko-KR" altLang="en-US" sz="1200">
                <a:solidFill>
                  <a:srgbClr val="3366CC"/>
                </a:solidFill>
              </a:rPr>
              <a:t>     일에 적는다</a:t>
            </a:r>
            <a:r>
              <a:rPr lang="en-US" altLang="ko-KR" sz="1200">
                <a:solidFill>
                  <a:srgbClr val="3366CC"/>
                </a:solidFill>
              </a:rPr>
              <a:t>.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6300788" y="226853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 dirty="0">
                <a:solidFill>
                  <a:srgbClr val="3366CC"/>
                </a:solidFill>
              </a:rPr>
              <a:t> 23 </a:t>
            </a:r>
            <a:r>
              <a:rPr lang="ko-KR" altLang="en-US" sz="1200" dirty="0">
                <a:solidFill>
                  <a:srgbClr val="3366CC"/>
                </a:solidFill>
              </a:rPr>
              <a:t>읽기</a:t>
            </a:r>
            <a:r>
              <a:rPr lang="en-US" altLang="ko-KR" sz="1200" dirty="0">
                <a:solidFill>
                  <a:srgbClr val="3366CC"/>
                </a:solidFill>
              </a:rPr>
              <a:t>/</a:t>
            </a:r>
            <a:r>
              <a:rPr lang="ko-KR" altLang="en-US" sz="1200" dirty="0">
                <a:solidFill>
                  <a:srgbClr val="3366CC"/>
                </a:solidFill>
              </a:rPr>
              <a:t>쓰기 포인터를 이동한다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300788" y="257968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24 </a:t>
            </a:r>
            <a:r>
              <a:rPr lang="ko-KR" altLang="en-US" sz="1200">
                <a:solidFill>
                  <a:srgbClr val="3366CC"/>
                </a:solidFill>
              </a:rPr>
              <a:t>파일의 내용을 읽는다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00788" y="3514725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27 </a:t>
            </a:r>
            <a:r>
              <a:rPr lang="ko-KR" altLang="en-US" sz="1200">
                <a:solidFill>
                  <a:srgbClr val="3366CC"/>
                </a:solidFill>
              </a:rPr>
              <a:t>개방된 파일을 닫는다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300788" y="4019550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29 </a:t>
            </a:r>
            <a:r>
              <a:rPr lang="ko-KR" altLang="en-US" sz="1200">
                <a:solidFill>
                  <a:srgbClr val="3366CC"/>
                </a:solidFill>
              </a:rPr>
              <a:t>새로운 파일을 생성하여 연다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300788" y="4595813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30 </a:t>
            </a:r>
            <a:r>
              <a:rPr lang="ko-KR" altLang="en-US" sz="1200">
                <a:solidFill>
                  <a:srgbClr val="3366CC"/>
                </a:solidFill>
              </a:rPr>
              <a:t>새로운 파일을 생성하여 연다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300788" y="5172075"/>
            <a:ext cx="2519362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32 </a:t>
            </a:r>
            <a:r>
              <a:rPr lang="ko-KR" altLang="en-US" sz="1200">
                <a:solidFill>
                  <a:srgbClr val="3366CC"/>
                </a:solidFill>
              </a:rPr>
              <a:t>개방된 파일을 닫는다</a:t>
            </a: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6300788" y="5532438"/>
            <a:ext cx="2519362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3366CC"/>
                </a:solidFill>
              </a:rPr>
              <a:t> 33 </a:t>
            </a:r>
            <a:r>
              <a:rPr lang="ko-KR" altLang="en-US" sz="1200">
                <a:solidFill>
                  <a:srgbClr val="3366CC"/>
                </a:solidFill>
              </a:rPr>
              <a:t>파일을 삭제한다</a:t>
            </a:r>
            <a:r>
              <a:rPr lang="en-US" altLang="ko-KR" sz="1200">
                <a:solidFill>
                  <a:srgbClr val="3366CC"/>
                </a:solidFill>
              </a:rPr>
              <a:t>. 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24148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9850"/>
            <a:ext cx="8534400" cy="50419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temp1.txt </a:t>
            </a:r>
            <a:r>
              <a:rPr lang="ko-KR" altLang="en-US" sz="1800" dirty="0">
                <a:solidFill>
                  <a:schemeClr val="tx1"/>
                </a:solidFill>
              </a:rPr>
              <a:t>파일을 읽어서 </a:t>
            </a:r>
            <a:r>
              <a:rPr lang="en-US" altLang="ko-KR" sz="1800" dirty="0">
                <a:solidFill>
                  <a:schemeClr val="tx1"/>
                </a:solidFill>
              </a:rPr>
              <a:t>temp2.txt</a:t>
            </a:r>
            <a:r>
              <a:rPr lang="ko-KR" altLang="en-US" sz="1800" dirty="0">
                <a:solidFill>
                  <a:schemeClr val="tx1"/>
                </a:solidFill>
              </a:rPr>
              <a:t>로 복사한다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ko-KR" altLang="en-US" sz="1800" dirty="0" smtClean="0"/>
              <a:t>파일이 동일한지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01 #include &lt;</a:t>
            </a:r>
            <a:r>
              <a:rPr lang="en-US" altLang="ko-KR" sz="1800" dirty="0" err="1">
                <a:solidFill>
                  <a:schemeClr val="tx1"/>
                </a:solidFill>
              </a:rPr>
              <a:t>unistd.h</a:t>
            </a:r>
            <a:r>
              <a:rPr lang="en-US" altLang="ko-KR" sz="18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02 #include &lt;</a:t>
            </a:r>
            <a:r>
              <a:rPr lang="en-US" altLang="ko-KR" sz="1800" dirty="0" err="1">
                <a:solidFill>
                  <a:schemeClr val="tx1"/>
                </a:solidFill>
              </a:rPr>
              <a:t>fcntl.h</a:t>
            </a:r>
            <a:r>
              <a:rPr lang="en-US" altLang="ko-KR" sz="1800" dirty="0">
                <a:solidFill>
                  <a:schemeClr val="tx1"/>
                </a:solidFill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04 </a:t>
            </a:r>
            <a:r>
              <a:rPr lang="en-US" altLang="ko-KR" sz="1800" dirty="0" err="1">
                <a:solidFill>
                  <a:schemeClr val="tx1"/>
                </a:solidFill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</a:rPr>
              <a:t>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05 {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06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int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fdin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en-US" altLang="ko-KR" sz="1800" dirty="0" err="1">
                <a:solidFill>
                  <a:schemeClr val="tx1"/>
                </a:solidFill>
              </a:rPr>
              <a:t>fdout</a:t>
            </a:r>
            <a:r>
              <a:rPr lang="en-US" altLang="ko-KR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07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ssize_t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nread</a:t>
            </a:r>
            <a:r>
              <a:rPr lang="en-US" altLang="ko-KR" sz="1800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08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char buffer[1024];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09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10 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fdin</a:t>
            </a:r>
            <a:r>
              <a:rPr lang="en-US" altLang="ko-KR" sz="1800" dirty="0">
                <a:solidFill>
                  <a:schemeClr val="tx1"/>
                </a:solidFill>
              </a:rPr>
              <a:t> = open("temp1.txt", O_RDONLY);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11</a:t>
            </a:r>
            <a:r>
              <a:rPr lang="en-US" altLang="ko-KR" sz="18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</a:rPr>
              <a:t>fdout</a:t>
            </a:r>
            <a:r>
              <a:rPr lang="en-US" altLang="ko-KR" sz="1800" dirty="0">
                <a:solidFill>
                  <a:schemeClr val="tx1"/>
                </a:solidFill>
              </a:rPr>
              <a:t> = open("temp2.txt", O_WRONLY | O_CREAT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>
                <a:solidFill>
                  <a:schemeClr val="tx1"/>
                </a:solidFill>
              </a:rPr>
              <a:t>      | O_TRUNC, 0644);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4825" name="Picture 9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6300788" y="1052513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431801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2-----</a:t>
            </a:r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과제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539750" y="2347788"/>
            <a:ext cx="8534400" cy="865188"/>
          </a:xfrm>
          <a:noFill/>
          <a:ln/>
        </p:spPr>
        <p:txBody>
          <a:bodyPr/>
          <a:lstStyle/>
          <a:p>
            <a:pPr lvl="1"/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파일을 다루기 위한 시스템 호출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표준 라이브러리 함수</a:t>
            </a:r>
          </a:p>
        </p:txBody>
      </p:sp>
      <p:graphicFrame>
        <p:nvGraphicFramePr>
          <p:cNvPr id="8218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53875"/>
              </p:ext>
            </p:extLst>
          </p:nvPr>
        </p:nvGraphicFramePr>
        <p:xfrm>
          <a:off x="755650" y="3239224"/>
          <a:ext cx="7920038" cy="2926080"/>
        </p:xfrm>
        <a:graphic>
          <a:graphicData uri="http://schemas.openxmlformats.org/drawingml/2006/table">
            <a:tbl>
              <a:tblPr/>
              <a:tblGrid>
                <a:gridCol w="1728788"/>
                <a:gridCol w="619125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함수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이미 존재하는 파일을 읽기 또는 쓰기용으로 열거나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파일을 생성하여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새로운 파일을 생성하여 연다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open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또는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creat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열려진 파일을 닫는다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열려진 파일로부터 데이터를 읽어 들인다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열려진 파일에 데이터를 쓴다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lseek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안에서 읽기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포인터를 지정한 바이트 위치로 이동한다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unlink/remove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파일을 삭제한다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467544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서론</a:t>
            </a:r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539750" y="1270273"/>
            <a:ext cx="662463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시스템 호출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(system call),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표준 라이브러리 함수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(Standard Library Function)</a:t>
            </a:r>
          </a:p>
        </p:txBody>
      </p:sp>
      <p:sp>
        <p:nvSpPr>
          <p:cNvPr id="8251" name="Rectangle 59"/>
          <p:cNvSpPr>
            <a:spLocks noChangeArrowheads="1"/>
          </p:cNvSpPr>
          <p:nvPr/>
        </p:nvSpPr>
        <p:spPr bwMode="auto">
          <a:xfrm>
            <a:off x="1187450" y="2044080"/>
            <a:ext cx="552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사용자가 작성한 프로그램이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커널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수준의 서비스를 사용할 수 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534400" cy="482441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/>
              </a:rPr>
              <a:t> 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</a:t>
            </a:r>
            <a:r>
              <a:rPr lang="en-US" altLang="ko-KR" sz="1600" dirty="0">
                <a:solidFill>
                  <a:schemeClr val="tx1"/>
                </a:solidFill>
              </a:rPr>
              <a:t> /* </a:t>
            </a:r>
            <a:r>
              <a:rPr lang="ko-KR" altLang="en-US" sz="1600" dirty="0">
                <a:solidFill>
                  <a:schemeClr val="tx1"/>
                </a:solidFill>
              </a:rPr>
              <a:t>정상적으로 읽어 들인 내용이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바이트 이상인 동안 </a:t>
            </a:r>
            <a:r>
              <a:rPr lang="ko-KR" altLang="en-US" sz="1600" dirty="0" err="1">
                <a:solidFill>
                  <a:schemeClr val="tx1"/>
                </a:solidFill>
              </a:rPr>
              <a:t>반복문</a:t>
            </a:r>
            <a:r>
              <a:rPr lang="ko-KR" altLang="en-US" sz="1600" dirty="0">
                <a:solidFill>
                  <a:schemeClr val="tx1"/>
                </a:solidFill>
              </a:rPr>
              <a:t> 수행 *</a:t>
            </a:r>
            <a:r>
              <a:rPr lang="en-US" altLang="ko-KR" sz="1600" dirty="0">
                <a:solidFill>
                  <a:schemeClr val="tx1"/>
                </a:solidFill>
              </a:rPr>
              <a:t>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while((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 = read(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, buffer, 1024)) &gt; 0)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/* write</a:t>
            </a:r>
            <a:r>
              <a:rPr lang="ko-KR" altLang="en-US" sz="1600" dirty="0">
                <a:solidFill>
                  <a:schemeClr val="tx1"/>
                </a:solidFill>
              </a:rPr>
              <a:t>가 비정상적으로 수행되었다</a:t>
            </a:r>
            <a:r>
              <a:rPr lang="en-US" altLang="ko-KR" sz="1600" dirty="0">
                <a:solidFill>
                  <a:schemeClr val="tx1"/>
                </a:solidFill>
              </a:rPr>
              <a:t>. (</a:t>
            </a:r>
            <a:r>
              <a:rPr lang="ko-KR" altLang="en-US" sz="1600" dirty="0">
                <a:solidFill>
                  <a:schemeClr val="tx1"/>
                </a:solidFill>
              </a:rPr>
              <a:t>실패</a:t>
            </a:r>
            <a:r>
              <a:rPr lang="en-US" altLang="ko-KR" sz="1600" dirty="0">
                <a:solidFill>
                  <a:schemeClr val="tx1"/>
                </a:solidFill>
              </a:rPr>
              <a:t>)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if(write(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, buffer,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) &lt; </a:t>
            </a:r>
            <a:r>
              <a:rPr lang="en-US" altLang="ko-KR" sz="1600" dirty="0" err="1">
                <a:solidFill>
                  <a:schemeClr val="tx1"/>
                </a:solidFill>
              </a:rPr>
              <a:t>nread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18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19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 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20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 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21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}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23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/* </a:t>
            </a:r>
            <a:r>
              <a:rPr lang="ko-KR" altLang="en-US" sz="1600" dirty="0">
                <a:solidFill>
                  <a:schemeClr val="tx1"/>
                </a:solidFill>
              </a:rPr>
              <a:t>프로그램이 정상적으로 수행되었다</a:t>
            </a:r>
            <a:r>
              <a:rPr lang="en-US" altLang="ko-KR" sz="1600" dirty="0">
                <a:solidFill>
                  <a:schemeClr val="tx1"/>
                </a:solidFill>
              </a:rPr>
              <a:t>.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fdin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25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close(</a:t>
            </a:r>
            <a:r>
              <a:rPr lang="en-US" altLang="ko-KR" sz="1600" dirty="0" err="1">
                <a:solidFill>
                  <a:schemeClr val="tx1"/>
                </a:solidFill>
              </a:rPr>
              <a:t>fdout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26 } </a:t>
            </a:r>
          </a:p>
        </p:txBody>
      </p:sp>
      <p:pic>
        <p:nvPicPr>
          <p:cNvPr id="35844" name="Picture 4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200775"/>
            <a:ext cx="360362" cy="325438"/>
          </a:xfrm>
          <a:prstGeom prst="rect">
            <a:avLst/>
          </a:prstGeom>
          <a:noFill/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356475" y="6232525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6444208" y="1774527"/>
            <a:ext cx="2519362" cy="4822825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650"/>
            <a:ext cx="8534400" cy="504825"/>
          </a:xfrm>
          <a:noFill/>
          <a:ln/>
        </p:spPr>
        <p:txBody>
          <a:bodyPr/>
          <a:lstStyle/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지정한 파일에 대해서 읽기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쓰기 포인터의 위치를 임의로 변경한다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686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0395"/>
              </p:ext>
            </p:extLst>
          </p:nvPr>
        </p:nvGraphicFramePr>
        <p:xfrm>
          <a:off x="395288" y="1925413"/>
          <a:ext cx="8353425" cy="3879851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412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lseek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filedes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offset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whence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filedes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읽기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포인터를 변경할 파일을 지정한다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새롭게 지정할 읽기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쓰기 포인터의 위치를 의미한다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오프셋이기 때문에 기준에 따라 음수가 될 수도 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whence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offset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기준이 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처음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(SEEK_SET),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현재 포인터의 위치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(SEEK_CUR),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맨 마지막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(SEEK_END)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 세 가지가 있다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성공하면 파일의 첫 부분을 기준으로 한 포인터의 오프셋을 반환한다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(off_t)-1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1560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733" y="1645692"/>
            <a:ext cx="6408737" cy="431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offset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의 기준</a:t>
            </a:r>
          </a:p>
        </p:txBody>
      </p:sp>
      <p:graphicFrame>
        <p:nvGraphicFramePr>
          <p:cNvPr id="37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53596"/>
              </p:ext>
            </p:extLst>
          </p:nvPr>
        </p:nvGraphicFramePr>
        <p:xfrm>
          <a:off x="773808" y="2077492"/>
          <a:ext cx="7705725" cy="1097280"/>
        </p:xfrm>
        <a:graphic>
          <a:graphicData uri="http://schemas.openxmlformats.org/drawingml/2006/table">
            <a:tbl>
              <a:tblPr/>
              <a:tblGrid>
                <a:gridCol w="1743075"/>
                <a:gridCol w="596265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SEEK_SET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첫 번째 바이트를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SEEK_CUR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읽기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쓰기 포인터의 현재 위치를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SEEK_END</a:t>
                      </a:r>
                      <a:endParaRPr kumimoji="1" lang="en-US" altLang="ko-KR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파일의 끝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(end-of-file)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시작점으로 한다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7906" name="Picture 18" descr="그림3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758" y="3733254"/>
            <a:ext cx="4987925" cy="2432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251520" y="1212304"/>
            <a:ext cx="8534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세 번째 인수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whence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 err="1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5302523"/>
            <a:ext cx="7056438" cy="360362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파일의 마지막 바이트로 옮긴다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389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60595"/>
              </p:ext>
            </p:extLst>
          </p:nvPr>
        </p:nvGraphicFramePr>
        <p:xfrm>
          <a:off x="684213" y="1854473"/>
          <a:ext cx="7489825" cy="640080"/>
        </p:xfrm>
        <a:graphic>
          <a:graphicData uri="http://schemas.openxmlformats.org/drawingml/2006/table">
            <a:tbl>
              <a:tblPr/>
              <a:tblGrid>
                <a:gridCol w="7489825"/>
              </a:tblGrid>
              <a:tr h="501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off_t newpos;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82828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(off_t)0, SEEK_SET);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2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313"/>
              </p:ext>
            </p:extLst>
          </p:nvPr>
        </p:nvGraphicFramePr>
        <p:xfrm>
          <a:off x="684213" y="3070498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(off_t)2, SEEK_CUR);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8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61033"/>
              </p:ext>
            </p:extLst>
          </p:nvPr>
        </p:nvGraphicFramePr>
        <p:xfrm>
          <a:off x="684213" y="3938860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(off_t)0, SEEK_END);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46450"/>
              </p:ext>
            </p:extLst>
          </p:nvPr>
        </p:nvGraphicFramePr>
        <p:xfrm>
          <a:off x="684213" y="4799285"/>
          <a:ext cx="7488237" cy="365760"/>
        </p:xfrm>
        <a:graphic>
          <a:graphicData uri="http://schemas.openxmlformats.org/drawingml/2006/table">
            <a:tbl>
              <a:tblPr/>
              <a:tblGrid>
                <a:gridCol w="748823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newpos = lseek(filedes, (off_t)-1, SEEK_END);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4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80714"/>
              </p:ext>
            </p:extLst>
          </p:nvPr>
        </p:nvGraphicFramePr>
        <p:xfrm>
          <a:off x="1524000" y="5926410"/>
          <a:ext cx="6096000" cy="33528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8958" name="Line 46"/>
          <p:cNvSpPr>
            <a:spLocks noChangeShapeType="1"/>
          </p:cNvSpPr>
          <p:nvPr/>
        </p:nvSpPr>
        <p:spPr bwMode="auto">
          <a:xfrm flipV="1">
            <a:off x="3708400" y="6310585"/>
            <a:ext cx="0" cy="358775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960" name="Rectangle 48"/>
          <p:cNvSpPr>
            <a:spLocks noChangeArrowheads="1"/>
          </p:cNvSpPr>
          <p:nvPr/>
        </p:nvSpPr>
        <p:spPr bwMode="auto">
          <a:xfrm>
            <a:off x="304800" y="1341710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lseek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의 사용 예</a:t>
            </a:r>
          </a:p>
        </p:txBody>
      </p:sp>
      <p:sp>
        <p:nvSpPr>
          <p:cNvPr id="38961" name="Rectangle 49"/>
          <p:cNvSpPr>
            <a:spLocks noChangeArrowheads="1"/>
          </p:cNvSpPr>
          <p:nvPr/>
        </p:nvSpPr>
        <p:spPr bwMode="auto">
          <a:xfrm>
            <a:off x="1096963" y="2621235"/>
            <a:ext cx="4411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첫 번째 바이트로 읽기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쓰기 포인터를 옮긴다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38962" name="Rectangle 50"/>
          <p:cNvSpPr>
            <a:spLocks noChangeArrowheads="1"/>
          </p:cNvSpPr>
          <p:nvPr/>
        </p:nvSpPr>
        <p:spPr bwMode="auto">
          <a:xfrm>
            <a:off x="1049338" y="3502298"/>
            <a:ext cx="345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현재 위치에서 뒤로 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바이트만큼 옮긴다</a:t>
            </a:r>
            <a:r>
              <a:rPr lang="en-US" altLang="ko-KR"/>
              <a:t>.</a:t>
            </a:r>
          </a:p>
        </p:txBody>
      </p:sp>
      <p:sp>
        <p:nvSpPr>
          <p:cNvPr id="38963" name="Rectangle 51"/>
          <p:cNvSpPr>
            <a:spLocks noChangeArrowheads="1"/>
          </p:cNvSpPr>
          <p:nvPr/>
        </p:nvSpPr>
        <p:spPr bwMode="auto">
          <a:xfrm>
            <a:off x="1060450" y="4342085"/>
            <a:ext cx="3943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파일의 마지막 바이트 바로 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(EOF)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로 옮긴다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38964" name="Picture 5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710135"/>
            <a:ext cx="176213" cy="147638"/>
          </a:xfrm>
          <a:prstGeom prst="rect">
            <a:avLst/>
          </a:prstGeom>
          <a:noFill/>
        </p:spPr>
      </p:pic>
      <p:pic>
        <p:nvPicPr>
          <p:cNvPr id="38965" name="Picture 5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643585"/>
            <a:ext cx="176213" cy="147638"/>
          </a:xfrm>
          <a:prstGeom prst="rect">
            <a:avLst/>
          </a:prstGeom>
          <a:noFill/>
        </p:spPr>
      </p:pic>
      <p:pic>
        <p:nvPicPr>
          <p:cNvPr id="38966" name="Picture 5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5748"/>
            <a:ext cx="176213" cy="147637"/>
          </a:xfrm>
          <a:prstGeom prst="rect">
            <a:avLst/>
          </a:prstGeom>
          <a:noFill/>
        </p:spPr>
      </p:pic>
      <p:pic>
        <p:nvPicPr>
          <p:cNvPr id="38967" name="Picture 5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370785"/>
            <a:ext cx="176213" cy="147638"/>
          </a:xfrm>
          <a:prstGeom prst="rect">
            <a:avLst/>
          </a:prstGeom>
          <a:noFill/>
        </p:spPr>
      </p:pic>
      <p:sp>
        <p:nvSpPr>
          <p:cNvPr id="38968" name="Rectangle 56"/>
          <p:cNvSpPr>
            <a:spLocks noChangeArrowheads="1"/>
          </p:cNvSpPr>
          <p:nvPr/>
        </p:nvSpPr>
        <p:spPr bwMode="auto">
          <a:xfrm>
            <a:off x="395536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lseek</a:t>
            </a:r>
            <a:r>
              <a:rPr lang="ko-KR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00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23950"/>
            <a:ext cx="8534400" cy="5257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01 /* </a:t>
            </a:r>
            <a:r>
              <a:rPr lang="en-US" altLang="ko-KR" sz="1600" dirty="0" err="1">
                <a:solidFill>
                  <a:schemeClr val="tx1"/>
                </a:solidFill>
              </a:rPr>
              <a:t>lseek</a:t>
            </a:r>
            <a:r>
              <a:rPr lang="ko-KR" altLang="en-US" sz="1600" dirty="0">
                <a:solidFill>
                  <a:schemeClr val="tx1"/>
                </a:solidFill>
              </a:rPr>
              <a:t>을 사용하여 파일의 크기를 계산한다</a:t>
            </a:r>
            <a:r>
              <a:rPr lang="en-US" altLang="ko-KR" sz="1600" dirty="0">
                <a:solidFill>
                  <a:schemeClr val="tx1"/>
                </a:solidFill>
              </a:rPr>
              <a:t>. */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02 #include &lt;sys/</a:t>
            </a:r>
            <a:r>
              <a:rPr lang="en-US" altLang="ko-KR" sz="1600" dirty="0" err="1">
                <a:solidFill>
                  <a:schemeClr val="tx1"/>
                </a:solidFill>
              </a:rPr>
              <a:t>types.h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03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unistd.h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04 #include &lt;</a:t>
            </a:r>
            <a:r>
              <a:rPr lang="en-US" altLang="ko-KR" sz="1600" dirty="0" err="1">
                <a:solidFill>
                  <a:schemeClr val="tx1"/>
                </a:solidFill>
              </a:rPr>
              <a:t>fcntl.h</a:t>
            </a:r>
            <a:r>
              <a:rPr lang="en-US" altLang="ko-KR" sz="1600" dirty="0">
                <a:solidFill>
                  <a:schemeClr val="tx1"/>
                </a:solidFill>
              </a:rPr>
              <a:t>&gt;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05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06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main()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07 {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08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09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10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11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 = open("data1.txt", O_RDONLY);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12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/* </a:t>
            </a:r>
            <a:r>
              <a:rPr lang="ko-KR" altLang="en-US" sz="1600" dirty="0">
                <a:solidFill>
                  <a:schemeClr val="tx1"/>
                </a:solidFill>
              </a:rPr>
              <a:t>읽기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쓰기 포인터를 </a:t>
            </a:r>
            <a:r>
              <a:rPr lang="en-US" altLang="ko-KR" sz="1600" dirty="0">
                <a:solidFill>
                  <a:schemeClr val="tx1"/>
                </a:solidFill>
              </a:rPr>
              <a:t>EOF</a:t>
            </a:r>
            <a:r>
              <a:rPr lang="ko-KR" altLang="en-US" sz="1600" dirty="0">
                <a:solidFill>
                  <a:schemeClr val="tx1"/>
                </a:solidFill>
              </a:rPr>
              <a:t>로 이동한다</a:t>
            </a:r>
            <a:r>
              <a:rPr lang="en-US" altLang="ko-KR" sz="1600" dirty="0">
                <a:solidFill>
                  <a:schemeClr val="tx1"/>
                </a:solidFill>
              </a:rPr>
              <a:t>. */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14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lseek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filedes</a:t>
            </a:r>
            <a:r>
              <a:rPr lang="en-US" altLang="ko-KR" sz="1600" dirty="0">
                <a:solidFill>
                  <a:schemeClr val="tx1"/>
                </a:solidFill>
              </a:rPr>
              <a:t>, (</a:t>
            </a:r>
            <a:r>
              <a:rPr lang="en-US" altLang="ko-KR" sz="1600" dirty="0" err="1">
                <a:solidFill>
                  <a:schemeClr val="tx1"/>
                </a:solidFill>
              </a:rPr>
              <a:t>off_t</a:t>
            </a:r>
            <a:r>
              <a:rPr lang="en-US" altLang="ko-KR" sz="1600" dirty="0">
                <a:solidFill>
                  <a:schemeClr val="tx1"/>
                </a:solidFill>
              </a:rPr>
              <a:t>)0, SEEK_END);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15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16 </a:t>
            </a:r>
            <a:r>
              <a:rPr lang="en-US" altLang="ko-KR" sz="1600" dirty="0">
                <a:solidFill>
                  <a:schemeClr val="tx1"/>
                </a:solidFill>
                <a:latin typeface="Arial"/>
              </a:rPr>
              <a:t>  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printf</a:t>
            </a:r>
            <a:r>
              <a:rPr lang="en-US" altLang="ko-KR" sz="1600" dirty="0">
                <a:solidFill>
                  <a:schemeClr val="tx1"/>
                </a:solidFill>
              </a:rPr>
              <a:t>("file size : %d\n", </a:t>
            </a:r>
            <a:r>
              <a:rPr lang="en-US" altLang="ko-KR" sz="1600" dirty="0" err="1">
                <a:solidFill>
                  <a:schemeClr val="tx1"/>
                </a:solidFill>
              </a:rPr>
              <a:t>newpos</a:t>
            </a:r>
            <a:r>
              <a:rPr lang="en-US" altLang="ko-KR" sz="1600" dirty="0">
                <a:solidFill>
                  <a:schemeClr val="tx1"/>
                </a:solidFill>
              </a:rPr>
              <a:t>); 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17 } </a:t>
            </a:r>
          </a:p>
        </p:txBody>
      </p:sp>
      <p:pic>
        <p:nvPicPr>
          <p:cNvPr id="39945" name="Picture 9" descr="CB0172_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6165850"/>
            <a:ext cx="360362" cy="360363"/>
          </a:xfrm>
          <a:prstGeom prst="rect">
            <a:avLst/>
          </a:prstGeom>
          <a:noFill/>
        </p:spPr>
      </p:pic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7356475" y="6208713"/>
            <a:ext cx="1116013" cy="2444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61950" indent="-361950">
              <a:spcBef>
                <a:spcPct val="50000"/>
              </a:spcBef>
              <a:buFont typeface="Wingdings" pitchFamily="2" charset="2"/>
              <a:buNone/>
            </a:pPr>
            <a:r>
              <a:rPr lang="ko-KR" altLang="en-US" sz="1000">
                <a:solidFill>
                  <a:srgbClr val="000066"/>
                </a:solidFill>
                <a:latin typeface="HY중고딕" pitchFamily="18" charset="-127"/>
                <a:ea typeface="HY중고딕" pitchFamily="18" charset="-127"/>
              </a:rPr>
              <a:t>표준입력 스트림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6300788" y="1052513"/>
            <a:ext cx="2519362" cy="5327650"/>
          </a:xfrm>
          <a:prstGeom prst="roundRect">
            <a:avLst>
              <a:gd name="adj" fmla="val 8583"/>
            </a:avLst>
          </a:prstGeom>
          <a:solidFill>
            <a:srgbClr val="000066">
              <a:alpha val="9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683568" y="216000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예제 </a:t>
            </a:r>
            <a:r>
              <a:rPr lang="en-US" altLang="ko-KR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4797325"/>
            <a:ext cx="7669212" cy="122396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pathname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으로 지정한 파일을 삭제한다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비어 있는 디렉터리는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remove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만 삭제할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 (unlink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는 불가능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↔ </a:t>
            </a:r>
            <a:r>
              <a:rPr lang="ko-KR" altLang="en-US" sz="1400">
                <a:latin typeface="HY견고딕" pitchFamily="18" charset="-127"/>
                <a:ea typeface="HY견고딕" pitchFamily="18" charset="-127"/>
              </a:rPr>
              <a:t>비어 있지 않은 디렉터리는 둘 모두 삭제할 수 없다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38832"/>
              </p:ext>
            </p:extLst>
          </p:nvPr>
        </p:nvGraphicFramePr>
        <p:xfrm>
          <a:off x="395288" y="2131913"/>
          <a:ext cx="8353425" cy="2524125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unistd.h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unlink(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Arial"/>
                          <a:ea typeface="굴림" pitchFamily="50" charset="-127"/>
                        </a:rPr>
                        <a:t>…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stdio.h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remove(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삭제할 파일의 경로 이름이다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작업이 성공할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반환되며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실패할 경우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 반환된다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unlink, remove 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304800" y="1555650"/>
            <a:ext cx="85344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경로명으로 지정한 파일을 삭제한다</a:t>
            </a:r>
          </a:p>
        </p:txBody>
      </p:sp>
      <p:pic>
        <p:nvPicPr>
          <p:cNvPr id="40980" name="Picture 2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008463"/>
            <a:ext cx="176213" cy="147637"/>
          </a:xfrm>
          <a:prstGeom prst="rect">
            <a:avLst/>
          </a:prstGeom>
          <a:noFill/>
        </p:spPr>
      </p:pic>
      <p:pic>
        <p:nvPicPr>
          <p:cNvPr id="40981" name="Picture 2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36882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443664" cy="5181600"/>
          </a:xfrm>
        </p:spPr>
        <p:txBody>
          <a:bodyPr/>
          <a:lstStyle/>
          <a:p>
            <a:r>
              <a:rPr lang="ko-KR" altLang="en-US" dirty="0" smtClean="0"/>
              <a:t>예제 실습 실행 결과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 예제에</a:t>
            </a:r>
            <a:r>
              <a:rPr lang="en-US" altLang="ko-KR" dirty="0" smtClean="0"/>
              <a:t> remove</a:t>
            </a:r>
            <a:r>
              <a:rPr lang="ko-KR" altLang="en-US" dirty="0" smtClean="0"/>
              <a:t>를 이용하여 파일 삭제를 예제에 넣어서 </a:t>
            </a:r>
            <a:r>
              <a:rPr lang="ko-KR" altLang="en-US" dirty="0" err="1" smtClean="0"/>
              <a:t>캡쳐</a:t>
            </a:r>
            <a:r>
              <a:rPr lang="en-US" altLang="ko-KR" dirty="0" smtClean="0"/>
              <a:t>---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39552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 smtClean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과제</a:t>
            </a:r>
            <a:endParaRPr lang="en-US" altLang="ko-KR" sz="3000" dirty="0">
              <a:solidFill>
                <a:srgbClr val="FFFF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21264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268263"/>
            <a:ext cx="8534400" cy="3744913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data.txt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의 내용</a:t>
            </a:r>
          </a:p>
          <a:p>
            <a:pPr lvl="1">
              <a:buFontTx/>
              <a:buNone/>
            </a:pPr>
            <a:r>
              <a:rPr lang="en-US" altLang="ko-KR" dirty="0"/>
              <a:t>$ cat data.txt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$</a:t>
            </a:r>
          </a:p>
          <a:p>
            <a:pPr lvl="1"/>
            <a:endParaRPr lang="en-US" altLang="ko-KR" dirty="0"/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실행 결과</a:t>
            </a:r>
          </a:p>
          <a:p>
            <a:pPr lvl="1">
              <a:buFontTx/>
              <a:buNone/>
            </a:pPr>
            <a:r>
              <a:rPr lang="en-US" altLang="ko-KR" dirty="0"/>
              <a:t>$ ex03-01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Hello my world!! </a:t>
            </a:r>
          </a:p>
          <a:p>
            <a:pPr lvl="1">
              <a:buFontTx/>
              <a:buNone/>
            </a:pPr>
            <a:r>
              <a:rPr lang="en-US" altLang="ko-KR" dirty="0"/>
              <a:t>Hello my friend!! </a:t>
            </a:r>
          </a:p>
          <a:p>
            <a:pPr lvl="1">
              <a:buFontTx/>
              <a:buNone/>
            </a:pPr>
            <a:r>
              <a:rPr lang="en-US" altLang="ko-KR" dirty="0"/>
              <a:t>$ </a:t>
            </a:r>
          </a:p>
          <a:p>
            <a:pPr lvl="1">
              <a:buFontTx/>
              <a:buNone/>
            </a:pPr>
            <a:endParaRPr lang="en-US" altLang="ko-KR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284663" y="1575891"/>
            <a:ext cx="4286250" cy="98901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/>
              <a:t>data.txt </a:t>
            </a:r>
            <a:r>
              <a:rPr lang="ko-KR" altLang="en-US" sz="1600" b="1" dirty="0"/>
              <a:t>파일의 크기는 몇 바이트인가</a:t>
            </a:r>
            <a:r>
              <a:rPr lang="en-US" altLang="ko-KR" sz="1600" b="1" dirty="0"/>
              <a:t>?</a:t>
            </a:r>
          </a:p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en-US" altLang="ko-KR" sz="1600" b="1" dirty="0"/>
              <a:t>data.txt </a:t>
            </a:r>
            <a:r>
              <a:rPr lang="ko-KR" altLang="en-US" sz="1600" b="1" dirty="0"/>
              <a:t>파일의 내용을 </a:t>
            </a:r>
            <a:r>
              <a:rPr lang="en-US" altLang="ko-KR" sz="1600" b="1" dirty="0"/>
              <a:t>ASCII </a:t>
            </a:r>
            <a:r>
              <a:rPr lang="ko-KR" altLang="en-US" sz="1600" b="1" dirty="0"/>
              <a:t>코드 값으로</a:t>
            </a:r>
            <a:br>
              <a:rPr lang="ko-KR" altLang="en-US" sz="1600" b="1" dirty="0"/>
            </a:br>
            <a:r>
              <a:rPr lang="ko-KR" altLang="en-US" sz="1600" b="1" dirty="0"/>
              <a:t>읽을 수 있는가</a:t>
            </a:r>
            <a:r>
              <a:rPr lang="en-US" altLang="ko-KR" sz="1600" b="1" dirty="0"/>
              <a:t>?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284663" y="4389859"/>
            <a:ext cx="4343400" cy="69532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arenBoth"/>
            </a:pPr>
            <a:r>
              <a:rPr lang="ko-KR" altLang="en-US" sz="1600" b="1" dirty="0"/>
              <a:t>실행 결과의 각 라인의 예제 프로그램의</a:t>
            </a:r>
            <a:br>
              <a:rPr lang="ko-KR" altLang="en-US" sz="1600" b="1" dirty="0"/>
            </a:br>
            <a:r>
              <a:rPr lang="ko-KR" altLang="en-US" sz="1600" b="1" dirty="0"/>
              <a:t>몇 번째 라인에 의한 결과인지 생각해보자</a:t>
            </a:r>
            <a:r>
              <a:rPr lang="en-US" altLang="ko-KR" sz="1600" b="1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2276475"/>
            <a:ext cx="6877050" cy="3313113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실행중인 프로그램과 하나의 파일 사이에 연결된 개방 상태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음수가 아닌 정수형 값으로 시스템이 결정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프로그램 작성 시 실제 값이 무엇인지 알 필요 없음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 개방이 실패하면 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이 됨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커널에 의해서 관리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ko-KR" altLang="en-US" sz="1400"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하나의 프로그램은 동시에 여러 개의 파일을 개방할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여러 개의 프로그램이 동시에 하나의 파일을 개방할 수 있다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ko-KR" altLang="en-US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어떤 경우든 커널에 의해서 각 개방상태가 유일하게 식별되어 관리된다</a:t>
            </a:r>
            <a:r>
              <a:rPr lang="en-US" altLang="ko-KR" sz="14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95536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8313" y="1267420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b="1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b="1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파일을 다루는 프로그램을 작성할 때 반드시 알아야 하는 개념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68313" y="1843088"/>
            <a:ext cx="84264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파일 기술자</a:t>
            </a:r>
            <a:r>
              <a:rPr lang="en-US" altLang="ko-KR" sz="200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(file descriptor)</a:t>
            </a:r>
          </a:p>
        </p:txBody>
      </p:sp>
      <p:pic>
        <p:nvPicPr>
          <p:cNvPr id="12298" name="Picture 10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786188"/>
            <a:ext cx="176213" cy="147637"/>
          </a:xfrm>
          <a:prstGeom prst="rect">
            <a:avLst/>
          </a:prstGeom>
          <a:noFill/>
        </p:spPr>
      </p:pic>
      <p:pic>
        <p:nvPicPr>
          <p:cNvPr id="12299" name="Picture 11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425825"/>
            <a:ext cx="176213" cy="147638"/>
          </a:xfrm>
          <a:prstGeom prst="rect">
            <a:avLst/>
          </a:prstGeom>
          <a:noFill/>
        </p:spPr>
      </p:pic>
      <p:pic>
        <p:nvPicPr>
          <p:cNvPr id="12300" name="Picture 12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136900"/>
            <a:ext cx="176213" cy="147638"/>
          </a:xfrm>
          <a:prstGeom prst="rect">
            <a:avLst/>
          </a:prstGeom>
          <a:noFill/>
        </p:spPr>
      </p:pic>
      <p:pic>
        <p:nvPicPr>
          <p:cNvPr id="12301" name="Picture 13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776538"/>
            <a:ext cx="176213" cy="147637"/>
          </a:xfrm>
          <a:prstGeom prst="rect">
            <a:avLst/>
          </a:prstGeom>
          <a:noFill/>
        </p:spPr>
      </p:pic>
      <p:pic>
        <p:nvPicPr>
          <p:cNvPr id="12302" name="Picture 14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417763"/>
            <a:ext cx="176213" cy="147637"/>
          </a:xfrm>
          <a:prstGeom prst="rect">
            <a:avLst/>
          </a:prstGeom>
          <a:noFill/>
        </p:spPr>
      </p:pic>
      <p:pic>
        <p:nvPicPr>
          <p:cNvPr id="12303" name="Picture 15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433888"/>
            <a:ext cx="176213" cy="147637"/>
          </a:xfrm>
          <a:prstGeom prst="rect">
            <a:avLst/>
          </a:prstGeom>
          <a:noFill/>
        </p:spPr>
      </p:pic>
      <p:pic>
        <p:nvPicPr>
          <p:cNvPr id="12304" name="Picture 1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797425"/>
            <a:ext cx="176213" cy="147638"/>
          </a:xfrm>
          <a:prstGeom prst="rect">
            <a:avLst/>
          </a:prstGeom>
          <a:noFill/>
        </p:spPr>
      </p:pic>
      <p:pic>
        <p:nvPicPr>
          <p:cNvPr id="12305" name="Picture 1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5153025"/>
            <a:ext cx="176213" cy="147638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771104"/>
            <a:ext cx="7597775" cy="43942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개방된 파일 내에서 읽기 작업이나 쓰기 작업을 수행할 바이트 단위의 위치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특정 위치를 기준으로 한 상대적인 위치를 의미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그래서 오프셋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(offset)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이라고 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파일을 개방한 직후에 읽기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쓰기 포인터는 </a:t>
            </a:r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파일의 첫 번째 바이트를 가리킨다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파일의 내용을 읽거나 파일에 새로운 데이터를 작성하면 그 만큼 증가한다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파일 기술자마다 하나씩 존재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서로 다른 프로그램이 동일한 파일을 개방해도 파일 기술자가 다르기 때문에 마찬가지로 서로 다른 읽기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쓰기 포인터를 가진다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즉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서로의 작업이 상대에게 영향을 주지 않는다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68313" y="1339428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읽기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쓰기 포인터 </a:t>
            </a: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(read/write pointer)</a:t>
            </a:r>
          </a:p>
        </p:txBody>
      </p:sp>
      <p:pic>
        <p:nvPicPr>
          <p:cNvPr id="13318" name="Picture 6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1916608"/>
            <a:ext cx="176213" cy="147638"/>
          </a:xfrm>
          <a:prstGeom prst="rect">
            <a:avLst/>
          </a:prstGeom>
          <a:noFill/>
        </p:spPr>
      </p:pic>
      <p:pic>
        <p:nvPicPr>
          <p:cNvPr id="13319" name="Picture 7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2348408"/>
            <a:ext cx="176213" cy="147638"/>
          </a:xfrm>
          <a:prstGeom prst="rect">
            <a:avLst/>
          </a:prstGeom>
          <a:noFill/>
        </p:spPr>
      </p:pic>
      <p:pic>
        <p:nvPicPr>
          <p:cNvPr id="13320" name="Picture 8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3064371"/>
            <a:ext cx="176213" cy="147637"/>
          </a:xfrm>
          <a:prstGeom prst="rect">
            <a:avLst/>
          </a:prstGeom>
          <a:noFill/>
        </p:spPr>
      </p:pic>
      <p:pic>
        <p:nvPicPr>
          <p:cNvPr id="13321" name="Picture 9" descr="구슬12"/>
          <p:cNvPicPr>
            <a:picLocks noChangeAspect="1" noChangeArrowheads="1"/>
          </p:cNvPicPr>
          <p:nvPr/>
        </p:nvPicPr>
        <p:blipFill>
          <a:blip r:embed="rId3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800" y="4145458"/>
            <a:ext cx="176213" cy="147638"/>
          </a:xfrm>
          <a:prstGeom prst="rect">
            <a:avLst/>
          </a:prstGeom>
          <a:noFill/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39552" y="332656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UNI0622"/>
          <p:cNvPicPr>
            <a:picLocks noChangeAspect="1" noChangeArrowheads="1"/>
          </p:cNvPicPr>
          <p:nvPr/>
        </p:nvPicPr>
        <p:blipFill>
          <a:blip r:embed="rId2"/>
          <a:srcRect l="11835" t="5247" r="6799" b="3781"/>
          <a:stretch>
            <a:fillRect/>
          </a:stretch>
        </p:blipFill>
        <p:spPr bwMode="auto">
          <a:xfrm>
            <a:off x="1619250" y="1346224"/>
            <a:ext cx="5832475" cy="4891088"/>
          </a:xfrm>
          <a:prstGeom prst="rect">
            <a:avLst/>
          </a:prstGeom>
          <a:noFill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341563" y="6230640"/>
            <a:ext cx="4462462" cy="36671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[</a:t>
            </a:r>
            <a:r>
              <a:rPr lang="ko-KR" altLang="en-US" b="1">
                <a:solidFill>
                  <a:schemeClr val="accent2"/>
                </a:solidFill>
              </a:rPr>
              <a:t>그림</a:t>
            </a:r>
            <a:r>
              <a:rPr lang="en-US" altLang="ko-KR" b="1">
                <a:solidFill>
                  <a:schemeClr val="accent2"/>
                </a:solidFill>
              </a:rPr>
              <a:t>3-1] </a:t>
            </a:r>
            <a:r>
              <a:rPr lang="ko-KR" altLang="en-US" b="1">
                <a:solidFill>
                  <a:schemeClr val="accent2"/>
                </a:solidFill>
              </a:rPr>
              <a:t>파일 기술자와 읽기쓰기 포인터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11560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파일 기술자와 읽기</a:t>
            </a:r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쓰기 포인터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39800"/>
            <a:ext cx="8534400" cy="1585144"/>
          </a:xfrm>
          <a:noFill/>
          <a:ln/>
        </p:spPr>
        <p:txBody>
          <a:bodyPr/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atin typeface="HY견고딕" pitchFamily="18" charset="-127"/>
                <a:ea typeface="HY견고딕" pitchFamily="18" charset="-127"/>
              </a:rPr>
              <a:t>기존의 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파일을 개방하거나 새로운 파일을 생성한 후에 개방한다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FontTx/>
              <a:buNone/>
            </a:pPr>
            <a:endParaRPr lang="en-US" altLang="ko-KR" dirty="0">
              <a:ea typeface="HY견고딕" pitchFamily="18" charset="-127"/>
            </a:endParaRPr>
          </a:p>
          <a:p>
            <a:pPr lvl="1">
              <a:buFontTx/>
              <a:buNone/>
            </a:pP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pPr lvl="1">
              <a:buFontTx/>
              <a:buNone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이미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존재하는 파일을 개방하려면 반드시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을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>
              <a:buFontTx/>
              <a:buNone/>
            </a:pP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     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새로운 파일을 생성할 때는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open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이나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creat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를 사용한다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17048"/>
              </p:ext>
            </p:extLst>
          </p:nvPr>
        </p:nvGraphicFramePr>
        <p:xfrm>
          <a:off x="395288" y="2540218"/>
          <a:ext cx="8353425" cy="3481070"/>
        </p:xfrm>
        <a:graphic>
          <a:graphicData uri="http://schemas.openxmlformats.org/drawingml/2006/table">
            <a:tbl>
              <a:tblPr/>
              <a:tblGrid>
                <a:gridCol w="1439862"/>
                <a:gridCol w="6913563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types.h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&lt;sys/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stat.h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#include &lt;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fcntl.h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E"/>
                        </a:solidFill>
                        <a:effectLst/>
                        <a:latin typeface="굴림" pitchFamily="50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open(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const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char *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pathname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int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flags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, [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mode_t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mode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체" pitchFamily="49" charset="-127"/>
                        </a:rPr>
                        <a:t>]);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pathname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개방할 파일의 경로 이름을 가지고 있는 문자열의 포인터이다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파일의 개방 방식을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대부분의 경우 생략할 수 있는 값으로 새롭게 생성하는 파일의 초기 접근 권한을 지정한다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정상적으로 파일을 개방하게 되면 파일 기술자를 반환하게 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파일 개방이 실패할 경우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-1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을 반환한다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E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83568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  <p:pic>
        <p:nvPicPr>
          <p:cNvPr id="15385" name="Picture 25" descr="구슬12"/>
          <p:cNvPicPr>
            <a:picLocks noChangeAspect="1" noChangeArrowheads="1"/>
          </p:cNvPicPr>
          <p:nvPr/>
        </p:nvPicPr>
        <p:blipFill>
          <a:blip r:embed="rId2" cstate="print">
            <a:lum bright="-18000" contrast="36000"/>
          </a:blip>
          <a:srcRect l="20158" t="20158" r="20950" b="21478"/>
          <a:stretch>
            <a:fillRect/>
          </a:stretch>
        </p:blipFill>
        <p:spPr bwMode="auto">
          <a:xfrm>
            <a:off x="939403" y="6233691"/>
            <a:ext cx="176213" cy="147637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701428"/>
            <a:ext cx="7021512" cy="10795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개방하려는 파일의 경로 이름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상대 경로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절대 경로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문자열 상수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문자열형의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포인터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7450" y="2959819"/>
            <a:ext cx="6913563" cy="35655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절대 경로로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open("/home/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lsp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/data.txt", O_RDONLY);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상대 경로로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open("data.txt", O_RDONLY);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…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문자열을 담고 있는 배열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char pathname[] = "data.txt"; 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/*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배열의 포인터로 경로를 지정 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/ </a:t>
            </a:r>
          </a:p>
          <a:p>
            <a:pPr>
              <a:lnSpc>
                <a:spcPct val="140000"/>
              </a:lnSpc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filedes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= open(pathname, O_RDONLY);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8313" y="1195412"/>
            <a:ext cx="842645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ko-KR" sz="2000" dirty="0">
                <a:solidFill>
                  <a:srgbClr val="00008E"/>
                </a:solidFill>
                <a:latin typeface="HY견고딕" pitchFamily="18" charset="-127"/>
                <a:ea typeface="HY견고딕" pitchFamily="18" charset="-127"/>
              </a:rPr>
              <a:t> pathname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83568" y="288008"/>
            <a:ext cx="5938838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/>
          <a:lstStyle/>
          <a:p>
            <a:r>
              <a:rPr lang="en-US" altLang="ko-KR" sz="3000" dirty="0">
                <a:solidFill>
                  <a:srgbClr val="FFFF00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2427</Words>
  <Application>Microsoft Office PowerPoint</Application>
  <PresentationFormat>화면 슬라이드 쇼(4:3)</PresentationFormat>
  <Paragraphs>547</Paragraphs>
  <Slides>36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Blends</vt:lpstr>
      <vt:lpstr>1. 시스템 프로그래밍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OpenWrt 실습</dc:title>
  <dc:creator>MIR</dc:creator>
  <cp:lastModifiedBy>내문서</cp:lastModifiedBy>
  <cp:revision>91</cp:revision>
  <dcterms:created xsi:type="dcterms:W3CDTF">2014-01-08T08:35:21Z</dcterms:created>
  <dcterms:modified xsi:type="dcterms:W3CDTF">2014-03-12T06:16:06Z</dcterms:modified>
</cp:coreProperties>
</file>