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63" r:id="rId10"/>
    <p:sldId id="266" r:id="rId11"/>
    <p:sldId id="270" r:id="rId12"/>
    <p:sldId id="267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64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F153-8B30-4EBF-B49B-76995E72513C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130D-99A8-42D3-A3E8-71F52664FE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44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7F577D-6C3E-4206-8462-1C6BBB758861}" type="datetimeFigureOut">
              <a:rPr lang="ko-KR" altLang="en-US" smtClean="0"/>
              <a:t>2013-09-10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B2B39-F3BA-4DD0-9E5E-6E3FE0EE31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18.wdp"/><Relationship Id="rId3" Type="http://schemas.microsoft.com/office/2007/relationships/hdphoto" Target="../media/hdphoto13.wdp"/><Relationship Id="rId7" Type="http://schemas.microsoft.com/office/2007/relationships/hdphoto" Target="../media/hdphoto15.wdp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7.wdp"/><Relationship Id="rId5" Type="http://schemas.microsoft.com/office/2007/relationships/hdphoto" Target="../media/hdphoto14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m.org/download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9.wdp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10" Type="http://schemas.openxmlformats.org/officeDocument/2006/relationships/image" Target="../media/image20.tmp"/><Relationship Id="rId4" Type="http://schemas.openxmlformats.org/officeDocument/2006/relationships/image" Target="../media/image15.tmp"/><Relationship Id="rId9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06552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시스템 프로그래밍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VI, VIM</a:t>
            </a:r>
            <a:endParaRPr lang="ko-KR" altLang="en-US" b="1" dirty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</a:t>
            </a:r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화면 분할 편집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02054"/>
              </p:ext>
            </p:extLst>
          </p:nvPr>
        </p:nvGraphicFramePr>
        <p:xfrm>
          <a:off x="899592" y="3890352"/>
          <a:ext cx="7416824" cy="2346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/>
                <a:gridCol w="1368152"/>
                <a:gridCol w="4680520"/>
              </a:tblGrid>
              <a:tr h="2468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분할 및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2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latin typeface="굴림" pitchFamily="50" charset="-127"/>
                          <a:ea typeface="굴림" pitchFamily="50" charset="-127"/>
                        </a:rPr>
                        <a:t>:new</a:t>
                      </a:r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가로분할 및 빈 파일 창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반복 가능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2962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r>
                        <a:rPr lang="en-US" altLang="ko-KR" sz="1400" b="0" dirty="0" err="1" smtClean="0">
                          <a:latin typeface="굴림" pitchFamily="50" charset="-127"/>
                          <a:ea typeface="굴림" pitchFamily="50" charset="-127"/>
                        </a:rPr>
                        <a:t>vs</a:t>
                      </a:r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창 수직 분할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반복 가능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2962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창간 커서이동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2962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q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latin typeface="굴림" pitchFamily="50" charset="-127"/>
                          <a:ea typeface="굴림" pitchFamily="50" charset="-127"/>
                        </a:rPr>
                        <a:t>:q</a:t>
                      </a:r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창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latin typeface="굴림" pitchFamily="50" charset="-127"/>
                          <a:ea typeface="굴림" pitchFamily="50" charset="-127"/>
                        </a:rPr>
                        <a:t>:on</a:t>
                      </a:r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현재 커서의 창만 남기고 모든 창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:e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파일명</a:t>
                      </a:r>
                    </a:p>
                    <a:p>
                      <a:endParaRPr lang="ko-KR" altLang="en-US" sz="14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열려있는 창에서 다른 파일 열기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899591" y="1577029"/>
            <a:ext cx="7416825" cy="2212011"/>
            <a:chOff x="899591" y="1628800"/>
            <a:chExt cx="7416825" cy="2212011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628800"/>
              <a:ext cx="1800199" cy="765460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1" y="2394260"/>
              <a:ext cx="1800199" cy="1097544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628800"/>
              <a:ext cx="1800200" cy="765460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2394260"/>
              <a:ext cx="1800200" cy="1097544"/>
            </a:xfrm>
            <a:prstGeom prst="rect">
              <a:avLst/>
            </a:prstGeom>
          </p:spPr>
        </p:pic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1628800"/>
              <a:ext cx="1800200" cy="764652"/>
            </a:xfrm>
            <a:prstGeom prst="rect">
              <a:avLst/>
            </a:prstGeom>
          </p:spPr>
        </p:pic>
        <p:pic>
          <p:nvPicPr>
            <p:cNvPr id="16" name="그림 15" descr="화면 캡처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393452"/>
              <a:ext cx="1800200" cy="1088826"/>
            </a:xfrm>
            <a:prstGeom prst="rect">
              <a:avLst/>
            </a:prstGeom>
          </p:spPr>
        </p:pic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628800"/>
              <a:ext cx="1800200" cy="186300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99592" y="3563812"/>
              <a:ext cx="7416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&lt; </a:t>
              </a:r>
              <a:r>
                <a:rPr lang="en-US" altLang="ko-KR" sz="1200" dirty="0" err="1" smtClean="0">
                  <a:latin typeface="+mn-ea"/>
                </a:rPr>
                <a:t>ctrl+w</a:t>
              </a:r>
              <a:r>
                <a:rPr lang="en-US" altLang="ko-KR" sz="1200" dirty="0" smtClean="0">
                  <a:latin typeface="+mn-ea"/>
                </a:rPr>
                <a:t> n, </a:t>
              </a:r>
              <a:r>
                <a:rPr lang="en-US" altLang="ko-KR" sz="1200" dirty="0" err="1" smtClean="0">
                  <a:latin typeface="+mn-ea"/>
                </a:rPr>
                <a:t>ctrl+w</a:t>
              </a:r>
              <a:r>
                <a:rPr lang="en-US" altLang="ko-KR" sz="1200" dirty="0" smtClean="0">
                  <a:latin typeface="+mn-ea"/>
                </a:rPr>
                <a:t> v &gt;           &lt; </a:t>
              </a:r>
              <a:r>
                <a:rPr lang="en-US" altLang="ko-KR" sz="1200" dirty="0" err="1">
                  <a:latin typeface="+mn-ea"/>
                </a:rPr>
                <a:t>c</a:t>
              </a:r>
              <a:r>
                <a:rPr lang="en-US" altLang="ko-KR" sz="1200" dirty="0" err="1" smtClean="0">
                  <a:latin typeface="+mn-ea"/>
                </a:rPr>
                <a:t>trl+ww</a:t>
              </a:r>
              <a:r>
                <a:rPr lang="en-US" altLang="ko-KR" sz="1200" dirty="0" smtClean="0">
                  <a:latin typeface="+mn-ea"/>
                </a:rPr>
                <a:t> &gt;</a:t>
              </a:r>
              <a:r>
                <a:rPr lang="en-US" altLang="ko-KR" sz="1200" dirty="0">
                  <a:latin typeface="+mn-ea"/>
                </a:rPr>
                <a:t> </a:t>
              </a:r>
              <a:r>
                <a:rPr lang="en-US" altLang="ko-KR" sz="1200" dirty="0" smtClean="0">
                  <a:latin typeface="+mn-ea"/>
                </a:rPr>
                <a:t>                   &lt; </a:t>
              </a:r>
              <a:r>
                <a:rPr lang="en-US" altLang="ko-KR" sz="1200" dirty="0" err="1" smtClean="0">
                  <a:latin typeface="+mn-ea"/>
                </a:rPr>
                <a:t>ctrl+w</a:t>
              </a:r>
              <a:r>
                <a:rPr lang="en-US" altLang="ko-KR" sz="1200" dirty="0" smtClean="0">
                  <a:latin typeface="+mn-ea"/>
                </a:rPr>
                <a:t> q &gt;                  &lt; </a:t>
              </a:r>
              <a:r>
                <a:rPr lang="en-US" altLang="ko-KR" sz="1200" dirty="0" err="1" smtClean="0">
                  <a:latin typeface="+mn-ea"/>
                </a:rPr>
                <a:t>ctrl+w</a:t>
              </a:r>
              <a:r>
                <a:rPr lang="en-US" altLang="ko-KR" sz="1200" dirty="0" smtClean="0">
                  <a:latin typeface="+mn-ea"/>
                </a:rPr>
                <a:t> o &gt;</a:t>
              </a:r>
              <a:endParaRPr lang="ko-KR" altLang="en-US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8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</a:t>
            </a:r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입력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한 줄 복사 </a:t>
            </a:r>
            <a:r>
              <a:rPr lang="en-US" altLang="ko-KR" dirty="0" smtClean="0"/>
              <a:t>→ </a:t>
            </a:r>
            <a:r>
              <a:rPr lang="ko-KR" altLang="en-US" dirty="0" err="1" smtClean="0"/>
              <a:t>붙혀넣기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커서 위로 이동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커서로부터 아래로 두줄 복사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파일 끝으로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파일 처음으로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복원 </a:t>
            </a:r>
            <a:r>
              <a:rPr lang="en-US" altLang="ko-KR" dirty="0" smtClean="0"/>
              <a:t>→ 1~4</a:t>
            </a:r>
            <a:r>
              <a:rPr lang="ko-KR" altLang="en-US" dirty="0" smtClean="0"/>
              <a:t>줄 사에의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</a:t>
            </a:r>
            <a:r>
              <a:rPr lang="ko-KR" altLang="en-US" dirty="0" smtClean="0"/>
              <a:t>로 치환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커서위치의 줄에서 맨 끝으로 </a:t>
            </a:r>
            <a:r>
              <a:rPr lang="en-US" altLang="ko-KR" dirty="0" smtClean="0"/>
              <a:t>→ Visual box → </a:t>
            </a:r>
            <a:r>
              <a:rPr lang="ko-KR" altLang="en-US" dirty="0" smtClean="0"/>
              <a:t>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 영역선택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화면 수직 분할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분할된 화면에 </a:t>
            </a:r>
            <a:r>
              <a:rPr lang="en-US" altLang="ko-KR" dirty="0" smtClean="0"/>
              <a:t>text1.txt</a:t>
            </a:r>
            <a:r>
              <a:rPr lang="ko-KR" altLang="en-US" dirty="0" smtClean="0"/>
              <a:t>를 이름으로 하는 파일 열기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→</a:t>
            </a:r>
            <a:r>
              <a:rPr lang="ko-KR" altLang="en-US" dirty="0" smtClean="0"/>
              <a:t>커서 이도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→ text1.txt </a:t>
            </a:r>
            <a:r>
              <a:rPr lang="ko-KR" altLang="en-US" dirty="0" smtClean="0"/>
              <a:t>파일 저장 후 종료 </a:t>
            </a:r>
            <a:r>
              <a:rPr lang="en-US" altLang="ko-KR" dirty="0" smtClean="0"/>
              <a:t>→ text.txt text1.txt </a:t>
            </a:r>
            <a:r>
              <a:rPr lang="ko-KR" altLang="en-US" dirty="0" smtClean="0"/>
              <a:t>파일 생성됨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3325"/>
              </p:ext>
            </p:extLst>
          </p:nvPr>
        </p:nvGraphicFramePr>
        <p:xfrm>
          <a:off x="899592" y="1772816"/>
          <a:ext cx="7416824" cy="10081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16824"/>
              </a:tblGrid>
              <a:tr h="1008112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$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vi test.txt[Enter]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Heiio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worid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[ESC][y][y][p][k][2][y][y][p][G][g][g][d][d][u][:]1,4s/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/l/g[$]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ctrl+v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][k][k][k][d][3][d][d][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][v][:e test1.txt][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]hello[ESC][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ctrl+ww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][:][w]</a:t>
                      </a:r>
                    </a:p>
                    <a:p>
                      <a:pPr algn="just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[:][q][: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wq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</a:t>
            </a:r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VIM </a:t>
            </a:r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 </a:t>
            </a:r>
            <a:r>
              <a:rPr lang="ko-KR" altLang="en-US" dirty="0" smtClean="0"/>
              <a:t>모드로 설정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일회성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~/.</a:t>
            </a:r>
            <a:r>
              <a:rPr lang="en-US" altLang="ko-KR" dirty="0" err="1" smtClean="0"/>
              <a:t>vimrc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96661"/>
              </p:ext>
            </p:extLst>
          </p:nvPr>
        </p:nvGraphicFramePr>
        <p:xfrm>
          <a:off x="3059832" y="3429000"/>
          <a:ext cx="4248472" cy="4693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/>
                <a:gridCol w="2376264"/>
              </a:tblGrid>
              <a:tr h="3048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옵션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autoindent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자동 들여쓰기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cindent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latin typeface="굴림" pitchFamily="50" charset="-127"/>
                          <a:ea typeface="굴림" pitchFamily="50" charset="-127"/>
                        </a:rPr>
                        <a:t>c </a:t>
                      </a:r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들여쓰기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ruler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커서 위치 표시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nowrapscan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파일 끝 검색 시 중지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nu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줄 번호 설정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hlsearch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err="1" smtClean="0">
                          <a:latin typeface="굴림" pitchFamily="50" charset="-127"/>
                          <a:ea typeface="굴림" pitchFamily="50" charset="-127"/>
                        </a:rPr>
                        <a:t>검색어</a:t>
                      </a:r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 강조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incsearch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점진적 검색 설정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colorscheme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desert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latin typeface="굴림" pitchFamily="50" charset="-127"/>
                          <a:ea typeface="굴림" pitchFamily="50" charset="-127"/>
                        </a:rPr>
                        <a:t>scheme</a:t>
                      </a:r>
                      <a:r>
                        <a:rPr lang="en-US" altLang="ko-KR" b="0" baseline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b="0" baseline="0" dirty="0" smtClean="0">
                          <a:latin typeface="굴림" pitchFamily="50" charset="-127"/>
                          <a:ea typeface="굴림" pitchFamily="50" charset="-127"/>
                        </a:rPr>
                        <a:t>사용</a:t>
                      </a:r>
                      <a:r>
                        <a:rPr lang="en-US" altLang="ko-KR" b="0" baseline="0" dirty="0" smtClean="0">
                          <a:latin typeface="굴림" pitchFamily="50" charset="-127"/>
                          <a:ea typeface="굴림" pitchFamily="50" charset="-127"/>
                        </a:rPr>
                        <a:t>(desert)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syntax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구문강조 사용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showmatch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괄호 짝 보여주기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undolevels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=100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latin typeface="굴림" pitchFamily="50" charset="-127"/>
                          <a:ea typeface="굴림" pitchFamily="50" charset="-127"/>
                        </a:rPr>
                        <a:t>undo</a:t>
                      </a:r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가능 개수 지정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209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set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ts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=4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탭을 </a:t>
                      </a:r>
                      <a:r>
                        <a:rPr lang="en-US" altLang="ko-KR" b="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latin typeface="굴림" pitchFamily="50" charset="-127"/>
                          <a:ea typeface="굴림" pitchFamily="50" charset="-127"/>
                        </a:rPr>
                        <a:t>로 고정</a:t>
                      </a:r>
                      <a:endParaRPr lang="ko-KR" altLang="en-US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23928"/>
            <a:ext cx="3056994" cy="38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</a:t>
            </a:r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http://www.vim.org/download.php</a:t>
            </a:r>
            <a:endParaRPr lang="en-US" altLang="ko-KR" dirty="0"/>
          </a:p>
          <a:p>
            <a:pPr marL="594360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04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 (</a:t>
            </a:r>
            <a:r>
              <a:rPr lang="en-US" altLang="ko-KR" b="1" dirty="0" smtClean="0"/>
              <a:t>Vi</a:t>
            </a:r>
            <a:r>
              <a:rPr lang="en-US" altLang="ko-KR" dirty="0" smtClean="0"/>
              <a:t>sual edit)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 (1976, Bill joy)</a:t>
            </a:r>
          </a:p>
          <a:p>
            <a:pPr lvl="1"/>
            <a:r>
              <a:rPr lang="en-US" altLang="ko-KR" dirty="0" err="1"/>
              <a:t>ed</a:t>
            </a:r>
            <a:r>
              <a:rPr lang="en-US" altLang="ko-KR" dirty="0"/>
              <a:t> &gt; ex(Extended editor) &gt; vi (visual edit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상에서 가장 많이 사용되는 텍스트 에디터이다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키보드만으로 편집이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가볍다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VIM(Vi Improved)</a:t>
            </a:r>
          </a:p>
          <a:p>
            <a:pPr lvl="1"/>
            <a:r>
              <a:rPr lang="en-US" altLang="ko-KR" dirty="0" smtClean="0"/>
              <a:t>vi clone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보다 많은 기능을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대부분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기본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실습에서는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기타 텍스트 에디터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Gedit</a:t>
            </a:r>
            <a:r>
              <a:rPr lang="en-US" altLang="ko-KR" dirty="0" smtClean="0"/>
              <a:t>(GNOME),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Kedit</a:t>
            </a:r>
            <a:r>
              <a:rPr lang="en-US" altLang="ko-KR" dirty="0" smtClean="0"/>
              <a:t>(KDE), Kate(KDE)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 err="1" smtClean="0"/>
              <a:t>emacs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보다 강력한 편집 기능을 제공하지만 무거운 것이 특징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가지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명령모드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붙이기 등의 문서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문서상 내용입력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ko-KR" altLang="en-US" dirty="0" smtClean="0"/>
              <a:t>모드</a:t>
            </a:r>
            <a:r>
              <a:rPr lang="ko-KR" altLang="en-US" spc="-180" dirty="0" smtClean="0"/>
              <a:t>    </a:t>
            </a:r>
            <a:r>
              <a:rPr lang="ko-KR" altLang="en-US" spc="-170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일괄변환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다중문서 열기 등의 일괄편집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비주얼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영역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모드 확인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좌측 하단 확인</a:t>
            </a:r>
            <a:r>
              <a:rPr lang="en-US" altLang="ko-KR" dirty="0"/>
              <a:t> -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(-- INSERT --), ex(:,/,?) </a:t>
            </a:r>
          </a:p>
        </p:txBody>
      </p:sp>
      <p:sp>
        <p:nvSpPr>
          <p:cNvPr id="4" name="타원 3"/>
          <p:cNvSpPr/>
          <p:nvPr/>
        </p:nvSpPr>
        <p:spPr>
          <a:xfrm>
            <a:off x="3779912" y="278092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명령모</a:t>
            </a:r>
            <a:r>
              <a:rPr lang="ko-KR" altLang="en-US" sz="1400" dirty="0"/>
              <a:t>드</a:t>
            </a:r>
          </a:p>
        </p:txBody>
      </p:sp>
      <p:sp>
        <p:nvSpPr>
          <p:cNvPr id="5" name="타원 4"/>
          <p:cNvSpPr/>
          <p:nvPr/>
        </p:nvSpPr>
        <p:spPr>
          <a:xfrm>
            <a:off x="1619672" y="350100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</a:t>
            </a:r>
            <a:r>
              <a:rPr lang="ko-KR" altLang="en-US" sz="1400" dirty="0" smtClean="0"/>
              <a:t>모드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84168" y="350100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입력모드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49277" y="3121223"/>
            <a:ext cx="8932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Esc, Enter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397" y="3625279"/>
            <a:ext cx="47737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:, /, ?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4251" y="3625279"/>
            <a:ext cx="42191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Esc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75530" y="3121223"/>
            <a:ext cx="6849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i, a, o, s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4" idx="6"/>
            <a:endCxn id="6" idx="1"/>
          </p:cNvCxnSpPr>
          <p:nvPr/>
        </p:nvCxnSpPr>
        <p:spPr>
          <a:xfrm>
            <a:off x="5148064" y="3140968"/>
            <a:ext cx="1136465" cy="4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7"/>
            <a:endCxn id="4" idx="2"/>
          </p:cNvCxnSpPr>
          <p:nvPr/>
        </p:nvCxnSpPr>
        <p:spPr>
          <a:xfrm flipV="1">
            <a:off x="2787463" y="3140968"/>
            <a:ext cx="992449" cy="4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5" idx="6"/>
          </p:cNvCxnSpPr>
          <p:nvPr/>
        </p:nvCxnSpPr>
        <p:spPr>
          <a:xfrm flipH="1">
            <a:off x="2987824" y="3395555"/>
            <a:ext cx="992449" cy="4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2"/>
            <a:endCxn id="4" idx="5"/>
          </p:cNvCxnSpPr>
          <p:nvPr/>
        </p:nvCxnSpPr>
        <p:spPr>
          <a:xfrm flipH="1" flipV="1">
            <a:off x="4947703" y="3395555"/>
            <a:ext cx="1136465" cy="46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1556792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300" dirty="0" err="1" smtClean="0"/>
              <a:t>비</a:t>
            </a:r>
            <a:r>
              <a:rPr lang="ko-KR" altLang="en-US" sz="1400" spc="-300" dirty="0" err="1"/>
              <a:t>주</a:t>
            </a:r>
            <a:r>
              <a:rPr lang="ko-KR" altLang="en-US" sz="1400" spc="-300" dirty="0" err="1" smtClean="0"/>
              <a:t>얼</a:t>
            </a:r>
            <a:r>
              <a:rPr lang="ko-KR" altLang="en-US" sz="1400" spc="-300" dirty="0" smtClean="0"/>
              <a:t>  </a:t>
            </a:r>
            <a:r>
              <a:rPr lang="en-US" altLang="ko-KR" sz="1400" spc="-300" dirty="0" smtClean="0"/>
              <a:t>    </a:t>
            </a:r>
            <a:endParaRPr lang="ko-KR" altLang="en-US" sz="1400" spc="-3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71935" y="1988840"/>
            <a:ext cx="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656040" y="2276872"/>
            <a:ext cx="0" cy="60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0387" y="2389111"/>
            <a:ext cx="42191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E</a:t>
            </a:r>
            <a:r>
              <a:rPr lang="en-US" altLang="ko-KR" sz="1400" dirty="0" smtClean="0"/>
              <a:t>sc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42697" y="2389111"/>
            <a:ext cx="2632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v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파일 열기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‘$’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  <a:r>
              <a:rPr lang="ko-KR" altLang="en-US" dirty="0" smtClean="0"/>
              <a:t> 프롬프트를 의미</a:t>
            </a:r>
            <a:endParaRPr lang="en-US" altLang="ko-KR" dirty="0" smtClean="0"/>
          </a:p>
          <a:p>
            <a:r>
              <a:rPr lang="ko-KR" altLang="en-US" dirty="0" smtClean="0"/>
              <a:t>문</a:t>
            </a:r>
            <a:r>
              <a:rPr lang="ko-KR" altLang="en-US" dirty="0"/>
              <a:t>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‘i’</a:t>
            </a:r>
            <a:r>
              <a:rPr lang="ko-KR" altLang="en-US" dirty="0" smtClean="0"/>
              <a:t>를 입력하여 입력 모드에서 작성한다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초기상태는 명령모드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문서작성 완료 </a:t>
            </a:r>
            <a:r>
              <a:rPr lang="en-US" altLang="ko-KR" dirty="0" smtClean="0"/>
              <a:t>→ ex </a:t>
            </a:r>
            <a:r>
              <a:rPr lang="ko-KR" altLang="en-US" dirty="0" smtClean="0"/>
              <a:t>모드로 변경</a:t>
            </a:r>
            <a:r>
              <a:rPr lang="en-US" altLang="ko-KR" dirty="0" smtClean="0"/>
              <a:t>(</a:t>
            </a:r>
            <a:r>
              <a:rPr lang="en-US" altLang="ko-KR" dirty="0" smtClean="0">
                <a:sym typeface="Wingdings" pitchFamily="2" charset="2"/>
              </a:rPr>
              <a:t>‘:’)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</a:t>
            </a:r>
            <a:r>
              <a:rPr lang="ko-KR" altLang="en-US" dirty="0"/>
              <a:t> 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후  </a:t>
            </a:r>
            <a:r>
              <a:rPr lang="en-US" altLang="ko-KR" dirty="0" smtClean="0"/>
              <a:t>Enter</a:t>
            </a:r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45565"/>
              </p:ext>
            </p:extLst>
          </p:nvPr>
        </p:nvGraphicFramePr>
        <p:xfrm>
          <a:off x="767916" y="1618000"/>
          <a:ext cx="760816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081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baseline="0" dirty="0" smtClean="0"/>
                        <a:t> vi hello.c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9240"/>
            <a:ext cx="7632848" cy="3715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55576" y="2780928"/>
            <a:ext cx="7632848" cy="1638529"/>
            <a:chOff x="755576" y="3199810"/>
            <a:chExt cx="7632848" cy="1638529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199810"/>
              <a:ext cx="7632848" cy="1381318"/>
            </a:xfrm>
            <a:prstGeom prst="rect">
              <a:avLst/>
            </a:prstGeom>
          </p:spPr>
        </p:pic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581128"/>
              <a:ext cx="7632848" cy="2572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35288"/>
              </p:ext>
            </p:extLst>
          </p:nvPr>
        </p:nvGraphicFramePr>
        <p:xfrm>
          <a:off x="899592" y="1772816"/>
          <a:ext cx="7344816" cy="329772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6926"/>
                <a:gridCol w="2972902"/>
                <a:gridCol w="2844988"/>
              </a:tblGrid>
              <a:tr h="549621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입력                                                              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54962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 위치 다음 칸부터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54962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PMingLiU-ExtB" pitchFamily="18" charset="-120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커서의 위치에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54962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커서의 다음 행에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54962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 위치의 한 글자를 지우고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549621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 위치의 한 행을 지우고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/>
              <a:t>사용방법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입력모드</a:t>
            </a:r>
            <a:r>
              <a:rPr lang="en-US" altLang="ko-KR" dirty="0" smtClean="0"/>
              <a:t>(‘a’,’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’,’</a:t>
            </a:r>
            <a:r>
              <a:rPr lang="en-US" altLang="ko-KR" dirty="0" err="1" smtClean="0"/>
              <a:t>o’,’s</a:t>
            </a:r>
            <a:r>
              <a:rPr lang="en-US" altLang="ko-KR" dirty="0" smtClean="0"/>
              <a:t>’)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‘i’, ‘a’ </a:t>
            </a:r>
            <a:r>
              <a:rPr lang="ko-KR" altLang="en-US" dirty="0" smtClean="0"/>
              <a:t>를 주로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편리한 것을 선택하여 사용하면 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5796136" y="1856625"/>
            <a:ext cx="2210107" cy="3147026"/>
            <a:chOff x="5796136" y="1856625"/>
            <a:chExt cx="2210107" cy="3147026"/>
          </a:xfrm>
        </p:grpSpPr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7" y="1856625"/>
              <a:ext cx="2200582" cy="388824"/>
            </a:xfrm>
            <a:prstGeom prst="rect">
              <a:avLst/>
            </a:prstGeom>
          </p:spPr>
        </p:pic>
        <p:pic>
          <p:nvPicPr>
            <p:cNvPr id="16" name="그림 15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7" y="2960919"/>
              <a:ext cx="2200582" cy="388824"/>
            </a:xfrm>
            <a:prstGeom prst="rect">
              <a:avLst/>
            </a:prstGeom>
          </p:spPr>
        </p:pic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406479"/>
              <a:ext cx="2200582" cy="388824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3506459"/>
              <a:ext cx="2200582" cy="388824"/>
            </a:xfrm>
            <a:prstGeom prst="rect">
              <a:avLst/>
            </a:prstGeom>
          </p:spPr>
        </p:pic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4047201"/>
              <a:ext cx="2200582" cy="388824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661" y="4610753"/>
              <a:ext cx="2200582" cy="388824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6012160" y="2406479"/>
              <a:ext cx="72008" cy="388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40152" y="2958643"/>
              <a:ext cx="72008" cy="388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40152" y="4048288"/>
              <a:ext cx="72008" cy="388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868144" y="4614827"/>
              <a:ext cx="72008" cy="388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43761" y="3697982"/>
              <a:ext cx="72008" cy="194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6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명령 모드</a:t>
            </a:r>
            <a:r>
              <a:rPr lang="en-US" altLang="ko-KR" dirty="0" smtClean="0"/>
              <a:t>(ESC)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728"/>
              </p:ext>
            </p:extLst>
          </p:nvPr>
        </p:nvGraphicFramePr>
        <p:xfrm>
          <a:off x="899592" y="3422104"/>
          <a:ext cx="7318936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86"/>
                <a:gridCol w="5446650"/>
              </a:tblGrid>
              <a:tr h="3024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h, j. k. l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↓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↑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→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상 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행의 처음으로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행의 끝으로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화면의 첫 행으로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화면의 마지막 행으로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문서의 첫 번째 행으로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문서의 마지막 행으로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번째 행으로 이동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은 상수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49" name="그룹 2048"/>
          <p:cNvGrpSpPr/>
          <p:nvPr/>
        </p:nvGrpSpPr>
        <p:grpSpPr>
          <a:xfrm>
            <a:off x="251520" y="1708678"/>
            <a:ext cx="8568952" cy="1637281"/>
            <a:chOff x="251520" y="1708678"/>
            <a:chExt cx="8568952" cy="1637281"/>
          </a:xfrm>
        </p:grpSpPr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30" y="1708678"/>
              <a:ext cx="476317" cy="1381318"/>
            </a:xfrm>
            <a:prstGeom prst="rect">
              <a:avLst/>
            </a:prstGeom>
          </p:spPr>
        </p:pic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777" y="1708678"/>
              <a:ext cx="476317" cy="1381318"/>
            </a:xfrm>
            <a:prstGeom prst="rect">
              <a:avLst/>
            </a:prstGeom>
          </p:spPr>
        </p:pic>
        <p:pic>
          <p:nvPicPr>
            <p:cNvPr id="17" name="그림 16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824" y="1708678"/>
              <a:ext cx="447738" cy="1381318"/>
            </a:xfrm>
            <a:prstGeom prst="rect">
              <a:avLst/>
            </a:prstGeom>
          </p:spPr>
        </p:pic>
        <p:pic>
          <p:nvPicPr>
            <p:cNvPr id="18" name="그림 17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292" y="1708678"/>
              <a:ext cx="447738" cy="1381318"/>
            </a:xfrm>
            <a:prstGeom prst="rect">
              <a:avLst/>
            </a:prstGeom>
          </p:spPr>
        </p:pic>
        <p:pic>
          <p:nvPicPr>
            <p:cNvPr id="19" name="그림 18" descr="화면 캡처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60" y="1708678"/>
              <a:ext cx="533474" cy="1381318"/>
            </a:xfrm>
            <a:prstGeom prst="rect">
              <a:avLst/>
            </a:prstGeom>
          </p:spPr>
        </p:pic>
        <p:pic>
          <p:nvPicPr>
            <p:cNvPr id="20" name="그림 19" descr="화면 캡처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964" y="1708678"/>
              <a:ext cx="476317" cy="1381318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011" y="1708678"/>
              <a:ext cx="562053" cy="1381318"/>
            </a:xfrm>
            <a:prstGeom prst="rect">
              <a:avLst/>
            </a:prstGeom>
          </p:spPr>
        </p:pic>
        <p:pic>
          <p:nvPicPr>
            <p:cNvPr id="22" name="그림 21" descr="화면 캡처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794" y="1708678"/>
              <a:ext cx="533474" cy="138131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51520" y="3068960"/>
              <a:ext cx="856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&lt; </a:t>
              </a:r>
              <a:r>
                <a:rPr lang="ko-KR" altLang="en-US" sz="1200" dirty="0" smtClean="0">
                  <a:latin typeface="+mn-ea"/>
                </a:rPr>
                <a:t>기준</a:t>
              </a:r>
              <a:r>
                <a:rPr lang="en-US" altLang="ko-KR" sz="1200" dirty="0" smtClean="0">
                  <a:latin typeface="+mn-ea"/>
                </a:rPr>
                <a:t>47</a:t>
              </a:r>
              <a:r>
                <a:rPr lang="ko-KR" altLang="en-US" sz="1200" dirty="0" smtClean="0">
                  <a:latin typeface="+mn-ea"/>
                </a:rPr>
                <a:t>줄 </a:t>
              </a:r>
              <a:r>
                <a:rPr lang="en-US" altLang="ko-KR" sz="1200" dirty="0" smtClean="0">
                  <a:latin typeface="+mn-ea"/>
                </a:rPr>
                <a:t>&gt;       &lt; 0 &gt;            &lt; $ &gt;           &lt; H &gt;            &lt; L &gt;            &lt; </a:t>
              </a:r>
              <a:r>
                <a:rPr lang="en-US" altLang="ko-KR" sz="1200" dirty="0" err="1" smtClean="0">
                  <a:latin typeface="+mn-ea"/>
                </a:rPr>
                <a:t>gg</a:t>
              </a:r>
              <a:r>
                <a:rPr lang="en-US" altLang="ko-KR" sz="1200" dirty="0" smtClean="0">
                  <a:latin typeface="+mn-ea"/>
                </a:rPr>
                <a:t> &gt;           &lt; G &gt;            &lt; 35G &gt;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1619672" y="2348880"/>
              <a:ext cx="24648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913110" y="2338115"/>
              <a:ext cx="21873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명령 모드</a:t>
            </a:r>
            <a:r>
              <a:rPr lang="en-US" altLang="ko-KR" dirty="0" smtClean="0"/>
              <a:t>(ESC)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03433"/>
              </p:ext>
            </p:extLst>
          </p:nvPr>
        </p:nvGraphicFramePr>
        <p:xfrm>
          <a:off x="827584" y="1844824"/>
          <a:ext cx="741682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4176"/>
                <a:gridCol w="5832648"/>
              </a:tblGrid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복사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붙여넣기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yy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행 복사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nyy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행부터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행 복사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은 상수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커서의 아랫줄에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붙여넣기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커서의 윗줄에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붙여넣기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56373"/>
              </p:ext>
            </p:extLst>
          </p:nvPr>
        </p:nvGraphicFramePr>
        <p:xfrm>
          <a:off x="827584" y="3993232"/>
          <a:ext cx="741682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4176"/>
                <a:gridCol w="5832648"/>
              </a:tblGrid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삭제 및 되돌리기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행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커서가 위치한 행부터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행 삭제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은 상수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되돌리기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(undo)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ctrl+r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되살리기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(redo)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 </a:t>
            </a:r>
            <a:r>
              <a:rPr lang="en-US" altLang="ko-KR" dirty="0" smtClean="0"/>
              <a:t>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ex</a:t>
            </a:r>
            <a:r>
              <a:rPr lang="ko-KR" altLang="en-US" dirty="0" smtClean="0"/>
              <a:t> 모드</a:t>
            </a:r>
            <a:r>
              <a:rPr lang="en-US" altLang="ko-KR" dirty="0" smtClean="0"/>
              <a:t>(‘:’, ‘/’, ‘?’)</a:t>
            </a:r>
          </a:p>
          <a:p>
            <a:pPr marL="594360" lvl="2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50331"/>
              </p:ext>
            </p:extLst>
          </p:nvPr>
        </p:nvGraphicFramePr>
        <p:xfrm>
          <a:off x="899592" y="4569296"/>
          <a:ext cx="741682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/>
                <a:gridCol w="6048672"/>
              </a:tblGrid>
              <a:tr h="3024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 찾기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endParaRPr lang="ko-KR" altLang="en-US" sz="1400" b="0" dirty="0">
                        <a:solidFill>
                          <a:srgbClr val="00B05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찾기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아래로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?</a:t>
                      </a:r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endParaRPr lang="ko-KR" altLang="en-US" sz="1400" b="0" dirty="0">
                        <a:solidFill>
                          <a:srgbClr val="00B05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rgbClr val="00B05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찾기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위로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다음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역방향으로 이동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0399"/>
              </p:ext>
            </p:extLst>
          </p:nvPr>
        </p:nvGraphicFramePr>
        <p:xfrm>
          <a:off x="899592" y="1916832"/>
          <a:ext cx="7416824" cy="243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/>
                <a:gridCol w="6048672"/>
              </a:tblGrid>
              <a:tr h="3024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저장 및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번째 줄로 이동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(n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은 상수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:x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변경된 파일이면 저장하고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:q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wq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저장 후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저장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‘w’,’q’,’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wq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’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등과 함께 사용시 각 명령 강제 수행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wq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!, q!)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읽기전용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수정 시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수정 후 저장 없이 종료 시 등에 주로 사용됨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(Visual edit) </a:t>
            </a:r>
            <a:r>
              <a:rPr lang="ko-KR" altLang="en-US" dirty="0" smtClean="0"/>
              <a:t>기본 사용방법</a:t>
            </a:r>
            <a:r>
              <a:rPr lang="en-US" altLang="ko-KR" dirty="0"/>
              <a:t> </a:t>
            </a:r>
            <a:r>
              <a:rPr lang="en-US" altLang="ko-KR" dirty="0" smtClean="0"/>
              <a:t>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(‘v’)</a:t>
            </a:r>
          </a:p>
          <a:p>
            <a:pPr marL="274320" lvl="1" indent="0">
              <a:buNone/>
            </a:pPr>
            <a:r>
              <a:rPr lang="ko-KR" altLang="en-US" dirty="0" smtClean="0"/>
              <a:t>       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50445"/>
              </p:ext>
            </p:extLst>
          </p:nvPr>
        </p:nvGraphicFramePr>
        <p:xfrm>
          <a:off x="899592" y="5018112"/>
          <a:ext cx="741682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8152"/>
                <a:gridCol w="6048672"/>
              </a:tblGrid>
              <a:tr h="3024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저장 및 종료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선택 영역 복사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J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선택 영역을 한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줄로 합치기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30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329847" y="1700807"/>
            <a:ext cx="7346609" cy="3240361"/>
            <a:chOff x="1329847" y="1700807"/>
            <a:chExt cx="7346609" cy="3240361"/>
          </a:xfrm>
        </p:grpSpPr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847" y="1700807"/>
              <a:ext cx="2578987" cy="2963361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681" y="1700807"/>
              <a:ext cx="2575472" cy="29633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979712" y="4664169"/>
              <a:ext cx="6696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&lt; </a:t>
              </a:r>
              <a:r>
                <a:rPr lang="ko-KR" altLang="en-US" sz="1200" dirty="0" err="1" smtClean="0">
                  <a:latin typeface="+mn-ea"/>
                </a:rPr>
                <a:t>비주얼</a:t>
              </a:r>
              <a:r>
                <a:rPr lang="ko-KR" altLang="en-US" sz="1200" dirty="0" smtClean="0">
                  <a:latin typeface="+mn-ea"/>
                </a:rPr>
                <a:t> </a:t>
              </a:r>
              <a:r>
                <a:rPr lang="en-US" altLang="ko-KR" sz="1200" dirty="0" smtClean="0">
                  <a:latin typeface="+mn-ea"/>
                </a:rPr>
                <a:t>( v ) &gt;                                              &lt; </a:t>
              </a:r>
              <a:r>
                <a:rPr lang="ko-KR" altLang="en-US" sz="1200" dirty="0" err="1" smtClean="0">
                  <a:latin typeface="+mn-ea"/>
                </a:rPr>
                <a:t>비주얼</a:t>
              </a:r>
              <a:r>
                <a:rPr lang="ko-KR" altLang="en-US" sz="1200" dirty="0" smtClean="0">
                  <a:latin typeface="+mn-ea"/>
                </a:rPr>
                <a:t> 박스 </a:t>
              </a:r>
              <a:r>
                <a:rPr lang="en-US" altLang="ko-KR" sz="1200" dirty="0" smtClean="0">
                  <a:latin typeface="+mn-ea"/>
                </a:rPr>
                <a:t>( </a:t>
              </a:r>
              <a:r>
                <a:rPr lang="en-US" altLang="ko-KR" sz="1200" dirty="0" err="1" smtClean="0">
                  <a:latin typeface="+mn-ea"/>
                </a:rPr>
                <a:t>ctrl+v</a:t>
              </a:r>
              <a:r>
                <a:rPr lang="en-US" altLang="ko-KR" sz="1200" dirty="0" smtClean="0">
                  <a:latin typeface="+mn-ea"/>
                </a:rPr>
                <a:t> ) &gt;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6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4536</TotalTime>
  <Words>950</Words>
  <Application>Microsoft Office PowerPoint</Application>
  <PresentationFormat>화면 슬라이드 쇼(4:3)</PresentationFormat>
  <Paragraphs>230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시스템 프로그래밍</vt:lpstr>
      <vt:lpstr>vi (Visual edit) 란?</vt:lpstr>
      <vt:lpstr>vi의 여러 가지 모드</vt:lpstr>
      <vt:lpstr>파일 열기, 저장, 종료</vt:lpstr>
      <vt:lpstr>기본 사용방법 - 1</vt:lpstr>
      <vt:lpstr>vi (Visual edit) 기본 사용방법 - 2</vt:lpstr>
      <vt:lpstr>vi (Visual edit) 기본 사용방법 - 3</vt:lpstr>
      <vt:lpstr>vi (Visual edit) 기본 사용방법 - 4</vt:lpstr>
      <vt:lpstr>vi (Visual edit) 기본 사용방법 - 5</vt:lpstr>
      <vt:lpstr>vi (Visual edit) 기본 사용방법 - 5</vt:lpstr>
      <vt:lpstr>vi (Visual edit) 기본 사용방법 - 5</vt:lpstr>
      <vt:lpstr>vi (Visual edit) 기본 사용방법 - 5</vt:lpstr>
      <vt:lpstr>vi (Visual edit) 기본 사용방법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</dc:title>
  <dc:creator>SangHee</dc:creator>
  <cp:lastModifiedBy>내문서</cp:lastModifiedBy>
  <cp:revision>149</cp:revision>
  <dcterms:created xsi:type="dcterms:W3CDTF">2010-09-01T02:14:30Z</dcterms:created>
  <dcterms:modified xsi:type="dcterms:W3CDTF">2013-09-11T05:37:37Z</dcterms:modified>
</cp:coreProperties>
</file>