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84" r:id="rId3"/>
    <p:sldId id="286" r:id="rId4"/>
    <p:sldId id="285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7" r:id="rId15"/>
    <p:sldId id="296" r:id="rId16"/>
    <p:sldId id="298" r:id="rId17"/>
    <p:sldId id="299" r:id="rId18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71" autoAdjust="0"/>
  </p:normalViewPr>
  <p:slideViewPr>
    <p:cSldViewPr>
      <p:cViewPr varScale="1">
        <p:scale>
          <a:sx n="114" d="100"/>
          <a:sy n="114" d="100"/>
        </p:scale>
        <p:origin x="-13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336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F153-8B30-4EBF-B49B-76995E72513C}" type="datetimeFigureOut">
              <a:rPr lang="ko-KR" altLang="en-US" smtClean="0"/>
              <a:pPr/>
              <a:t>2013-09-04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4130D-99A8-42D3-A3E8-71F52664FEA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27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77F577D-6C3E-4206-8462-1C6BBB758861}" type="datetimeFigureOut">
              <a:rPr lang="ko-KR" altLang="en-US" smtClean="0"/>
              <a:pPr/>
              <a:t>2013-09-04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11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4100" y="6629400"/>
            <a:ext cx="3009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13" y="6640513"/>
            <a:ext cx="21431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2013-09-04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2013-09-04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2013-09-04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>
            <a:lvl1pPr>
              <a:defRPr sz="2000">
                <a:latin typeface="굴림" pitchFamily="50" charset="-127"/>
                <a:ea typeface="굴림" pitchFamily="50" charset="-127"/>
              </a:defRPr>
            </a:lvl1pPr>
            <a:lvl2pPr>
              <a:defRPr sz="1800">
                <a:solidFill>
                  <a:schemeClr val="bg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2pPr>
            <a:lvl3pPr>
              <a:defRPr sz="1600">
                <a:latin typeface="굴림" pitchFamily="50" charset="-127"/>
                <a:ea typeface="굴림" pitchFamily="50" charset="-127"/>
              </a:defRPr>
            </a:lvl3pPr>
            <a:lvl4pPr>
              <a:defRPr sz="1400">
                <a:latin typeface="굴림" pitchFamily="50" charset="-127"/>
                <a:ea typeface="굴림" pitchFamily="50" charset="-127"/>
              </a:defRPr>
            </a:lvl4pPr>
            <a:lvl5pPr>
              <a:defRPr sz="1200">
                <a:latin typeface="굴림" pitchFamily="50" charset="-127"/>
                <a:ea typeface="굴림" pitchFamily="50" charset="-127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2013-09-04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2013-09-04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2013-09-04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2013-09-04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2013-09-04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2013-09-04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77D-6C3E-4206-8462-1C6BBB758861}" type="datetimeFigureOut">
              <a:rPr lang="ko-KR" altLang="en-US" smtClean="0"/>
              <a:pPr/>
              <a:t>2013-09-04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7F577D-6C3E-4206-8462-1C6BBB758861}" type="datetimeFigureOut">
              <a:rPr lang="ko-KR" altLang="en-US" smtClean="0"/>
              <a:pPr/>
              <a:t>2013-09-04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79B2B39-F3BA-4DD0-9E5E-6E3FE0EE31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11" name="Picture 1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34100" y="6629400"/>
            <a:ext cx="3009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929313" y="6640513"/>
            <a:ext cx="21431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cc.gnu.org/onlinedocs/gcc-4.6.1/gcc/" TargetMode="External"/><Relationship Id="rId2" Type="http://schemas.openxmlformats.org/officeDocument/2006/relationships/hyperlink" Target="http://gcc.gnu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06552"/>
            <a:ext cx="6858000" cy="990600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chemeClr val="accent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시스템 프로그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래</a:t>
            </a:r>
            <a:r>
              <a:rPr lang="ko-KR" altLang="en-US" sz="4000" dirty="0" smtClean="0">
                <a:solidFill>
                  <a:schemeClr val="accent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밍</a:t>
            </a:r>
            <a:endParaRPr lang="ko-KR" altLang="en-US" sz="4000" dirty="0">
              <a:solidFill>
                <a:schemeClr val="accent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굴림" pitchFamily="50" charset="-127"/>
                <a:ea typeface="굴림" pitchFamily="50" charset="-127"/>
              </a:rPr>
              <a:t>GCC</a:t>
            </a:r>
            <a:endParaRPr lang="ko-KR" altLang="en-US" b="1" dirty="0">
              <a:solidFill>
                <a:srgbClr val="C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옵션 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8317022"/>
              </p:ext>
            </p:extLst>
          </p:nvPr>
        </p:nvGraphicFramePr>
        <p:xfrm>
          <a:off x="457200" y="1340768"/>
          <a:ext cx="8229600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152"/>
                <a:gridCol w="6861448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gcc</a:t>
                      </a:r>
                      <a:endParaRPr lang="ko-KR" altLang="en-US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-E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전처리 결과 출력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-S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어셈블리 파일 생성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-c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오브젝트 파일 생성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-v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gcc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컴파일 과정 출력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--save-temps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중간 파일 저장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cpp0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600" dirty="0" smtClean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-I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전처리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해더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파일 탐색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디렉토리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추가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-D[</a:t>
                      </a:r>
                      <a:r>
                        <a:rPr lang="ko-KR" altLang="en-US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매크로명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매크로  외부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define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사용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(“#define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DEBUG” = “-DDEBUG”)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-U[</a:t>
                      </a:r>
                      <a:r>
                        <a:rPr lang="ko-KR" altLang="en-US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매크로명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매크로  외부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udef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사용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(#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udef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매크로명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과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동일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-M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종속 항목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리스트 출력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31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옵션 </a:t>
            </a:r>
            <a:r>
              <a:rPr lang="en-US" altLang="ko-KR" dirty="0" smtClean="0"/>
              <a:t>(2/3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0061799"/>
              </p:ext>
            </p:extLst>
          </p:nvPr>
        </p:nvGraphicFramePr>
        <p:xfrm>
          <a:off x="457200" y="1340768"/>
          <a:ext cx="8229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152"/>
                <a:gridCol w="6861448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cc1</a:t>
                      </a:r>
                      <a:endParaRPr lang="ko-KR" altLang="en-US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-</a:t>
                      </a:r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ansi</a:t>
                      </a:r>
                      <a:endParaRPr lang="en-US" altLang="ko-KR" sz="14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ANSI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C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표준 문법 체크 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( GNU C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확장 문법 사용 불가능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-</a:t>
                      </a:r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std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=[c</a:t>
                      </a:r>
                      <a:r>
                        <a:rPr lang="en-US" altLang="ko-KR" sz="14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표준</a:t>
                      </a:r>
                      <a:r>
                        <a:rPr lang="en-US" altLang="ko-KR" sz="14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]</a:t>
                      </a:r>
                      <a:endParaRPr lang="en-US" altLang="ko-KR" sz="14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C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표준 에 따른 문법 체크 지정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(c89,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c99, gnu89…)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-W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합법적이지만 모호한 코딩경고 메시지 출력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-Wall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모든 모호한 코딩 경고 메시지 출력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-</a:t>
                      </a:r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Werror</a:t>
                      </a:r>
                      <a:endParaRPr lang="en-US" altLang="ko-KR" sz="14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모든 경고를 오류 처리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-O0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최적화 수행 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은 수행하지 않는다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(0~3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버전 별 다른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수치 존재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-</a:t>
                      </a:r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Os</a:t>
                      </a:r>
                      <a:endParaRPr lang="en-US" altLang="ko-KR" sz="14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사이즈 최적화 수행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-g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gdb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에게 제공하는 정보 삽입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디버깅 심벌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-</a:t>
                      </a:r>
                      <a:r>
                        <a:rPr lang="en-US" altLang="ko-KR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pg</a:t>
                      </a:r>
                      <a:endParaRPr lang="en-US" altLang="ko-KR" sz="14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프로파일 위한 코드 삽입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aseline="0" dirty="0" err="1" smtClean="0">
                          <a:latin typeface="+mn-ea"/>
                          <a:ea typeface="+mn-ea"/>
                        </a:rPr>
                        <a:t>gprof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./test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)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424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옵션 </a:t>
            </a:r>
            <a:r>
              <a:rPr lang="en-US" altLang="ko-KR" dirty="0" smtClean="0"/>
              <a:t>(3/3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8521408"/>
              </p:ext>
            </p:extLst>
          </p:nvPr>
        </p:nvGraphicFramePr>
        <p:xfrm>
          <a:off x="457200" y="1340768"/>
          <a:ext cx="8229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152"/>
                <a:gridCol w="6861448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collect2</a:t>
                      </a:r>
                      <a:endParaRPr lang="ko-KR" altLang="en-US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-L[</a:t>
                      </a:r>
                      <a:r>
                        <a:rPr lang="ko-KR" altLang="en-US" sz="14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디렉토리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라이브러리 찾을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err="1" smtClean="0">
                          <a:latin typeface="+mn-ea"/>
                          <a:ea typeface="+mn-ea"/>
                        </a:rPr>
                        <a:t>디렉토리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지정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-l[</a:t>
                      </a:r>
                      <a:r>
                        <a:rPr lang="ko-KR" altLang="en-US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라이브러리</a:t>
                      </a:r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링크할 라이브러리 지정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libc.a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경우 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altLang="ko-KR" sz="1400" baseline="0" dirty="0" err="1" smtClean="0">
                          <a:latin typeface="+mn-ea"/>
                          <a:ea typeface="+mn-ea"/>
                        </a:rPr>
                        <a:t>lc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)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-shared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shared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우선 링크 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-static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static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우선 링크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11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739865"/>
              </p:ext>
            </p:extLst>
          </p:nvPr>
        </p:nvGraphicFramePr>
        <p:xfrm>
          <a:off x="457200" y="1219200"/>
          <a:ext cx="8229600" cy="210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file1.c</a:t>
                      </a:r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#include &lt;</a:t>
                      </a:r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stdio.h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void func1()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   </a:t>
                      </a:r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printf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(“function</a:t>
                      </a:r>
                      <a:r>
                        <a:rPr lang="en-US" altLang="ko-KR" sz="12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1\n”);</a:t>
                      </a:r>
                      <a:endParaRPr lang="en-US" altLang="ko-KR" sz="12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void func2()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   </a:t>
                      </a:r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printf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(“function 2\n”);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6431963"/>
              </p:ext>
            </p:extLst>
          </p:nvPr>
        </p:nvGraphicFramePr>
        <p:xfrm>
          <a:off x="467544" y="3429000"/>
          <a:ext cx="8229600" cy="137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file2.c</a:t>
                      </a:r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#include &lt;</a:t>
                      </a:r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stdio.h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void func3()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   </a:t>
                      </a:r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printf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(“function</a:t>
                      </a:r>
                      <a:r>
                        <a:rPr lang="en-US" altLang="ko-KR" sz="12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3\n”);</a:t>
                      </a:r>
                      <a:endParaRPr lang="en-US" altLang="ko-KR" sz="12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0266320"/>
              </p:ext>
            </p:extLst>
          </p:nvPr>
        </p:nvGraphicFramePr>
        <p:xfrm>
          <a:off x="467544" y="4899496"/>
          <a:ext cx="8229600" cy="119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mylib.h</a:t>
                      </a:r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void</a:t>
                      </a:r>
                      <a:r>
                        <a:rPr lang="en-US" altLang="ko-KR" sz="12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func1();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void</a:t>
                      </a:r>
                      <a:r>
                        <a:rPr lang="en-US" altLang="ko-KR" sz="12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func2();</a:t>
                      </a:r>
                      <a:endParaRPr lang="en-US" altLang="ko-KR" sz="12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void</a:t>
                      </a:r>
                      <a:r>
                        <a:rPr lang="en-US" altLang="ko-KR" sz="12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func3();</a:t>
                      </a:r>
                      <a:endParaRPr lang="en-US" altLang="ko-KR" sz="12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72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6547279"/>
              </p:ext>
            </p:extLst>
          </p:nvPr>
        </p:nvGraphicFramePr>
        <p:xfrm>
          <a:off x="467544" y="1340768"/>
          <a:ext cx="8229600" cy="229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lib_test.c</a:t>
                      </a:r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#include &lt;</a:t>
                      </a:r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stdio.h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#include</a:t>
                      </a:r>
                      <a:r>
                        <a:rPr lang="en-US" altLang="ko-KR" sz="12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“</a:t>
                      </a:r>
                      <a:r>
                        <a:rPr lang="en-US" altLang="ko-KR" sz="1200" baseline="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mylib.h</a:t>
                      </a:r>
                      <a:r>
                        <a:rPr lang="en-US" altLang="ko-KR" sz="12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”</a:t>
                      </a:r>
                      <a:endParaRPr lang="en-US" altLang="ko-KR" sz="12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  <a:p>
                      <a:pPr latinLnBrk="1"/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int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main()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   func1();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   func2();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   func3();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   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   return 0;</a:t>
                      </a:r>
                      <a:endParaRPr lang="en-US" altLang="ko-KR" sz="12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164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라이브러리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Static</a:t>
            </a:r>
          </a:p>
          <a:p>
            <a:pPr lvl="1"/>
            <a:r>
              <a:rPr lang="ko-KR" altLang="en-US" dirty="0" smtClean="0"/>
              <a:t>오브젝트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lvl="2"/>
            <a:r>
              <a:rPr lang="en-US" altLang="ko-KR" dirty="0" err="1" smtClean="0">
                <a:latin typeface="나눔고딕코딩" pitchFamily="49" charset="-127"/>
                <a:ea typeface="나눔고딕코딩" pitchFamily="49" charset="-127"/>
              </a:rPr>
              <a:t>gcc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 –c file1.c file2.c</a:t>
            </a:r>
          </a:p>
          <a:p>
            <a:pPr lvl="1"/>
            <a:r>
              <a:rPr lang="ko-KR" altLang="en-US" dirty="0" smtClean="0"/>
              <a:t>라이브러리 제작</a:t>
            </a:r>
            <a:endParaRPr lang="en-US" altLang="ko-KR" dirty="0" smtClean="0"/>
          </a:p>
          <a:p>
            <a:pPr lvl="2"/>
            <a:r>
              <a:rPr lang="en-US" altLang="ko-KR" dirty="0" err="1" smtClean="0">
                <a:latin typeface="나눔고딕코딩" pitchFamily="49" charset="-127"/>
                <a:ea typeface="나눔고딕코딩" pitchFamily="49" charset="-127"/>
              </a:rPr>
              <a:t>ar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dirty="0" err="1" smtClean="0">
                <a:latin typeface="나눔고딕코딩" pitchFamily="49" charset="-127"/>
                <a:ea typeface="나눔고딕코딩" pitchFamily="49" charset="-127"/>
              </a:rPr>
              <a:t>rscv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dirty="0" err="1" smtClean="0">
                <a:latin typeface="나눔고딕코딩" pitchFamily="49" charset="-127"/>
                <a:ea typeface="나눔고딕코딩" pitchFamily="49" charset="-127"/>
              </a:rPr>
              <a:t>libmy.a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 file1.o file2.o</a:t>
            </a:r>
          </a:p>
          <a:p>
            <a:pPr lvl="1"/>
            <a:r>
              <a:rPr lang="en-US" altLang="ko-KR" dirty="0" err="1" smtClean="0"/>
              <a:t>lib_test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컴파일</a:t>
            </a:r>
            <a:endParaRPr lang="en-US" altLang="ko-KR" dirty="0" smtClean="0"/>
          </a:p>
          <a:p>
            <a:pPr lvl="2"/>
            <a:r>
              <a:rPr lang="en-US" altLang="ko-KR" dirty="0" err="1" smtClean="0">
                <a:latin typeface="나눔고딕코딩" pitchFamily="49" charset="-127"/>
                <a:ea typeface="나눔고딕코딩" pitchFamily="49" charset="-127"/>
              </a:rPr>
              <a:t>gcc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 –o </a:t>
            </a:r>
            <a:r>
              <a:rPr lang="en-US" altLang="ko-KR" dirty="0" err="1" smtClean="0">
                <a:latin typeface="나눔고딕코딩" pitchFamily="49" charset="-127"/>
                <a:ea typeface="나눔고딕코딩" pitchFamily="49" charset="-127"/>
              </a:rPr>
              <a:t>lib_test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dirty="0" err="1" smtClean="0">
                <a:latin typeface="나눔고딕코딩" pitchFamily="49" charset="-127"/>
                <a:ea typeface="나눔고딕코딩" pitchFamily="49" charset="-127"/>
              </a:rPr>
              <a:t>lib_test.c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 –L./ -</a:t>
            </a:r>
            <a:r>
              <a:rPr lang="en-US" altLang="ko-KR" dirty="0" err="1" smtClean="0">
                <a:latin typeface="나눔고딕코딩" pitchFamily="49" charset="-127"/>
                <a:ea typeface="나눔고딕코딩" pitchFamily="49" charset="-127"/>
              </a:rPr>
              <a:t>lmy</a:t>
            </a:r>
            <a:endParaRPr lang="en-US" altLang="ko-KR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dirty="0" smtClean="0"/>
              <a:t>Shared</a:t>
            </a:r>
          </a:p>
          <a:p>
            <a:pPr lvl="1"/>
            <a:r>
              <a:rPr lang="ko-KR" altLang="en-US" dirty="0" smtClean="0"/>
              <a:t>컴파일</a:t>
            </a:r>
            <a:endParaRPr lang="en-US" altLang="ko-KR" dirty="0" smtClean="0"/>
          </a:p>
          <a:p>
            <a:pPr lvl="2"/>
            <a:r>
              <a:rPr lang="en-US" altLang="ko-KR" dirty="0" err="1" smtClean="0">
                <a:latin typeface="나눔고딕코딩" pitchFamily="49" charset="-127"/>
                <a:ea typeface="나눔고딕코딩" pitchFamily="49" charset="-127"/>
              </a:rPr>
              <a:t>gcc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 –</a:t>
            </a:r>
            <a:r>
              <a:rPr lang="en-US" altLang="ko-KR" dirty="0" err="1" smtClean="0">
                <a:latin typeface="나눔고딕코딩" pitchFamily="49" charset="-127"/>
                <a:ea typeface="나눔고딕코딩" pitchFamily="49" charset="-127"/>
              </a:rPr>
              <a:t>fPIC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 –c file1.c file2.c</a:t>
            </a:r>
          </a:p>
          <a:p>
            <a:pPr lvl="2"/>
            <a:r>
              <a:rPr lang="pt-BR" altLang="ko-KR" dirty="0" smtClean="0">
                <a:latin typeface="나눔고딕코딩" pitchFamily="49" charset="-127"/>
                <a:ea typeface="나눔고딕코딩" pitchFamily="49" charset="-127"/>
              </a:rPr>
              <a:t>gcc </a:t>
            </a:r>
            <a:r>
              <a:rPr lang="pt-BR" altLang="ko-KR" dirty="0">
                <a:latin typeface="나눔고딕코딩" pitchFamily="49" charset="-127"/>
                <a:ea typeface="나눔고딕코딩" pitchFamily="49" charset="-127"/>
              </a:rPr>
              <a:t>-shared -Wl,-soname,libmy.so.0 -o libmy.so.0.0.0 file1.o </a:t>
            </a:r>
            <a:r>
              <a:rPr lang="pt-BR" altLang="ko-KR" dirty="0" smtClean="0">
                <a:latin typeface="나눔고딕코딩" pitchFamily="49" charset="-127"/>
                <a:ea typeface="나눔고딕코딩" pitchFamily="49" charset="-127"/>
              </a:rPr>
              <a:t>file2.o</a:t>
            </a:r>
          </a:p>
          <a:p>
            <a:pPr lvl="2"/>
            <a:r>
              <a:rPr lang="en-US" altLang="ko-KR" dirty="0" err="1">
                <a:latin typeface="나눔고딕코딩" pitchFamily="49" charset="-127"/>
                <a:ea typeface="나눔고딕코딩" pitchFamily="49" charset="-127"/>
              </a:rPr>
              <a:t>l</a:t>
            </a:r>
            <a:r>
              <a:rPr lang="pt-BR" altLang="ko-KR" dirty="0" smtClean="0">
                <a:latin typeface="나눔고딕코딩" pitchFamily="49" charset="-127"/>
                <a:ea typeface="나눔고딕코딩" pitchFamily="49" charset="-127"/>
              </a:rPr>
              <a:t>n –s libmy.so.0.0.0 libmy.so </a:t>
            </a:r>
            <a:r>
              <a:rPr lang="pt-BR" altLang="ko-KR" dirty="0" smtClean="0"/>
              <a:t>(</a:t>
            </a:r>
            <a:r>
              <a:rPr lang="en-US" altLang="ko-KR" dirty="0" err="1" smtClean="0"/>
              <a:t>gcc</a:t>
            </a:r>
            <a:r>
              <a:rPr lang="en-US" altLang="ko-KR" dirty="0" smtClean="0"/>
              <a:t> </a:t>
            </a:r>
            <a:r>
              <a:rPr lang="ko-KR" altLang="en-US" dirty="0" smtClean="0"/>
              <a:t>링크 위한 파일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>
                <a:latin typeface="나눔고딕코딩" pitchFamily="49" charset="-127"/>
                <a:ea typeface="나눔고딕코딩" pitchFamily="49" charset="-127"/>
              </a:rPr>
              <a:t>ln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 –s libmy.so.0.0.0 libmy.so.0 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동적 링크 위한 파일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/</a:t>
            </a:r>
            <a:r>
              <a:rPr lang="en-US" altLang="ko-KR" dirty="0" err="1" smtClean="0">
                <a:latin typeface="나눔고딕코딩" pitchFamily="49" charset="-127"/>
                <a:ea typeface="나눔고딕코딩" pitchFamily="49" charset="-127"/>
              </a:rPr>
              <a:t>usr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/lib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libmy.so.0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2"/>
            <a:r>
              <a:rPr lang="en-US" altLang="ko-KR" dirty="0" err="1" smtClean="0">
                <a:latin typeface="나눔고딕코딩" pitchFamily="49" charset="-127"/>
                <a:ea typeface="나눔고딕코딩" pitchFamily="49" charset="-127"/>
              </a:rPr>
              <a:t>gcc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dirty="0">
                <a:latin typeface="나눔고딕코딩" pitchFamily="49" charset="-127"/>
                <a:ea typeface="나눔고딕코딩" pitchFamily="49" charset="-127"/>
              </a:rPr>
              <a:t>-o like </a:t>
            </a:r>
            <a:r>
              <a:rPr lang="en-US" altLang="ko-KR" dirty="0" err="1">
                <a:latin typeface="나눔고딕코딩" pitchFamily="49" charset="-127"/>
                <a:ea typeface="나눔고딕코딩" pitchFamily="49" charset="-127"/>
              </a:rPr>
              <a:t>like.c</a:t>
            </a:r>
            <a:r>
              <a:rPr lang="en-US" altLang="ko-KR" dirty="0">
                <a:latin typeface="나눔고딕코딩" pitchFamily="49" charset="-127"/>
                <a:ea typeface="나눔고딕코딩" pitchFamily="49" charset="-127"/>
              </a:rPr>
              <a:t> -L./ -</a:t>
            </a:r>
            <a:r>
              <a:rPr lang="en-US" altLang="ko-KR" dirty="0" err="1">
                <a:latin typeface="나눔고딕코딩" pitchFamily="49" charset="-127"/>
                <a:ea typeface="나눔고딕코딩" pitchFamily="49" charset="-127"/>
              </a:rPr>
              <a:t>lmy</a:t>
            </a:r>
            <a:endParaRPr lang="en-US" altLang="ko-KR" dirty="0" smtClean="0">
              <a:latin typeface="나눔고딕코딩" pitchFamily="49" charset="-127"/>
              <a:ea typeface="나눔고딕코딩" pitchFamily="49" charset="-127"/>
            </a:endParaRPr>
          </a:p>
          <a:p>
            <a:pPr lvl="2"/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./like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446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라이브러리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41648"/>
          </a:xfrm>
        </p:spPr>
        <p:txBody>
          <a:bodyPr/>
          <a:lstStyle/>
          <a:p>
            <a:r>
              <a:rPr lang="ko-KR" altLang="en-US" dirty="0" smtClean="0"/>
              <a:t>라이브러리 수정 후 생성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692" y="3068960"/>
            <a:ext cx="8229600" cy="324036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>
                <a:solidFill>
                  <a:schemeClr val="bg2">
                    <a:lumMod val="50000"/>
                  </a:schemeClr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6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라이브러리 수정 후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</a:t>
            </a:r>
          </a:p>
          <a:p>
            <a:pPr lvl="2"/>
            <a:r>
              <a:rPr lang="en-US" altLang="ko-KR" dirty="0" err="1">
                <a:latin typeface="나눔고딕코딩" pitchFamily="49" charset="-127"/>
                <a:ea typeface="나눔고딕코딩" pitchFamily="49" charset="-127"/>
              </a:rPr>
              <a:t>gcc</a:t>
            </a:r>
            <a:r>
              <a:rPr lang="en-US" altLang="ko-KR" dirty="0">
                <a:latin typeface="나눔고딕코딩" pitchFamily="49" charset="-127"/>
                <a:ea typeface="나눔고딕코딩" pitchFamily="49" charset="-127"/>
              </a:rPr>
              <a:t> –c file1.c 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file2.c</a:t>
            </a:r>
          </a:p>
          <a:p>
            <a:pPr lvl="2"/>
            <a:r>
              <a:rPr lang="en-US" altLang="ko-KR" dirty="0" err="1" smtClean="0">
                <a:latin typeface="나눔고딕코딩" pitchFamily="49" charset="-127"/>
                <a:ea typeface="나눔고딕코딩" pitchFamily="49" charset="-127"/>
              </a:rPr>
              <a:t>ar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dirty="0" err="1">
                <a:latin typeface="나눔고딕코딩" pitchFamily="49" charset="-127"/>
                <a:ea typeface="나눔고딕코딩" pitchFamily="49" charset="-127"/>
              </a:rPr>
              <a:t>rscv</a:t>
            </a:r>
            <a:r>
              <a:rPr lang="en-US" altLang="ko-KR" dirty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dirty="0" err="1">
                <a:latin typeface="나눔고딕코딩" pitchFamily="49" charset="-127"/>
                <a:ea typeface="나눔고딕코딩" pitchFamily="49" charset="-127"/>
              </a:rPr>
              <a:t>libmy.a</a:t>
            </a:r>
            <a:r>
              <a:rPr lang="en-US" altLang="ko-KR" dirty="0">
                <a:latin typeface="나눔고딕코딩" pitchFamily="49" charset="-127"/>
                <a:ea typeface="나눔고딕코딩" pitchFamily="49" charset="-127"/>
              </a:rPr>
              <a:t> file1.o 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file2.o</a:t>
            </a:r>
          </a:p>
          <a:p>
            <a:pPr lvl="1"/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Shared</a:t>
            </a:r>
          </a:p>
          <a:p>
            <a:pPr lvl="2"/>
            <a:r>
              <a:rPr lang="en-US" altLang="ko-KR" dirty="0" err="1">
                <a:latin typeface="나눔고딕코딩" pitchFamily="49" charset="-127"/>
                <a:ea typeface="나눔고딕코딩" pitchFamily="49" charset="-127"/>
              </a:rPr>
              <a:t>gcc</a:t>
            </a:r>
            <a:r>
              <a:rPr lang="en-US" altLang="ko-KR" dirty="0">
                <a:latin typeface="나눔고딕코딩" pitchFamily="49" charset="-127"/>
                <a:ea typeface="나눔고딕코딩" pitchFamily="49" charset="-127"/>
              </a:rPr>
              <a:t> –</a:t>
            </a:r>
            <a:r>
              <a:rPr lang="en-US" altLang="ko-KR" dirty="0" err="1">
                <a:latin typeface="나눔고딕코딩" pitchFamily="49" charset="-127"/>
                <a:ea typeface="나눔고딕코딩" pitchFamily="49" charset="-127"/>
              </a:rPr>
              <a:t>fPIC</a:t>
            </a:r>
            <a:r>
              <a:rPr lang="en-US" altLang="ko-KR" dirty="0">
                <a:latin typeface="나눔고딕코딩" pitchFamily="49" charset="-127"/>
                <a:ea typeface="나눔고딕코딩" pitchFamily="49" charset="-127"/>
              </a:rPr>
              <a:t> –c file1.c file2.c</a:t>
            </a:r>
          </a:p>
          <a:p>
            <a:pPr lvl="2"/>
            <a:r>
              <a:rPr lang="pt-BR" altLang="ko-KR" dirty="0">
                <a:latin typeface="나눔고딕코딩" pitchFamily="49" charset="-127"/>
                <a:ea typeface="나눔고딕코딩" pitchFamily="49" charset="-127"/>
              </a:rPr>
              <a:t>gcc -shared -Wl,-soname,libmy.so.0 -o libmy.so.0.0.0 file1.o file2.o</a:t>
            </a:r>
          </a:p>
          <a:p>
            <a:pPr lvl="2"/>
            <a:r>
              <a:rPr lang="en-US" altLang="ko-KR" dirty="0" err="1" smtClean="0">
                <a:latin typeface="나눔고딕코딩" pitchFamily="49" charset="-127"/>
                <a:ea typeface="나눔고딕코딩" pitchFamily="49" charset="-127"/>
              </a:rPr>
              <a:t>ln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 –s libmy.so.0.0.0 libmy.so.0 </a:t>
            </a:r>
          </a:p>
          <a:p>
            <a:pPr lvl="2"/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/</a:t>
            </a:r>
            <a:r>
              <a:rPr lang="en-US" altLang="ko-KR" dirty="0" err="1">
                <a:latin typeface="나눔고딕코딩" pitchFamily="49" charset="-127"/>
                <a:ea typeface="나눔고딕코딩" pitchFamily="49" charset="-127"/>
              </a:rPr>
              <a:t>usr</a:t>
            </a:r>
            <a:r>
              <a:rPr lang="en-US" altLang="ko-KR" dirty="0">
                <a:latin typeface="나눔고딕코딩" pitchFamily="49" charset="-127"/>
                <a:ea typeface="나눔고딕코딩" pitchFamily="49" charset="-127"/>
              </a:rPr>
              <a:t>/lib</a:t>
            </a:r>
            <a:r>
              <a:rPr lang="en-US" altLang="ko-KR" dirty="0"/>
              <a:t> </a:t>
            </a:r>
            <a:r>
              <a:rPr lang="ko-KR" altLang="en-US" dirty="0"/>
              <a:t>로 </a:t>
            </a:r>
            <a:r>
              <a:rPr lang="en-US" altLang="ko-KR" dirty="0">
                <a:latin typeface="나눔고딕코딩" pitchFamily="49" charset="-127"/>
                <a:ea typeface="나눔고딕코딩" pitchFamily="49" charset="-127"/>
              </a:rPr>
              <a:t>libmy.so.0</a:t>
            </a:r>
            <a:r>
              <a:rPr lang="en-US" altLang="ko-KR" dirty="0"/>
              <a:t>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결과 확인</a:t>
            </a:r>
            <a:endParaRPr lang="en-US" altLang="ko-KR" dirty="0"/>
          </a:p>
          <a:p>
            <a:pPr lvl="1"/>
            <a:endParaRPr lang="en-US" altLang="ko-KR" dirty="0" smtClean="0">
              <a:latin typeface="나눔고딕코딩" pitchFamily="49" charset="-127"/>
              <a:ea typeface="나눔고딕코딩" pitchFamily="49" charset="-127"/>
            </a:endParaRPr>
          </a:p>
          <a:p>
            <a:pPr lvl="1"/>
            <a:endParaRPr lang="en-US" altLang="ko-KR" dirty="0">
              <a:latin typeface="나눔고딕코딩" pitchFamily="49" charset="-127"/>
              <a:ea typeface="나눔고딕코딩" pitchFamily="49" charset="-127"/>
            </a:endParaRPr>
          </a:p>
          <a:p>
            <a:endParaRPr lang="ko-KR" altLang="en-US" dirty="0"/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981983"/>
              </p:ext>
            </p:extLst>
          </p:nvPr>
        </p:nvGraphicFramePr>
        <p:xfrm>
          <a:off x="467544" y="1628800"/>
          <a:ext cx="8229600" cy="137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file2.c</a:t>
                      </a:r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#include &lt;</a:t>
                      </a:r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stdio.h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void func3()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   </a:t>
                      </a:r>
                      <a:r>
                        <a:rPr lang="en-US" altLang="ko-KR" sz="12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printf</a:t>
                      </a:r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(“Static,</a:t>
                      </a:r>
                      <a:r>
                        <a:rPr lang="en-US" altLang="ko-KR" sz="1200" baseline="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Shared \n”);</a:t>
                      </a:r>
                      <a:endParaRPr lang="en-US" altLang="ko-KR" sz="12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44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참고 사이트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http://gcc.gnu.org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http://</a:t>
            </a:r>
            <a:r>
              <a:rPr lang="en-US" altLang="ko-KR">
                <a:hlinkClick r:id="rId3"/>
              </a:rPr>
              <a:t>gcc.gnu.org/onlinedocs/gcc-4.6.1/gcc</a:t>
            </a:r>
            <a:r>
              <a:rPr lang="en-US" altLang="ko-KR" smtClean="0">
                <a:hlinkClick r:id="rId3"/>
              </a:rPr>
              <a:t>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58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GCC (4.6)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GNU Compiler collection</a:t>
            </a:r>
          </a:p>
          <a:p>
            <a:pPr lvl="1"/>
            <a:r>
              <a:rPr lang="en-US" altLang="ko-KR" b="1" dirty="0" smtClean="0"/>
              <a:t>GNU C Compiler</a:t>
            </a:r>
          </a:p>
          <a:p>
            <a:r>
              <a:rPr lang="ko-KR" altLang="en-US" b="1" dirty="0" smtClean="0"/>
              <a:t>언어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Ada, Go, C, C++, Go, Objective-C, C++</a:t>
            </a:r>
          </a:p>
          <a:p>
            <a:r>
              <a:rPr lang="en-US" altLang="ko-KR" b="1" dirty="0" smtClean="0"/>
              <a:t>Hardware</a:t>
            </a:r>
          </a:p>
          <a:p>
            <a:pPr lvl="1"/>
            <a:r>
              <a:rPr lang="en-US" altLang="ko-KR" b="1" dirty="0" smtClean="0"/>
              <a:t>ARM, MIPS, Intel, AMD, ..</a:t>
            </a:r>
          </a:p>
          <a:p>
            <a:r>
              <a:rPr lang="en-US" altLang="ko-KR" b="1" dirty="0" smtClean="0"/>
              <a:t>OS</a:t>
            </a:r>
          </a:p>
          <a:p>
            <a:pPr lvl="1"/>
            <a:r>
              <a:rPr lang="en-US" altLang="ko-KR" b="1" dirty="0" smtClean="0"/>
              <a:t>Android, Darwin/Mac OS X, Solaris 2, Windows, ..</a:t>
            </a:r>
          </a:p>
          <a:p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8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77360645"/>
              </p:ext>
            </p:extLst>
          </p:nvPr>
        </p:nvGraphicFramePr>
        <p:xfrm>
          <a:off x="457200" y="1219200"/>
          <a:ext cx="8229600" cy="387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like.c</a:t>
                      </a:r>
                      <a:endParaRPr lang="ko-KR" altLang="en-US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#include &lt;</a:t>
                      </a:r>
                      <a:r>
                        <a:rPr lang="en-US" altLang="ko-KR" sz="16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stdio.h</a:t>
                      </a:r>
                      <a:r>
                        <a:rPr lang="en-US" altLang="ko-KR" sz="16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#include &lt;</a:t>
                      </a:r>
                      <a:r>
                        <a:rPr lang="en-US" altLang="ko-KR" sz="16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stdlib.h</a:t>
                      </a:r>
                      <a:r>
                        <a:rPr lang="en-US" altLang="ko-KR" sz="16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#</a:t>
                      </a:r>
                      <a:r>
                        <a:rPr lang="en-US" altLang="ko-KR" sz="16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ifdef</a:t>
                      </a:r>
                      <a:r>
                        <a:rPr lang="en-US" altLang="ko-KR" sz="16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__WINDOWS__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#include &lt;</a:t>
                      </a:r>
                      <a:r>
                        <a:rPr lang="en-US" altLang="ko-KR" sz="16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conio.h</a:t>
                      </a:r>
                      <a:r>
                        <a:rPr lang="en-US" altLang="ko-KR" sz="16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#</a:t>
                      </a:r>
                      <a:r>
                        <a:rPr lang="en-US" altLang="ko-KR" sz="16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endif</a:t>
                      </a:r>
                      <a:endParaRPr lang="en-US" altLang="ko-KR" sz="16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  <a:p>
                      <a:pPr latinLnBrk="1"/>
                      <a:r>
                        <a:rPr lang="en-US" altLang="ko-KR" sz="16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int</a:t>
                      </a:r>
                      <a:r>
                        <a:rPr lang="en-US" altLang="ko-KR" sz="16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main()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       #</a:t>
                      </a:r>
                      <a:r>
                        <a:rPr lang="en-US" altLang="ko-KR" sz="16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ifdef</a:t>
                      </a:r>
                      <a:r>
                        <a:rPr lang="en-US" altLang="ko-KR" sz="16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__</a:t>
                      </a:r>
                      <a:r>
                        <a:rPr lang="en-US" altLang="ko-KR" sz="16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linux</a:t>
                      </a:r>
                      <a:r>
                        <a:rPr lang="en-US" altLang="ko-KR" sz="16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__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               </a:t>
                      </a:r>
                      <a:r>
                        <a:rPr lang="en-US" altLang="ko-KR" sz="16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printf</a:t>
                      </a:r>
                      <a:r>
                        <a:rPr lang="en-US" altLang="ko-KR" sz="16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("LINUX!!\n");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       #</a:t>
                      </a:r>
                      <a:r>
                        <a:rPr lang="en-US" altLang="ko-KR" sz="16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elif</a:t>
                      </a:r>
                      <a:r>
                        <a:rPr lang="en-US" altLang="ko-KR" sz="16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__WINDOWS__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               </a:t>
                      </a:r>
                      <a:r>
                        <a:rPr lang="en-US" altLang="ko-KR" sz="16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printf</a:t>
                      </a:r>
                      <a:r>
                        <a:rPr lang="en-US" altLang="ko-KR" sz="16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("WINDOW!!\n");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       #</a:t>
                      </a:r>
                      <a:r>
                        <a:rPr lang="en-US" altLang="ko-KR" sz="1600" dirty="0" err="1" smtClean="0">
                          <a:latin typeface="나눔고딕코딩" pitchFamily="49" charset="-127"/>
                          <a:ea typeface="나눔고딕코딩" pitchFamily="49" charset="-127"/>
                        </a:rPr>
                        <a:t>endif</a:t>
                      </a:r>
                      <a:endParaRPr lang="en-US" altLang="ko-KR" sz="1600" dirty="0" smtClean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        return 0;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457200" y="5093528"/>
            <a:ext cx="8229600" cy="121579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>
                <a:solidFill>
                  <a:schemeClr val="bg2">
                    <a:lumMod val="50000"/>
                  </a:schemeClr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6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컴파일</a:t>
            </a:r>
            <a:r>
              <a:rPr lang="en-US" altLang="ko-KR" dirty="0" smtClean="0"/>
              <a:t>	</a:t>
            </a:r>
          </a:p>
          <a:p>
            <a:pPr lvl="1"/>
            <a:r>
              <a:rPr lang="en-US" altLang="ko-KR" dirty="0" err="1" smtClean="0">
                <a:latin typeface="나눔고딕코딩" pitchFamily="49" charset="-127"/>
                <a:ea typeface="나눔고딕코딩" pitchFamily="49" charset="-127"/>
              </a:rPr>
              <a:t>gcc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 –v –save-temps –o like </a:t>
            </a:r>
            <a:r>
              <a:rPr lang="en-US" altLang="ko-KR" dirty="0" err="1" smtClean="0">
                <a:latin typeface="나눔고딕코딩" pitchFamily="49" charset="-127"/>
                <a:ea typeface="나눔고딕코딩" pitchFamily="49" charset="-127"/>
              </a:rPr>
              <a:t>like.c</a:t>
            </a:r>
            <a:endParaRPr lang="en-US" altLang="ko-KR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./like</a:t>
            </a:r>
          </a:p>
        </p:txBody>
      </p:sp>
    </p:spTree>
    <p:extLst>
      <p:ext uri="{BB962C8B-B14F-4D97-AF65-F5344CB8AC3E}">
        <p14:creationId xmlns:p14="http://schemas.microsoft.com/office/powerpoint/2010/main" val="357433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GCC </a:t>
            </a:r>
            <a:r>
              <a:rPr lang="ko-KR" altLang="en-US" dirty="0" smtClean="0"/>
              <a:t>컴파일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전처리 </a:t>
            </a:r>
            <a:r>
              <a:rPr lang="en-US" altLang="ko-KR" dirty="0" smtClean="0"/>
              <a:t>(cpp0)</a:t>
            </a:r>
          </a:p>
          <a:p>
            <a:pPr lvl="1"/>
            <a:r>
              <a:rPr lang="en-US" altLang="ko-KR" dirty="0" err="1" smtClean="0"/>
              <a:t>like.i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ko-KR" altLang="en-US" dirty="0" smtClean="0"/>
              <a:t>어셈블리 코드 컴파일 </a:t>
            </a:r>
            <a:r>
              <a:rPr lang="en-US" altLang="ko-KR" dirty="0" smtClean="0"/>
              <a:t>(cc1)</a:t>
            </a:r>
          </a:p>
          <a:p>
            <a:pPr lvl="1"/>
            <a:r>
              <a:rPr lang="en-US" altLang="ko-KR" dirty="0" err="1" smtClean="0"/>
              <a:t>like.s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</a:t>
            </a:r>
            <a:r>
              <a:rPr lang="ko-KR" altLang="en-US" dirty="0"/>
              <a:t>성</a:t>
            </a:r>
            <a:endParaRPr lang="en-US" altLang="ko-KR" dirty="0" smtClean="0"/>
          </a:p>
          <a:p>
            <a:r>
              <a:rPr lang="ko-KR" altLang="en-US" dirty="0" smtClean="0"/>
              <a:t>기계어 코드 생성 </a:t>
            </a:r>
            <a:r>
              <a:rPr lang="en-US" altLang="ko-KR" dirty="0" smtClean="0"/>
              <a:t>(as)</a:t>
            </a:r>
          </a:p>
          <a:p>
            <a:pPr lvl="1"/>
            <a:r>
              <a:rPr lang="en-US" altLang="ko-KR" dirty="0" err="1" smtClean="0"/>
              <a:t>like.o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ko-KR" altLang="en-US" dirty="0" smtClean="0"/>
              <a:t>링크 </a:t>
            </a:r>
            <a:r>
              <a:rPr lang="en-US" altLang="ko-KR" dirty="0" smtClean="0"/>
              <a:t>(collect2)</a:t>
            </a:r>
          </a:p>
          <a:p>
            <a:pPr lvl="1"/>
            <a:r>
              <a:rPr lang="ko-KR" altLang="en-US" dirty="0" smtClean="0"/>
              <a:t>실행파일 </a:t>
            </a:r>
            <a:r>
              <a:rPr lang="en-US" altLang="ko-KR" dirty="0" smtClean="0"/>
              <a:t>like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1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헤더 파일 삽입</a:t>
            </a:r>
            <a:endParaRPr lang="en-US" altLang="ko-KR" dirty="0" smtClean="0"/>
          </a:p>
          <a:p>
            <a:r>
              <a:rPr lang="ko-KR" altLang="en-US" dirty="0" smtClean="0"/>
              <a:t>매크로 치환 및 적용</a:t>
            </a:r>
            <a:endParaRPr lang="en-US" altLang="ko-KR" dirty="0" smtClean="0"/>
          </a:p>
          <a:p>
            <a:r>
              <a:rPr lang="ko-KR" altLang="en-US" dirty="0" smtClean="0"/>
              <a:t>전처리 결과 </a:t>
            </a:r>
            <a:r>
              <a:rPr lang="en-US" altLang="ko-KR" dirty="0" err="1" smtClean="0"/>
              <a:t>like.i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include </a:t>
            </a:r>
            <a:r>
              <a:rPr lang="ko-KR" altLang="en-US" dirty="0" smtClean="0"/>
              <a:t>가 포함된 </a:t>
            </a:r>
            <a:r>
              <a:rPr lang="en-US" altLang="ko-KR" dirty="0" smtClean="0"/>
              <a:t>c </a:t>
            </a:r>
            <a:r>
              <a:rPr lang="ko-KR" altLang="en-US" dirty="0" smtClean="0"/>
              <a:t>파일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매크로 적용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67544" y="3501008"/>
            <a:ext cx="3518693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6"/>
          <a:stretch/>
        </p:blipFill>
        <p:spPr bwMode="auto">
          <a:xfrm>
            <a:off x="5004048" y="3501008"/>
            <a:ext cx="366712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4139952" y="4005064"/>
            <a:ext cx="729779" cy="1872208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034772" y="3501008"/>
            <a:ext cx="951465" cy="35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 </a:t>
            </a:r>
            <a:r>
              <a:rPr lang="en-US" altLang="ko-KR" dirty="0" err="1" smtClean="0"/>
              <a:t>like.c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719708" y="3501008"/>
            <a:ext cx="951465" cy="35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 </a:t>
            </a:r>
            <a:r>
              <a:rPr lang="en-US" altLang="ko-KR" dirty="0" err="1" smtClean="0"/>
              <a:t>like.i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99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어셈블리 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기계어 코드</a:t>
            </a:r>
            <a:r>
              <a:rPr lang="en-US" altLang="ko-KR" dirty="0" smtClean="0"/>
              <a:t>(1/2)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최적화 목표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45"/>
          <a:stretch/>
        </p:blipFill>
        <p:spPr bwMode="auto">
          <a:xfrm>
            <a:off x="2108368" y="1704624"/>
            <a:ext cx="4927265" cy="460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084168" y="1704624"/>
            <a:ext cx="951465" cy="35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 </a:t>
            </a:r>
            <a:r>
              <a:rPr lang="en-US" altLang="ko-KR" dirty="0" err="1" smtClean="0"/>
              <a:t>like.s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75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어셈블리 코드</a:t>
            </a:r>
            <a:r>
              <a:rPr lang="en-US" altLang="ko-KR" dirty="0"/>
              <a:t>, </a:t>
            </a:r>
            <a:r>
              <a:rPr lang="ko-KR" altLang="en-US" dirty="0"/>
              <a:t>기계어 코드</a:t>
            </a:r>
            <a:r>
              <a:rPr lang="en-US" altLang="ko-KR" dirty="0" smtClean="0"/>
              <a:t>(2/2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06" t="18860" r="7793"/>
          <a:stretch/>
        </p:blipFill>
        <p:spPr bwMode="auto">
          <a:xfrm>
            <a:off x="1511673" y="2132856"/>
            <a:ext cx="6120655" cy="389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>
                <a:solidFill>
                  <a:schemeClr val="bg2">
                    <a:lumMod val="50000"/>
                  </a:schemeClr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6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최적화 목표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64839" y="2132856"/>
            <a:ext cx="1167489" cy="35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xxd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like.o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34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링킹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0907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Static</a:t>
            </a:r>
          </a:p>
          <a:p>
            <a:pPr lvl="1"/>
            <a:r>
              <a:rPr lang="en-US" altLang="ko-KR" dirty="0" err="1"/>
              <a:t>g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로그로 </a:t>
            </a:r>
            <a:r>
              <a:rPr lang="en-US" altLang="ko-KR" dirty="0" smtClean="0"/>
              <a:t>LIBRARY_PATH </a:t>
            </a:r>
            <a:r>
              <a:rPr lang="ko-KR" altLang="en-US" dirty="0" smtClean="0"/>
              <a:t>를 따라가서 </a:t>
            </a:r>
            <a:r>
              <a:rPr lang="en-US" altLang="ko-KR" dirty="0" err="1" smtClean="0"/>
              <a:t>libc.a</a:t>
            </a:r>
            <a:r>
              <a:rPr lang="ko-KR" altLang="en-US" dirty="0"/>
              <a:t>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99"/>
          <a:stretch/>
        </p:blipFill>
        <p:spPr bwMode="auto">
          <a:xfrm>
            <a:off x="513214" y="2028273"/>
            <a:ext cx="811757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515274" y="2780928"/>
            <a:ext cx="8229600" cy="80907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>
                <a:solidFill>
                  <a:schemeClr val="bg2">
                    <a:lumMod val="50000"/>
                  </a:schemeClr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6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500" dirty="0" err="1" smtClean="0">
                <a:latin typeface="나눔고딕코딩" pitchFamily="49" charset="-127"/>
                <a:ea typeface="나눔고딕코딩" pitchFamily="49" charset="-127"/>
              </a:rPr>
              <a:t>ar</a:t>
            </a:r>
            <a:r>
              <a:rPr lang="en-US" altLang="ko-KR" sz="1500" dirty="0" smtClean="0">
                <a:latin typeface="나눔고딕코딩" pitchFamily="49" charset="-127"/>
                <a:ea typeface="나눔고딕코딩" pitchFamily="49" charset="-127"/>
              </a:rPr>
              <a:t> –x </a:t>
            </a:r>
            <a:r>
              <a:rPr lang="en-US" altLang="ko-KR" sz="1500" dirty="0" err="1" smtClean="0">
                <a:latin typeface="나눔고딕코딩" pitchFamily="49" charset="-127"/>
                <a:ea typeface="나눔고딕코딩" pitchFamily="49" charset="-127"/>
              </a:rPr>
              <a:t>libc.a</a:t>
            </a:r>
            <a:r>
              <a:rPr lang="en-US" altLang="ko-KR" sz="1500" dirty="0" smtClean="0">
                <a:latin typeface="나눔고딕코딩" pitchFamily="49" charset="-127"/>
                <a:ea typeface="나눔고딕코딩" pitchFamily="49" charset="-127"/>
              </a:rPr>
              <a:t>  </a:t>
            </a:r>
          </a:p>
          <a:p>
            <a:pPr lvl="2"/>
            <a:r>
              <a:rPr lang="ko-KR" altLang="en-US" sz="1300" dirty="0" smtClean="0">
                <a:latin typeface="나눔고딕코딩" pitchFamily="49" charset="-127"/>
                <a:ea typeface="나눔고딕코딩" pitchFamily="49" charset="-127"/>
              </a:rPr>
              <a:t>라이브러</a:t>
            </a:r>
            <a:r>
              <a:rPr lang="ko-KR" altLang="en-US" sz="1300" dirty="0">
                <a:latin typeface="나눔고딕코딩" pitchFamily="49" charset="-127"/>
                <a:ea typeface="나눔고딕코딩" pitchFamily="49" charset="-127"/>
              </a:rPr>
              <a:t>리</a:t>
            </a:r>
            <a:r>
              <a:rPr lang="ko-KR" altLang="en-US" sz="1300" dirty="0" smtClean="0"/>
              <a:t> 확인</a:t>
            </a:r>
            <a:endParaRPr lang="en-US" altLang="ko-KR" sz="1300" dirty="0" smtClean="0"/>
          </a:p>
          <a:p>
            <a:pPr lvl="2"/>
            <a:endParaRPr lang="en-US" altLang="ko-KR" sz="15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0"/>
          <a:stretch/>
        </p:blipFill>
        <p:spPr bwMode="auto">
          <a:xfrm>
            <a:off x="515273" y="3459939"/>
            <a:ext cx="8115513" cy="234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13214" y="2204864"/>
            <a:ext cx="729914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93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링킹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3616"/>
          </a:xfrm>
        </p:spPr>
        <p:txBody>
          <a:bodyPr/>
          <a:lstStyle/>
          <a:p>
            <a:r>
              <a:rPr lang="en-US" altLang="ko-KR" dirty="0" smtClean="0"/>
              <a:t>Shared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772816"/>
            <a:ext cx="7761287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14" y="2708920"/>
            <a:ext cx="7761287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609600" y="4193106"/>
            <a:ext cx="8229600" cy="13241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>
                <a:solidFill>
                  <a:schemeClr val="bg2">
                    <a:lumMod val="50000"/>
                  </a:schemeClr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6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 err="1" smtClean="0"/>
              <a:t>libc.a</a:t>
            </a:r>
            <a:r>
              <a:rPr lang="en-US" altLang="ko-KR" dirty="0" smtClean="0"/>
              <a:t>  </a:t>
            </a:r>
            <a:r>
              <a:rPr lang="ko-KR" altLang="en-US" dirty="0" smtClean="0"/>
              <a:t>같은 경로 </a:t>
            </a:r>
            <a:r>
              <a:rPr lang="en-US" altLang="ko-KR" dirty="0" smtClean="0"/>
              <a:t>libc.so </a:t>
            </a:r>
            <a:r>
              <a:rPr lang="ko-KR" altLang="en-US" dirty="0" smtClean="0"/>
              <a:t>존재 이 경우 </a:t>
            </a:r>
            <a:r>
              <a:rPr lang="en-US" altLang="ko-KR" dirty="0" smtClean="0"/>
              <a:t>shared </a:t>
            </a:r>
            <a:r>
              <a:rPr lang="ko-KR" altLang="en-US" dirty="0" smtClean="0"/>
              <a:t>링크 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latin typeface="나눔고딕코딩" pitchFamily="49" charset="-127"/>
                <a:ea typeface="나눔고딕코딩" pitchFamily="49" charset="-127"/>
              </a:rPr>
              <a:t>gcc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 -v --save-temps -o like </a:t>
            </a:r>
            <a:r>
              <a:rPr lang="en-US" altLang="ko-KR" dirty="0" err="1" smtClean="0">
                <a:latin typeface="나눔고딕코딩" pitchFamily="49" charset="-127"/>
                <a:ea typeface="나눔고딕코딩" pitchFamily="49" charset="-127"/>
              </a:rPr>
              <a:t>like.c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 –static</a:t>
            </a:r>
          </a:p>
          <a:p>
            <a:pPr lvl="2"/>
            <a:r>
              <a:rPr lang="ko-KR" altLang="en-US" dirty="0" smtClean="0"/>
              <a:t>옵션 별 </a:t>
            </a:r>
            <a:r>
              <a:rPr lang="en-US" altLang="ko-KR" dirty="0" smtClean="0"/>
              <a:t>like</a:t>
            </a:r>
            <a:r>
              <a:rPr lang="ko-KR" altLang="en-US" dirty="0" smtClean="0"/>
              <a:t>파일 비교</a:t>
            </a:r>
            <a:endParaRPr lang="en-US" altLang="ko-KR" dirty="0" smtClean="0"/>
          </a:p>
          <a:p>
            <a:pPr marL="594360" lvl="2" indent="0">
              <a:buNone/>
            </a:pP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733256"/>
            <a:ext cx="406717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11"/>
          <a:stretch/>
        </p:blipFill>
        <p:spPr bwMode="auto">
          <a:xfrm>
            <a:off x="1403648" y="5554472"/>
            <a:ext cx="406717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887079" y="5556524"/>
            <a:ext cx="583744" cy="3481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shared</a:t>
            </a:r>
          </a:p>
          <a:p>
            <a:pPr algn="ctr"/>
            <a:r>
              <a:rPr lang="en-US" altLang="ko-KR" sz="1100" dirty="0" smtClean="0"/>
              <a:t>static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8992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3770</TotalTime>
  <Words>732</Words>
  <Application>Microsoft Office PowerPoint</Application>
  <PresentationFormat>화면 슬라이드 쇼(4:3)</PresentationFormat>
  <Paragraphs>194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원본</vt:lpstr>
      <vt:lpstr>시스템 프로그래밍</vt:lpstr>
      <vt:lpstr>GCC (4.6)</vt:lpstr>
      <vt:lpstr>코드 1</vt:lpstr>
      <vt:lpstr>GCC 컴파일 과정</vt:lpstr>
      <vt:lpstr>전처리</vt:lpstr>
      <vt:lpstr>어셈블리 코드, 기계어 코드(1/2) </vt:lpstr>
      <vt:lpstr>어셈블리 코드, 기계어 코드(2/2) </vt:lpstr>
      <vt:lpstr>링킹</vt:lpstr>
      <vt:lpstr>링킹</vt:lpstr>
      <vt:lpstr>옵션 (1/3)</vt:lpstr>
      <vt:lpstr>옵션 (2/3)</vt:lpstr>
      <vt:lpstr>옵션 (3/3)</vt:lpstr>
      <vt:lpstr>코드 2</vt:lpstr>
      <vt:lpstr>코드 3</vt:lpstr>
      <vt:lpstr>라이브러리 (1/2)</vt:lpstr>
      <vt:lpstr>라이브러리 (2/2)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프로그래밍 01</dc:title>
  <dc:creator>SangHee</dc:creator>
  <cp:lastModifiedBy>조윤장</cp:lastModifiedBy>
  <cp:revision>184</cp:revision>
  <cp:lastPrinted>2011-03-15T03:57:40Z</cp:lastPrinted>
  <dcterms:created xsi:type="dcterms:W3CDTF">2010-09-01T02:14:30Z</dcterms:created>
  <dcterms:modified xsi:type="dcterms:W3CDTF">2013-09-04T10:00:37Z</dcterms:modified>
</cp:coreProperties>
</file>