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  <p:sldMasterId id="2147483732" r:id="rId4"/>
    <p:sldMasterId id="2147483744" r:id="rId5"/>
    <p:sldMasterId id="2147483756" r:id="rId6"/>
  </p:sldMasterIdLst>
  <p:notesMasterIdLst>
    <p:notesMasterId r:id="rId28"/>
  </p:notesMasterIdLst>
  <p:sldIdLst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9" r:id="rId15"/>
    <p:sldId id="280" r:id="rId16"/>
    <p:sldId id="271" r:id="rId17"/>
    <p:sldId id="281" r:id="rId18"/>
    <p:sldId id="272" r:id="rId19"/>
    <p:sldId id="273" r:id="rId20"/>
    <p:sldId id="274" r:id="rId21"/>
    <p:sldId id="283" r:id="rId22"/>
    <p:sldId id="284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84637" autoAdjust="0"/>
  </p:normalViewPr>
  <p:slideViewPr>
    <p:cSldViewPr>
      <p:cViewPr varScale="1">
        <p:scale>
          <a:sx n="73" d="100"/>
          <a:sy n="73" d="100"/>
        </p:scale>
        <p:origin x="-171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9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D462CF9-DEA7-4D98-81BC-45049A3F1068}" type="datetimeFigureOut">
              <a:rPr lang="ko-KR" altLang="en-US"/>
              <a:pPr>
                <a:defRPr/>
              </a:pPr>
              <a:t>2013-09-05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098301-C674-4290-AFC0-8C293B3C33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523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30248F-962A-41D5-8DFE-B6C32D664E2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ko-KR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9C8D9F8-9DD9-404E-A22A-8C8AFF25B514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ko-KR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mtClean="0">
                <a:ea typeface="굴림" charset="-127"/>
              </a:rPr>
              <a:t>The term task is used to refer to process by some operating systems.</a:t>
            </a:r>
          </a:p>
          <a:p>
            <a:pPr>
              <a:spcBef>
                <a:spcPct val="0"/>
              </a:spcBef>
            </a:pPr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8E4FA4-16EA-4BF3-93A6-BE5B039477A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ko-KR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E4F6BE-6905-40A5-B954-4D601AECE516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ko-KR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0F7152-22A8-433E-80F1-4F2570A2F0F6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ko-KR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B3D0E7A-F4DF-42DE-B8EB-4DCF998D4BBB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ko-KR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mtClean="0">
                <a:ea typeface="굴림" charset="-127"/>
              </a:rPr>
              <a:t>Process time (also called CPU time) – historically 50, 60, or 100 ticks per second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F884A9B-C2BD-4D6C-86DC-02C3FD17015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ko-KR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mtClean="0">
                <a:ea typeface="굴림" charset="-127"/>
              </a:rPr>
              <a:t>All operating systems provide service points through which programs request services from the kernel. All implementations of the UNIX system provide a well-defined, limited number of entry points directly into the kernel called</a:t>
            </a:r>
          </a:p>
          <a:p>
            <a:pPr>
              <a:spcBef>
                <a:spcPct val="0"/>
              </a:spcBef>
            </a:pPr>
            <a:r>
              <a:rPr lang="en-US" altLang="ko-KR" smtClean="0">
                <a:ea typeface="굴림" charset="-127"/>
              </a:rPr>
              <a:t>System called. </a:t>
            </a:r>
          </a:p>
          <a:p>
            <a:pPr>
              <a:spcBef>
                <a:spcPct val="0"/>
              </a:spcBef>
            </a:pPr>
            <a:endParaRPr lang="en-US" altLang="ko-KR" smtClean="0">
              <a:ea typeface="굴림" charset="-127"/>
            </a:endParaRPr>
          </a:p>
          <a:p>
            <a:pPr>
              <a:spcBef>
                <a:spcPct val="0"/>
              </a:spcBef>
            </a:pPr>
            <a:r>
              <a:rPr lang="en-US" altLang="ko-KR" smtClean="0">
                <a:ea typeface="굴림" charset="-127"/>
              </a:rPr>
              <a:t>brk, sbrk</a:t>
            </a:r>
            <a:r>
              <a:rPr lang="ko-KR" altLang="en-US" smtClean="0">
                <a:ea typeface="굴림" charset="-127"/>
              </a:rPr>
              <a:t> </a:t>
            </a:r>
            <a:r>
              <a:rPr lang="en-US" altLang="ko-KR" smtClean="0">
                <a:ea typeface="굴림" charset="-127"/>
              </a:rPr>
              <a:t>– change the amount of space allocated for the calling process’s data segment.</a:t>
            </a:r>
          </a:p>
          <a:p>
            <a:pPr>
              <a:spcBef>
                <a:spcPct val="0"/>
              </a:spcBef>
            </a:pPr>
            <a:r>
              <a:rPr lang="en-US" altLang="ko-KR" smtClean="0">
                <a:ea typeface="굴림" charset="-127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en-US" altLang="ko-KR" smtClean="0">
                <a:ea typeface="굴림" charset="-127"/>
              </a:rPr>
              <a:t>Here we have a clean separation of duties: the system call in the kernel allocates an additional chunk of space on behalf of the process. The malloc library function manages this space from user level.</a:t>
            </a:r>
          </a:p>
          <a:p>
            <a:pPr>
              <a:spcBef>
                <a:spcPct val="0"/>
              </a:spcBef>
            </a:pPr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5013337-48A2-4CD3-BFB9-9CB8F684F31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ko-KR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mtClean="0">
                <a:ea typeface="굴림" charset="-127"/>
              </a:rPr>
              <a:t>Topics not covered – threads, thread control, IPC, advanced IPC, terminal I/O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463A3A-E440-4EA5-82BA-621DEF6E65F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88599AF-2F47-49FD-992E-F0A372A29BA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E3DA949-3B8D-4CDF-BDFF-95F88143753A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ko-KR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C5ACDB-6586-4082-8D7A-0B9CE435BAC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ko-KR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961D91-8D79-42BE-A9EA-4FD59FF76739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ko-KR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25E4AE9-E58F-4321-97F8-027B0F9B878B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ko-KR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F0A9F0-27D5-4C35-B3E8-407655F7B97E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ko-KR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BFCEB3C-EBC9-4AD5-B81B-96BFEAED8D6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ko-KR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538288"/>
            <a:ext cx="9009062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157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685800"/>
            <a:ext cx="7772400" cy="146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11572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bg2"/>
                </a:solidFill>
                <a:latin typeface="+mn-lt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F6BE030-7B7D-4173-B340-694A6B1A2C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428735"/>
            <a:ext cx="5486400" cy="32988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61266-938D-4AE1-833E-64C8B5EB8F3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28F27-55F6-4F1D-A07D-3EB1D185BF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159D9-F47A-4AB0-B00F-E063801E09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D2991-22CA-465E-A352-7F43B63F9ED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F50A8-FA45-4AA1-B637-97FA58E629B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A5872-F07E-4875-81D9-8E37AF45D3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2A12C-1406-4EB6-8B76-E62C7189648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7A28A-FCF4-4C87-9D5A-64A216A7FA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AA8F5-4279-4A9D-AE46-F6696C5E29B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1A0F4-E456-493B-98A7-6AF11DB76E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284321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2F3EAC-78E8-4126-A5B5-217E620D63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BB700-3F35-436D-AD38-2CF34C03A37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FDEE6-EDC7-4BD5-B1A6-58F10D7AD3E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B4739-1F32-40BE-BBFC-47AE3A57C59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190D1-E5DA-4C43-A60B-1804103076E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543F0-735E-4537-88EA-F07D2C4A01B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52BC2-7CE5-49A7-9C54-DA0D213483E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9B107-845E-44E0-8A63-09AAF4A9B9D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229D4-96AC-4A3F-BAC4-CADF565422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EC999-99B3-4A24-837F-5FED6F799FB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FD369-81C7-4477-B7F9-0181BC150D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2597B-B222-42D5-8FC5-8A97BD1330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F1955-06BA-4546-A636-5CF5A6F6447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F4C08-E593-4CA3-A970-556ABBAF52A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A74B6-3B66-4299-995C-08BDB334B1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96EE4-5B9B-4EAE-80C6-9E993041396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048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7772400" cy="146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E01FB0B-9EDE-412E-8BB0-1856C1B32C6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3D887-DEA5-4B7A-A0EF-8F91BF349D3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C919B-6030-4B83-A688-1B632EA2B2B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8EE49-F1B0-4A6E-95DE-FCD06550B47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10573-3F90-4BE1-9C4F-24D426ECD5B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A4540-03A4-4410-AA70-3B0FDAC46E7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284321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FBB661-3A42-4631-9B38-2729CE0298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4C402-4E2C-41F1-A844-47733A5C205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5A299-7235-4917-ACA5-E954E126845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3B90C-2BE2-4D54-A5F0-E78039EDB86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1281C-D293-45F4-8D84-7CE71C8268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015CA-EE1A-4316-85BF-C94E081968F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048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18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1218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5B76795-C01D-4DDA-B57E-2191DC2CCC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16227-29FD-4481-BA2F-EE845EC7CA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E0EA1-8A9F-467B-B486-B8A896408DA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29DE2-3EA6-40D2-9D6E-C46DC78698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19ACB-A83E-4546-B251-94992B02CB8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2976" y="1371600"/>
            <a:ext cx="3810000" cy="4760913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half" idx="12"/>
          </p:nvPr>
        </p:nvSpPr>
        <p:spPr>
          <a:xfrm>
            <a:off x="5072066" y="1357298"/>
            <a:ext cx="3810000" cy="4760913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>
          <a:xfrm>
            <a:off x="228600" y="6248400"/>
            <a:ext cx="291465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8B8E29-D44A-4805-BB49-A40C283ECF9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B5B2F-FE4B-47D6-B385-5D74FFF671D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DE5B-12DC-4B06-A42A-1AD7E007230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65DF5-989F-4E81-9C65-1245DB778E7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2213E-E22E-42DD-85C9-35863563A1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81743-92A2-4E50-80D2-D88E5AF4BE6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EE78A-C6BA-46A2-9984-7CC054E4D1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048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49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1249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2E43217-0C59-41C4-80BD-D2E9CA0F927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7C181-0F9B-470C-9D39-DD1B5EFE568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1F707-4EBE-42B4-B416-D0E7939E852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D95EB-F003-418D-B1D9-96B23DA4D9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2976" y="1371600"/>
            <a:ext cx="7786742" cy="4760913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3057525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0DEE65-AA3B-4328-AA35-C267C84C04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A7EBD-7F71-4D07-8B03-E6F2A546CD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3B6BC-E1E5-40A6-82C4-23817C9D1FF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59F8D-8112-493F-A19B-9A6503B2FF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C2D29-594F-48E6-A2A0-FEEFE0E45A5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4E87A-92A6-46EE-8007-549BC6934A7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630D1-7451-448A-80CF-A50CA66D34D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E33A1-2A5A-48B9-B223-A44F08F9CFB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52DD1-665D-45C5-B226-28F807C144B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E02F1-C4D6-4A2E-896A-B786C96873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6497" y="71414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CAE35-740F-40BE-9323-A7E65BFF211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ltGray">
          <a:xfrm>
            <a:off x="417513" y="5651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ltGray">
          <a:xfrm>
            <a:off x="800100" y="5651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ltGray">
          <a:xfrm>
            <a:off x="541338" y="9874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ltGray">
          <a:xfrm>
            <a:off x="911225" y="9874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ltGray">
          <a:xfrm>
            <a:off x="127000" y="9144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gray">
          <a:xfrm>
            <a:off x="762000" y="457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gray">
          <a:xfrm>
            <a:off x="442913" y="12477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1470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 smtClean="0">
                <a:latin typeface="+mn-lt"/>
                <a:ea typeface="굴림" charset="-127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11470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 smtClean="0">
                <a:latin typeface="+mn-lt"/>
                <a:ea typeface="굴림" charset="-127"/>
              </a:defRPr>
            </a:lvl1pPr>
          </a:lstStyle>
          <a:p>
            <a:pPr>
              <a:defRPr/>
            </a:pPr>
            <a:fld id="{CBB84238-45C9-4092-BA32-79CFC0FFD5E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4702" name="Rectangle 14"/>
          <p:cNvSpPr>
            <a:spLocks noChangeArrowheads="1"/>
          </p:cNvSpPr>
          <p:nvPr/>
        </p:nvSpPr>
        <p:spPr bwMode="auto">
          <a:xfrm>
            <a:off x="3200400" y="62484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>
                <a:latin typeface="+mn-lt"/>
              </a:rPr>
              <a:t>System</a:t>
            </a:r>
            <a:r>
              <a:rPr kumimoji="0" lang="en-US" altLang="ko-KR" sz="1400">
                <a:latin typeface="+mn-lt"/>
              </a:rPr>
              <a:t> programming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770" r:id="rId3"/>
    <p:sldLayoutId id="2147483825" r:id="rId4"/>
    <p:sldLayoutId id="2147483826" r:id="rId5"/>
    <p:sldLayoutId id="2147483827" r:id="rId6"/>
    <p:sldLayoutId id="2147483769" r:id="rId7"/>
    <p:sldLayoutId id="2147483768" r:id="rId8"/>
    <p:sldLayoutId id="2147483767" r:id="rId9"/>
    <p:sldLayoutId id="2147483766" r:id="rId10"/>
    <p:sldLayoutId id="2147483765" r:id="rId11"/>
  </p:sldLayoutIdLst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400" smtClean="0">
                <a:latin typeface="+mn-lt"/>
                <a:ea typeface="굴림" charset="-127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fld id="{92E35408-D856-4EC9-96F3-CDFEC7AC89D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0" r:id="rId2"/>
    <p:sldLayoutId id="2147483779" r:id="rId3"/>
    <p:sldLayoutId id="2147483778" r:id="rId4"/>
    <p:sldLayoutId id="2147483777" r:id="rId5"/>
    <p:sldLayoutId id="2147483776" r:id="rId6"/>
    <p:sldLayoutId id="2147483775" r:id="rId7"/>
    <p:sldLayoutId id="2147483774" r:id="rId8"/>
    <p:sldLayoutId id="2147483773" r:id="rId9"/>
    <p:sldLayoutId id="2147483772" r:id="rId10"/>
    <p:sldLayoutId id="2147483771" r:id="rId11"/>
  </p:sldLayoutIdLst>
  <p:hf hd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400" smtClean="0">
                <a:latin typeface="+mn-lt"/>
                <a:ea typeface="굴림" charset="-127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fld id="{B6F415C0-2BD1-4C18-A004-C201952BD79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1" r:id="rId2"/>
    <p:sldLayoutId id="2147483790" r:id="rId3"/>
    <p:sldLayoutId id="2147483789" r:id="rId4"/>
    <p:sldLayoutId id="2147483788" r:id="rId5"/>
    <p:sldLayoutId id="2147483787" r:id="rId6"/>
    <p:sldLayoutId id="2147483786" r:id="rId7"/>
    <p:sldLayoutId id="2147483785" r:id="rId8"/>
    <p:sldLayoutId id="2147483784" r:id="rId9"/>
    <p:sldLayoutId id="2147483783" r:id="rId10"/>
    <p:sldLayoutId id="2147483782" r:id="rId11"/>
  </p:sldLayoutIdLst>
  <p:hf hd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3789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177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400" smtClean="0">
                <a:latin typeface="+mn-lt"/>
                <a:ea typeface="굴림" charset="-127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177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fld id="{525EEA5B-0A74-417C-B2C3-D090FA28187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02" r:id="rId2"/>
    <p:sldLayoutId id="2147483801" r:id="rId3"/>
    <p:sldLayoutId id="2147483800" r:id="rId4"/>
    <p:sldLayoutId id="2147483799" r:id="rId5"/>
    <p:sldLayoutId id="2147483798" r:id="rId6"/>
    <p:sldLayoutId id="2147483797" r:id="rId7"/>
    <p:sldLayoutId id="2147483796" r:id="rId8"/>
    <p:sldLayoutId id="2147483795" r:id="rId9"/>
    <p:sldLayoutId id="2147483794" r:id="rId10"/>
    <p:sldLayoutId id="2147483793" r:id="rId11"/>
  </p:sldLayoutIdLst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5018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5018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208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08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400" smtClean="0">
                <a:latin typeface="+mn-lt"/>
                <a:ea typeface="굴림" charset="-127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208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fld id="{6F2F6B9D-27C5-42EB-8701-A7021969C7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12" r:id="rId2"/>
    <p:sldLayoutId id="2147483811" r:id="rId3"/>
    <p:sldLayoutId id="2147483810" r:id="rId4"/>
    <p:sldLayoutId id="2147483809" r:id="rId5"/>
    <p:sldLayoutId id="2147483808" r:id="rId6"/>
    <p:sldLayoutId id="2147483807" r:id="rId7"/>
    <p:sldLayoutId id="2147483806" r:id="rId8"/>
    <p:sldLayoutId id="2147483805" r:id="rId9"/>
    <p:sldLayoutId id="2147483804" r:id="rId10"/>
    <p:sldLayoutId id="2147483803" r:id="rId11"/>
  </p:sldLayoutIdLst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6247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6247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239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39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400" smtClean="0">
                <a:latin typeface="+mn-lt"/>
                <a:ea typeface="굴림" charset="-127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239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fld id="{114574B9-E9A8-48C4-85F4-7CC89F04CA0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22" r:id="rId2"/>
    <p:sldLayoutId id="2147483821" r:id="rId3"/>
    <p:sldLayoutId id="2147483820" r:id="rId4"/>
    <p:sldLayoutId id="2147483819" r:id="rId5"/>
    <p:sldLayoutId id="2147483818" r:id="rId6"/>
    <p:sldLayoutId id="2147483817" r:id="rId7"/>
    <p:sldLayoutId id="2147483816" r:id="rId8"/>
    <p:sldLayoutId id="2147483815" r:id="rId9"/>
    <p:sldLayoutId id="2147483814" r:id="rId10"/>
    <p:sldLayoutId id="2147483813" r:id="rId11"/>
  </p:sldLayoutIdLst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proc/shell1.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proc/shell2.c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unix_a4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mycat/mycat.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src.apue.2e/mycat/getcputc.c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"/>
            <a:ext cx="7391400" cy="1462088"/>
          </a:xfrm>
        </p:spPr>
        <p:txBody>
          <a:bodyPr/>
          <a:lstStyle/>
          <a:p>
            <a:r>
              <a:rPr lang="en-US" altLang="ko-KR" smtClean="0">
                <a:ea typeface="굴림" charset="-127"/>
              </a:rPr>
              <a:t>UNIX System Overview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48000"/>
            <a:ext cx="6858000" cy="3048000"/>
          </a:xfrm>
        </p:spPr>
        <p:txBody>
          <a:bodyPr/>
          <a:lstStyle/>
          <a:p>
            <a:r>
              <a:rPr lang="ko-KR" altLang="en-US" sz="2000" dirty="0" smtClean="0">
                <a:ea typeface="굴림" charset="-127"/>
              </a:rPr>
              <a:t>시스템 프로그래밍</a:t>
            </a:r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r>
              <a:rPr lang="en-US" altLang="ko-KR" sz="2000" dirty="0" smtClean="0">
                <a:ea typeface="굴림" charset="-127"/>
              </a:rPr>
              <a:t>Fall </a:t>
            </a:r>
            <a:r>
              <a:rPr lang="en-US" altLang="ko-KR" sz="2000" dirty="0" smtClean="0">
                <a:ea typeface="굴림" charset="-127"/>
              </a:rPr>
              <a:t>2013</a:t>
            </a:r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r>
              <a:rPr lang="en-US" altLang="ko-KR" sz="2000" dirty="0" smtClean="0">
                <a:ea typeface="굴림" charset="-127"/>
              </a:rPr>
              <a:t>Division of Computer Science &amp; Engineering</a:t>
            </a:r>
          </a:p>
          <a:p>
            <a:r>
              <a:rPr lang="en-US" altLang="ko-KR" sz="2000" dirty="0" err="1" smtClean="0">
                <a:ea typeface="굴림" charset="-127"/>
              </a:rPr>
              <a:t>Hanyang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University</a:t>
            </a:r>
          </a:p>
        </p:txBody>
      </p:sp>
      <p:sp>
        <p:nvSpPr>
          <p:cNvPr id="75779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297037-660E-4A31-A2B8-1A2D14174FA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ko-KR"/>
          </a:p>
        </p:txBody>
      </p:sp>
      <p:sp>
        <p:nvSpPr>
          <p:cNvPr id="7578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Program 1.5</a:t>
            </a:r>
            <a:endParaRPr lang="ko-KR" altLang="en-US" smtClean="0"/>
          </a:p>
        </p:txBody>
      </p:sp>
      <p:sp>
        <p:nvSpPr>
          <p:cNvPr id="93186" name="내용 개체 틀 2"/>
          <p:cNvSpPr>
            <a:spLocks noGrp="1"/>
          </p:cNvSpPr>
          <p:nvPr>
            <p:ph sz="half" idx="1"/>
          </p:nvPr>
        </p:nvSpPr>
        <p:spPr>
          <a:xfrm>
            <a:off x="1143000" y="1371600"/>
            <a:ext cx="7786688" cy="4760913"/>
          </a:xfrm>
        </p:spPr>
        <p:txBody>
          <a:bodyPr/>
          <a:lstStyle/>
          <a:p>
            <a:r>
              <a:rPr lang="en-US" altLang="ko-KR" smtClean="0"/>
              <a:t>#include "apue.h“</a:t>
            </a:r>
          </a:p>
          <a:p>
            <a:endParaRPr lang="en-US" altLang="ko-KR" sz="1400" smtClean="0"/>
          </a:p>
          <a:p>
            <a:r>
              <a:rPr lang="en-US" altLang="ko-KR" smtClean="0"/>
              <a:t>int main(void)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 smtClean="0"/>
              <a:t>    int     c;</a:t>
            </a:r>
          </a:p>
          <a:p>
            <a:endParaRPr lang="en-US" altLang="ko-KR" sz="1600" smtClean="0"/>
          </a:p>
          <a:p>
            <a:r>
              <a:rPr lang="en-US" altLang="ko-KR" smtClean="0"/>
              <a:t>    while ((c = getc(stdin)) != EOF)</a:t>
            </a:r>
          </a:p>
          <a:p>
            <a:r>
              <a:rPr lang="en-US" altLang="ko-KR" smtClean="0"/>
              <a:t>        if (putc(c, stdout) == EOF)</a:t>
            </a:r>
          </a:p>
          <a:p>
            <a:r>
              <a:rPr lang="en-US" altLang="ko-KR" smtClean="0"/>
              <a:t>            err_sys("output error");</a:t>
            </a:r>
          </a:p>
          <a:p>
            <a:endParaRPr lang="en-US" altLang="ko-KR" smtClean="0"/>
          </a:p>
          <a:p>
            <a:r>
              <a:rPr lang="en-US" altLang="ko-KR" smtClean="0"/>
              <a:t>    if (ferror(stdin))</a:t>
            </a:r>
          </a:p>
          <a:p>
            <a:r>
              <a:rPr lang="en-US" altLang="ko-KR" smtClean="0"/>
              <a:t>        err_sys("input error");</a:t>
            </a:r>
          </a:p>
          <a:p>
            <a:endParaRPr lang="en-US" altLang="ko-KR" sz="1600" smtClean="0"/>
          </a:p>
          <a:p>
            <a:r>
              <a:rPr lang="en-US" altLang="ko-KR" smtClean="0"/>
              <a:t>    exit(0);</a:t>
            </a:r>
          </a:p>
          <a:p>
            <a:r>
              <a:rPr lang="en-US" altLang="ko-KR" smtClean="0"/>
              <a:t>}</a:t>
            </a:r>
            <a:endParaRPr lang="ko-KR" altLang="en-US" smtClean="0"/>
          </a:p>
        </p:txBody>
      </p:sp>
      <p:sp>
        <p:nvSpPr>
          <p:cNvPr id="93187" name="바닥글 개체 틀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93188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DC1DA0-6CCA-4EDD-9E89-8C2D24B32E9C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Programs and Processes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>
                <a:ea typeface="굴림" charset="-127"/>
              </a:rPr>
              <a:t>Program: an executable file residing on disk</a:t>
            </a:r>
          </a:p>
          <a:p>
            <a:r>
              <a:rPr lang="en-US" altLang="ko-KR" sz="2400" smtClean="0">
                <a:ea typeface="굴림" charset="-127"/>
              </a:rPr>
              <a:t>Process: an executing instance of a program</a:t>
            </a:r>
          </a:p>
          <a:p>
            <a:r>
              <a:rPr lang="en-US" altLang="ko-KR" sz="2400" smtClean="0">
                <a:ea typeface="굴림" charset="-127"/>
              </a:rPr>
              <a:t>Process ID: a nonnegative integer</a:t>
            </a:r>
          </a:p>
          <a:p>
            <a:r>
              <a:rPr lang="en-US" altLang="ko-KR" sz="2400" smtClean="0">
                <a:ea typeface="굴림" charset="-127"/>
              </a:rPr>
              <a:t>Process control: </a:t>
            </a:r>
            <a:r>
              <a:rPr lang="en-US" altLang="ko-KR" sz="2400" i="1" smtClean="0">
                <a:ea typeface="굴림" charset="-127"/>
              </a:rPr>
              <a:t>fork</a:t>
            </a:r>
            <a:r>
              <a:rPr lang="en-US" altLang="ko-KR" sz="2400" smtClean="0">
                <a:ea typeface="굴림" charset="-127"/>
              </a:rPr>
              <a:t>, </a:t>
            </a:r>
            <a:r>
              <a:rPr lang="en-US" altLang="ko-KR" sz="2400" i="1" smtClean="0">
                <a:ea typeface="굴림" charset="-127"/>
              </a:rPr>
              <a:t>exec</a:t>
            </a:r>
            <a:r>
              <a:rPr lang="en-US" altLang="ko-KR" sz="2400" smtClean="0">
                <a:ea typeface="굴림" charset="-127"/>
              </a:rPr>
              <a:t>, and </a:t>
            </a:r>
            <a:r>
              <a:rPr lang="en-US" altLang="ko-KR" sz="2400" i="1" smtClean="0">
                <a:ea typeface="굴림" charset="-127"/>
              </a:rPr>
              <a:t>waitpid</a:t>
            </a:r>
            <a:r>
              <a:rPr lang="en-US" altLang="ko-KR" sz="2400" smtClean="0">
                <a:ea typeface="굴림" charset="-127"/>
              </a:rPr>
              <a:t> in </a:t>
            </a:r>
            <a:r>
              <a:rPr lang="en-US" altLang="ko-KR" sz="2400" smtClean="0">
                <a:ea typeface="굴림" charset="-127"/>
                <a:hlinkClick r:id="rId3" action="ppaction://hlinkfile"/>
              </a:rPr>
              <a:t>Program 1.7</a:t>
            </a:r>
            <a:endParaRPr lang="en-US" altLang="ko-KR" sz="2400" smtClean="0">
              <a:ea typeface="굴림" charset="-127"/>
            </a:endParaRPr>
          </a:p>
        </p:txBody>
      </p:sp>
      <p:sp>
        <p:nvSpPr>
          <p:cNvPr id="94211" name="바닥글 개체 틀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4212" name="Oval 4"/>
          <p:cNvSpPr>
            <a:spLocks noChangeArrowheads="1"/>
          </p:cNvSpPr>
          <p:nvPr/>
        </p:nvSpPr>
        <p:spPr bwMode="auto">
          <a:xfrm>
            <a:off x="2667000" y="455771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ko-KR" sz="1400">
                <a:latin typeface="맑은 고딕" pitchFamily="50" charset="-127"/>
              </a:rPr>
              <a:t>Pg1.7</a:t>
            </a:r>
          </a:p>
        </p:txBody>
      </p:sp>
      <p:sp>
        <p:nvSpPr>
          <p:cNvPr id="94213" name="Oval 6"/>
          <p:cNvSpPr>
            <a:spLocks noChangeArrowheads="1"/>
          </p:cNvSpPr>
          <p:nvPr/>
        </p:nvSpPr>
        <p:spPr bwMode="auto">
          <a:xfrm>
            <a:off x="5638800" y="455771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ko-KR" sz="1600">
                <a:latin typeface="맑은 고딕" pitchFamily="50" charset="-127"/>
              </a:rPr>
              <a:t>Pg1.7</a:t>
            </a:r>
          </a:p>
        </p:txBody>
      </p:sp>
      <p:sp>
        <p:nvSpPr>
          <p:cNvPr id="94214" name="Oval 7"/>
          <p:cNvSpPr>
            <a:spLocks noChangeArrowheads="1"/>
          </p:cNvSpPr>
          <p:nvPr/>
        </p:nvSpPr>
        <p:spPr bwMode="auto">
          <a:xfrm>
            <a:off x="3886200" y="539591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ko-KR" sz="1600">
                <a:latin typeface="맑은 고딕" pitchFamily="50" charset="-127"/>
              </a:rPr>
              <a:t>Pg1.7</a:t>
            </a:r>
          </a:p>
        </p:txBody>
      </p:sp>
      <p:sp>
        <p:nvSpPr>
          <p:cNvPr id="94215" name="Oval 8"/>
          <p:cNvSpPr>
            <a:spLocks noChangeArrowheads="1"/>
          </p:cNvSpPr>
          <p:nvPr/>
        </p:nvSpPr>
        <p:spPr bwMode="auto">
          <a:xfrm>
            <a:off x="4724400" y="539591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ko-KR" altLang="en-US">
                <a:latin typeface="맑은 고딕" pitchFamily="50" charset="-127"/>
              </a:rPr>
              <a:t>“</a:t>
            </a:r>
            <a:r>
              <a:rPr kumimoji="0" lang="en-US" altLang="ko-KR">
                <a:latin typeface="맑은 고딕" pitchFamily="50" charset="-127"/>
              </a:rPr>
              <a:t>ls”</a:t>
            </a:r>
          </a:p>
        </p:txBody>
      </p:sp>
      <p:sp>
        <p:nvSpPr>
          <p:cNvPr id="94216" name="Line 10"/>
          <p:cNvSpPr>
            <a:spLocks noChangeShapeType="1"/>
          </p:cNvSpPr>
          <p:nvPr/>
        </p:nvSpPr>
        <p:spPr bwMode="auto">
          <a:xfrm>
            <a:off x="3200400" y="5091113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4217" name="Line 11"/>
          <p:cNvSpPr>
            <a:spLocks noChangeShapeType="1"/>
          </p:cNvSpPr>
          <p:nvPr/>
        </p:nvSpPr>
        <p:spPr bwMode="auto">
          <a:xfrm>
            <a:off x="1981200" y="48625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4218" name="Line 12"/>
          <p:cNvSpPr>
            <a:spLocks noChangeShapeType="1"/>
          </p:cNvSpPr>
          <p:nvPr/>
        </p:nvSpPr>
        <p:spPr bwMode="auto">
          <a:xfrm>
            <a:off x="3276600" y="4786313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4219" name="Line 13"/>
          <p:cNvSpPr>
            <a:spLocks noChangeShapeType="1"/>
          </p:cNvSpPr>
          <p:nvPr/>
        </p:nvSpPr>
        <p:spPr bwMode="auto">
          <a:xfrm>
            <a:off x="6324600" y="47863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4220" name="Text Box 14"/>
          <p:cNvSpPr txBox="1">
            <a:spLocks noChangeArrowheads="1"/>
          </p:cNvSpPr>
          <p:nvPr/>
        </p:nvSpPr>
        <p:spPr bwMode="auto">
          <a:xfrm>
            <a:off x="1889125" y="451326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맑은 고딕" pitchFamily="50" charset="-127"/>
              </a:rPr>
              <a:t>start</a:t>
            </a:r>
          </a:p>
        </p:txBody>
      </p:sp>
      <p:sp>
        <p:nvSpPr>
          <p:cNvPr id="94221" name="Text Box 15"/>
          <p:cNvSpPr txBox="1">
            <a:spLocks noChangeArrowheads="1"/>
          </p:cNvSpPr>
          <p:nvPr/>
        </p:nvSpPr>
        <p:spPr bwMode="auto">
          <a:xfrm>
            <a:off x="6384925" y="4437063"/>
            <a:ext cx="546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맑은 고딕" pitchFamily="50" charset="-127"/>
              </a:rPr>
              <a:t>exit</a:t>
            </a:r>
          </a:p>
        </p:txBody>
      </p:sp>
      <p:sp>
        <p:nvSpPr>
          <p:cNvPr id="94222" name="Line 16"/>
          <p:cNvSpPr>
            <a:spLocks noChangeShapeType="1"/>
          </p:cNvSpPr>
          <p:nvPr/>
        </p:nvSpPr>
        <p:spPr bwMode="auto">
          <a:xfrm flipV="1">
            <a:off x="5257800" y="5167313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4223" name="Text Box 17"/>
          <p:cNvSpPr txBox="1">
            <a:spLocks noChangeArrowheads="1"/>
          </p:cNvSpPr>
          <p:nvPr/>
        </p:nvSpPr>
        <p:spPr bwMode="auto">
          <a:xfrm>
            <a:off x="5410200" y="5257800"/>
            <a:ext cx="546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맑은 고딕" pitchFamily="50" charset="-127"/>
              </a:rPr>
              <a:t>exit</a:t>
            </a:r>
          </a:p>
        </p:txBody>
      </p:sp>
      <p:sp>
        <p:nvSpPr>
          <p:cNvPr id="94224" name="Line 18"/>
          <p:cNvSpPr>
            <a:spLocks noChangeShapeType="1"/>
          </p:cNvSpPr>
          <p:nvPr/>
        </p:nvSpPr>
        <p:spPr bwMode="auto">
          <a:xfrm>
            <a:off x="4419600" y="57007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4225" name="Text Box 19"/>
          <p:cNvSpPr txBox="1">
            <a:spLocks noChangeArrowheads="1"/>
          </p:cNvSpPr>
          <p:nvPr/>
        </p:nvSpPr>
        <p:spPr bwMode="auto">
          <a:xfrm>
            <a:off x="3757613" y="4437063"/>
            <a:ext cx="966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>
                <a:latin typeface="맑은 고딕" pitchFamily="50" charset="-127"/>
              </a:rPr>
              <a:t>“</a:t>
            </a:r>
            <a:r>
              <a:rPr kumimoji="0" lang="en-US" altLang="ko-KR">
                <a:latin typeface="맑은 고딕" pitchFamily="50" charset="-127"/>
              </a:rPr>
              <a:t>pid&gt;0”</a:t>
            </a:r>
          </a:p>
        </p:txBody>
      </p:sp>
      <p:sp>
        <p:nvSpPr>
          <p:cNvPr id="94226" name="Text Box 20"/>
          <p:cNvSpPr txBox="1">
            <a:spLocks noChangeArrowheads="1"/>
          </p:cNvSpPr>
          <p:nvPr/>
        </p:nvSpPr>
        <p:spPr bwMode="auto">
          <a:xfrm>
            <a:off x="2828925" y="5181600"/>
            <a:ext cx="1133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>
                <a:latin typeface="맑은 고딕" pitchFamily="50" charset="-127"/>
              </a:rPr>
              <a:t>“</a:t>
            </a:r>
            <a:r>
              <a:rPr kumimoji="0" lang="en-US" altLang="ko-KR">
                <a:latin typeface="맑은 고딕" pitchFamily="50" charset="-127"/>
              </a:rPr>
              <a:t>pid==0”</a:t>
            </a:r>
          </a:p>
        </p:txBody>
      </p:sp>
      <p:sp>
        <p:nvSpPr>
          <p:cNvPr id="94227" name="Text Box 21"/>
          <p:cNvSpPr txBox="1">
            <a:spLocks noChangeArrowheads="1"/>
          </p:cNvSpPr>
          <p:nvPr/>
        </p:nvSpPr>
        <p:spPr bwMode="auto">
          <a:xfrm>
            <a:off x="2362200" y="4114800"/>
            <a:ext cx="122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맑은 고딕" pitchFamily="50" charset="-127"/>
              </a:rPr>
              <a:t>pid=fork()</a:t>
            </a:r>
          </a:p>
        </p:txBody>
      </p:sp>
      <p:sp>
        <p:nvSpPr>
          <p:cNvPr id="94228" name="Text Box 22"/>
          <p:cNvSpPr txBox="1">
            <a:spLocks noChangeArrowheads="1"/>
          </p:cNvSpPr>
          <p:nvPr/>
        </p:nvSpPr>
        <p:spPr bwMode="auto">
          <a:xfrm>
            <a:off x="5334000" y="4132263"/>
            <a:ext cx="1390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맑은 고딕" pitchFamily="50" charset="-127"/>
              </a:rPr>
              <a:t>waitpid(pid)</a:t>
            </a:r>
          </a:p>
        </p:txBody>
      </p:sp>
      <p:sp>
        <p:nvSpPr>
          <p:cNvPr id="94229" name="Text Box 23"/>
          <p:cNvSpPr txBox="1">
            <a:spLocks noChangeArrowheads="1"/>
          </p:cNvSpPr>
          <p:nvPr/>
        </p:nvSpPr>
        <p:spPr bwMode="auto">
          <a:xfrm>
            <a:off x="3240088" y="5867400"/>
            <a:ext cx="1663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맑은 고딕" pitchFamily="50" charset="-127"/>
              </a:rPr>
              <a:t>execlp(“ls”, …)</a:t>
            </a:r>
          </a:p>
        </p:txBody>
      </p:sp>
      <p:sp>
        <p:nvSpPr>
          <p:cNvPr id="94230" name="Oval 24"/>
          <p:cNvSpPr>
            <a:spLocks noChangeArrowheads="1"/>
          </p:cNvSpPr>
          <p:nvPr/>
        </p:nvSpPr>
        <p:spPr bwMode="auto">
          <a:xfrm>
            <a:off x="4114800" y="5395913"/>
            <a:ext cx="533400" cy="533400"/>
          </a:xfrm>
          <a:prstGeom prst="ellipse">
            <a:avLst/>
          </a:prstGeom>
          <a:solidFill>
            <a:schemeClr val="accent1">
              <a:alpha val="16862"/>
            </a:schemeClr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231" name="Oval 25"/>
          <p:cNvSpPr>
            <a:spLocks noChangeArrowheads="1"/>
          </p:cNvSpPr>
          <p:nvPr/>
        </p:nvSpPr>
        <p:spPr bwMode="auto">
          <a:xfrm>
            <a:off x="4343400" y="5395913"/>
            <a:ext cx="533400" cy="533400"/>
          </a:xfrm>
          <a:prstGeom prst="ellipse">
            <a:avLst/>
          </a:prstGeom>
          <a:solidFill>
            <a:schemeClr val="accent1">
              <a:alpha val="16862"/>
            </a:schemeClr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232" name="Oval 26"/>
          <p:cNvSpPr>
            <a:spLocks noChangeArrowheads="1"/>
          </p:cNvSpPr>
          <p:nvPr/>
        </p:nvSpPr>
        <p:spPr bwMode="auto">
          <a:xfrm>
            <a:off x="4572000" y="5395913"/>
            <a:ext cx="533400" cy="533400"/>
          </a:xfrm>
          <a:prstGeom prst="ellipse">
            <a:avLst/>
          </a:prstGeom>
          <a:solidFill>
            <a:schemeClr val="accent1">
              <a:alpha val="16862"/>
            </a:schemeClr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233" name="Freeform 27"/>
          <p:cNvSpPr>
            <a:spLocks/>
          </p:cNvSpPr>
          <p:nvPr/>
        </p:nvSpPr>
        <p:spPr bwMode="auto">
          <a:xfrm>
            <a:off x="2895600" y="3657600"/>
            <a:ext cx="2895600" cy="457200"/>
          </a:xfrm>
          <a:custGeom>
            <a:avLst/>
            <a:gdLst>
              <a:gd name="T0" fmla="*/ 1920 w 1920"/>
              <a:gd name="T1" fmla="*/ 504 h 504"/>
              <a:gd name="T2" fmla="*/ 1344 w 1920"/>
              <a:gd name="T3" fmla="*/ 72 h 504"/>
              <a:gd name="T4" fmla="*/ 576 w 1920"/>
              <a:gd name="T5" fmla="*/ 72 h 504"/>
              <a:gd name="T6" fmla="*/ 0 w 1920"/>
              <a:gd name="T7" fmla="*/ 504 h 504"/>
              <a:gd name="T8" fmla="*/ 0 60000 65536"/>
              <a:gd name="T9" fmla="*/ 0 60000 65536"/>
              <a:gd name="T10" fmla="*/ 0 60000 65536"/>
              <a:gd name="T11" fmla="*/ 0 60000 65536"/>
              <a:gd name="T12" fmla="*/ 0 w 1920"/>
              <a:gd name="T13" fmla="*/ 0 h 504"/>
              <a:gd name="T14" fmla="*/ 1920 w 1920"/>
              <a:gd name="T15" fmla="*/ 504 h 5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0" h="504">
                <a:moveTo>
                  <a:pt x="1920" y="504"/>
                </a:moveTo>
                <a:cubicBezTo>
                  <a:pt x="1744" y="324"/>
                  <a:pt x="1568" y="144"/>
                  <a:pt x="1344" y="72"/>
                </a:cubicBezTo>
                <a:cubicBezTo>
                  <a:pt x="1120" y="0"/>
                  <a:pt x="800" y="0"/>
                  <a:pt x="576" y="72"/>
                </a:cubicBezTo>
                <a:cubicBezTo>
                  <a:pt x="352" y="144"/>
                  <a:pt x="176" y="324"/>
                  <a:pt x="0" y="5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234" name="Text Box 28"/>
          <p:cNvSpPr txBox="1">
            <a:spLocks noChangeArrowheads="1"/>
          </p:cNvSpPr>
          <p:nvPr/>
        </p:nvSpPr>
        <p:spPr bwMode="auto">
          <a:xfrm>
            <a:off x="3740150" y="3505200"/>
            <a:ext cx="1204913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맑은 고딕" pitchFamily="50" charset="-127"/>
              </a:rPr>
              <a:t>while loop</a:t>
            </a:r>
          </a:p>
        </p:txBody>
      </p:sp>
      <p:sp>
        <p:nvSpPr>
          <p:cNvPr id="94235" name="슬라이드 번호 개체 틀 2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38E0BD8-BBB5-4E46-8C7C-F3E0F3C1D4BA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Program 1.7</a:t>
            </a:r>
            <a:endParaRPr lang="ko-KR" altLang="en-US" smtClean="0"/>
          </a:p>
        </p:txBody>
      </p:sp>
      <p:sp>
        <p:nvSpPr>
          <p:cNvPr id="96258" name="내용 개체 틀 2"/>
          <p:cNvSpPr>
            <a:spLocks noGrp="1"/>
          </p:cNvSpPr>
          <p:nvPr>
            <p:ph sz="half" idx="1"/>
          </p:nvPr>
        </p:nvSpPr>
        <p:spPr>
          <a:xfrm>
            <a:off x="782638" y="1620838"/>
            <a:ext cx="4149725" cy="3608387"/>
          </a:xfrm>
        </p:spPr>
        <p:txBody>
          <a:bodyPr/>
          <a:lstStyle/>
          <a:p>
            <a:r>
              <a:rPr lang="en-US" altLang="ko-KR" sz="1400" smtClean="0"/>
              <a:t>#include "apue.h“</a:t>
            </a:r>
          </a:p>
          <a:p>
            <a:r>
              <a:rPr lang="en-US" altLang="ko-KR" sz="1400" smtClean="0"/>
              <a:t>#include &lt;sys/wait.h&gt;</a:t>
            </a:r>
          </a:p>
          <a:p>
            <a:endParaRPr lang="en-US" altLang="ko-KR" sz="1400" smtClean="0"/>
          </a:p>
          <a:p>
            <a:r>
              <a:rPr lang="en-US" altLang="ko-KR" sz="1400" smtClean="0"/>
              <a:t>int main(void)</a:t>
            </a:r>
          </a:p>
          <a:p>
            <a:r>
              <a:rPr lang="en-US" altLang="ko-KR" sz="1400" smtClean="0"/>
              <a:t>{</a:t>
            </a:r>
          </a:p>
          <a:p>
            <a:r>
              <a:rPr lang="en-US" altLang="ko-KR" sz="1400" smtClean="0"/>
              <a:t>    char    buf[MAXLINE];   /* from apue.h */</a:t>
            </a:r>
          </a:p>
          <a:p>
            <a:r>
              <a:rPr lang="en-US" altLang="ko-KR" sz="1400" smtClean="0"/>
              <a:t>    pid_t   pid;</a:t>
            </a:r>
          </a:p>
          <a:p>
            <a:r>
              <a:rPr lang="en-US" altLang="ko-KR" sz="1400" smtClean="0"/>
              <a:t>    int     status;</a:t>
            </a:r>
          </a:p>
          <a:p>
            <a:endParaRPr lang="en-US" altLang="ko-KR" sz="1400" smtClean="0"/>
          </a:p>
          <a:p>
            <a:r>
              <a:rPr lang="en-US" altLang="ko-KR" sz="1400" smtClean="0"/>
              <a:t>    printf("%% ");  </a:t>
            </a:r>
          </a:p>
          <a:p>
            <a:r>
              <a:rPr lang="en-US" altLang="ko-KR" sz="1400" smtClean="0"/>
              <a:t>    while (fgets(buf, MAXLINE, stdin) != NULL) {</a:t>
            </a:r>
          </a:p>
          <a:p>
            <a:r>
              <a:rPr lang="en-US" altLang="ko-KR" sz="1400" smtClean="0"/>
              <a:t>        if (buf[strlen(buf) - 1] == '\n')</a:t>
            </a:r>
          </a:p>
          <a:p>
            <a:r>
              <a:rPr lang="en-US" altLang="ko-KR" sz="1400" smtClean="0"/>
              <a:t>            buf[strlen(buf) - 1] = 0;</a:t>
            </a:r>
          </a:p>
          <a:p>
            <a:endParaRPr lang="en-US" altLang="ko-KR" sz="1400" smtClean="0"/>
          </a:p>
        </p:txBody>
      </p:sp>
      <p:sp>
        <p:nvSpPr>
          <p:cNvPr id="96259" name="바닥글 개체 틀 3"/>
          <p:cNvSpPr>
            <a:spLocks noGrp="1"/>
          </p:cNvSpPr>
          <p:nvPr>
            <p:ph type="ftr" sz="quarter" idx="13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96260" name="슬라이드 번호 개체 틀 4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9FE747-C118-459A-B33A-ADECE24B21DA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ko-KR"/>
          </a:p>
        </p:txBody>
      </p:sp>
      <p:sp>
        <p:nvSpPr>
          <p:cNvPr id="96261" name="내용 개체 틀 5"/>
          <p:cNvSpPr>
            <a:spLocks noGrp="1"/>
          </p:cNvSpPr>
          <p:nvPr>
            <p:ph sz="half" idx="12"/>
          </p:nvPr>
        </p:nvSpPr>
        <p:spPr>
          <a:xfrm>
            <a:off x="5072063" y="1717675"/>
            <a:ext cx="3810000" cy="3871913"/>
          </a:xfrm>
        </p:spPr>
        <p:txBody>
          <a:bodyPr/>
          <a:lstStyle/>
          <a:p>
            <a:r>
              <a:rPr lang="en-US" altLang="ko-KR" sz="1400" smtClean="0"/>
              <a:t>        if ((pid = fork()) &lt; 0) {</a:t>
            </a:r>
          </a:p>
          <a:p>
            <a:r>
              <a:rPr lang="en-US" altLang="ko-KR" sz="1400" smtClean="0"/>
              <a:t>            err_sys("fork error");</a:t>
            </a:r>
          </a:p>
          <a:p>
            <a:r>
              <a:rPr lang="en-US" altLang="ko-KR" sz="1400" smtClean="0"/>
              <a:t>        } else if (pid == 0) {      /* child */</a:t>
            </a:r>
          </a:p>
          <a:p>
            <a:r>
              <a:rPr lang="en-US" altLang="ko-KR" sz="1400" smtClean="0"/>
              <a:t>            execlp(buf, buf, (char *)0);</a:t>
            </a:r>
          </a:p>
          <a:p>
            <a:r>
              <a:rPr lang="en-US" altLang="ko-KR" sz="1400" smtClean="0"/>
              <a:t>            err_ret("couldn't execute: %s", buf);</a:t>
            </a:r>
          </a:p>
          <a:p>
            <a:r>
              <a:rPr lang="en-US" altLang="ko-KR" sz="1400" smtClean="0"/>
              <a:t>            exit(127);</a:t>
            </a:r>
          </a:p>
          <a:p>
            <a:r>
              <a:rPr lang="en-US" altLang="ko-KR" sz="1400" smtClean="0"/>
              <a:t>        }</a:t>
            </a:r>
          </a:p>
          <a:p>
            <a:endParaRPr lang="en-US" altLang="ko-KR" sz="1400" smtClean="0"/>
          </a:p>
          <a:p>
            <a:r>
              <a:rPr lang="en-US" altLang="ko-KR" sz="1400" smtClean="0"/>
              <a:t>        /* parent */</a:t>
            </a:r>
          </a:p>
          <a:p>
            <a:r>
              <a:rPr lang="en-US" altLang="ko-KR" sz="1400" smtClean="0"/>
              <a:t>        if ((pid = waitpid(pid, &amp;status, 0)) &lt; 0)</a:t>
            </a:r>
          </a:p>
          <a:p>
            <a:r>
              <a:rPr lang="en-US" altLang="ko-KR" sz="1400" smtClean="0"/>
              <a:t>            err_sys("waitpid error");</a:t>
            </a:r>
          </a:p>
          <a:p>
            <a:r>
              <a:rPr lang="en-US" altLang="ko-KR" sz="1400" smtClean="0"/>
              <a:t>        printf("%% ");</a:t>
            </a:r>
          </a:p>
          <a:p>
            <a:r>
              <a:rPr lang="en-US" altLang="ko-KR" sz="1400" smtClean="0"/>
              <a:t>    }</a:t>
            </a:r>
          </a:p>
          <a:p>
            <a:r>
              <a:rPr lang="en-US" altLang="ko-KR" sz="1400" smtClean="0"/>
              <a:t>    exit(0);</a:t>
            </a:r>
          </a:p>
          <a:p>
            <a:r>
              <a:rPr lang="en-US" altLang="ko-KR" sz="1400" smtClean="0"/>
              <a:t>}</a:t>
            </a:r>
            <a:endParaRPr lang="ko-KR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Threads</a:t>
            </a:r>
          </a:p>
        </p:txBody>
      </p:sp>
      <p:sp>
        <p:nvSpPr>
          <p:cNvPr id="972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A thread of control</a:t>
            </a:r>
          </a:p>
          <a:p>
            <a:r>
              <a:rPr lang="en-US" altLang="ko-KR" smtClean="0">
                <a:ea typeface="굴림" charset="-127"/>
              </a:rPr>
              <a:t>All the thread within a process share</a:t>
            </a:r>
          </a:p>
          <a:p>
            <a:pPr lvl="1"/>
            <a:r>
              <a:rPr lang="en-US" altLang="ko-KR" smtClean="0">
                <a:ea typeface="굴림" charset="-127"/>
              </a:rPr>
              <a:t>Address space</a:t>
            </a:r>
          </a:p>
          <a:p>
            <a:pPr lvl="1"/>
            <a:r>
              <a:rPr lang="en-US" altLang="ko-KR" smtClean="0">
                <a:ea typeface="굴림" charset="-127"/>
              </a:rPr>
              <a:t>File descriptors</a:t>
            </a:r>
          </a:p>
          <a:p>
            <a:pPr lvl="1"/>
            <a:r>
              <a:rPr lang="en-US" altLang="ko-KR" smtClean="0">
                <a:ea typeface="굴림" charset="-127"/>
              </a:rPr>
              <a:t>Stacks</a:t>
            </a:r>
          </a:p>
          <a:p>
            <a:pPr lvl="1"/>
            <a:r>
              <a:rPr lang="en-US" altLang="ko-KR" smtClean="0">
                <a:ea typeface="굴림" charset="-127"/>
              </a:rPr>
              <a:t>process-related attributes</a:t>
            </a:r>
          </a:p>
          <a:p>
            <a:r>
              <a:rPr lang="en-US" altLang="ko-KR" smtClean="0">
                <a:ea typeface="굴림" charset="-127"/>
              </a:rPr>
              <a:t>Accesses to shared data should be synchronized</a:t>
            </a:r>
          </a:p>
        </p:txBody>
      </p:sp>
      <p:sp>
        <p:nvSpPr>
          <p:cNvPr id="97283" name="바닥글 개체 틀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728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D82D7C-2ACA-4640-B376-239794F4A4E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Error Handling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In case of an error, a negative value (or a null pointer) is returned, and the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errno</a:t>
            </a:r>
            <a:r>
              <a:rPr lang="en-US" altLang="ko-KR" sz="2000" smtClean="0">
                <a:ea typeface="굴림" charset="-127"/>
              </a:rPr>
              <a:t> is set to a value to give additional info.</a:t>
            </a:r>
          </a:p>
          <a:p>
            <a:pPr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/usr/include/(sys/)errno.h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extern int errno;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sz="1800" smtClean="0">
              <a:latin typeface="Courier New" pitchFamily="49" charset="0"/>
              <a:ea typeface="굴림" charset="-127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#define EAGAIN</a:t>
            </a:r>
            <a:r>
              <a:rPr lang="en-US" altLang="ko-KR" sz="1800" smtClean="0">
                <a:ea typeface="굴림" charset="-127"/>
              </a:rPr>
              <a:t>   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11</a:t>
            </a:r>
            <a:r>
              <a:rPr lang="en-US" altLang="ko-KR" sz="1800" smtClean="0">
                <a:ea typeface="굴림" charset="-127"/>
              </a:rPr>
              <a:t>  /* Resource temporarily unavailable */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#define ENOMEM  12</a:t>
            </a:r>
            <a:r>
              <a:rPr lang="en-US" altLang="ko-KR" sz="1800" smtClean="0">
                <a:ea typeface="굴림" charset="-127"/>
              </a:rPr>
              <a:t>  /* Not enough core          */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#define EACCES  13</a:t>
            </a:r>
            <a:r>
              <a:rPr lang="en-US" altLang="ko-KR" sz="1800" smtClean="0">
                <a:ea typeface="굴림" charset="-127"/>
              </a:rPr>
              <a:t>  /* Permission denied            */</a:t>
            </a:r>
          </a:p>
          <a:p>
            <a:pPr lvl="1">
              <a:lnSpc>
                <a:spcPct val="90000"/>
              </a:lnSpc>
            </a:pPr>
            <a:endParaRPr lang="en-US" altLang="ko-KR" sz="1800" smtClean="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smtClean="0">
                <a:ea typeface="굴림" charset="-127"/>
              </a:rPr>
              <a:t>Never cleared if no error occurs</a:t>
            </a:r>
          </a:p>
          <a:p>
            <a:pPr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/usr/include/string.h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char *strerror(int errnum);</a:t>
            </a:r>
          </a:p>
          <a:p>
            <a:pPr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/usr/include/stdio.h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void perror(const char *msg);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000" smtClean="0">
              <a:ea typeface="굴림" charset="-127"/>
            </a:endParaRPr>
          </a:p>
        </p:txBody>
      </p:sp>
      <p:sp>
        <p:nvSpPr>
          <p:cNvPr id="99331" name="바닥글 개체 틀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933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9B81F19-EE25-4CE0-AC87-34DDBDD9486C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Signals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A technique to notify a process that some condition has occurred.</a:t>
            </a:r>
          </a:p>
          <a:p>
            <a:r>
              <a:rPr lang="en-US" altLang="ko-KR" smtClean="0">
                <a:ea typeface="굴림" charset="-127"/>
              </a:rPr>
              <a:t>On receipt of a signal, a process can</a:t>
            </a:r>
          </a:p>
          <a:p>
            <a:pPr lvl="1"/>
            <a:r>
              <a:rPr lang="en-US" altLang="ko-KR" smtClean="0">
                <a:ea typeface="굴림" charset="-127"/>
              </a:rPr>
              <a:t>ignore the signal (</a:t>
            </a:r>
            <a:r>
              <a:rPr lang="en-US" altLang="ko-KR" smtClean="0">
                <a:ea typeface="굴림" charset="-127"/>
                <a:sym typeface="Wingdings" pitchFamily="2" charset="2"/>
              </a:rPr>
              <a:t>not recommended.)</a:t>
            </a:r>
          </a:p>
          <a:p>
            <a:pPr lvl="1"/>
            <a:r>
              <a:rPr lang="en-US" altLang="ko-KR" smtClean="0">
                <a:ea typeface="굴림" charset="-127"/>
                <a:sym typeface="Wingdings" pitchFamily="2" charset="2"/>
              </a:rPr>
              <a:t>let the default action occur.</a:t>
            </a:r>
          </a:p>
          <a:p>
            <a:pPr lvl="1"/>
            <a:r>
              <a:rPr lang="en-US" altLang="ko-KR" smtClean="0">
                <a:ea typeface="굴림" charset="-127"/>
                <a:sym typeface="Wingdings" pitchFamily="2" charset="2"/>
              </a:rPr>
              <a:t>call your own handler (catch the signal.)</a:t>
            </a:r>
          </a:p>
          <a:p>
            <a:r>
              <a:rPr lang="en-US" altLang="ko-KR" smtClean="0">
                <a:ea typeface="굴림" charset="-127"/>
                <a:sym typeface="Wingdings" pitchFamily="2" charset="2"/>
              </a:rPr>
              <a:t>To generate a signal, [Ctrl-C], [Ctrl-backslash], or kill().</a:t>
            </a:r>
          </a:p>
          <a:p>
            <a:r>
              <a:rPr lang="en-US" altLang="ko-KR" smtClean="0">
                <a:ea typeface="굴림" charset="-127"/>
                <a:sym typeface="Wingdings" pitchFamily="2" charset="2"/>
                <a:hlinkClick r:id="rId3" action="ppaction://hlinkfile"/>
              </a:rPr>
              <a:t>Program 1.10</a:t>
            </a:r>
            <a:endParaRPr lang="en-US" altLang="ko-KR" smtClean="0">
              <a:ea typeface="굴림" charset="-127"/>
            </a:endParaRPr>
          </a:p>
        </p:txBody>
      </p:sp>
      <p:sp>
        <p:nvSpPr>
          <p:cNvPr id="101379" name="바닥글 개체 틀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0138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A07E06E-44C6-41B4-B303-7F5120FC5C9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Program 1.10</a:t>
            </a:r>
            <a:endParaRPr lang="ko-KR" altLang="en-US" smtClean="0"/>
          </a:p>
        </p:txBody>
      </p:sp>
      <p:sp>
        <p:nvSpPr>
          <p:cNvPr id="103426" name="내용 개체 틀 2"/>
          <p:cNvSpPr>
            <a:spLocks noGrp="1"/>
          </p:cNvSpPr>
          <p:nvPr>
            <p:ph sz="half" idx="1"/>
          </p:nvPr>
        </p:nvSpPr>
        <p:spPr>
          <a:xfrm>
            <a:off x="1143000" y="1371600"/>
            <a:ext cx="7786688" cy="4760913"/>
          </a:xfrm>
        </p:spPr>
        <p:txBody>
          <a:bodyPr/>
          <a:lstStyle/>
          <a:p>
            <a:r>
              <a:rPr lang="en-US" altLang="ko-KR" smtClean="0"/>
              <a:t>#include "apue.h"</a:t>
            </a:r>
          </a:p>
          <a:p>
            <a:r>
              <a:rPr lang="en-US" altLang="ko-KR" smtClean="0"/>
              <a:t>#include &lt;sys/wait.h&gt;</a:t>
            </a:r>
          </a:p>
          <a:p>
            <a:r>
              <a:rPr lang="en-US" altLang="ko-KR" smtClean="0"/>
              <a:t>static void sig_int(int); /* our signal-catching function */</a:t>
            </a:r>
          </a:p>
          <a:p>
            <a:r>
              <a:rPr lang="en-US" altLang="ko-KR" smtClean="0"/>
              <a:t>int main(void)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 smtClean="0"/>
              <a:t>  char buf[MAXLINE]; /* from apue.h */</a:t>
            </a:r>
          </a:p>
          <a:p>
            <a:r>
              <a:rPr lang="en-US" altLang="ko-KR" smtClean="0"/>
              <a:t>  pid_t pid;</a:t>
            </a:r>
          </a:p>
          <a:p>
            <a:r>
              <a:rPr lang="en-US" altLang="ko-KR" smtClean="0"/>
              <a:t>  int status;</a:t>
            </a:r>
          </a:p>
          <a:p>
            <a:r>
              <a:rPr lang="en-US" altLang="ko-KR" smtClean="0"/>
              <a:t>  if (signal(SIGINT, sig_int) == SIG_ERR)</a:t>
            </a:r>
          </a:p>
          <a:p>
            <a:r>
              <a:rPr lang="en-US" altLang="ko-KR" smtClean="0"/>
              <a:t>     err_sys("signal error");</a:t>
            </a:r>
          </a:p>
          <a:p>
            <a:r>
              <a:rPr lang="en-US" altLang="ko-KR" smtClean="0"/>
              <a:t>  printf("%% ");/* print prompt (printf requires %% to print %) */</a:t>
            </a:r>
          </a:p>
          <a:p>
            <a:r>
              <a:rPr lang="en-US" altLang="ko-KR" smtClean="0"/>
              <a:t>  while (fgets(buf, MAXLINE, stdin) != NULL) {</a:t>
            </a:r>
          </a:p>
          <a:p>
            <a:r>
              <a:rPr lang="en-US" altLang="ko-KR" smtClean="0"/>
              <a:t>     if (buf[strlen(buf) - 1] == '\n')</a:t>
            </a:r>
          </a:p>
          <a:p>
            <a:r>
              <a:rPr lang="en-US" altLang="ko-KR" smtClean="0"/>
              <a:t>     buf[strlen(buf) - 1] = 0; /* replace newline with null */</a:t>
            </a:r>
          </a:p>
        </p:txBody>
      </p:sp>
      <p:sp>
        <p:nvSpPr>
          <p:cNvPr id="103427" name="바닥글 개체 틀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103428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7FD2F34-4741-4996-8BA5-D5AE50728539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ko-K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Program 1.10 (cont’d)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3000" y="1371600"/>
            <a:ext cx="7786688" cy="4760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     if ((pid = fork()) &lt; 0) {</a:t>
            </a:r>
          </a:p>
          <a:p>
            <a:pPr>
              <a:defRPr/>
            </a:pPr>
            <a:r>
              <a:rPr lang="en-US" smtClean="0"/>
              <a:t>        err_sys("fork error");</a:t>
            </a:r>
          </a:p>
          <a:p>
            <a:pPr>
              <a:defRPr/>
            </a:pPr>
            <a:r>
              <a:rPr lang="en-US" smtClean="0"/>
              <a:t>     } else if (pid == 0) {/* child */</a:t>
            </a:r>
          </a:p>
          <a:p>
            <a:pPr>
              <a:defRPr/>
            </a:pPr>
            <a:r>
              <a:rPr lang="en-US" smtClean="0"/>
              <a:t>        execlp(buf, buf, (char *)0);</a:t>
            </a:r>
          </a:p>
          <a:p>
            <a:pPr>
              <a:defRPr/>
            </a:pPr>
            <a:r>
              <a:rPr lang="en-US" smtClean="0"/>
              <a:t>        err_ret("couldn't execute: %s", buf);</a:t>
            </a:r>
          </a:p>
          <a:p>
            <a:pPr>
              <a:defRPr/>
            </a:pPr>
            <a:r>
              <a:rPr lang="en-US" smtClean="0"/>
              <a:t>        exit(127);</a:t>
            </a:r>
          </a:p>
          <a:p>
            <a:pPr>
              <a:defRPr/>
            </a:pPr>
            <a:r>
              <a:rPr lang="en-US" smtClean="0"/>
              <a:t>     }</a:t>
            </a:r>
          </a:p>
          <a:p>
            <a:pPr>
              <a:defRPr/>
            </a:pPr>
            <a:r>
              <a:rPr lang="en-US" smtClean="0"/>
              <a:t>     /* parent */</a:t>
            </a:r>
          </a:p>
          <a:p>
            <a:pPr>
              <a:defRPr/>
            </a:pPr>
            <a:r>
              <a:rPr lang="en-US" smtClean="0"/>
              <a:t>     if ((pid = waitpid(pid, &amp;status, 0)) &lt; 0)</a:t>
            </a:r>
          </a:p>
          <a:p>
            <a:pPr>
              <a:defRPr/>
            </a:pPr>
            <a:r>
              <a:rPr lang="en-US" smtClean="0"/>
              <a:t>        err_sys("waitpid error");</a:t>
            </a:r>
          </a:p>
          <a:p>
            <a:pPr>
              <a:defRPr/>
            </a:pPr>
            <a:r>
              <a:rPr lang="en-US" smtClean="0"/>
              <a:t>     printf("%% ");</a:t>
            </a:r>
          </a:p>
          <a:p>
            <a:pPr>
              <a:defRPr/>
            </a:pPr>
            <a:r>
              <a:rPr lang="en-US" smtClean="0"/>
              <a:t>  }</a:t>
            </a:r>
          </a:p>
          <a:p>
            <a:pPr>
              <a:defRPr/>
            </a:pPr>
            <a:r>
              <a:rPr lang="en-US" smtClean="0"/>
              <a:t>  exit(0);</a:t>
            </a:r>
          </a:p>
          <a:p>
            <a:pPr>
              <a:defRPr/>
            </a:pPr>
            <a:r>
              <a:rPr lang="en-US" smtClean="0"/>
              <a:t>}</a:t>
            </a:r>
          </a:p>
          <a:p>
            <a:pPr>
              <a:defRPr/>
            </a:pPr>
            <a:r>
              <a:rPr lang="en-US" smtClean="0"/>
              <a:t>void sig_int(int signo)</a:t>
            </a:r>
          </a:p>
          <a:p>
            <a:pPr>
              <a:defRPr/>
            </a:pPr>
            <a:r>
              <a:rPr lang="en-US" smtClean="0"/>
              <a:t>{</a:t>
            </a:r>
          </a:p>
          <a:p>
            <a:pPr>
              <a:defRPr/>
            </a:pPr>
            <a:r>
              <a:rPr lang="en-US" smtClean="0"/>
              <a:t>  printf("interrupt\n%% ");</a:t>
            </a:r>
          </a:p>
          <a:p>
            <a:pPr>
              <a:defRPr/>
            </a:pPr>
            <a:r>
              <a:rPr lang="en-US" smtClean="0"/>
              <a:t>}</a:t>
            </a:r>
          </a:p>
          <a:p>
            <a:pPr>
              <a:defRPr/>
            </a:pPr>
            <a:endParaRPr lang="ko-KR" altLang="en-US"/>
          </a:p>
        </p:txBody>
      </p:sp>
      <p:sp>
        <p:nvSpPr>
          <p:cNvPr id="104451" name="바닥글 개체 틀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10445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A5E5740-3573-4D8A-BD9A-B9D969A925BD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UNIX Time Values</a:t>
            </a:r>
          </a:p>
        </p:txBody>
      </p:sp>
      <p:sp>
        <p:nvSpPr>
          <p:cNvPr id="1054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Calendar time vs. Process time</a:t>
            </a:r>
          </a:p>
          <a:p>
            <a:r>
              <a:rPr lang="en-US" altLang="ko-KR" smtClean="0">
                <a:ea typeface="굴림" charset="-127"/>
              </a:rPr>
              <a:t>Calendar time in the number of seconds since 00:00:00 Jan. 1, 1970, UTC (</a:t>
            </a:r>
            <a:r>
              <a:rPr lang="en-US" altLang="ko-KR" smtClean="0">
                <a:latin typeface="Courier New" pitchFamily="49" charset="0"/>
                <a:ea typeface="굴림" charset="-127"/>
              </a:rPr>
              <a:t>time_t</a:t>
            </a:r>
            <a:r>
              <a:rPr lang="en-US" altLang="ko-KR" smtClean="0">
                <a:ea typeface="굴림" charset="-127"/>
              </a:rPr>
              <a:t>)</a:t>
            </a:r>
          </a:p>
          <a:p>
            <a:r>
              <a:rPr lang="en-US" altLang="ko-KR" smtClean="0">
                <a:ea typeface="굴림" charset="-127"/>
              </a:rPr>
              <a:t>Process time in clock ticks (</a:t>
            </a:r>
            <a:r>
              <a:rPr lang="en-US" altLang="ko-KR" smtClean="0">
                <a:latin typeface="Courier New" pitchFamily="49" charset="0"/>
                <a:ea typeface="굴림" charset="-127"/>
              </a:rPr>
              <a:t>clock_t</a:t>
            </a:r>
            <a:r>
              <a:rPr lang="en-US" altLang="ko-KR" smtClean="0">
                <a:ea typeface="굴림" charset="-127"/>
              </a:rPr>
              <a:t>)</a:t>
            </a:r>
          </a:p>
          <a:p>
            <a:pPr lvl="1"/>
            <a:r>
              <a:rPr lang="en-US" altLang="ko-KR" smtClean="0">
                <a:ea typeface="굴림" charset="-127"/>
              </a:rPr>
              <a:t>Clock time (</a:t>
            </a:r>
            <a:r>
              <a:rPr lang="en-US" altLang="ko-KR" i="1" smtClean="0">
                <a:ea typeface="굴림" charset="-127"/>
              </a:rPr>
              <a:t>wall clock time</a:t>
            </a:r>
            <a:r>
              <a:rPr lang="en-US" altLang="ko-KR" smtClean="0">
                <a:ea typeface="굴림" charset="-127"/>
              </a:rPr>
              <a:t>), user CPU time, and system CPU time</a:t>
            </a:r>
          </a:p>
          <a:p>
            <a:pPr lvl="1"/>
            <a:r>
              <a:rPr lang="en-US" altLang="ko-KR" smtClean="0">
                <a:ea typeface="굴림" charset="-127"/>
              </a:rPr>
              <a:t>$ </a:t>
            </a:r>
            <a:r>
              <a:rPr lang="en-US" altLang="ko-KR" b="1" smtClean="0">
                <a:ea typeface="굴림" charset="-127"/>
              </a:rPr>
              <a:t>time ls</a:t>
            </a:r>
          </a:p>
        </p:txBody>
      </p:sp>
      <p:sp>
        <p:nvSpPr>
          <p:cNvPr id="105475" name="바닥글 개체 틀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0547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12CB7A-2FD3-4002-AFCA-F4B1EC72E1DF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>
                <a:ea typeface="굴림" charset="-127"/>
              </a:rPr>
              <a:t>Sys Calls and Library Functions</a:t>
            </a:r>
          </a:p>
        </p:txBody>
      </p:sp>
      <p:sp>
        <p:nvSpPr>
          <p:cNvPr id="107522" name="바닥글 개체 틀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07523" name="Text Box 7"/>
          <p:cNvSpPr txBox="1">
            <a:spLocks noChangeArrowheads="1"/>
          </p:cNvSpPr>
          <p:nvPr/>
        </p:nvSpPr>
        <p:spPr bwMode="auto">
          <a:xfrm>
            <a:off x="646113" y="5060950"/>
            <a:ext cx="801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맑은 고딕" pitchFamily="50" charset="-127"/>
              </a:rPr>
              <a:t>kernel</a:t>
            </a:r>
          </a:p>
        </p:txBody>
      </p:sp>
      <p:sp>
        <p:nvSpPr>
          <p:cNvPr id="107524" name="Text Box 8"/>
          <p:cNvSpPr txBox="1">
            <a:spLocks noChangeArrowheads="1"/>
          </p:cNvSpPr>
          <p:nvPr/>
        </p:nvSpPr>
        <p:spPr bwMode="auto">
          <a:xfrm>
            <a:off x="303213" y="2622550"/>
            <a:ext cx="1449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맑은 고딕" pitchFamily="50" charset="-127"/>
              </a:rPr>
              <a:t>user process</a:t>
            </a:r>
          </a:p>
        </p:txBody>
      </p:sp>
      <p:sp>
        <p:nvSpPr>
          <p:cNvPr id="107525" name="Rectangle 12"/>
          <p:cNvSpPr>
            <a:spLocks noChangeArrowheads="1"/>
          </p:cNvSpPr>
          <p:nvPr/>
        </p:nvSpPr>
        <p:spPr bwMode="auto">
          <a:xfrm>
            <a:off x="2590800" y="1828800"/>
            <a:ext cx="1447800" cy="990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ko-KR" sz="1600">
                <a:latin typeface="맑은 고딕" pitchFamily="50" charset="-127"/>
              </a:rPr>
              <a:t>Application</a:t>
            </a:r>
          </a:p>
          <a:p>
            <a:pPr algn="ctr"/>
            <a:r>
              <a:rPr kumimoji="0" lang="en-US" altLang="ko-KR" sz="1600">
                <a:latin typeface="맑은 고딕" pitchFamily="50" charset="-127"/>
              </a:rPr>
              <a:t>code</a:t>
            </a:r>
          </a:p>
        </p:txBody>
      </p:sp>
      <p:sp>
        <p:nvSpPr>
          <p:cNvPr id="107526" name="Rectangle 13"/>
          <p:cNvSpPr>
            <a:spLocks noChangeArrowheads="1"/>
          </p:cNvSpPr>
          <p:nvPr/>
        </p:nvSpPr>
        <p:spPr bwMode="auto">
          <a:xfrm>
            <a:off x="2057400" y="3200400"/>
            <a:ext cx="990600" cy="762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ko-KR" sz="1600">
                <a:latin typeface="맑은 고딕" pitchFamily="50" charset="-127"/>
              </a:rPr>
              <a:t>C library</a:t>
            </a:r>
          </a:p>
          <a:p>
            <a:pPr algn="ctr"/>
            <a:r>
              <a:rPr kumimoji="0" lang="en-US" altLang="ko-KR" sz="1600">
                <a:latin typeface="맑은 고딕" pitchFamily="50" charset="-127"/>
              </a:rPr>
              <a:t>functions</a:t>
            </a:r>
          </a:p>
        </p:txBody>
      </p:sp>
      <p:sp>
        <p:nvSpPr>
          <p:cNvPr id="107527" name="Rectangle 14"/>
          <p:cNvSpPr>
            <a:spLocks noChangeArrowheads="1"/>
          </p:cNvSpPr>
          <p:nvPr/>
        </p:nvSpPr>
        <p:spPr bwMode="auto">
          <a:xfrm>
            <a:off x="1981200" y="4495800"/>
            <a:ext cx="2057400" cy="1447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528" name="Rectangle 15"/>
          <p:cNvSpPr>
            <a:spLocks noChangeArrowheads="1"/>
          </p:cNvSpPr>
          <p:nvPr/>
        </p:nvSpPr>
        <p:spPr bwMode="auto">
          <a:xfrm>
            <a:off x="2324100" y="4495800"/>
            <a:ext cx="1295400" cy="609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ko-KR">
                <a:latin typeface="맑은 고딕" pitchFamily="50" charset="-127"/>
              </a:rPr>
              <a:t>system calls</a:t>
            </a:r>
          </a:p>
        </p:txBody>
      </p:sp>
      <p:sp>
        <p:nvSpPr>
          <p:cNvPr id="107529" name="Line 16"/>
          <p:cNvSpPr>
            <a:spLocks noChangeShapeType="1"/>
          </p:cNvSpPr>
          <p:nvPr/>
        </p:nvSpPr>
        <p:spPr bwMode="auto">
          <a:xfrm>
            <a:off x="2560638" y="4038600"/>
            <a:ext cx="258762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7530" name="Line 17"/>
          <p:cNvSpPr>
            <a:spLocks noChangeShapeType="1"/>
          </p:cNvSpPr>
          <p:nvPr/>
        </p:nvSpPr>
        <p:spPr bwMode="auto">
          <a:xfrm flipH="1">
            <a:off x="2616200" y="2819400"/>
            <a:ext cx="20320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7531" name="Rectangle 18"/>
          <p:cNvSpPr>
            <a:spLocks noChangeArrowheads="1"/>
          </p:cNvSpPr>
          <p:nvPr/>
        </p:nvSpPr>
        <p:spPr bwMode="auto">
          <a:xfrm>
            <a:off x="1752600" y="1752600"/>
            <a:ext cx="2590800" cy="2514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532" name="Line 19"/>
          <p:cNvSpPr>
            <a:spLocks noChangeShapeType="1"/>
          </p:cNvSpPr>
          <p:nvPr/>
        </p:nvSpPr>
        <p:spPr bwMode="auto">
          <a:xfrm flipH="1">
            <a:off x="3230563" y="2819400"/>
            <a:ext cx="427037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7533" name="Text Box 20"/>
          <p:cNvSpPr txBox="1">
            <a:spLocks noChangeArrowheads="1"/>
          </p:cNvSpPr>
          <p:nvPr/>
        </p:nvSpPr>
        <p:spPr bwMode="auto">
          <a:xfrm>
            <a:off x="4784725" y="1533525"/>
            <a:ext cx="413067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kumimoji="0" lang="ko-KR" altLang="en-US">
                <a:latin typeface="맑은 고딕" pitchFamily="50" charset="-127"/>
              </a:rPr>
              <a:t> </a:t>
            </a:r>
            <a:r>
              <a:rPr kumimoji="0" lang="en-US" altLang="ko-KR">
                <a:latin typeface="맑은 고딕" pitchFamily="50" charset="-127"/>
              </a:rPr>
              <a:t>50 system calls for Unix Version 7, 110 for 4.4BSD, 120 for SVR4, 240-260 for Linux, and 320 for FreeBSD. </a:t>
            </a:r>
          </a:p>
          <a:p>
            <a:pPr>
              <a:buFontTx/>
              <a:buChar char="•"/>
            </a:pPr>
            <a:endParaRPr kumimoji="0" lang="en-US" altLang="ko-KR">
              <a:latin typeface="맑은 고딕" pitchFamily="50" charset="-127"/>
            </a:endParaRPr>
          </a:p>
          <a:p>
            <a:pPr>
              <a:buFontTx/>
              <a:buChar char="•"/>
            </a:pPr>
            <a:r>
              <a:rPr kumimoji="0" lang="en-US" altLang="ko-KR">
                <a:latin typeface="맑은 고딕" pitchFamily="50" charset="-127"/>
              </a:rPr>
              <a:t> System call – manual section 2</a:t>
            </a:r>
          </a:p>
          <a:p>
            <a:pPr>
              <a:buFontTx/>
              <a:buChar char="•"/>
            </a:pPr>
            <a:r>
              <a:rPr kumimoji="0" lang="en-US" altLang="ko-KR">
                <a:latin typeface="맑은 고딕" pitchFamily="50" charset="-127"/>
              </a:rPr>
              <a:t> Library – manual section 3C, 3m, …</a:t>
            </a:r>
          </a:p>
          <a:p>
            <a:r>
              <a:rPr kumimoji="0" lang="en-US" altLang="ko-KR" i="1">
                <a:latin typeface="맑은 고딕" pitchFamily="50" charset="-127"/>
              </a:rPr>
              <a:t>* truss(1) or strace</a:t>
            </a:r>
          </a:p>
          <a:p>
            <a:pPr>
              <a:buFontTx/>
              <a:buChar char="•"/>
            </a:pPr>
            <a:endParaRPr kumimoji="0" lang="en-US" altLang="ko-KR" i="1">
              <a:latin typeface="맑은 고딕" pitchFamily="50" charset="-127"/>
            </a:endParaRPr>
          </a:p>
          <a:p>
            <a:pPr>
              <a:buFontTx/>
              <a:buChar char="•"/>
            </a:pPr>
            <a:r>
              <a:rPr kumimoji="0" lang="en-US" altLang="ko-KR">
                <a:latin typeface="맑은 고딕" pitchFamily="50" charset="-127"/>
              </a:rPr>
              <a:t> More elaborate functionality</a:t>
            </a:r>
          </a:p>
          <a:p>
            <a:pPr lvl="1">
              <a:buFontTx/>
              <a:buChar char="•"/>
            </a:pPr>
            <a:r>
              <a:rPr kumimoji="0" lang="en-US" altLang="ko-KR">
                <a:latin typeface="맑은 고딕" pitchFamily="50" charset="-127"/>
              </a:rPr>
              <a:t> Atop of </a:t>
            </a:r>
            <a:r>
              <a:rPr kumimoji="0" lang="en-US" altLang="ko-KR">
                <a:latin typeface="Courier New" pitchFamily="49" charset="0"/>
              </a:rPr>
              <a:t>sbrk</a:t>
            </a:r>
            <a:r>
              <a:rPr kumimoji="0" lang="en-US" altLang="ko-KR">
                <a:latin typeface="맑은 고딕" pitchFamily="50" charset="-127"/>
              </a:rPr>
              <a:t>(), </a:t>
            </a:r>
            <a:r>
              <a:rPr kumimoji="0" lang="en-US" altLang="ko-KR">
                <a:latin typeface="Courier New" pitchFamily="49" charset="0"/>
              </a:rPr>
              <a:t>malloc</a:t>
            </a:r>
            <a:r>
              <a:rPr kumimoji="0" lang="en-US" altLang="ko-KR">
                <a:latin typeface="맑은 고딕" pitchFamily="50" charset="-127"/>
              </a:rPr>
              <a:t>() enables better memory allocation management.</a:t>
            </a:r>
          </a:p>
          <a:p>
            <a:pPr lvl="1">
              <a:buFontTx/>
              <a:buChar char="•"/>
            </a:pPr>
            <a:r>
              <a:rPr kumimoji="0" lang="en-US" altLang="ko-KR">
                <a:latin typeface="맑은 고딕" pitchFamily="50" charset="-127"/>
              </a:rPr>
              <a:t>Atop of </a:t>
            </a:r>
            <a:r>
              <a:rPr kumimoji="0" lang="en-US" altLang="ko-KR">
                <a:latin typeface="Courier New" pitchFamily="49" charset="0"/>
              </a:rPr>
              <a:t>time</a:t>
            </a:r>
            <a:r>
              <a:rPr kumimoji="0" lang="en-US" altLang="ko-KR">
                <a:latin typeface="맑은 고딕" pitchFamily="50" charset="-127"/>
              </a:rPr>
              <a:t>(), </a:t>
            </a:r>
            <a:r>
              <a:rPr kumimoji="0" lang="en-US" altLang="ko-KR">
                <a:latin typeface="Courier New" pitchFamily="49" charset="0"/>
              </a:rPr>
              <a:t>gmtime</a:t>
            </a:r>
            <a:r>
              <a:rPr kumimoji="0" lang="en-US" altLang="ko-KR">
                <a:latin typeface="맑은 고딕" pitchFamily="50" charset="-127"/>
              </a:rPr>
              <a:t>() provides broken-down time.</a:t>
            </a:r>
          </a:p>
          <a:p>
            <a:pPr lvl="1">
              <a:buFontTx/>
              <a:buChar char="•"/>
            </a:pPr>
            <a:r>
              <a:rPr kumimoji="0" lang="en-US" altLang="ko-KR">
                <a:latin typeface="맑은 고딕" pitchFamily="50" charset="-127"/>
              </a:rPr>
              <a:t>Atop of </a:t>
            </a:r>
            <a:r>
              <a:rPr kumimoji="0" lang="en-US" altLang="ko-KR">
                <a:latin typeface="Courier New" pitchFamily="49" charset="0"/>
              </a:rPr>
              <a:t>read</a:t>
            </a:r>
            <a:r>
              <a:rPr kumimoji="0" lang="en-US" altLang="ko-KR">
                <a:latin typeface="맑은 고딕" pitchFamily="50" charset="-127"/>
              </a:rPr>
              <a:t>(), </a:t>
            </a:r>
            <a:r>
              <a:rPr kumimoji="0" lang="en-US" altLang="ko-KR">
                <a:latin typeface="Courier New" pitchFamily="49" charset="0"/>
              </a:rPr>
              <a:t>getc</a:t>
            </a:r>
            <a:r>
              <a:rPr kumimoji="0" lang="en-US" altLang="ko-KR">
                <a:latin typeface="맑은 고딕" pitchFamily="50" charset="-127"/>
              </a:rPr>
              <a:t>() supports buffered I/O. </a:t>
            </a:r>
          </a:p>
        </p:txBody>
      </p:sp>
      <p:sp>
        <p:nvSpPr>
          <p:cNvPr id="107534" name="슬라이드 번호 개체 틀 1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CD9E72E-2675-4420-862D-D07D84D2D98B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System Programming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smtClean="0">
                <a:ea typeface="굴림" charset="-127"/>
              </a:rPr>
              <a:t> </a:t>
            </a:r>
            <a:r>
              <a:rPr lang="en-US" altLang="ko-KR" sz="2400" smtClean="0">
                <a:ea typeface="굴림" charset="-127"/>
              </a:rPr>
              <a:t>Unix System Overview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 Unix Standardization and Implementations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 File I/O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 Files and Directories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 Standard I/O Library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 System Data Files and Information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 Process Environment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 Process Control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 Process Relationships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 Signals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 Advanced I/O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 Network IPC: Sockets</a:t>
            </a:r>
          </a:p>
          <a:p>
            <a:pPr>
              <a:lnSpc>
                <a:spcPct val="90000"/>
              </a:lnSpc>
            </a:pPr>
            <a:endParaRPr lang="en-US" altLang="ko-KR" sz="2400" smtClean="0">
              <a:ea typeface="굴림" charset="-127"/>
            </a:endParaRPr>
          </a:p>
        </p:txBody>
      </p:sp>
      <p:sp>
        <p:nvSpPr>
          <p:cNvPr id="77827" name="바닥글 개체 틀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782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F66D110-62F6-4DB2-AD25-0905DDA92E76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Unix man pages</a:t>
            </a:r>
          </a:p>
        </p:txBody>
      </p:sp>
      <p:sp>
        <p:nvSpPr>
          <p:cNvPr id="109570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>
                <a:ea typeface="굴림" charset="-127"/>
              </a:rPr>
              <a:t>Sections</a:t>
            </a:r>
          </a:p>
          <a:p>
            <a:pPr lvl="1"/>
            <a:r>
              <a:rPr lang="en-US" altLang="ko-KR" sz="2000" smtClean="0">
                <a:ea typeface="굴림" charset="-127"/>
              </a:rPr>
              <a:t>1 </a:t>
            </a:r>
            <a:r>
              <a:rPr lang="en-US" altLang="ko-KR" sz="2000" smtClean="0">
                <a:latin typeface="Arial" charset="0"/>
                <a:ea typeface="굴림" charset="-127"/>
              </a:rPr>
              <a:t>–</a:t>
            </a:r>
            <a:r>
              <a:rPr lang="en-US" altLang="ko-KR" sz="2000" smtClean="0">
                <a:ea typeface="굴림" charset="-127"/>
              </a:rPr>
              <a:t> commands, e.g. ls(1)</a:t>
            </a:r>
          </a:p>
          <a:p>
            <a:pPr lvl="1"/>
            <a:r>
              <a:rPr lang="en-US" altLang="ko-KR" sz="2000" smtClean="0">
                <a:ea typeface="굴림" charset="-127"/>
              </a:rPr>
              <a:t>2 </a:t>
            </a:r>
            <a:r>
              <a:rPr lang="en-US" altLang="ko-KR" sz="2000" smtClean="0">
                <a:latin typeface="Arial" charset="0"/>
                <a:ea typeface="굴림" charset="-127"/>
              </a:rPr>
              <a:t>–</a:t>
            </a:r>
            <a:r>
              <a:rPr lang="en-US" altLang="ko-KR" sz="2000" smtClean="0">
                <a:ea typeface="굴림" charset="-127"/>
              </a:rPr>
              <a:t> system calls and error numbers, e.g. read(2)</a:t>
            </a:r>
          </a:p>
          <a:p>
            <a:pPr lvl="1"/>
            <a:r>
              <a:rPr lang="en-US" altLang="ko-KR" sz="2000" smtClean="0">
                <a:ea typeface="굴림" charset="-127"/>
              </a:rPr>
              <a:t>3 </a:t>
            </a:r>
            <a:r>
              <a:rPr lang="en-US" altLang="ko-KR" sz="2000" smtClean="0">
                <a:latin typeface="Arial" charset="0"/>
                <a:ea typeface="굴림" charset="-127"/>
              </a:rPr>
              <a:t>–</a:t>
            </a:r>
            <a:r>
              <a:rPr lang="en-US" altLang="ko-KR" sz="2000" smtClean="0">
                <a:ea typeface="굴림" charset="-127"/>
              </a:rPr>
              <a:t> functions and libraries such as 3C, 3M, etc</a:t>
            </a:r>
          </a:p>
          <a:p>
            <a:pPr lvl="1"/>
            <a:r>
              <a:rPr lang="en-US" altLang="ko-KR" sz="2000" smtClean="0">
                <a:ea typeface="굴림" charset="-127"/>
              </a:rPr>
              <a:t>4 </a:t>
            </a:r>
            <a:r>
              <a:rPr lang="en-US" altLang="ko-KR" sz="2000" smtClean="0">
                <a:latin typeface="Arial" charset="0"/>
                <a:ea typeface="굴림" charset="-127"/>
              </a:rPr>
              <a:t>–</a:t>
            </a:r>
            <a:r>
              <a:rPr lang="en-US" altLang="ko-KR" sz="2000" smtClean="0">
                <a:ea typeface="굴림" charset="-127"/>
              </a:rPr>
              <a:t> file formats, e.g. passwd(4)</a:t>
            </a:r>
          </a:p>
          <a:p>
            <a:pPr lvl="1"/>
            <a:r>
              <a:rPr lang="en-US" altLang="ko-KR" sz="2000" smtClean="0">
                <a:ea typeface="굴림" charset="-127"/>
              </a:rPr>
              <a:t>5 </a:t>
            </a:r>
            <a:r>
              <a:rPr lang="en-US" altLang="ko-KR" sz="2000" smtClean="0">
                <a:latin typeface="Arial" charset="0"/>
                <a:ea typeface="굴림" charset="-127"/>
              </a:rPr>
              <a:t>–</a:t>
            </a:r>
            <a:r>
              <a:rPr lang="en-US" altLang="ko-KR" sz="2000" smtClean="0">
                <a:ea typeface="굴림" charset="-127"/>
              </a:rPr>
              <a:t> miscellany, e.g. environ(5)</a:t>
            </a:r>
          </a:p>
          <a:p>
            <a:pPr lvl="1"/>
            <a:r>
              <a:rPr lang="en-US" altLang="ko-KR" sz="2000" smtClean="0">
                <a:ea typeface="굴림" charset="-127"/>
              </a:rPr>
              <a:t>6 </a:t>
            </a:r>
            <a:r>
              <a:rPr lang="en-US" altLang="ko-KR" sz="2000" smtClean="0">
                <a:latin typeface="Arial" charset="0"/>
                <a:ea typeface="굴림" charset="-127"/>
              </a:rPr>
              <a:t>–</a:t>
            </a:r>
            <a:r>
              <a:rPr lang="en-US" altLang="ko-KR" sz="2000" smtClean="0">
                <a:ea typeface="굴림" charset="-127"/>
              </a:rPr>
              <a:t> games and demos</a:t>
            </a:r>
          </a:p>
          <a:p>
            <a:pPr lvl="1"/>
            <a:r>
              <a:rPr lang="en-US" altLang="ko-KR" sz="2000" smtClean="0">
                <a:ea typeface="굴림" charset="-127"/>
              </a:rPr>
              <a:t>7 </a:t>
            </a:r>
            <a:r>
              <a:rPr lang="en-US" altLang="ko-KR" sz="2000" smtClean="0">
                <a:latin typeface="Arial" charset="0"/>
                <a:ea typeface="굴림" charset="-127"/>
              </a:rPr>
              <a:t>–</a:t>
            </a:r>
            <a:r>
              <a:rPr lang="en-US" altLang="ko-KR" sz="2000" smtClean="0">
                <a:ea typeface="굴림" charset="-127"/>
              </a:rPr>
              <a:t> special files, e.g. hme(7D)</a:t>
            </a:r>
          </a:p>
          <a:p>
            <a:pPr lvl="1"/>
            <a:r>
              <a:rPr lang="en-US" altLang="ko-KR" sz="2000" smtClean="0">
                <a:ea typeface="굴림" charset="-127"/>
              </a:rPr>
              <a:t>8</a:t>
            </a:r>
          </a:p>
          <a:p>
            <a:pPr lvl="1"/>
            <a:r>
              <a:rPr lang="en-US" altLang="ko-KR" sz="2000" smtClean="0">
                <a:ea typeface="굴림" charset="-127"/>
              </a:rPr>
              <a:t>9 </a:t>
            </a:r>
            <a:r>
              <a:rPr lang="en-US" altLang="ko-KR" sz="2000" smtClean="0">
                <a:latin typeface="Arial" charset="0"/>
                <a:ea typeface="굴림" charset="-127"/>
              </a:rPr>
              <a:t>–</a:t>
            </a:r>
            <a:r>
              <a:rPr lang="en-US" altLang="ko-KR" sz="2000" smtClean="0">
                <a:ea typeface="굴림" charset="-127"/>
              </a:rPr>
              <a:t> device driver interface</a:t>
            </a:r>
          </a:p>
          <a:p>
            <a:r>
              <a:rPr lang="en-US" altLang="ko-KR" sz="2400" smtClean="0">
                <a:ea typeface="굴림" charset="-127"/>
              </a:rPr>
              <a:t>/usr/man/* (/usr/local/man/*)</a:t>
            </a:r>
          </a:p>
          <a:p>
            <a:r>
              <a:rPr lang="en-US" altLang="ko-KR" sz="2400" smtClean="0">
                <a:ea typeface="굴림" charset="-127"/>
              </a:rPr>
              <a:t>Search path: MANPATH</a:t>
            </a:r>
          </a:p>
        </p:txBody>
      </p:sp>
      <p:sp>
        <p:nvSpPr>
          <p:cNvPr id="109571" name="바닥글 개체 틀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0957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890984-32A1-4B10-A049-940DC701AC6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Unix man pages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smtClean="0">
                <a:ea typeface="굴림" charset="-127"/>
              </a:rPr>
              <a:t>$ man man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400" smtClean="0">
              <a:ea typeface="굴림" charset="-127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smtClean="0">
                <a:ea typeface="굴림" charset="-127"/>
              </a:rPr>
              <a:t>$ man </a:t>
            </a:r>
            <a:r>
              <a:rPr lang="en-US" altLang="ko-KR" sz="2400" smtClean="0">
                <a:latin typeface="Arial" charset="0"/>
                <a:ea typeface="굴림" charset="-127"/>
              </a:rPr>
              <a:t>–</a:t>
            </a:r>
            <a:r>
              <a:rPr lang="en-US" altLang="ko-KR" sz="2400" smtClean="0">
                <a:ea typeface="굴림" charset="-127"/>
              </a:rPr>
              <a:t>s 1 time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smtClean="0">
                <a:ea typeface="굴림" charset="-127"/>
              </a:rPr>
              <a:t>$ man </a:t>
            </a:r>
            <a:r>
              <a:rPr lang="en-US" altLang="ko-KR" sz="2400" smtClean="0">
                <a:latin typeface="Arial" charset="0"/>
                <a:ea typeface="굴림" charset="-127"/>
              </a:rPr>
              <a:t>–</a:t>
            </a:r>
            <a:r>
              <a:rPr lang="en-US" altLang="ko-KR" sz="2400" smtClean="0">
                <a:ea typeface="굴림" charset="-127"/>
              </a:rPr>
              <a:t>s 2 time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400" smtClean="0">
              <a:ea typeface="굴림" charset="-127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smtClean="0">
                <a:ea typeface="굴림" charset="-127"/>
              </a:rPr>
              <a:t>$ man </a:t>
            </a:r>
            <a:r>
              <a:rPr lang="en-US" altLang="ko-KR" sz="2400" smtClean="0">
                <a:latin typeface="Arial" charset="0"/>
                <a:ea typeface="굴림" charset="-127"/>
              </a:rPr>
              <a:t>–</a:t>
            </a:r>
            <a:r>
              <a:rPr lang="en-US" altLang="ko-KR" sz="2400" smtClean="0">
                <a:ea typeface="굴림" charset="-127"/>
              </a:rPr>
              <a:t>s 1 intro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smtClean="0">
                <a:ea typeface="굴림" charset="-127"/>
              </a:rPr>
              <a:t>$ man </a:t>
            </a:r>
            <a:r>
              <a:rPr lang="en-US" altLang="ko-KR" sz="2400" smtClean="0">
                <a:latin typeface="Arial" charset="0"/>
                <a:ea typeface="굴림" charset="-127"/>
              </a:rPr>
              <a:t>–</a:t>
            </a:r>
            <a:r>
              <a:rPr lang="en-US" altLang="ko-KR" sz="2400" smtClean="0">
                <a:ea typeface="굴림" charset="-127"/>
              </a:rPr>
              <a:t>s 3 intro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smtClean="0">
                <a:ea typeface="굴림" charset="-127"/>
              </a:rPr>
              <a:t>$ man </a:t>
            </a:r>
            <a:r>
              <a:rPr lang="en-US" altLang="ko-KR" sz="2400" smtClean="0">
                <a:latin typeface="Arial" charset="0"/>
                <a:ea typeface="굴림" charset="-127"/>
              </a:rPr>
              <a:t>–</a:t>
            </a:r>
            <a:r>
              <a:rPr lang="en-US" altLang="ko-KR" sz="2400" smtClean="0">
                <a:ea typeface="굴림" charset="-127"/>
              </a:rPr>
              <a:t>s 3c intro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400" smtClean="0">
              <a:ea typeface="굴림" charset="-127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smtClean="0">
                <a:ea typeface="굴림" charset="-127"/>
              </a:rPr>
              <a:t>$ man md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smtClean="0">
                <a:ea typeface="굴림" charset="-127"/>
              </a:rPr>
              <a:t>$ cat /usr/man/man7/md.7 | nroff </a:t>
            </a:r>
            <a:r>
              <a:rPr lang="en-US" altLang="ko-KR" sz="2400" smtClean="0">
                <a:latin typeface="Arial" charset="0"/>
                <a:ea typeface="굴림" charset="-127"/>
              </a:rPr>
              <a:t>–</a:t>
            </a:r>
            <a:r>
              <a:rPr lang="en-US" altLang="ko-KR" sz="2400" smtClean="0">
                <a:ea typeface="굴림" charset="-127"/>
              </a:rPr>
              <a:t>man | more</a:t>
            </a:r>
          </a:p>
          <a:p>
            <a:pPr>
              <a:lnSpc>
                <a:spcPct val="90000"/>
              </a:lnSpc>
            </a:pPr>
            <a:endParaRPr lang="ko-KR" altLang="en-US" sz="2400" smtClean="0">
              <a:ea typeface="굴림" charset="-127"/>
            </a:endParaRPr>
          </a:p>
        </p:txBody>
      </p:sp>
      <p:sp>
        <p:nvSpPr>
          <p:cNvPr id="111619" name="바닥글 개체 틀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1162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31338B1-5819-41EC-8B41-2EC577E4F2F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UNIX Architecture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ko-KR" sz="2400" smtClean="0"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400" smtClean="0"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400" smtClean="0"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400" smtClean="0"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400" smtClean="0"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400" smtClean="0"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400" smtClean="0"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400" smtClean="0"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400" smtClean="0"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400" smtClean="0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400" smtClean="0">
                <a:ea typeface="굴림" charset="-127"/>
              </a:rPr>
              <a:t>Programming interface to the </a:t>
            </a:r>
            <a:r>
              <a:rPr lang="en-US" altLang="ko-KR" sz="2400" i="1" smtClean="0">
                <a:ea typeface="굴림" charset="-127"/>
              </a:rPr>
              <a:t>kernel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System call interfaces and functions in the standard C library</a:t>
            </a:r>
            <a:endParaRPr lang="en-US" altLang="ko-KR" smtClean="0">
              <a:ea typeface="굴림" charset="-127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000" smtClean="0">
              <a:ea typeface="굴림" charset="-127"/>
            </a:endParaRPr>
          </a:p>
        </p:txBody>
      </p:sp>
      <p:sp>
        <p:nvSpPr>
          <p:cNvPr id="79875" name="바닥글 개체 틀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pic>
        <p:nvPicPr>
          <p:cNvPr id="7987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700213"/>
            <a:ext cx="3505200" cy="332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7" name="슬라이드 번호 개체 틀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4E37F19-0980-4D43-B722-47EB9099BFAB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History of UNIX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>
          <a:xfrm>
            <a:off x="5715000" y="1371600"/>
            <a:ext cx="3240088" cy="47609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400" smtClean="0">
                <a:ea typeface="굴림" charset="-127"/>
              </a:rPr>
              <a:t>Adopted from Operating System Concepts </a:t>
            </a:r>
          </a:p>
          <a:p>
            <a:pPr>
              <a:lnSpc>
                <a:spcPct val="90000"/>
              </a:lnSpc>
            </a:pPr>
            <a:r>
              <a:rPr lang="en-US" altLang="ko-KR" sz="1400" smtClean="0">
                <a:ea typeface="굴림" charset="-127"/>
              </a:rPr>
              <a:t>by Abraham Silberschatz et al.</a:t>
            </a:r>
          </a:p>
          <a:p>
            <a:pPr>
              <a:lnSpc>
                <a:spcPct val="90000"/>
              </a:lnSpc>
            </a:pPr>
            <a:endParaRPr lang="en-US" altLang="ko-KR" sz="1400" smtClean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60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400" smtClean="0">
                <a:ea typeface="굴림" charset="-127"/>
              </a:rPr>
              <a:t>For a full history, refer to </a:t>
            </a:r>
            <a:r>
              <a:rPr lang="en-US" altLang="ko-KR" sz="1400" smtClean="0">
                <a:ea typeface="굴림" charset="-127"/>
                <a:hlinkClick r:id="rId3" action="ppaction://hlinkfile"/>
              </a:rPr>
              <a:t>http://www.levenez.com/unix</a:t>
            </a:r>
            <a:endParaRPr lang="en-US" altLang="ko-KR" sz="140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Char char="•"/>
            </a:pPr>
            <a:endParaRPr lang="ko-KR" altLang="en-US" sz="1400" smtClean="0">
              <a:ea typeface="굴림" charset="-127"/>
            </a:endParaRPr>
          </a:p>
        </p:txBody>
      </p:sp>
      <p:sp>
        <p:nvSpPr>
          <p:cNvPr id="8192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465CFFA-3D3D-465F-9CEB-1CB20CE8075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ko-KR"/>
          </a:p>
        </p:txBody>
      </p:sp>
      <p:sp>
        <p:nvSpPr>
          <p:cNvPr id="81924" name="바닥글 개체 틀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pic>
        <p:nvPicPr>
          <p:cNvPr id="81925" name="Picture 4"/>
          <p:cNvPicPr>
            <a:picLocks noChangeAspect="1" noChangeArrowheads="1"/>
          </p:cNvPicPr>
          <p:nvPr/>
        </p:nvPicPr>
        <p:blipFill>
          <a:blip r:embed="rId4"/>
          <a:srcRect l="17320" t="969" r="17079" b="665"/>
          <a:stretch>
            <a:fillRect/>
          </a:stretch>
        </p:blipFill>
        <p:spPr bwMode="auto">
          <a:xfrm>
            <a:off x="720725" y="1254125"/>
            <a:ext cx="4851400" cy="54610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Logging In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latin typeface="Courier New" pitchFamily="49" charset="0"/>
                <a:ea typeface="굴림" charset="-127"/>
              </a:rPr>
              <a:t>/etc/passwd</a:t>
            </a:r>
            <a:r>
              <a:rPr lang="en-US" altLang="ko-KR" smtClean="0">
                <a:ea typeface="굴림" charset="-127"/>
              </a:rPr>
              <a:t> composed of seven colon-separated fields: </a:t>
            </a:r>
          </a:p>
          <a:p>
            <a:endParaRPr lang="en-US" altLang="ko-KR" smtClean="0">
              <a:ea typeface="굴림" charset="-127"/>
            </a:endParaRPr>
          </a:p>
          <a:p>
            <a:endParaRPr lang="en-US" altLang="ko-KR" smtClean="0">
              <a:ea typeface="굴림" charset="-127"/>
            </a:endParaRPr>
          </a:p>
          <a:p>
            <a:endParaRPr lang="en-US" altLang="ko-KR" smtClean="0">
              <a:ea typeface="굴림" charset="-127"/>
            </a:endParaRPr>
          </a:p>
          <a:p>
            <a:endParaRPr lang="en-US" altLang="ko-KR" smtClean="0">
              <a:ea typeface="굴림" charset="-127"/>
            </a:endParaRPr>
          </a:p>
          <a:p>
            <a:pPr>
              <a:buFont typeface="Wingdings" pitchFamily="2" charset="2"/>
              <a:buNone/>
            </a:pPr>
            <a:endParaRPr lang="ko-KR" altLang="en-US" smtClean="0">
              <a:ea typeface="굴림" charset="-127"/>
            </a:endParaRPr>
          </a:p>
        </p:txBody>
      </p:sp>
      <p:sp>
        <p:nvSpPr>
          <p:cNvPr id="83971" name="바닥글 개체 틀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1752600" y="2546350"/>
            <a:ext cx="5681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solidFill>
                  <a:srgbClr val="808080"/>
                </a:solidFill>
                <a:latin typeface="맑은 고딕" pitchFamily="50" charset="-127"/>
              </a:rPr>
              <a:t>chl:x:401:200:Choonhwa Lee:/cise/home/chl:/bin/tcsh</a:t>
            </a:r>
          </a:p>
        </p:txBody>
      </p:sp>
      <p:sp>
        <p:nvSpPr>
          <p:cNvPr id="83973" name="Text Box 6"/>
          <p:cNvSpPr txBox="1">
            <a:spLocks noChangeArrowheads="1"/>
          </p:cNvSpPr>
          <p:nvPr/>
        </p:nvSpPr>
        <p:spPr bwMode="auto">
          <a:xfrm>
            <a:off x="1752600" y="3189288"/>
            <a:ext cx="6059488" cy="3048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400">
                <a:latin typeface="맑은 고딕" pitchFamily="50" charset="-127"/>
              </a:rPr>
              <a:t>login name:password:user ID:group ID:comment:home directory:shell</a:t>
            </a:r>
          </a:p>
        </p:txBody>
      </p:sp>
      <p:sp>
        <p:nvSpPr>
          <p:cNvPr id="83974" name="Freeform 7"/>
          <p:cNvSpPr>
            <a:spLocks/>
          </p:cNvSpPr>
          <p:nvPr/>
        </p:nvSpPr>
        <p:spPr bwMode="auto">
          <a:xfrm>
            <a:off x="1117600" y="2819400"/>
            <a:ext cx="1168400" cy="1447800"/>
          </a:xfrm>
          <a:custGeom>
            <a:avLst/>
            <a:gdLst>
              <a:gd name="T0" fmla="*/ 736 w 736"/>
              <a:gd name="T1" fmla="*/ 0 h 912"/>
              <a:gd name="T2" fmla="*/ 112 w 736"/>
              <a:gd name="T3" fmla="*/ 336 h 912"/>
              <a:gd name="T4" fmla="*/ 64 w 736"/>
              <a:gd name="T5" fmla="*/ 624 h 912"/>
              <a:gd name="T6" fmla="*/ 400 w 736"/>
              <a:gd name="T7" fmla="*/ 912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736"/>
              <a:gd name="T13" fmla="*/ 0 h 912"/>
              <a:gd name="T14" fmla="*/ 736 w 736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6" h="912">
                <a:moveTo>
                  <a:pt x="736" y="0"/>
                </a:moveTo>
                <a:cubicBezTo>
                  <a:pt x="480" y="116"/>
                  <a:pt x="224" y="232"/>
                  <a:pt x="112" y="336"/>
                </a:cubicBezTo>
                <a:cubicBezTo>
                  <a:pt x="0" y="440"/>
                  <a:pt x="16" y="528"/>
                  <a:pt x="64" y="624"/>
                </a:cubicBezTo>
                <a:cubicBezTo>
                  <a:pt x="112" y="720"/>
                  <a:pt x="256" y="816"/>
                  <a:pt x="400" y="91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lg" len="lg"/>
          </a:ln>
        </p:spPr>
        <p:txBody>
          <a:bodyPr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975" name="Text Box 9"/>
          <p:cNvSpPr txBox="1">
            <a:spLocks noChangeArrowheads="1"/>
          </p:cNvSpPr>
          <p:nvPr/>
        </p:nvSpPr>
        <p:spPr bwMode="auto">
          <a:xfrm>
            <a:off x="5594350" y="4191000"/>
            <a:ext cx="2916238" cy="36671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맑은 고딕" pitchFamily="50" charset="-127"/>
              </a:rPr>
              <a:t>[sh|csh|tcsh|bash|ksh|zsh]</a:t>
            </a:r>
          </a:p>
        </p:txBody>
      </p:sp>
      <p:sp>
        <p:nvSpPr>
          <p:cNvPr id="83976" name="Text Box 10"/>
          <p:cNvSpPr txBox="1">
            <a:spLocks noChangeArrowheads="1"/>
          </p:cNvSpPr>
          <p:nvPr/>
        </p:nvSpPr>
        <p:spPr bwMode="auto">
          <a:xfrm>
            <a:off x="2498725" y="49085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kumimoji="0" lang="ko-KR" altLang="en-US">
              <a:latin typeface="맑은 고딕" pitchFamily="50" charset="-127"/>
            </a:endParaRPr>
          </a:p>
        </p:txBody>
      </p:sp>
      <p:sp>
        <p:nvSpPr>
          <p:cNvPr id="83977" name="AutoShape 11"/>
          <p:cNvSpPr>
            <a:spLocks noChangeArrowheads="1"/>
          </p:cNvSpPr>
          <p:nvPr/>
        </p:nvSpPr>
        <p:spPr bwMode="auto">
          <a:xfrm>
            <a:off x="1752600" y="4419600"/>
            <a:ext cx="2362200" cy="1676400"/>
          </a:xfrm>
          <a:prstGeom prst="flowChartDocumen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ko-KR" sz="1400">
                <a:latin typeface="맑은 고딕" pitchFamily="50" charset="-127"/>
              </a:rPr>
              <a:t>chl: encrypted passwd </a:t>
            </a:r>
          </a:p>
          <a:p>
            <a:pPr algn="ctr"/>
            <a:r>
              <a:rPr kumimoji="0" lang="en-US" altLang="ko-KR" sz="1400">
                <a:latin typeface="맑은 고딕" pitchFamily="50" charset="-127"/>
              </a:rPr>
              <a:t>+ passwd aging</a:t>
            </a:r>
          </a:p>
        </p:txBody>
      </p:sp>
      <p:sp>
        <p:nvSpPr>
          <p:cNvPr id="83978" name="Text Box 12"/>
          <p:cNvSpPr txBox="1">
            <a:spLocks noChangeArrowheads="1"/>
          </p:cNvSpPr>
          <p:nvPr/>
        </p:nvSpPr>
        <p:spPr bwMode="auto">
          <a:xfrm>
            <a:off x="1736725" y="3994150"/>
            <a:ext cx="1430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맑은 고딕" pitchFamily="50" charset="-127"/>
              </a:rPr>
              <a:t>/etc/shadow</a:t>
            </a:r>
          </a:p>
        </p:txBody>
      </p:sp>
      <p:sp>
        <p:nvSpPr>
          <p:cNvPr id="83979" name="Freeform 13"/>
          <p:cNvSpPr>
            <a:spLocks/>
          </p:cNvSpPr>
          <p:nvPr/>
        </p:nvSpPr>
        <p:spPr bwMode="auto">
          <a:xfrm>
            <a:off x="6858000" y="2895600"/>
            <a:ext cx="1295400" cy="1295400"/>
          </a:xfrm>
          <a:custGeom>
            <a:avLst/>
            <a:gdLst>
              <a:gd name="T0" fmla="*/ 0 w 816"/>
              <a:gd name="T1" fmla="*/ 0 h 816"/>
              <a:gd name="T2" fmla="*/ 624 w 816"/>
              <a:gd name="T3" fmla="*/ 144 h 816"/>
              <a:gd name="T4" fmla="*/ 816 w 816"/>
              <a:gd name="T5" fmla="*/ 816 h 816"/>
              <a:gd name="T6" fmla="*/ 0 60000 65536"/>
              <a:gd name="T7" fmla="*/ 0 60000 65536"/>
              <a:gd name="T8" fmla="*/ 0 60000 65536"/>
              <a:gd name="T9" fmla="*/ 0 w 816"/>
              <a:gd name="T10" fmla="*/ 0 h 816"/>
              <a:gd name="T11" fmla="*/ 816 w 816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816">
                <a:moveTo>
                  <a:pt x="0" y="0"/>
                </a:moveTo>
                <a:cubicBezTo>
                  <a:pt x="244" y="4"/>
                  <a:pt x="488" y="8"/>
                  <a:pt x="624" y="144"/>
                </a:cubicBezTo>
                <a:cubicBezTo>
                  <a:pt x="760" y="280"/>
                  <a:pt x="784" y="712"/>
                  <a:pt x="816" y="8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  <p:txBody>
          <a:bodyPr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980" name="AutoShape 14"/>
          <p:cNvSpPr>
            <a:spLocks noChangeArrowheads="1"/>
          </p:cNvSpPr>
          <p:nvPr/>
        </p:nvSpPr>
        <p:spPr bwMode="auto">
          <a:xfrm>
            <a:off x="4724400" y="4876800"/>
            <a:ext cx="2209800" cy="1219200"/>
          </a:xfrm>
          <a:prstGeom prst="flowChartDocumen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algn="ctr"/>
            <a:r>
              <a:rPr kumimoji="0" lang="en-US" altLang="ko-KR" sz="1400">
                <a:latin typeface="맑은 고딕" pitchFamily="50" charset="-127"/>
              </a:rPr>
              <a:t>hlab::200:chl,helal,…</a:t>
            </a:r>
          </a:p>
        </p:txBody>
      </p:sp>
      <p:sp>
        <p:nvSpPr>
          <p:cNvPr id="83981" name="Freeform 15"/>
          <p:cNvSpPr>
            <a:spLocks/>
          </p:cNvSpPr>
          <p:nvPr/>
        </p:nvSpPr>
        <p:spPr bwMode="auto">
          <a:xfrm>
            <a:off x="3057525" y="2847975"/>
            <a:ext cx="1828800" cy="1981200"/>
          </a:xfrm>
          <a:custGeom>
            <a:avLst/>
            <a:gdLst>
              <a:gd name="T0" fmla="*/ 0 w 1152"/>
              <a:gd name="T1" fmla="*/ 0 h 1248"/>
              <a:gd name="T2" fmla="*/ 1152 w 1152"/>
              <a:gd name="T3" fmla="*/ 1248 h 1248"/>
              <a:gd name="T4" fmla="*/ 0 60000 65536"/>
              <a:gd name="T5" fmla="*/ 0 60000 65536"/>
              <a:gd name="T6" fmla="*/ 0 w 1152"/>
              <a:gd name="T7" fmla="*/ 0 h 1248"/>
              <a:gd name="T8" fmla="*/ 1152 w 1152"/>
              <a:gd name="T9" fmla="*/ 1248 h 12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52" h="1248">
                <a:moveTo>
                  <a:pt x="0" y="0"/>
                </a:moveTo>
                <a:cubicBezTo>
                  <a:pt x="488" y="552"/>
                  <a:pt x="976" y="1104"/>
                  <a:pt x="1152" y="1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  <p:txBody>
          <a:bodyPr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982" name="Text Box 16"/>
          <p:cNvSpPr txBox="1">
            <a:spLocks noChangeArrowheads="1"/>
          </p:cNvSpPr>
          <p:nvPr/>
        </p:nvSpPr>
        <p:spPr bwMode="auto">
          <a:xfrm>
            <a:off x="4800600" y="4510088"/>
            <a:ext cx="1247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맑은 고딕" pitchFamily="50" charset="-127"/>
              </a:rPr>
              <a:t>/etc/group</a:t>
            </a:r>
          </a:p>
        </p:txBody>
      </p:sp>
      <p:sp>
        <p:nvSpPr>
          <p:cNvPr id="83983" name="슬라이드 번호 개체 틀 1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0634D4D-CD2D-47EC-AEA4-79E267DA964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Files and Directories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 smtClean="0">
                <a:ea typeface="굴림" charset="-127"/>
              </a:rPr>
              <a:t>UNIX file system: a hierarchical arrangement of directories and files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File	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A directory is a file that contains directory entries.</a:t>
            </a:r>
          </a:p>
          <a:p>
            <a:pPr>
              <a:lnSpc>
                <a:spcPct val="80000"/>
              </a:lnSpc>
            </a:pPr>
            <a:r>
              <a:rPr lang="en-US" altLang="ko-KR" sz="2400" smtClean="0">
                <a:ea typeface="굴림" charset="-127"/>
              </a:rPr>
              <a:t>Filename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At least 255 character filenames (Most commercial UNIX)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Special names: </a:t>
            </a:r>
            <a:r>
              <a:rPr lang="en-US" altLang="ko-KR" sz="2000" smtClean="0">
                <a:latin typeface="Arial" charset="0"/>
                <a:ea typeface="굴림" charset="-127"/>
              </a:rPr>
              <a:t>“</a:t>
            </a:r>
            <a:r>
              <a:rPr lang="en-US" altLang="ko-KR" sz="2000" smtClean="0">
                <a:ea typeface="굴림" charset="-127"/>
              </a:rPr>
              <a:t>/</a:t>
            </a:r>
            <a:r>
              <a:rPr lang="en-US" altLang="ko-KR" sz="2000" smtClean="0">
                <a:latin typeface="Arial" charset="0"/>
                <a:ea typeface="굴림" charset="-127"/>
              </a:rPr>
              <a:t>”</a:t>
            </a:r>
            <a:r>
              <a:rPr lang="en-US" altLang="ko-KR" sz="2000" smtClean="0">
                <a:ea typeface="굴림" charset="-127"/>
              </a:rPr>
              <a:t>, </a:t>
            </a:r>
            <a:r>
              <a:rPr lang="en-US" altLang="ko-KR" sz="2000" smtClean="0">
                <a:latin typeface="Arial" charset="0"/>
                <a:ea typeface="굴림" charset="-127"/>
              </a:rPr>
              <a:t>“</a:t>
            </a:r>
            <a:r>
              <a:rPr lang="en-US" altLang="ko-KR" sz="2000" smtClean="0">
                <a:ea typeface="굴림" charset="-127"/>
              </a:rPr>
              <a:t>.</a:t>
            </a:r>
            <a:r>
              <a:rPr lang="en-US" altLang="ko-KR" sz="2000" smtClean="0">
                <a:latin typeface="Arial" charset="0"/>
                <a:ea typeface="굴림" charset="-127"/>
              </a:rPr>
              <a:t>”</a:t>
            </a:r>
            <a:r>
              <a:rPr lang="en-US" altLang="ko-KR" sz="2000" smtClean="0">
                <a:ea typeface="굴림" charset="-127"/>
              </a:rPr>
              <a:t>, and </a:t>
            </a:r>
            <a:r>
              <a:rPr lang="en-US" altLang="ko-KR" sz="2000" smtClean="0">
                <a:latin typeface="Arial" charset="0"/>
                <a:ea typeface="굴림" charset="-127"/>
              </a:rPr>
              <a:t>“</a:t>
            </a:r>
            <a:r>
              <a:rPr lang="en-US" altLang="ko-KR" sz="2000" smtClean="0">
                <a:ea typeface="굴림" charset="-127"/>
              </a:rPr>
              <a:t>..</a:t>
            </a:r>
            <a:r>
              <a:rPr lang="en-US" altLang="ko-KR" sz="2000" smtClean="0">
                <a:latin typeface="Arial" charset="0"/>
                <a:ea typeface="굴림" charset="-127"/>
              </a:rPr>
              <a:t>”</a:t>
            </a:r>
            <a:endParaRPr lang="en-US" altLang="ko-KR" sz="2000" smtClean="0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400" smtClean="0">
                <a:ea typeface="굴림" charset="-127"/>
              </a:rPr>
              <a:t>Pathname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A sequence of zero or more file names, separated by slash, and optionally starting with a slash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Absolute pathname vs. relative pathname</a:t>
            </a:r>
          </a:p>
          <a:p>
            <a:pPr>
              <a:lnSpc>
                <a:spcPct val="80000"/>
              </a:lnSpc>
            </a:pPr>
            <a:r>
              <a:rPr lang="en-US" altLang="ko-KR" sz="2400" smtClean="0">
                <a:ea typeface="굴림" charset="-127"/>
              </a:rPr>
              <a:t>Current Working Directory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latin typeface="Arial" charset="0"/>
                <a:ea typeface="굴림" charset="-127"/>
              </a:rPr>
              <a:t>“</a:t>
            </a:r>
            <a:r>
              <a:rPr lang="en-US" altLang="ko-KR" sz="2000" smtClean="0">
                <a:ea typeface="굴림" charset="-127"/>
              </a:rPr>
              <a:t>.</a:t>
            </a:r>
            <a:r>
              <a:rPr lang="en-US" altLang="ko-KR" sz="2000" smtClean="0">
                <a:latin typeface="Arial" charset="0"/>
                <a:ea typeface="굴림" charset="-127"/>
              </a:rPr>
              <a:t>”</a:t>
            </a:r>
            <a:endParaRPr lang="en-US" altLang="ko-KR" sz="2000" smtClean="0">
              <a:ea typeface="굴림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pwd</a:t>
            </a:r>
          </a:p>
        </p:txBody>
      </p:sp>
      <p:sp>
        <p:nvSpPr>
          <p:cNvPr id="86019" name="바닥글 개체 틀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8602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C8BF8A-9DA6-48F6-AC33-241281BBB800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UNIX File System</a:t>
            </a:r>
          </a:p>
        </p:txBody>
      </p:sp>
      <p:sp>
        <p:nvSpPr>
          <p:cNvPr id="88066" name="바닥글 개체 틀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88067" name="Text Box 4"/>
          <p:cNvSpPr txBox="1">
            <a:spLocks noChangeArrowheads="1"/>
          </p:cNvSpPr>
          <p:nvPr/>
        </p:nvSpPr>
        <p:spPr bwMode="auto">
          <a:xfrm>
            <a:off x="2338388" y="1690688"/>
            <a:ext cx="271462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맑은 고딕" pitchFamily="50" charset="-127"/>
              </a:rPr>
              <a:t>/</a:t>
            </a:r>
          </a:p>
        </p:txBody>
      </p:sp>
      <p:sp>
        <p:nvSpPr>
          <p:cNvPr id="88068" name="Text Box 5"/>
          <p:cNvSpPr txBox="1">
            <a:spLocks noChangeArrowheads="1"/>
          </p:cNvSpPr>
          <p:nvPr/>
        </p:nvSpPr>
        <p:spPr bwMode="auto">
          <a:xfrm>
            <a:off x="738188" y="2376488"/>
            <a:ext cx="622300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맑은 고딕" pitchFamily="50" charset="-127"/>
              </a:rPr>
              <a:t>proc</a:t>
            </a:r>
          </a:p>
        </p:txBody>
      </p:sp>
      <p:sp>
        <p:nvSpPr>
          <p:cNvPr id="88069" name="Text Box 6"/>
          <p:cNvSpPr txBox="1">
            <a:spLocks noChangeArrowheads="1"/>
          </p:cNvSpPr>
          <p:nvPr/>
        </p:nvSpPr>
        <p:spPr bwMode="auto">
          <a:xfrm>
            <a:off x="1804988" y="2605088"/>
            <a:ext cx="495300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맑은 고딕" pitchFamily="50" charset="-127"/>
              </a:rPr>
              <a:t>usr</a:t>
            </a:r>
          </a:p>
        </p:txBody>
      </p:sp>
      <p:sp>
        <p:nvSpPr>
          <p:cNvPr id="88070" name="Text Box 7"/>
          <p:cNvSpPr txBox="1">
            <a:spLocks noChangeArrowheads="1"/>
          </p:cNvSpPr>
          <p:nvPr/>
        </p:nvSpPr>
        <p:spPr bwMode="auto">
          <a:xfrm>
            <a:off x="2338388" y="3367088"/>
            <a:ext cx="895350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맑은 고딕" pitchFamily="50" charset="-127"/>
              </a:rPr>
              <a:t>include</a:t>
            </a:r>
          </a:p>
        </p:txBody>
      </p:sp>
      <p:sp>
        <p:nvSpPr>
          <p:cNvPr id="88071" name="Text Box 8"/>
          <p:cNvSpPr txBox="1">
            <a:spLocks noChangeArrowheads="1"/>
          </p:cNvSpPr>
          <p:nvPr/>
        </p:nvSpPr>
        <p:spPr bwMode="auto">
          <a:xfrm>
            <a:off x="1347788" y="3367088"/>
            <a:ext cx="415925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맑은 고딕" pitchFamily="50" charset="-127"/>
              </a:rPr>
              <a:t>lib</a:t>
            </a:r>
          </a:p>
        </p:txBody>
      </p:sp>
      <p:sp>
        <p:nvSpPr>
          <p:cNvPr id="88072" name="Text Box 9"/>
          <p:cNvSpPr txBox="1">
            <a:spLocks noChangeArrowheads="1"/>
          </p:cNvSpPr>
          <p:nvPr/>
        </p:nvSpPr>
        <p:spPr bwMode="auto">
          <a:xfrm>
            <a:off x="5114925" y="2147888"/>
            <a:ext cx="485775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맑은 고딕" pitchFamily="50" charset="-127"/>
              </a:rPr>
              <a:t>etc</a:t>
            </a:r>
          </a:p>
        </p:txBody>
      </p:sp>
      <p:sp>
        <p:nvSpPr>
          <p:cNvPr id="88073" name="Text Box 10"/>
          <p:cNvSpPr txBox="1">
            <a:spLocks noChangeArrowheads="1"/>
          </p:cNvSpPr>
          <p:nvPr/>
        </p:nvSpPr>
        <p:spPr bwMode="auto">
          <a:xfrm>
            <a:off x="3633788" y="2466975"/>
            <a:ext cx="747712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맑은 고딕" pitchFamily="50" charset="-127"/>
              </a:rPr>
              <a:t>home</a:t>
            </a:r>
          </a:p>
        </p:txBody>
      </p:sp>
      <p:sp>
        <p:nvSpPr>
          <p:cNvPr id="88074" name="Text Box 11"/>
          <p:cNvSpPr txBox="1">
            <a:spLocks noChangeArrowheads="1"/>
          </p:cNvSpPr>
          <p:nvPr/>
        </p:nvSpPr>
        <p:spPr bwMode="auto">
          <a:xfrm>
            <a:off x="2185988" y="4219575"/>
            <a:ext cx="501650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맑은 고딕" pitchFamily="50" charset="-127"/>
              </a:rPr>
              <a:t>sys</a:t>
            </a:r>
          </a:p>
        </p:txBody>
      </p:sp>
      <p:sp>
        <p:nvSpPr>
          <p:cNvPr id="88075" name="Text Box 20"/>
          <p:cNvSpPr txBox="1">
            <a:spLocks noChangeArrowheads="1"/>
          </p:cNvSpPr>
          <p:nvPr/>
        </p:nvSpPr>
        <p:spPr bwMode="auto">
          <a:xfrm>
            <a:off x="4014788" y="3290888"/>
            <a:ext cx="46831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맑은 고딕" pitchFamily="50" charset="-127"/>
              </a:rPr>
              <a:t>chl</a:t>
            </a:r>
          </a:p>
        </p:txBody>
      </p:sp>
      <p:sp>
        <p:nvSpPr>
          <p:cNvPr id="88076" name="Text Box 21"/>
          <p:cNvSpPr txBox="1">
            <a:spLocks noChangeArrowheads="1"/>
          </p:cNvSpPr>
          <p:nvPr/>
        </p:nvSpPr>
        <p:spPr bwMode="auto">
          <a:xfrm>
            <a:off x="5233988" y="4052888"/>
            <a:ext cx="409575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맑은 고딕" pitchFamily="50" charset="-127"/>
              </a:rPr>
              <a:t>os</a:t>
            </a:r>
          </a:p>
        </p:txBody>
      </p:sp>
      <p:sp>
        <p:nvSpPr>
          <p:cNvPr id="88077" name="Text Box 22"/>
          <p:cNvSpPr txBox="1">
            <a:spLocks noChangeArrowheads="1"/>
          </p:cNvSpPr>
          <p:nvPr/>
        </p:nvSpPr>
        <p:spPr bwMode="auto">
          <a:xfrm>
            <a:off x="2871788" y="5119688"/>
            <a:ext cx="769937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맑은 고딕" pitchFamily="50" charset="-127"/>
              </a:rPr>
              <a:t>prog1</a:t>
            </a:r>
          </a:p>
        </p:txBody>
      </p:sp>
      <p:sp>
        <p:nvSpPr>
          <p:cNvPr id="88078" name="Text Box 23"/>
          <p:cNvSpPr txBox="1">
            <a:spLocks noChangeArrowheads="1"/>
          </p:cNvSpPr>
          <p:nvPr/>
        </p:nvSpPr>
        <p:spPr bwMode="auto">
          <a:xfrm>
            <a:off x="3481388" y="4281488"/>
            <a:ext cx="1120775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맑은 고딕" pitchFamily="50" charset="-127"/>
              </a:rPr>
              <a:t>syst-prog</a:t>
            </a:r>
          </a:p>
        </p:txBody>
      </p:sp>
      <p:sp>
        <p:nvSpPr>
          <p:cNvPr id="88079" name="Text Box 24"/>
          <p:cNvSpPr txBox="1">
            <a:spLocks noChangeArrowheads="1"/>
          </p:cNvSpPr>
          <p:nvPr/>
        </p:nvSpPr>
        <p:spPr bwMode="auto">
          <a:xfrm>
            <a:off x="3709988" y="5119688"/>
            <a:ext cx="769937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맑은 고딕" pitchFamily="50" charset="-127"/>
              </a:rPr>
              <a:t>prog2</a:t>
            </a:r>
          </a:p>
        </p:txBody>
      </p:sp>
      <p:sp>
        <p:nvSpPr>
          <p:cNvPr id="88080" name="Text Box 25"/>
          <p:cNvSpPr txBox="1">
            <a:spLocks noChangeArrowheads="1"/>
          </p:cNvSpPr>
          <p:nvPr/>
        </p:nvSpPr>
        <p:spPr bwMode="auto">
          <a:xfrm>
            <a:off x="4616450" y="5119688"/>
            <a:ext cx="769938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맑은 고딕" pitchFamily="50" charset="-127"/>
              </a:rPr>
              <a:t>prog3</a:t>
            </a:r>
          </a:p>
        </p:txBody>
      </p:sp>
      <p:sp>
        <p:nvSpPr>
          <p:cNvPr id="88081" name="Line 27"/>
          <p:cNvSpPr>
            <a:spLocks noChangeShapeType="1"/>
          </p:cNvSpPr>
          <p:nvPr/>
        </p:nvSpPr>
        <p:spPr bwMode="auto">
          <a:xfrm flipH="1">
            <a:off x="2185988" y="214788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8082" name="Line 28"/>
          <p:cNvSpPr>
            <a:spLocks noChangeShapeType="1"/>
          </p:cNvSpPr>
          <p:nvPr/>
        </p:nvSpPr>
        <p:spPr bwMode="auto">
          <a:xfrm flipH="1">
            <a:off x="1423988" y="2147888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8083" name="Line 29"/>
          <p:cNvSpPr>
            <a:spLocks noChangeShapeType="1"/>
          </p:cNvSpPr>
          <p:nvPr/>
        </p:nvSpPr>
        <p:spPr bwMode="auto">
          <a:xfrm>
            <a:off x="2262188" y="2986088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8084" name="Line 30"/>
          <p:cNvSpPr>
            <a:spLocks noChangeShapeType="1"/>
          </p:cNvSpPr>
          <p:nvPr/>
        </p:nvSpPr>
        <p:spPr bwMode="auto">
          <a:xfrm flipH="1">
            <a:off x="1804988" y="2986088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8085" name="Line 31"/>
          <p:cNvSpPr>
            <a:spLocks noChangeShapeType="1"/>
          </p:cNvSpPr>
          <p:nvPr/>
        </p:nvSpPr>
        <p:spPr bwMode="auto">
          <a:xfrm flipH="1">
            <a:off x="2414588" y="3748088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8086" name="Line 32"/>
          <p:cNvSpPr>
            <a:spLocks noChangeShapeType="1"/>
          </p:cNvSpPr>
          <p:nvPr/>
        </p:nvSpPr>
        <p:spPr bwMode="auto">
          <a:xfrm flipH="1">
            <a:off x="1576388" y="3824288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8087" name="Line 33"/>
          <p:cNvSpPr>
            <a:spLocks noChangeShapeType="1"/>
          </p:cNvSpPr>
          <p:nvPr/>
        </p:nvSpPr>
        <p:spPr bwMode="auto">
          <a:xfrm flipH="1">
            <a:off x="1957388" y="466248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8088" name="Line 34"/>
          <p:cNvSpPr>
            <a:spLocks noChangeShapeType="1"/>
          </p:cNvSpPr>
          <p:nvPr/>
        </p:nvSpPr>
        <p:spPr bwMode="auto">
          <a:xfrm>
            <a:off x="2795588" y="2071688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8089" name="Line 35"/>
          <p:cNvSpPr>
            <a:spLocks noChangeShapeType="1"/>
          </p:cNvSpPr>
          <p:nvPr/>
        </p:nvSpPr>
        <p:spPr bwMode="auto">
          <a:xfrm>
            <a:off x="2719388" y="1919288"/>
            <a:ext cx="2209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8090" name="Line 36"/>
          <p:cNvSpPr>
            <a:spLocks noChangeShapeType="1"/>
          </p:cNvSpPr>
          <p:nvPr/>
        </p:nvSpPr>
        <p:spPr bwMode="auto">
          <a:xfrm>
            <a:off x="3938588" y="2833688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8091" name="Line 37"/>
          <p:cNvSpPr>
            <a:spLocks noChangeShapeType="1"/>
          </p:cNvSpPr>
          <p:nvPr/>
        </p:nvSpPr>
        <p:spPr bwMode="auto">
          <a:xfrm flipH="1">
            <a:off x="3938588" y="36718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8092" name="Line 38"/>
          <p:cNvSpPr>
            <a:spLocks noChangeShapeType="1"/>
          </p:cNvSpPr>
          <p:nvPr/>
        </p:nvSpPr>
        <p:spPr bwMode="auto">
          <a:xfrm flipH="1">
            <a:off x="3328988" y="47386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8093" name="Line 39"/>
          <p:cNvSpPr>
            <a:spLocks noChangeShapeType="1"/>
          </p:cNvSpPr>
          <p:nvPr/>
        </p:nvSpPr>
        <p:spPr bwMode="auto">
          <a:xfrm>
            <a:off x="3786188" y="473868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8094" name="Line 40"/>
          <p:cNvSpPr>
            <a:spLocks noChangeShapeType="1"/>
          </p:cNvSpPr>
          <p:nvPr/>
        </p:nvSpPr>
        <p:spPr bwMode="auto">
          <a:xfrm>
            <a:off x="4243388" y="4738688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8095" name="Line 41"/>
          <p:cNvSpPr>
            <a:spLocks noChangeShapeType="1"/>
          </p:cNvSpPr>
          <p:nvPr/>
        </p:nvSpPr>
        <p:spPr bwMode="auto">
          <a:xfrm>
            <a:off x="4395788" y="3671888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8096" name="Text Box 42"/>
          <p:cNvSpPr txBox="1">
            <a:spLocks noChangeArrowheads="1"/>
          </p:cNvSpPr>
          <p:nvPr/>
        </p:nvSpPr>
        <p:spPr bwMode="auto">
          <a:xfrm>
            <a:off x="6072188" y="1946275"/>
            <a:ext cx="2767012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0" lang="ko-KR" altLang="en-US">
              <a:latin typeface="맑은 고딕" pitchFamily="50" charset="-127"/>
            </a:endParaRPr>
          </a:p>
          <a:p>
            <a:r>
              <a:rPr kumimoji="0" lang="en-US" altLang="ko-KR">
                <a:latin typeface="맑은 고딕" pitchFamily="50" charset="-127"/>
              </a:rPr>
              <a:t>$ </a:t>
            </a:r>
            <a:r>
              <a:rPr kumimoji="0" lang="en-US" altLang="ko-KR" b="1">
                <a:latin typeface="맑은 고딕" pitchFamily="50" charset="-127"/>
              </a:rPr>
              <a:t>pwd</a:t>
            </a:r>
          </a:p>
          <a:p>
            <a:r>
              <a:rPr kumimoji="0" lang="en-US" altLang="ko-KR">
                <a:latin typeface="맑은 고딕" pitchFamily="50" charset="-127"/>
              </a:rPr>
              <a:t>/home/chl</a:t>
            </a:r>
          </a:p>
          <a:p>
            <a:endParaRPr kumimoji="0" lang="en-US" altLang="ko-KR">
              <a:latin typeface="맑은 고딕" pitchFamily="50" charset="-127"/>
            </a:endParaRPr>
          </a:p>
          <a:p>
            <a:r>
              <a:rPr kumimoji="0" lang="en-US" altLang="ko-KR">
                <a:latin typeface="맑은 고딕" pitchFamily="50" charset="-127"/>
              </a:rPr>
              <a:t>$ </a:t>
            </a:r>
            <a:r>
              <a:rPr kumimoji="0" lang="en-US" altLang="ko-KR" b="1">
                <a:latin typeface="맑은 고딕" pitchFamily="50" charset="-127"/>
              </a:rPr>
              <a:t>ls syst-prog</a:t>
            </a:r>
          </a:p>
          <a:p>
            <a:r>
              <a:rPr kumimoji="0" lang="en-US" altLang="ko-KR">
                <a:latin typeface="맑은 고딕" pitchFamily="50" charset="-127"/>
              </a:rPr>
              <a:t>prog1 prog2 prog3</a:t>
            </a:r>
          </a:p>
          <a:p>
            <a:endParaRPr kumimoji="0" lang="en-US" altLang="ko-KR">
              <a:latin typeface="맑은 고딕" pitchFamily="50" charset="-127"/>
            </a:endParaRPr>
          </a:p>
          <a:p>
            <a:r>
              <a:rPr kumimoji="0" lang="en-US" altLang="ko-KR">
                <a:latin typeface="맑은 고딕" pitchFamily="50" charset="-127"/>
              </a:rPr>
              <a:t>$ </a:t>
            </a:r>
            <a:r>
              <a:rPr kumimoji="0" lang="en-US" altLang="ko-KR" b="1">
                <a:latin typeface="맑은 고딕" pitchFamily="50" charset="-127"/>
              </a:rPr>
              <a:t>ls ../././chl/syst-prog</a:t>
            </a:r>
          </a:p>
          <a:p>
            <a:r>
              <a:rPr kumimoji="0" lang="en-US" altLang="ko-KR">
                <a:latin typeface="맑은 고딕" pitchFamily="50" charset="-127"/>
              </a:rPr>
              <a:t>prog1 prog2 prog3</a:t>
            </a:r>
          </a:p>
          <a:p>
            <a:endParaRPr kumimoji="0" lang="en-US" altLang="ko-KR">
              <a:latin typeface="맑은 고딕" pitchFamily="50" charset="-127"/>
            </a:endParaRPr>
          </a:p>
          <a:p>
            <a:r>
              <a:rPr kumimoji="0" lang="en-US" altLang="ko-KR">
                <a:latin typeface="맑은 고딕" pitchFamily="50" charset="-127"/>
              </a:rPr>
              <a:t>$ </a:t>
            </a:r>
            <a:r>
              <a:rPr kumimoji="0" lang="en-US" altLang="ko-KR" b="1">
                <a:latin typeface="맑은 고딕" pitchFamily="50" charset="-127"/>
              </a:rPr>
              <a:t>ls /home/chl/syst-prog</a:t>
            </a:r>
          </a:p>
          <a:p>
            <a:r>
              <a:rPr kumimoji="0" lang="en-US" altLang="ko-KR">
                <a:latin typeface="맑은 고딕" pitchFamily="50" charset="-127"/>
              </a:rPr>
              <a:t>prog1 prog2 prog3</a:t>
            </a:r>
          </a:p>
        </p:txBody>
      </p:sp>
      <p:sp>
        <p:nvSpPr>
          <p:cNvPr id="88097" name="Text Box 43"/>
          <p:cNvSpPr txBox="1">
            <a:spLocks noChangeArrowheads="1"/>
          </p:cNvSpPr>
          <p:nvPr/>
        </p:nvSpPr>
        <p:spPr bwMode="auto">
          <a:xfrm>
            <a:off x="1528763" y="5257800"/>
            <a:ext cx="920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맑은 고딕" pitchFamily="50" charset="-127"/>
              </a:rPr>
              <a:t>errno.h</a:t>
            </a:r>
          </a:p>
          <a:p>
            <a:r>
              <a:rPr kumimoji="0" lang="en-US" altLang="ko-KR">
                <a:latin typeface="맑은 고딕" pitchFamily="50" charset="-127"/>
              </a:rPr>
              <a:t>types.h</a:t>
            </a:r>
          </a:p>
          <a:p>
            <a:r>
              <a:rPr kumimoji="0" lang="en-US" altLang="ko-KR">
                <a:latin typeface="맑은 고딕" pitchFamily="50" charset="-127"/>
              </a:rPr>
              <a:t>….</a:t>
            </a:r>
          </a:p>
        </p:txBody>
      </p:sp>
      <p:sp>
        <p:nvSpPr>
          <p:cNvPr id="88098" name="Text Box 44"/>
          <p:cNvSpPr txBox="1">
            <a:spLocks noChangeArrowheads="1"/>
          </p:cNvSpPr>
          <p:nvPr/>
        </p:nvSpPr>
        <p:spPr bwMode="auto">
          <a:xfrm>
            <a:off x="1008063" y="4427538"/>
            <a:ext cx="9175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맑은 고딕" pitchFamily="50" charset="-127"/>
              </a:rPr>
              <a:t>stdio.h</a:t>
            </a:r>
          </a:p>
          <a:p>
            <a:r>
              <a:rPr kumimoji="0" lang="en-US" altLang="ko-KR">
                <a:latin typeface="맑은 고딕" pitchFamily="50" charset="-127"/>
              </a:rPr>
              <a:t>stdlib.h</a:t>
            </a:r>
          </a:p>
          <a:p>
            <a:r>
              <a:rPr kumimoji="0" lang="en-US" altLang="ko-KR">
                <a:latin typeface="맑은 고딕" pitchFamily="50" charset="-127"/>
              </a:rPr>
              <a:t>…</a:t>
            </a:r>
          </a:p>
        </p:txBody>
      </p:sp>
      <p:sp>
        <p:nvSpPr>
          <p:cNvPr id="88099" name="슬라이드 번호 개체 틀 3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D1FC81-83DE-4E38-B343-F5855C79308C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Input and Output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File descriptors: small non-negative integers to identify the files</a:t>
            </a:r>
          </a:p>
          <a:p>
            <a:r>
              <a:rPr lang="en-US" altLang="ko-KR" smtClean="0">
                <a:ea typeface="굴림" charset="-127"/>
              </a:rPr>
              <a:t>Standard input, output, and error</a:t>
            </a:r>
          </a:p>
          <a:p>
            <a:pPr lvl="1"/>
            <a:r>
              <a:rPr lang="en-US" altLang="ko-KR" smtClean="0">
                <a:ea typeface="굴림" charset="-127"/>
              </a:rPr>
              <a:t>stdin, stdout, and stderr</a:t>
            </a:r>
          </a:p>
          <a:p>
            <a:pPr lvl="1"/>
            <a:r>
              <a:rPr lang="en-US" altLang="ko-KR" smtClean="0">
                <a:ea typeface="굴림" charset="-127"/>
              </a:rPr>
              <a:t>Redirections: </a:t>
            </a:r>
            <a:r>
              <a:rPr lang="en-US" altLang="ko-KR" smtClean="0">
                <a:latin typeface="Arial" charset="0"/>
                <a:ea typeface="굴림" charset="-127"/>
              </a:rPr>
              <a:t>“</a:t>
            </a:r>
            <a:r>
              <a:rPr lang="en-US" altLang="ko-KR" smtClean="0">
                <a:ea typeface="굴림" charset="-127"/>
              </a:rPr>
              <a:t>&lt;</a:t>
            </a:r>
            <a:r>
              <a:rPr lang="en-US" altLang="ko-KR" smtClean="0">
                <a:latin typeface="Arial" charset="0"/>
                <a:ea typeface="굴림" charset="-127"/>
              </a:rPr>
              <a:t>“</a:t>
            </a:r>
            <a:r>
              <a:rPr lang="en-US" altLang="ko-KR" smtClean="0">
                <a:ea typeface="굴림" charset="-127"/>
              </a:rPr>
              <a:t>, </a:t>
            </a:r>
            <a:r>
              <a:rPr lang="en-US" altLang="ko-KR" smtClean="0">
                <a:latin typeface="Arial" charset="0"/>
                <a:ea typeface="굴림" charset="-127"/>
              </a:rPr>
              <a:t>“</a:t>
            </a:r>
            <a:r>
              <a:rPr lang="en-US" altLang="ko-KR" smtClean="0">
                <a:ea typeface="굴림" charset="-127"/>
              </a:rPr>
              <a:t>&gt;</a:t>
            </a:r>
            <a:r>
              <a:rPr lang="en-US" altLang="ko-KR" smtClean="0">
                <a:latin typeface="Arial" charset="0"/>
                <a:ea typeface="굴림" charset="-127"/>
              </a:rPr>
              <a:t>”</a:t>
            </a:r>
            <a:r>
              <a:rPr lang="en-US" altLang="ko-KR" smtClean="0">
                <a:ea typeface="굴림" charset="-127"/>
              </a:rPr>
              <a:t>, and </a:t>
            </a:r>
            <a:r>
              <a:rPr lang="en-US" altLang="ko-KR" smtClean="0">
                <a:latin typeface="Arial" charset="0"/>
                <a:ea typeface="굴림" charset="-127"/>
              </a:rPr>
              <a:t>“</a:t>
            </a:r>
            <a:r>
              <a:rPr lang="en-US" altLang="ko-KR" smtClean="0">
                <a:ea typeface="굴림" charset="-127"/>
              </a:rPr>
              <a:t>&gt;&amp;</a:t>
            </a:r>
            <a:r>
              <a:rPr lang="en-US" altLang="ko-KR" smtClean="0">
                <a:latin typeface="Arial" charset="0"/>
                <a:ea typeface="굴림" charset="-127"/>
              </a:rPr>
              <a:t>”</a:t>
            </a:r>
            <a:r>
              <a:rPr lang="en-US" altLang="ko-KR" smtClean="0">
                <a:ea typeface="굴림" charset="-127"/>
              </a:rPr>
              <a:t> in the case of csh</a:t>
            </a:r>
          </a:p>
          <a:p>
            <a:r>
              <a:rPr lang="en-US" altLang="ko-KR" smtClean="0">
                <a:ea typeface="굴림" charset="-127"/>
              </a:rPr>
              <a:t>Unbuffered I/O vs. Standard I/O</a:t>
            </a:r>
          </a:p>
          <a:p>
            <a:pPr lvl="1"/>
            <a:r>
              <a:rPr lang="en-US" altLang="ko-KR" smtClean="0">
                <a:ea typeface="굴림" charset="-127"/>
              </a:rPr>
              <a:t>(open, read, write, </a:t>
            </a:r>
            <a:r>
              <a:rPr lang="en-US" altLang="ko-KR" smtClean="0">
                <a:latin typeface="Arial" charset="0"/>
                <a:ea typeface="굴림" charset="-127"/>
              </a:rPr>
              <a:t>…</a:t>
            </a:r>
            <a:r>
              <a:rPr lang="en-US" altLang="ko-KR" smtClean="0">
                <a:ea typeface="굴림" charset="-127"/>
              </a:rPr>
              <a:t>) vs. (fopen, fgetc, printf, </a:t>
            </a:r>
            <a:r>
              <a:rPr lang="en-US" altLang="ko-KR" smtClean="0">
                <a:latin typeface="Arial" charset="0"/>
                <a:ea typeface="굴림" charset="-127"/>
              </a:rPr>
              <a:t>…</a:t>
            </a:r>
            <a:r>
              <a:rPr lang="en-US" altLang="ko-KR" smtClean="0">
                <a:ea typeface="굴림" charset="-127"/>
              </a:rPr>
              <a:t>)</a:t>
            </a:r>
          </a:p>
          <a:p>
            <a:pPr lvl="1"/>
            <a:r>
              <a:rPr lang="en-US" altLang="ko-KR" smtClean="0">
                <a:ea typeface="굴림" charset="-127"/>
                <a:hlinkClick r:id="rId3" action="ppaction://hlinkfile"/>
              </a:rPr>
              <a:t>Program 1.4 </a:t>
            </a:r>
            <a:r>
              <a:rPr lang="en-US" altLang="ko-KR" smtClean="0">
                <a:ea typeface="굴림" charset="-127"/>
              </a:rPr>
              <a:t>&amp; </a:t>
            </a:r>
            <a:r>
              <a:rPr lang="en-US" altLang="ko-KR" smtClean="0">
                <a:ea typeface="굴림" charset="-127"/>
                <a:hlinkClick r:id="rId4" action="ppaction://hlinkfile"/>
              </a:rPr>
              <a:t>Program 1.5</a:t>
            </a:r>
            <a:endParaRPr lang="en-US" altLang="ko-KR" smtClean="0">
              <a:ea typeface="굴림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2000" smtClean="0">
                <a:ea typeface="굴림" charset="-127"/>
              </a:rPr>
              <a:t>         (All the examples in http://www.apuebook.com/src.tar.gz)</a:t>
            </a:r>
            <a:endParaRPr lang="en-US" altLang="ko-KR" sz="2400" smtClean="0">
              <a:ea typeface="굴림" charset="-127"/>
            </a:endParaRPr>
          </a:p>
        </p:txBody>
      </p:sp>
      <p:sp>
        <p:nvSpPr>
          <p:cNvPr id="90115" name="바닥글 개체 틀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011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7AAEBB-57FD-457E-AA9F-2E095C61651E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Program 1.4</a:t>
            </a:r>
            <a:endParaRPr lang="ko-KR" altLang="en-US" smtClean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1143000" y="1371600"/>
            <a:ext cx="7786688" cy="47609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900" smtClean="0"/>
              <a:t>#include "apue.h“</a:t>
            </a:r>
          </a:p>
          <a:p>
            <a:pPr>
              <a:lnSpc>
                <a:spcPct val="90000"/>
              </a:lnSpc>
            </a:pPr>
            <a:endParaRPr lang="en-US" altLang="ko-KR" sz="1600" smtClean="0"/>
          </a:p>
          <a:p>
            <a:pPr>
              <a:lnSpc>
                <a:spcPct val="90000"/>
              </a:lnSpc>
            </a:pPr>
            <a:r>
              <a:rPr lang="en-US" altLang="ko-KR" sz="1900" smtClean="0"/>
              <a:t>#define BUFFSIZE    4096</a:t>
            </a:r>
          </a:p>
          <a:p>
            <a:pPr>
              <a:lnSpc>
                <a:spcPct val="90000"/>
              </a:lnSpc>
            </a:pPr>
            <a:endParaRPr lang="en-US" altLang="ko-KR" sz="1600" smtClean="0"/>
          </a:p>
          <a:p>
            <a:pPr>
              <a:lnSpc>
                <a:spcPct val="90000"/>
              </a:lnSpc>
            </a:pPr>
            <a:r>
              <a:rPr lang="en-US" altLang="ko-KR" sz="1900" smtClean="0"/>
              <a:t>int main(void)</a:t>
            </a:r>
          </a:p>
          <a:p>
            <a:pPr>
              <a:lnSpc>
                <a:spcPct val="90000"/>
              </a:lnSpc>
            </a:pPr>
            <a:r>
              <a:rPr lang="en-US" altLang="ko-KR" sz="1900" smtClean="0"/>
              <a:t>{</a:t>
            </a:r>
          </a:p>
          <a:p>
            <a:pPr>
              <a:lnSpc>
                <a:spcPct val="90000"/>
              </a:lnSpc>
            </a:pPr>
            <a:r>
              <a:rPr lang="en-US" altLang="ko-KR" sz="1900" smtClean="0"/>
              <a:t>    int     n;</a:t>
            </a:r>
          </a:p>
          <a:p>
            <a:pPr>
              <a:lnSpc>
                <a:spcPct val="90000"/>
              </a:lnSpc>
            </a:pPr>
            <a:r>
              <a:rPr lang="en-US" altLang="ko-KR" sz="1900" smtClean="0"/>
              <a:t>    char    buf[BUFFSIZE];</a:t>
            </a:r>
          </a:p>
          <a:p>
            <a:pPr>
              <a:lnSpc>
                <a:spcPct val="90000"/>
              </a:lnSpc>
            </a:pPr>
            <a:r>
              <a:rPr lang="en-US" altLang="ko-KR" sz="1900" smtClean="0"/>
              <a:t>    while ((n = read(STDIN_FILENO, buf, BUFFSIZE)) &gt; 0)</a:t>
            </a:r>
          </a:p>
          <a:p>
            <a:pPr>
              <a:lnSpc>
                <a:spcPct val="90000"/>
              </a:lnSpc>
            </a:pPr>
            <a:r>
              <a:rPr lang="en-US" altLang="ko-KR" sz="1900" smtClean="0"/>
              <a:t>        if (write(STDOUT_FILENO, buf, n) != n)</a:t>
            </a:r>
          </a:p>
          <a:p>
            <a:pPr>
              <a:lnSpc>
                <a:spcPct val="90000"/>
              </a:lnSpc>
            </a:pPr>
            <a:r>
              <a:rPr lang="en-US" altLang="ko-KR" sz="1900" smtClean="0"/>
              <a:t>            err_sys("write error");</a:t>
            </a:r>
          </a:p>
          <a:p>
            <a:pPr>
              <a:lnSpc>
                <a:spcPct val="90000"/>
              </a:lnSpc>
            </a:pPr>
            <a:endParaRPr lang="en-US" altLang="ko-KR" sz="1900" smtClean="0"/>
          </a:p>
          <a:p>
            <a:pPr>
              <a:lnSpc>
                <a:spcPct val="90000"/>
              </a:lnSpc>
            </a:pPr>
            <a:r>
              <a:rPr lang="en-US" altLang="ko-KR" sz="1900" smtClean="0"/>
              <a:t>    if (n &lt; 0)</a:t>
            </a:r>
          </a:p>
          <a:p>
            <a:pPr>
              <a:lnSpc>
                <a:spcPct val="90000"/>
              </a:lnSpc>
            </a:pPr>
            <a:r>
              <a:rPr lang="en-US" altLang="ko-KR" sz="1900" smtClean="0"/>
              <a:t>        err_sys("read error");</a:t>
            </a:r>
          </a:p>
          <a:p>
            <a:pPr>
              <a:lnSpc>
                <a:spcPct val="90000"/>
              </a:lnSpc>
            </a:pPr>
            <a:endParaRPr lang="en-US" altLang="ko-KR" sz="1900" smtClean="0"/>
          </a:p>
          <a:p>
            <a:pPr>
              <a:lnSpc>
                <a:spcPct val="90000"/>
              </a:lnSpc>
            </a:pPr>
            <a:r>
              <a:rPr lang="en-US" altLang="ko-KR" sz="1900" smtClean="0"/>
              <a:t>    exit(0);</a:t>
            </a:r>
          </a:p>
          <a:p>
            <a:pPr>
              <a:lnSpc>
                <a:spcPct val="90000"/>
              </a:lnSpc>
            </a:pPr>
            <a:r>
              <a:rPr lang="en-US" altLang="ko-KR" sz="1900" smtClean="0"/>
              <a:t>}</a:t>
            </a:r>
            <a:endParaRPr lang="ko-KR" altLang="en-US" sz="1900" smtClean="0"/>
          </a:p>
        </p:txBody>
      </p:sp>
      <p:sp>
        <p:nvSpPr>
          <p:cNvPr id="92163" name="바닥글 개체 틀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9216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8AD939-0B56-4CB8-85EA-9385A1EE8B36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ends-chl2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Blends-chl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-chl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-chl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-chl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-chl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-chl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lends-chl">
  <a:themeElements>
    <a:clrScheme name="2_Blends-chl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_Blends-ch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2_Blends-chl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-chl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-chl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-chl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-chl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-chl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Blends-chl">
  <a:themeElements>
    <a:clrScheme name="3_Blends-chl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3_Blends-ch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3_Blends-chl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ends-chl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ends-chl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-chl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-chl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-chl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Blends-chl">
  <a:themeElements>
    <a:clrScheme name="4_Blends-chl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4_Blends-ch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4_Blends-chl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ends-chl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ends-chl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-chl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-chl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-chl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sys-prog</Template>
  <TotalTime>321</TotalTime>
  <Words>1788</Words>
  <Application>Microsoft Office PowerPoint</Application>
  <PresentationFormat>화면 슬라이드 쇼(4:3)</PresentationFormat>
  <Paragraphs>368</Paragraphs>
  <Slides>21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6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1_Blends-chl2</vt:lpstr>
      <vt:lpstr>1_Custom Design</vt:lpstr>
      <vt:lpstr>Custom Design</vt:lpstr>
      <vt:lpstr>2_Blends-chl</vt:lpstr>
      <vt:lpstr>3_Blends-chl</vt:lpstr>
      <vt:lpstr>4_Blends-chl</vt:lpstr>
      <vt:lpstr>UNIX System Overview</vt:lpstr>
      <vt:lpstr>System Programming</vt:lpstr>
      <vt:lpstr>UNIX Architecture</vt:lpstr>
      <vt:lpstr>History of UNIX</vt:lpstr>
      <vt:lpstr>Logging In</vt:lpstr>
      <vt:lpstr>Files and Directories</vt:lpstr>
      <vt:lpstr>UNIX File System</vt:lpstr>
      <vt:lpstr>Input and Output</vt:lpstr>
      <vt:lpstr>Program 1.4</vt:lpstr>
      <vt:lpstr>Program 1.5</vt:lpstr>
      <vt:lpstr>Programs and Processes</vt:lpstr>
      <vt:lpstr>Program 1.7</vt:lpstr>
      <vt:lpstr>Threads</vt:lpstr>
      <vt:lpstr>Error Handling</vt:lpstr>
      <vt:lpstr>Signals</vt:lpstr>
      <vt:lpstr>Program 1.10</vt:lpstr>
      <vt:lpstr>Program 1.10 (cont’d)</vt:lpstr>
      <vt:lpstr>UNIX Time Values</vt:lpstr>
      <vt:lpstr>Sys Calls and Library Functions</vt:lpstr>
      <vt:lpstr>Unix man pages</vt:lpstr>
      <vt:lpstr>Unix man pages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차재혁</cp:lastModifiedBy>
  <cp:revision>28</cp:revision>
  <dcterms:created xsi:type="dcterms:W3CDTF">2006-10-05T04:04:58Z</dcterms:created>
  <dcterms:modified xsi:type="dcterms:W3CDTF">2013-09-05T04:34:31Z</dcterms:modified>
</cp:coreProperties>
</file>