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8" r:id="rId2"/>
  </p:sldMasterIdLst>
  <p:notesMasterIdLst>
    <p:notesMasterId r:id="rId40"/>
  </p:notesMasterIdLst>
  <p:sldIdLst>
    <p:sldId id="256" r:id="rId3"/>
    <p:sldId id="258" r:id="rId4"/>
    <p:sldId id="263" r:id="rId5"/>
    <p:sldId id="280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312" r:id="rId14"/>
    <p:sldId id="278" r:id="rId15"/>
    <p:sldId id="271" r:id="rId16"/>
    <p:sldId id="279" r:id="rId17"/>
    <p:sldId id="311" r:id="rId18"/>
    <p:sldId id="277" r:id="rId19"/>
    <p:sldId id="282" r:id="rId20"/>
    <p:sldId id="275" r:id="rId21"/>
    <p:sldId id="283" r:id="rId22"/>
    <p:sldId id="313" r:id="rId23"/>
    <p:sldId id="314" r:id="rId24"/>
    <p:sldId id="315" r:id="rId25"/>
    <p:sldId id="316" r:id="rId26"/>
    <p:sldId id="317" r:id="rId27"/>
    <p:sldId id="296" r:id="rId28"/>
    <p:sldId id="318" r:id="rId29"/>
    <p:sldId id="297" r:id="rId30"/>
    <p:sldId id="319" r:id="rId31"/>
    <p:sldId id="298" r:id="rId32"/>
    <p:sldId id="320" r:id="rId33"/>
    <p:sldId id="299" r:id="rId34"/>
    <p:sldId id="300" r:id="rId35"/>
    <p:sldId id="321" r:id="rId36"/>
    <p:sldId id="322" r:id="rId37"/>
    <p:sldId id="307" r:id="rId38"/>
    <p:sldId id="309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808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4" autoAdjust="0"/>
    <p:restoredTop sz="99099" autoAdjust="0"/>
  </p:normalViewPr>
  <p:slideViewPr>
    <p:cSldViewPr>
      <p:cViewPr>
        <p:scale>
          <a:sx n="75" d="100"/>
          <a:sy n="75" d="100"/>
        </p:scale>
        <p:origin x="-136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fld id="{7E20391A-81DC-4882-B9C8-84E01071843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8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85FF2-46D7-4B93-B161-50B99FD4CCED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Abridged version for year 2006. For the full version, refer to the one for year 2005.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65942-3ED3-49C3-AF79-9136C039E60B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034B0-7CB8-4A53-A4F5-CAAA5C4BA10D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signal handler(or signal-catching function) = the address of a function to be called when the signal occurs.</a:t>
            </a:r>
          </a:p>
          <a:p>
            <a:r>
              <a:rPr lang="en-US" altLang="ko-KR">
                <a:ea typeface="굴림" charset="-127"/>
              </a:rPr>
              <a:t>Signal prototype</a:t>
            </a:r>
          </a:p>
          <a:p>
            <a:pPr>
              <a:buFontTx/>
              <a:buChar char="-"/>
            </a:pPr>
            <a:r>
              <a:rPr lang="en-US" altLang="ko-KR">
                <a:ea typeface="굴림" charset="-127"/>
              </a:rPr>
              <a:t>The signal handler is passed a single integer argument (the signal number) and that it returns nothing. When we call signal to establish the signal handler, the second argument is a pointer to the function. The return value from signal is the pointer to the previous signal handler.</a:t>
            </a:r>
          </a:p>
          <a:p>
            <a:pPr>
              <a:buFontTx/>
              <a:buChar char="-"/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25433-C1A4-47E0-ADE4-84304D30D59B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2539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Signal</a:t>
            </a:r>
            <a:r>
              <a:rPr lang="en-US" altLang="ko-KR" baseline="0" dirty="0" smtClean="0">
                <a:ea typeface="굴림" charset="-127"/>
              </a:rPr>
              <a:t> – signal </a:t>
            </a:r>
            <a:r>
              <a:rPr lang="ko-KR" altLang="en-US" baseline="0" dirty="0" smtClean="0">
                <a:ea typeface="굴림" charset="-127"/>
              </a:rPr>
              <a:t>등록시키기 </a:t>
            </a:r>
            <a:r>
              <a:rPr lang="en-US" altLang="ko-KR" baseline="0" dirty="0" smtClean="0">
                <a:ea typeface="굴림" charset="-127"/>
              </a:rPr>
              <a:t>!!!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40816-B4D8-45D4-B132-DFC676792637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6D642-8F5C-4E1F-8E00-43AE543B3EC1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0BDC5-CE5A-4ABF-AD8D-F5BC5E4F80DC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DBD0F-0B2C-4AE8-92F4-D4F0ED6E57C0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451F4-57FA-4116-A085-D68AC3190972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When the signal is </a:t>
            </a:r>
            <a:r>
              <a:rPr lang="en-US" altLang="ko-KR" i="1">
                <a:ea typeface="굴림" charset="-127"/>
              </a:rPr>
              <a:t>generated</a:t>
            </a:r>
            <a:r>
              <a:rPr lang="en-US" altLang="ko-KR">
                <a:ea typeface="굴림" charset="-127"/>
              </a:rPr>
              <a:t>, (when the event that causes the signal occurs), the kernel usually sets a flag of some form in the process table.</a:t>
            </a:r>
          </a:p>
          <a:p>
            <a:r>
              <a:rPr lang="en-US" altLang="ko-KR">
                <a:ea typeface="굴림" charset="-127"/>
              </a:rPr>
              <a:t>A signal is </a:t>
            </a:r>
            <a:r>
              <a:rPr lang="en-US" altLang="ko-KR" i="1">
                <a:ea typeface="굴림" charset="-127"/>
              </a:rPr>
              <a:t>delivered</a:t>
            </a:r>
            <a:r>
              <a:rPr lang="en-US" altLang="ko-KR">
                <a:ea typeface="굴림" charset="-127"/>
              </a:rPr>
              <a:t> to a process when the action for a signal is taken.</a:t>
            </a:r>
          </a:p>
          <a:p>
            <a:r>
              <a:rPr lang="en-US" altLang="ko-KR">
                <a:ea typeface="굴림" charset="-127"/>
              </a:rPr>
              <a:t>During the time between the generation of a signal and its delivery, it is said to be </a:t>
            </a:r>
            <a:r>
              <a:rPr lang="en-US" altLang="ko-KR" i="1">
                <a:ea typeface="굴림" charset="-127"/>
              </a:rPr>
              <a:t>pending</a:t>
            </a:r>
            <a:r>
              <a:rPr lang="en-US" altLang="ko-KR">
                <a:ea typeface="굴림" charset="-127"/>
              </a:rPr>
              <a:t>.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9EB14-0AF7-4D73-914E-3A398437EC6A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9C077-A763-4F5B-A2F9-3530A8F96945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60B7D-ED49-4CB5-9A54-10695B1C93B8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4F69B-10FB-419E-A49A-4639F75CA195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162CD-7B79-4259-9A82-2EF44EE13A45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2560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DD2F8-7FC8-4881-99C8-1CE1832C65BA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2580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1F289-82F1-4BB0-A146-EA85E8CEA9C9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2600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8681-1E42-4699-AD1A-86C26558EFA2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2621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9001C-6B36-4053-9ED3-F9C6D4C0FE25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312E3-7061-4550-871C-63501B7BAE69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AE89-952D-45BA-A7BD-D29C003332AF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2662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A1F1D-04F5-4DE2-B7D1-F7FDE02EC286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process can examine its signal mask, change its signal mask, or perform both operations in one step by calling sigprocmask().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63447-E501-458E-89DB-074A0DD667D0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2682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09AFE-8349-44BB-B46F-D87064B8E8A0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calling</a:t>
            </a:r>
            <a:r>
              <a:rPr lang="en-US" altLang="ko-KR" baseline="0" dirty="0" smtClean="0">
                <a:ea typeface="굴림" charset="-127"/>
              </a:rPr>
              <a:t> </a:t>
            </a:r>
            <a:r>
              <a:rPr lang="ko-KR" altLang="en-US" baseline="0" dirty="0" smtClean="0">
                <a:ea typeface="굴림" charset="-127"/>
              </a:rPr>
              <a:t>방식 </a:t>
            </a:r>
            <a:r>
              <a:rPr lang="en-US" altLang="ko-KR" baseline="0" dirty="0" smtClean="0">
                <a:ea typeface="굴림" charset="-127"/>
              </a:rPr>
              <a:t>– </a:t>
            </a:r>
            <a:r>
              <a:rPr lang="ko-KR" altLang="en-US" baseline="0" dirty="0" err="1" smtClean="0">
                <a:ea typeface="굴림" charset="-127"/>
              </a:rPr>
              <a:t>끝날떄까지</a:t>
            </a:r>
            <a:r>
              <a:rPr lang="ko-KR" altLang="en-US" baseline="0" dirty="0" smtClean="0">
                <a:ea typeface="굴림" charset="-127"/>
              </a:rPr>
              <a:t> 계속 지켜보는 것</a:t>
            </a:r>
            <a:r>
              <a:rPr lang="en-US" altLang="ko-KR" baseline="0" dirty="0" smtClean="0">
                <a:ea typeface="굴림" charset="-127"/>
              </a:rPr>
              <a:t>. Interrupt </a:t>
            </a:r>
            <a:r>
              <a:rPr lang="ko-KR" altLang="en-US" baseline="0" dirty="0" smtClean="0">
                <a:ea typeface="굴림" charset="-127"/>
              </a:rPr>
              <a:t>방식 </a:t>
            </a:r>
            <a:r>
              <a:rPr lang="en-US" altLang="ko-KR" baseline="0" dirty="0" smtClean="0">
                <a:ea typeface="굴림" charset="-127"/>
              </a:rPr>
              <a:t>– </a:t>
            </a:r>
            <a:r>
              <a:rPr lang="ko-KR" altLang="en-US" baseline="0" dirty="0" smtClean="0">
                <a:ea typeface="굴림" charset="-127"/>
              </a:rPr>
              <a:t>일이 끝나면 알려준다</a:t>
            </a:r>
            <a:r>
              <a:rPr lang="en-US" altLang="ko-KR" baseline="0" dirty="0" smtClean="0">
                <a:ea typeface="굴림" charset="-127"/>
              </a:rPr>
              <a:t>.</a:t>
            </a: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36FAD-7626-4A5C-B49C-EFB514B88605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C5AAB-9B82-4D4E-8341-B4AEB19A53F2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2703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83D3C-80C3-421E-9282-3191C77266F0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sa_mask field specifies a set of signals that are added to the signal mask of the process before the signal-catching function is called.</a:t>
            </a:r>
          </a:p>
          <a:p>
            <a:r>
              <a:rPr lang="en-US" altLang="ko-KR">
                <a:ea typeface="굴림" charset="-127"/>
              </a:rPr>
              <a:t>This way, we are able to block certain signals whenever a signal hander is invoked.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AD460-9E28-43B4-AC44-8791BFCFD046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840A3-91EF-4C65-97EE-C9BC57869B5E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2764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B1180-0D22-475F-A21E-B7C032A1311C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2785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31725-E09E-4510-B5A0-DBC16AB40413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66B78-4549-4AD7-B92F-6B1CE6ECAF0C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F9E0F-9A94-4CEE-A714-FDE356D85627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core file can be used with most  UNIX system debuggers to examine the state of the process at the time it terminated.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1009C-E001-4357-8BD8-699BA6E63731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DDAFF-0835-47FC-8F2C-393801E231C4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4601C-3668-4035-A07F-C6137B521777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5D5CA-6CD6-4C2B-AAB4-AEA884219FC8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 – to create/delete a file in the directory, both X and W are necessary (deletion: no need of RW permission for the file itself)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15F52-B299-4F68-A05A-5B851E805509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D5A6-1A9E-4695-B529-7C678EAFF2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EF198-F41F-457B-B96C-6421EC5CB2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1831F-2005-4615-A4D3-52190D273B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017C2-EF6B-4E26-B3DD-78322069BF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00EB-3D8D-4ACB-8BFD-E501FCE0FE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0B05B-E8CA-4EDE-B68D-6A0535795B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6B867-C81C-47D0-82EF-61F417A25E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C349E-5E3F-4AE4-9A95-E4A77AE3A3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FD7D0-31C7-43A7-91A2-24EEEBDEF6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55EA-BE27-49C6-A8F5-77606A6277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BC0D8-A250-4E0C-8896-41F1F67BC0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D2339-8850-416C-B111-AF03ED1041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21A61-2023-44E4-8865-084939D80D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607F-83F0-4B6A-8CC4-1FB7C2B321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C7E5A-887F-41BF-A98B-5392F4BA74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14600" y="6248400"/>
            <a:ext cx="541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66B1-17A4-415D-96D2-08CE1BE1F9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371600"/>
            <a:ext cx="7772400" cy="47609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4600" y="6248400"/>
            <a:ext cx="541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3AB0B-197A-4DD9-A282-15F6D2C005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92A1-D14F-4E9C-BC91-23603F754D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D9F43-B4B7-4100-A225-5F147125F1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478CD-9959-4B60-9F36-85EA19E365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8315-F260-41E8-BFD4-ECACE509E4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8382-4F92-47D7-ABFD-B2E6DF2ECD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172DA-94D0-47DE-B7E6-7A0E9EE823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FCCF4-84BA-4EE1-86F3-916649C5A1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24883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>
                  <a:latin typeface="+mn-lt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>
                  <a:latin typeface="+mn-lt"/>
                </a:endParaRPr>
              </a:p>
            </p:txBody>
          </p:sp>
        </p:grpSp>
        <p:grpSp>
          <p:nvGrpSpPr>
            <p:cNvPr id="248838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>
                  <a:latin typeface="+mn-lt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>
                  <a:latin typeface="+mn-lt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latin typeface="+mn-lt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latin typeface="+mn-lt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latin typeface="+mn-lt"/>
              </a:endParaRPr>
            </a:p>
          </p:txBody>
        </p:sp>
      </p:grpSp>
      <p:sp>
        <p:nvSpPr>
          <p:cNvPr id="24884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4884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441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749C134D-438C-4C55-BE42-86F4B621CC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kumimoji="1"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kumimoji="1"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kumimoji="1"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kumimoji="1"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2400">
              <a:latin typeface="+mn-lt"/>
              <a:ea typeface="굴림" charset="-127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kumimoji="1"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kumimoji="1"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8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 bwMode="auto">
          <a:xfrm>
            <a:off x="2514600" y="6248400"/>
            <a:ext cx="5410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D75EFDA-37E3-4B42-AEF2-A2D4534C307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signals/sigusr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signals/sleep1.c" TargetMode="External"/><Relationship Id="rId7" Type="http://schemas.openxmlformats.org/officeDocument/2006/relationships/hyperlink" Target="../src.apue.2e/signals/read2.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../src.apue.2e/signals/read1.c" TargetMode="External"/><Relationship Id="rId5" Type="http://schemas.openxmlformats.org/officeDocument/2006/relationships/hyperlink" Target="../src.apue.2e/signals/tsleep2.c" TargetMode="External"/><Relationship Id="rId4" Type="http://schemas.openxmlformats.org/officeDocument/2006/relationships/hyperlink" Target="../src.apue.2e/signals/sleep2.c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signals/setops.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lib/prmask.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signals/critical.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lib/signal.c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../src.apue.2e/lib/signalintr.c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ipc/pipe1.c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219200"/>
            <a:ext cx="4800600" cy="852488"/>
          </a:xfrm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Signals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2286000"/>
          </a:xfrm>
          <a:noFill/>
          <a:ln/>
        </p:spPr>
        <p:txBody>
          <a:bodyPr/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시스템 프로그래밍</a:t>
            </a:r>
          </a:p>
          <a:p>
            <a:endParaRPr lang="en-US" altLang="ko-KR" sz="2000" dirty="0"/>
          </a:p>
          <a:p>
            <a:r>
              <a:rPr lang="en-US" altLang="ko-KR" sz="2000" dirty="0">
                <a:ea typeface="굴림" charset="-127"/>
              </a:rPr>
              <a:t>Fall </a:t>
            </a:r>
            <a:r>
              <a:rPr lang="en-US" altLang="ko-KR" sz="2000" dirty="0" smtClean="0">
                <a:ea typeface="굴림" charset="-127"/>
              </a:rPr>
              <a:t>2013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Div. of Computer Science &amp; Engineering</a:t>
            </a:r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 err="1">
                <a:ea typeface="굴림" charset="-127"/>
              </a:rPr>
              <a:t>Hanyang</a:t>
            </a:r>
            <a:r>
              <a:rPr lang="en-US" altLang="ko-KR" sz="2000" dirty="0">
                <a:ea typeface="굴림" charset="-127"/>
              </a:rPr>
              <a:t>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3838"/>
            <a:ext cx="7793037" cy="588962"/>
          </a:xfrm>
        </p:spPr>
        <p:txBody>
          <a:bodyPr/>
          <a:lstStyle/>
          <a:p>
            <a:r>
              <a:rPr lang="en-US" altLang="ko-KR" sz="4000">
                <a:ea typeface="굴림" charset="-127"/>
              </a:rPr>
              <a:t>Signal Concepts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SIGTTOU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When a background process tries to write to its controlling terminal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SIGURG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To notify that an urgent condition has occurred, or in case of out-of-band data on a network connection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SIGUSR1/SIGUSR2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 user-defined signal for use in application programs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SIGVTALRM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When a virtual interval timer (set by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setitimer</a:t>
            </a:r>
            <a:r>
              <a:rPr lang="en-US" altLang="ko-KR" sz="2000">
                <a:ea typeface="굴림" charset="-127"/>
              </a:rPr>
              <a:t>) expires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SIGWINCH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When a window size (associated with (pseudo) terminal) is changed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SIGXCPU/SIGXFSZ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If soft CPU time limit / soft file size limit is exceeded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signal</a:t>
            </a:r>
            <a:r>
              <a:rPr lang="en-US" altLang="ko-KR">
                <a:ea typeface="굴림" charset="-127"/>
              </a:rPr>
              <a:t> Function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32712" cy="510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#include &lt;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signal.h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void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(*signal(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i="1" dirty="0" err="1">
                <a:ea typeface="굴림" charset="-127"/>
              </a:rPr>
              <a:t>signo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void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(*</a:t>
            </a:r>
            <a:r>
              <a:rPr lang="en-US" altLang="ko-KR" sz="2000" i="1" dirty="0" err="1">
                <a:ea typeface="굴림" charset="-127"/>
              </a:rPr>
              <a:t>func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)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)))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(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ko-KR" sz="2000" i="1" dirty="0" err="1">
                <a:ea typeface="굴림" charset="-127"/>
              </a:rPr>
              <a:t>signo</a:t>
            </a:r>
            <a:r>
              <a:rPr lang="en-US" altLang="ko-KR" sz="2000" dirty="0">
                <a:ea typeface="굴림" charset="-127"/>
              </a:rPr>
              <a:t> in Figure 10.1</a:t>
            </a:r>
          </a:p>
          <a:p>
            <a:pPr lvl="1">
              <a:lnSpc>
                <a:spcPct val="80000"/>
              </a:lnSpc>
            </a:pPr>
            <a:r>
              <a:rPr lang="en-US" altLang="ko-KR" sz="2000" i="1" dirty="0" err="1">
                <a:ea typeface="굴림" charset="-127"/>
              </a:rPr>
              <a:t>func</a:t>
            </a:r>
            <a:r>
              <a:rPr lang="en-US" altLang="ko-KR" sz="2000" i="1" dirty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</a:rPr>
              <a:t>SIG_IGN(</a:t>
            </a:r>
            <a:r>
              <a:rPr lang="ko-KR" altLang="en-US" sz="2000" dirty="0" smtClean="0">
                <a:ea typeface="굴림" charset="-127"/>
              </a:rPr>
              <a:t>무시</a:t>
            </a:r>
            <a:r>
              <a:rPr lang="en-US" altLang="ko-KR" sz="2000" dirty="0" smtClean="0">
                <a:ea typeface="굴림" charset="-127"/>
              </a:rPr>
              <a:t>), SIG_DFL(default), </a:t>
            </a:r>
            <a:r>
              <a:rPr lang="en-US" altLang="ko-KR" sz="2000" dirty="0">
                <a:ea typeface="굴림" charset="-127"/>
              </a:rPr>
              <a:t>or a signal </a:t>
            </a:r>
            <a:r>
              <a:rPr lang="en-US" altLang="ko-KR" sz="2000" dirty="0" smtClean="0">
                <a:ea typeface="굴림" charset="-127"/>
              </a:rPr>
              <a:t>handler(</a:t>
            </a:r>
            <a:r>
              <a:rPr lang="ko-KR" altLang="en-US" sz="2000" dirty="0" err="1" smtClean="0">
                <a:ea typeface="굴림" charset="-127"/>
              </a:rPr>
              <a:t>직접짠</a:t>
            </a:r>
            <a:r>
              <a:rPr lang="ko-KR" altLang="en-US" sz="2000" dirty="0" smtClean="0">
                <a:ea typeface="굴림" charset="-127"/>
              </a:rPr>
              <a:t> 함수로 처리</a:t>
            </a:r>
            <a:r>
              <a:rPr lang="en-US" altLang="ko-KR" sz="2000" dirty="0" smtClean="0">
                <a:ea typeface="굴림" charset="-127"/>
              </a:rPr>
              <a:t>)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It returns the pointer of the previous signal handler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Device </a:t>
            </a:r>
            <a:r>
              <a:rPr lang="en-US" altLang="ko-KR" sz="2000" dirty="0" err="1" smtClean="0">
                <a:ea typeface="굴림" charset="-127"/>
              </a:rPr>
              <a:t>fifo</a:t>
            </a:r>
            <a:r>
              <a:rPr lang="en-US" altLang="ko-KR" sz="2000" dirty="0" smtClean="0">
                <a:ea typeface="굴림" charset="-127"/>
              </a:rPr>
              <a:t> regular direct –</a:t>
            </a:r>
            <a:r>
              <a:rPr lang="ko-KR" altLang="en-US" sz="2000" dirty="0" smtClean="0">
                <a:ea typeface="굴림" charset="-127"/>
              </a:rPr>
              <a:t>이름 있고 </a:t>
            </a:r>
            <a:r>
              <a:rPr lang="en-US" altLang="ko-KR" sz="2000" dirty="0" err="1" smtClean="0">
                <a:ea typeface="굴림" charset="-127"/>
              </a:rPr>
              <a:t>fd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존재</a:t>
            </a:r>
            <a:endParaRPr lang="en-US" altLang="ko-KR" sz="2000" dirty="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err="1" smtClean="0">
                <a:ea typeface="굴림" charset="-127"/>
              </a:rPr>
              <a:t>Unname</a:t>
            </a:r>
            <a:r>
              <a:rPr lang="en-US" altLang="ko-KR" sz="2000" dirty="0" smtClean="0">
                <a:ea typeface="굴림" charset="-127"/>
              </a:rPr>
              <a:t> pipe socket – </a:t>
            </a:r>
            <a:r>
              <a:rPr lang="ko-KR" altLang="en-US" sz="2000" dirty="0" smtClean="0">
                <a:ea typeface="굴림" charset="-127"/>
              </a:rPr>
              <a:t>이름 없고 </a:t>
            </a:r>
            <a:r>
              <a:rPr lang="en-US" altLang="ko-KR" sz="2000" dirty="0" err="1" smtClean="0">
                <a:ea typeface="굴림" charset="-127"/>
              </a:rPr>
              <a:t>fd</a:t>
            </a:r>
            <a:r>
              <a:rPr lang="ko-KR" altLang="en-US" sz="2000" dirty="0" smtClean="0">
                <a:ea typeface="굴림" charset="-127"/>
              </a:rPr>
              <a:t>존재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typedef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void 	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Sigfunc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(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err="1">
                <a:latin typeface="Courier New" pitchFamily="49" charset="0"/>
                <a:ea typeface="굴림" charset="-127"/>
              </a:rPr>
              <a:t>Sigfunc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*signal(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,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Sigfunc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*);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  <a:hlinkClick r:id="rId3" action="ppaction://hlinkfile"/>
              </a:rPr>
              <a:t>Figure 10.2</a:t>
            </a:r>
            <a:endParaRPr lang="en-US" altLang="ko-KR" sz="2400" dirty="0">
              <a:ea typeface="굴림" charset="-127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$ ./</a:t>
            </a:r>
            <a:r>
              <a:rPr lang="en-US" altLang="ko-KR" sz="1600" b="1" dirty="0" err="1">
                <a:latin typeface="Courier New" pitchFamily="49" charset="0"/>
                <a:ea typeface="굴림" charset="-127"/>
              </a:rPr>
              <a:t>a.out</a:t>
            </a:r>
            <a:r>
              <a:rPr lang="en-US" altLang="ko-KR" sz="1600" b="1" dirty="0">
                <a:latin typeface="Courier New" pitchFamily="49" charset="0"/>
                <a:ea typeface="굴림" charset="-127"/>
              </a:rPr>
              <a:t> &amp;		</a:t>
            </a:r>
            <a:r>
              <a:rPr lang="en-US" altLang="ko-KR" sz="1600" i="1" dirty="0">
                <a:ea typeface="굴림" charset="-127"/>
              </a:rPr>
              <a:t>start process in background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[1]	4720		</a:t>
            </a:r>
            <a:r>
              <a:rPr lang="en-US" altLang="ko-KR" sz="1600" i="1" dirty="0">
                <a:ea typeface="굴림" charset="-127"/>
              </a:rPr>
              <a:t>job-control shell prints job number and process ID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dirty="0">
                <a:latin typeface="Courier New" pitchFamily="49" charset="0"/>
                <a:ea typeface="굴림" charset="-127"/>
              </a:rPr>
              <a:t>kill –USR1 4720	</a:t>
            </a:r>
            <a:r>
              <a:rPr lang="en-US" altLang="ko-KR" sz="1600" i="1" dirty="0">
                <a:ea typeface="굴림" charset="-127"/>
              </a:rPr>
              <a:t>send it SIGUSR1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received SIGUSR1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dirty="0">
                <a:latin typeface="Courier New" pitchFamily="49" charset="0"/>
                <a:ea typeface="굴림" charset="-127"/>
              </a:rPr>
              <a:t>kill –USR2 4720	</a:t>
            </a:r>
            <a:r>
              <a:rPr lang="en-US" altLang="ko-KR" sz="1600" i="1" dirty="0">
                <a:ea typeface="굴림" charset="-127"/>
              </a:rPr>
              <a:t>send it SIGUSR2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received SIGUSR2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dirty="0">
                <a:latin typeface="Courier New" pitchFamily="49" charset="0"/>
                <a:ea typeface="굴림" charset="-127"/>
              </a:rPr>
              <a:t>kill 4720		</a:t>
            </a:r>
            <a:r>
              <a:rPr lang="en-US" altLang="ko-KR" sz="1600" i="1" dirty="0">
                <a:ea typeface="굴림" charset="-127"/>
              </a:rPr>
              <a:t>now send it SIGTERM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[1] + Terminated  	./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a.out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529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60198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10.2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52931" name="Rectangle 4"/>
          <p:cNvSpPr>
            <a:spLocks noChangeArrowheads="1"/>
          </p:cNvSpPr>
          <p:nvPr/>
        </p:nvSpPr>
        <p:spPr bwMode="auto">
          <a:xfrm>
            <a:off x="1371600" y="1406525"/>
            <a:ext cx="7134225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	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sig_usr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(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);	/* one handler for both signals */</a:t>
            </a:r>
          </a:p>
          <a:p>
            <a:endParaRPr kumimoji="1" lang="en-US" altLang="ko-KR" dirty="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</a:t>
            </a:r>
            <a:endParaRPr kumimoji="1" lang="en-US" altLang="ko-KR" dirty="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main(void)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(signal(SIGUSR1, 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sig_usr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) == SIG_ERR)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err_sys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("can't catch SIGUSR1");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(signal(SIGUSR2, 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sig_usr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) == SIG_ERR)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err_sys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("can't catch SIGUSR2");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for ( ; ; )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pause();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  <a:p>
            <a:endParaRPr kumimoji="1" lang="en-US" altLang="ko-KR" dirty="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</a:t>
            </a:r>
          </a:p>
          <a:p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sig_usr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(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signo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)		/* argument is signal number */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signo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== SIGUSR1)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printf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("received SIGUSR1\n");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else if (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signo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== SIGUSR2)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printf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("received SIGUSR2\n");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else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err_dump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("received signal %d\n", </a:t>
            </a:r>
            <a:r>
              <a:rPr kumimoji="1" lang="en-US" altLang="ko-KR" dirty="0" err="1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signo</a:t>
            </a:r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);</a:t>
            </a:r>
          </a:p>
          <a:p>
            <a:r>
              <a:rPr kumimoji="1" lang="en-US" altLang="ko-KR" dirty="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1198563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signal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Unreliable Signals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735888" cy="55530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Unreliable signals in earlier versions of the Unix </a:t>
            </a:r>
            <a:r>
              <a:rPr lang="en-US" altLang="ko-KR" sz="2400" dirty="0" smtClean="0">
                <a:ea typeface="굴림" charset="-127"/>
              </a:rPr>
              <a:t>System (signal </a:t>
            </a:r>
            <a:r>
              <a:rPr lang="ko-KR" altLang="en-US" sz="2400" dirty="0" smtClean="0">
                <a:ea typeface="굴림" charset="-127"/>
              </a:rPr>
              <a:t>놓칠 수 있다</a:t>
            </a:r>
            <a:r>
              <a:rPr lang="en-US" altLang="ko-KR" sz="2400" dirty="0" smtClean="0">
                <a:ea typeface="굴림" charset="-127"/>
              </a:rPr>
              <a:t>.)</a:t>
            </a: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Signals could get lost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The action for a signal was reset to its default action each time the signal occurred.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Unable to turn a signal off when it is not wanted (i.e. no signal blocking)</a:t>
            </a:r>
          </a:p>
          <a:p>
            <a:pPr lvl="1">
              <a:lnSpc>
                <a:spcPct val="80000"/>
              </a:lnSpc>
            </a:pPr>
            <a:endParaRPr lang="en-US" altLang="ko-KR" sz="800" dirty="0">
              <a:ea typeface="굴림" charset="-127"/>
            </a:endParaRP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sig_int_flag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;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main()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{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4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굴림" charset="-127"/>
              </a:rPr>
              <a:t>sig_int</a:t>
            </a:r>
            <a:r>
              <a:rPr lang="en-US" altLang="ko-KR" sz="1400" dirty="0">
                <a:latin typeface="Courier New" pitchFamily="49" charset="0"/>
                <a:ea typeface="굴림" charset="-127"/>
              </a:rPr>
              <a:t>();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>
                <a:latin typeface="Courier New" pitchFamily="49" charset="0"/>
                <a:ea typeface="굴림" charset="-127"/>
              </a:rPr>
              <a:t>…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>
                <a:latin typeface="Courier New" pitchFamily="49" charset="0"/>
                <a:ea typeface="굴림" charset="-127"/>
              </a:rPr>
              <a:t>signal(SIGINT, </a:t>
            </a:r>
            <a:r>
              <a:rPr lang="en-US" altLang="ko-KR" sz="1400" dirty="0" err="1">
                <a:latin typeface="Courier New" pitchFamily="49" charset="0"/>
                <a:ea typeface="굴림" charset="-127"/>
              </a:rPr>
              <a:t>sig_int</a:t>
            </a:r>
            <a:r>
              <a:rPr lang="en-US" altLang="ko-KR" sz="1400" dirty="0">
                <a:latin typeface="Courier New" pitchFamily="49" charset="0"/>
                <a:ea typeface="굴림" charset="-127"/>
              </a:rPr>
              <a:t>);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>
                <a:latin typeface="Courier New" pitchFamily="49" charset="0"/>
                <a:ea typeface="굴림" charset="-127"/>
              </a:rPr>
              <a:t>…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>
                <a:latin typeface="Courier New" pitchFamily="49" charset="0"/>
                <a:ea typeface="굴림" charset="-127"/>
              </a:rPr>
              <a:t>while (</a:t>
            </a:r>
            <a:r>
              <a:rPr lang="en-US" altLang="ko-KR" sz="1400" dirty="0" err="1">
                <a:latin typeface="Courier New" pitchFamily="49" charset="0"/>
                <a:ea typeface="굴림" charset="-127"/>
              </a:rPr>
              <a:t>sig_int_flag</a:t>
            </a:r>
            <a:r>
              <a:rPr lang="en-US" altLang="ko-KR" sz="1400" dirty="0">
                <a:latin typeface="Courier New" pitchFamily="49" charset="0"/>
                <a:ea typeface="굴림" charset="-127"/>
              </a:rPr>
              <a:t> == 0)</a:t>
            </a:r>
          </a:p>
          <a:p>
            <a:pPr lvl="3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pause();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>
                <a:latin typeface="Courier New" pitchFamily="49" charset="0"/>
                <a:ea typeface="굴림" charset="-127"/>
              </a:rPr>
              <a:t>…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}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 err="1">
                <a:latin typeface="Courier New" pitchFamily="49" charset="0"/>
                <a:ea typeface="굴림" charset="-127"/>
              </a:rPr>
              <a:t>sig_int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() 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{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>
                <a:latin typeface="Courier New" pitchFamily="49" charset="0"/>
                <a:ea typeface="굴림" charset="-127"/>
              </a:rPr>
              <a:t>signal(SIGINT, </a:t>
            </a:r>
            <a:r>
              <a:rPr lang="en-US" altLang="ko-KR" sz="1400" dirty="0" err="1">
                <a:latin typeface="Courier New" pitchFamily="49" charset="0"/>
                <a:ea typeface="굴림" charset="-127"/>
              </a:rPr>
              <a:t>sig_int</a:t>
            </a:r>
            <a:r>
              <a:rPr lang="en-US" altLang="ko-KR" sz="1400" dirty="0">
                <a:latin typeface="Courier New" pitchFamily="49" charset="0"/>
                <a:ea typeface="굴림" charset="-127"/>
              </a:rPr>
              <a:t>);</a:t>
            </a:r>
          </a:p>
          <a:p>
            <a:pPr lvl="2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400" dirty="0" err="1">
                <a:latin typeface="Courier New" pitchFamily="49" charset="0"/>
                <a:ea typeface="굴림" charset="-127"/>
              </a:rPr>
              <a:t>sig_int_flag</a:t>
            </a:r>
            <a:r>
              <a:rPr lang="en-US" altLang="ko-KR" sz="1400" dirty="0">
                <a:latin typeface="Courier New" pitchFamily="49" charset="0"/>
                <a:ea typeface="굴림" charset="-127"/>
              </a:rPr>
              <a:t> = 1;</a:t>
            </a: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}</a:t>
            </a:r>
          </a:p>
        </p:txBody>
      </p:sp>
      <p:sp>
        <p:nvSpPr>
          <p:cNvPr id="173123" name="AutoShape 67"/>
          <p:cNvSpPr>
            <a:spLocks noChangeArrowheads="1"/>
          </p:cNvSpPr>
          <p:nvPr/>
        </p:nvSpPr>
        <p:spPr bwMode="auto">
          <a:xfrm>
            <a:off x="4773613" y="5489575"/>
            <a:ext cx="3429000" cy="609600"/>
          </a:xfrm>
          <a:prstGeom prst="wedgeEllipseCallout">
            <a:avLst>
              <a:gd name="adj1" fmla="val -123704"/>
              <a:gd name="adj2" fmla="val 6719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1200">
                <a:latin typeface="Tahoma" pitchFamily="34" charset="0"/>
                <a:ea typeface="굴림" charset="-127"/>
              </a:rPr>
              <a:t>What if another signal occurs here?</a:t>
            </a:r>
          </a:p>
        </p:txBody>
      </p:sp>
      <p:sp>
        <p:nvSpPr>
          <p:cNvPr id="173124" name="AutoShape 68"/>
          <p:cNvSpPr>
            <a:spLocks noChangeArrowheads="1"/>
          </p:cNvSpPr>
          <p:nvPr/>
        </p:nvSpPr>
        <p:spPr bwMode="auto">
          <a:xfrm>
            <a:off x="4775200" y="5499100"/>
            <a:ext cx="3429000" cy="609600"/>
          </a:xfrm>
          <a:prstGeom prst="wedgeEllipseCallout">
            <a:avLst>
              <a:gd name="adj1" fmla="val -87593"/>
              <a:gd name="adj2" fmla="val -10937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1200">
                <a:latin typeface="Tahoma" pitchFamily="34" charset="0"/>
                <a:ea typeface="굴림" charset="-127"/>
              </a:rPr>
              <a:t>What if another signal occurs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Interrupted System Calls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39888"/>
            <a:ext cx="7504112" cy="42275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>
                <a:ea typeface="굴림" charset="-127"/>
              </a:rPr>
              <a:t>With earlier Unix systems, if a process caught a signal while being blocked in a </a:t>
            </a:r>
            <a:r>
              <a:rPr lang="en-US" altLang="ko-KR" sz="2400">
                <a:latin typeface="Arial"/>
                <a:ea typeface="굴림" charset="-127"/>
              </a:rPr>
              <a:t>“</a:t>
            </a:r>
            <a:r>
              <a:rPr lang="en-US" altLang="ko-KR" sz="2400">
                <a:ea typeface="굴림" charset="-127"/>
              </a:rPr>
              <a:t>slow</a:t>
            </a:r>
            <a:r>
              <a:rPr lang="en-US" altLang="ko-KR" sz="2400">
                <a:latin typeface="Arial"/>
                <a:ea typeface="굴림" charset="-127"/>
              </a:rPr>
              <a:t>”</a:t>
            </a:r>
            <a:r>
              <a:rPr lang="en-US" altLang="ko-KR" sz="2400">
                <a:ea typeface="굴림" charset="-127"/>
              </a:rPr>
              <a:t> system call, the system call was interrupted. It returned an error with </a:t>
            </a:r>
            <a:r>
              <a:rPr lang="en-US" altLang="ko-KR" sz="2400"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2400">
                <a:ea typeface="굴림" charset="-127"/>
              </a:rPr>
              <a:t> set to </a:t>
            </a:r>
            <a:r>
              <a:rPr lang="en-US" altLang="ko-KR" sz="2400">
                <a:latin typeface="Helvetica" pitchFamily="34" charset="0"/>
                <a:ea typeface="굴림" charset="-127"/>
              </a:rPr>
              <a:t>EINTR</a:t>
            </a:r>
            <a:r>
              <a:rPr lang="en-US" altLang="ko-KR" sz="2400">
                <a:ea typeface="굴림" charset="-127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 sz="900"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>
                <a:ea typeface="굴림" charset="-127"/>
              </a:rPr>
              <a:t>Slow system calls</a:t>
            </a:r>
          </a:p>
          <a:p>
            <a:pPr lvl="1">
              <a:spcBef>
                <a:spcPct val="0"/>
              </a:spcBef>
            </a:pPr>
            <a:r>
              <a:rPr lang="en-US" altLang="ko-KR" sz="2000">
                <a:ea typeface="굴림" charset="-127"/>
              </a:rPr>
              <a:t>reads from and write to certain file types (pipes, terminal devices, and network devices)</a:t>
            </a:r>
          </a:p>
          <a:p>
            <a:pPr lvl="1">
              <a:spcBef>
                <a:spcPct val="0"/>
              </a:spcBef>
            </a:pPr>
            <a:r>
              <a:rPr lang="en-US" altLang="ko-KR" sz="2000">
                <a:ea typeface="굴림" charset="-127"/>
              </a:rPr>
              <a:t>opens of files that block until some condition occurs</a:t>
            </a:r>
          </a:p>
          <a:p>
            <a:pPr lvl="1">
              <a:spcBef>
                <a:spcPct val="0"/>
              </a:spcBef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pause</a:t>
            </a:r>
            <a:r>
              <a:rPr lang="en-US" altLang="ko-KR" sz="2000">
                <a:ea typeface="굴림" charset="-127"/>
              </a:rPr>
              <a:t> and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wait</a:t>
            </a:r>
          </a:p>
          <a:p>
            <a:pPr lvl="1">
              <a:spcBef>
                <a:spcPct val="0"/>
              </a:spcBef>
            </a:pPr>
            <a:r>
              <a:rPr lang="en-US" altLang="ko-KR" sz="2000">
                <a:ea typeface="굴림" charset="-127"/>
              </a:rPr>
              <a:t>certain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ioctl</a:t>
            </a:r>
            <a:r>
              <a:rPr lang="en-US" altLang="ko-KR" sz="2000">
                <a:ea typeface="굴림" charset="-127"/>
              </a:rPr>
              <a:t> operations</a:t>
            </a:r>
          </a:p>
          <a:p>
            <a:pPr lvl="1">
              <a:spcBef>
                <a:spcPct val="0"/>
              </a:spcBef>
            </a:pPr>
            <a:r>
              <a:rPr lang="en-US" altLang="ko-KR" sz="2000">
                <a:ea typeface="굴림" charset="-127"/>
              </a:rPr>
              <a:t>some of the IPC functions (Chapter 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Interrupted System Calls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46213"/>
            <a:ext cx="7772400" cy="4497387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We now have to handle the error return explicitly.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again: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if ( (n = read(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,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buf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, BUFFSIZE)) &lt; 0)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if (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800" dirty="0">
                <a:latin typeface="Courier New" pitchFamily="49" charset="0"/>
                <a:ea typeface="굴림" charset="-127"/>
              </a:rPr>
              <a:t> == EINTR)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err="1">
                <a:latin typeface="Courier New" pitchFamily="49" charset="0"/>
                <a:ea typeface="굴림" charset="-127"/>
              </a:rPr>
              <a:t>goto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again;  </a:t>
            </a:r>
            <a:r>
              <a:rPr lang="en-US" altLang="ko-KR" dirty="0">
                <a:ea typeface="굴림" charset="-127"/>
              </a:rPr>
              <a:t>/* just an interrupted system call */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ea typeface="굴림" charset="-127"/>
              </a:rPr>
              <a:t>/* handle other errors */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Courier New" pitchFamily="49" charset="0"/>
                <a:ea typeface="굴림" charset="-127"/>
              </a:rPr>
              <a:t>}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>
              <a:latin typeface="Courier New" pitchFamily="49" charset="0"/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 dirty="0">
                <a:ea typeface="굴림" charset="-127"/>
              </a:rPr>
              <a:t>Automatic restarting of certain interrupted system calls under 4.2BSD</a:t>
            </a:r>
          </a:p>
          <a:p>
            <a:pPr lvl="1">
              <a:spcBef>
                <a:spcPct val="0"/>
              </a:spcBef>
            </a:pPr>
            <a:r>
              <a:rPr lang="en-US" altLang="ko-KR" sz="2000" dirty="0" err="1">
                <a:latin typeface="Courier New" pitchFamily="49" charset="0"/>
                <a:ea typeface="굴림" charset="-127"/>
              </a:rPr>
              <a:t>ioctl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read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readv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writev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2000" dirty="0">
                <a:ea typeface="굴림" charset="-127"/>
              </a:rPr>
              <a:t>, and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waitpid</a:t>
            </a:r>
            <a:endParaRPr lang="en-US" altLang="ko-KR" sz="20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Interrupted System Calls</a:t>
            </a:r>
          </a:p>
        </p:txBody>
      </p:sp>
      <p:graphicFrame>
        <p:nvGraphicFramePr>
          <p:cNvPr id="245895" name="Group 135"/>
          <p:cNvGraphicFramePr>
            <a:graphicFrameLocks noGrp="1"/>
          </p:cNvGraphicFramePr>
          <p:nvPr>
            <p:ph idx="1"/>
          </p:nvPr>
        </p:nvGraphicFramePr>
        <p:xfrm>
          <a:off x="685800" y="1671638"/>
          <a:ext cx="8153400" cy="4297680"/>
        </p:xfrm>
        <a:graphic>
          <a:graphicData uri="http://schemas.openxmlformats.org/drawingml/2006/table">
            <a:tbl>
              <a:tblPr/>
              <a:tblGrid>
                <a:gridCol w="1295400"/>
                <a:gridCol w="1901825"/>
                <a:gridCol w="1695450"/>
                <a:gridCol w="1630363"/>
                <a:gridCol w="1630362"/>
              </a:tblGrid>
              <a:tr h="963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Functions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System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Signal handler remains installed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Ability to block signals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Automatic restart of interrupted system calls?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signal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ISO C, POSIX.1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unspecified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unspecified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unspecified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V7, SVR2, SVR3, SVR4, Solaris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never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4.2BSD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always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4.3BSD, 4.4BSD, FreeBSD, Linux, Mac OS X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sigaction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POSIX.1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unspecified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XSI, 4.4BSD, SVR4, FreeBSD, Mac OS X, Linux, Solaris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optional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793038" cy="590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4000">
                <a:ea typeface="굴림" charset="-127"/>
              </a:rPr>
              <a:t>Reliable Signal Terminology and Semantics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4724400"/>
          </a:xfrm>
        </p:spPr>
        <p:txBody>
          <a:bodyPr/>
          <a:lstStyle/>
          <a:p>
            <a:r>
              <a:rPr lang="en-US" altLang="ko-KR" sz="2400">
                <a:ea typeface="굴림" charset="-127"/>
              </a:rPr>
              <a:t>A signal is</a:t>
            </a:r>
            <a:r>
              <a:rPr lang="en-US" altLang="ko-KR" sz="2400" i="1">
                <a:ea typeface="굴림" charset="-127"/>
              </a:rPr>
              <a:t> generated</a:t>
            </a:r>
            <a:r>
              <a:rPr lang="en-US" altLang="ko-KR" sz="2400">
                <a:ea typeface="굴림" charset="-127"/>
              </a:rPr>
              <a:t>, </a:t>
            </a:r>
            <a:r>
              <a:rPr lang="en-US" altLang="ko-KR" sz="2400" i="1">
                <a:ea typeface="굴림" charset="-127"/>
              </a:rPr>
              <a:t>delivered</a:t>
            </a:r>
            <a:r>
              <a:rPr lang="en-US" altLang="ko-KR" sz="2400">
                <a:ea typeface="굴림" charset="-127"/>
              </a:rPr>
              <a:t>, or </a:t>
            </a:r>
            <a:r>
              <a:rPr lang="en-US" altLang="ko-KR" sz="2400" i="1">
                <a:ea typeface="굴림" charset="-127"/>
              </a:rPr>
              <a:t>pending</a:t>
            </a:r>
            <a:r>
              <a:rPr lang="en-US" altLang="ko-KR" sz="2400">
                <a:ea typeface="굴림" charset="-127"/>
              </a:rPr>
              <a:t>.</a:t>
            </a:r>
          </a:p>
          <a:p>
            <a:r>
              <a:rPr lang="en-US" altLang="ko-KR" sz="2400">
                <a:ea typeface="굴림" charset="-127"/>
              </a:rPr>
              <a:t>If a signal is </a:t>
            </a:r>
            <a:r>
              <a:rPr lang="en-US" altLang="ko-KR" sz="2400" i="1">
                <a:ea typeface="굴림" charset="-127"/>
              </a:rPr>
              <a:t>blocked</a:t>
            </a:r>
            <a:r>
              <a:rPr lang="en-US" altLang="ko-KR" sz="2400">
                <a:ea typeface="굴림" charset="-127"/>
              </a:rPr>
              <a:t>, and if its action is either SIG_DFL or to catch the signal, then the signal remains </a:t>
            </a:r>
            <a:r>
              <a:rPr lang="en-US" altLang="ko-KR" sz="2400" i="1">
                <a:ea typeface="굴림" charset="-127"/>
              </a:rPr>
              <a:t>pending</a:t>
            </a:r>
            <a:r>
              <a:rPr lang="en-US" altLang="ko-KR" sz="2400">
                <a:ea typeface="굴림" charset="-127"/>
              </a:rPr>
              <a:t> until the process unblocks the signal or change the action to SIG_IGN.</a:t>
            </a:r>
          </a:p>
          <a:p>
            <a:r>
              <a:rPr lang="en-US" altLang="ko-KR" sz="2400">
                <a:ea typeface="굴림" charset="-127"/>
              </a:rPr>
              <a:t>What if  a blocked signal is generated more than once before the signal is unblocked?</a:t>
            </a:r>
          </a:p>
          <a:p>
            <a:pPr lvl="1"/>
            <a:r>
              <a:rPr lang="en-US" altLang="ko-KR" sz="2000">
                <a:ea typeface="굴림" charset="-127"/>
              </a:rPr>
              <a:t>Most Unix systems do not </a:t>
            </a:r>
            <a:r>
              <a:rPr lang="en-US" altLang="ko-KR" sz="2000" i="1">
                <a:ea typeface="굴림" charset="-127"/>
              </a:rPr>
              <a:t>queue</a:t>
            </a:r>
            <a:r>
              <a:rPr lang="en-US" altLang="ko-KR" sz="2000">
                <a:ea typeface="굴림" charset="-127"/>
              </a:rPr>
              <a:t> signals (i.e. deliver the signal once.)</a:t>
            </a:r>
          </a:p>
          <a:p>
            <a:r>
              <a:rPr lang="en-US" altLang="ko-KR" sz="2400">
                <a:ea typeface="굴림" charset="-127"/>
              </a:rPr>
              <a:t>No order in which different signals are delivered to a process.</a:t>
            </a:r>
          </a:p>
          <a:p>
            <a:r>
              <a:rPr lang="en-US" altLang="ko-KR" sz="2400" i="1">
                <a:ea typeface="굴림" charset="-127"/>
              </a:rPr>
              <a:t>Signal mask</a:t>
            </a:r>
            <a:r>
              <a:rPr lang="en-US" altLang="ko-KR" sz="2400">
                <a:ea typeface="굴림" charset="-127"/>
              </a:rPr>
              <a:t> that defines the set of signals blocked.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latin typeface="Courier New" pitchFamily="49" charset="0"/>
                <a:ea typeface="굴림" charset="-127"/>
              </a:rPr>
              <a:t>kill</a:t>
            </a:r>
            <a:r>
              <a:rPr lang="en-US" altLang="ko-KR" sz="4000">
                <a:ea typeface="굴림" charset="-127"/>
              </a:rPr>
              <a:t> and </a:t>
            </a:r>
            <a:r>
              <a:rPr lang="en-US" altLang="ko-KR" sz="4000">
                <a:latin typeface="Courier New" pitchFamily="49" charset="0"/>
                <a:ea typeface="굴림" charset="-127"/>
              </a:rPr>
              <a:t>raise</a:t>
            </a:r>
            <a:r>
              <a:rPr lang="en-US" altLang="ko-KR" sz="4000">
                <a:ea typeface="굴림" charset="-127"/>
              </a:rPr>
              <a:t> Functions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#include &lt;signal.h&gt;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kill(pid_t </a:t>
            </a:r>
            <a:r>
              <a:rPr lang="en-US" altLang="ko-KR" sz="2000" i="1">
                <a:ea typeface="굴림" charset="-127"/>
              </a:rPr>
              <a:t>pid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>
                <a:ea typeface="굴림" charset="-127"/>
              </a:rPr>
              <a:t>signo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raise(int </a:t>
            </a:r>
            <a:r>
              <a:rPr lang="en-US" altLang="ko-KR" sz="2000" i="1">
                <a:ea typeface="굴림" charset="-127"/>
              </a:rPr>
              <a:t>signo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80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kill</a:t>
            </a:r>
            <a:r>
              <a:rPr lang="en-US" altLang="ko-KR" sz="2000">
                <a:ea typeface="굴림" charset="-127"/>
              </a:rPr>
              <a:t> sends a signal to a process or a group of processes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pid</a:t>
            </a:r>
            <a:r>
              <a:rPr lang="en-US" altLang="ko-KR" sz="1800">
                <a:ea typeface="굴림" charset="-127"/>
              </a:rPr>
              <a:t> &gt; 0	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</a:rPr>
              <a:t>Sent to the process whose process ID is </a:t>
            </a:r>
            <a:r>
              <a:rPr lang="en-US" altLang="ko-KR" sz="1600" i="1">
                <a:ea typeface="굴림" charset="-127"/>
              </a:rPr>
              <a:t>pid</a:t>
            </a:r>
            <a:r>
              <a:rPr lang="en-US" altLang="ko-KR" sz="1600">
                <a:ea typeface="굴림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pid</a:t>
            </a:r>
            <a:r>
              <a:rPr lang="en-US" altLang="ko-KR" sz="1800">
                <a:ea typeface="굴림" charset="-127"/>
              </a:rPr>
              <a:t> == 0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</a:rPr>
              <a:t>Sent to all processes whose </a:t>
            </a:r>
            <a:r>
              <a:rPr lang="en-US" altLang="ko-KR" sz="1600" i="1">
                <a:ea typeface="굴림" charset="-127"/>
              </a:rPr>
              <a:t>pgid</a:t>
            </a:r>
            <a:r>
              <a:rPr lang="en-US" altLang="ko-KR" sz="1600">
                <a:ea typeface="굴림" charset="-127"/>
              </a:rPr>
              <a:t> equals the </a:t>
            </a:r>
            <a:r>
              <a:rPr lang="en-US" altLang="ko-KR" sz="1600" i="1">
                <a:ea typeface="굴림" charset="-127"/>
              </a:rPr>
              <a:t>pgid</a:t>
            </a:r>
            <a:r>
              <a:rPr lang="en-US" altLang="ko-KR" sz="1600">
                <a:ea typeface="굴림" charset="-127"/>
              </a:rPr>
              <a:t> of the sender.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pid</a:t>
            </a:r>
            <a:r>
              <a:rPr lang="en-US" altLang="ko-KR" sz="1800">
                <a:ea typeface="굴림" charset="-127"/>
              </a:rPr>
              <a:t> &lt; 0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</a:rPr>
              <a:t>Sent to all processes whose </a:t>
            </a:r>
            <a:r>
              <a:rPr lang="en-US" altLang="ko-KR" sz="1600" i="1">
                <a:ea typeface="굴림" charset="-127"/>
              </a:rPr>
              <a:t>pgid</a:t>
            </a:r>
            <a:r>
              <a:rPr lang="en-US" altLang="ko-KR" sz="1600">
                <a:ea typeface="굴림" charset="-127"/>
              </a:rPr>
              <a:t> equals the absolute value of </a:t>
            </a:r>
            <a:r>
              <a:rPr lang="en-US" altLang="ko-KR" sz="1600" i="1">
                <a:ea typeface="굴림" charset="-127"/>
              </a:rPr>
              <a:t>pid</a:t>
            </a:r>
            <a:r>
              <a:rPr lang="en-US" altLang="ko-KR" sz="1600">
                <a:ea typeface="굴림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1800" i="1">
                <a:ea typeface="굴림" charset="-127"/>
              </a:rPr>
              <a:t>pid</a:t>
            </a:r>
            <a:r>
              <a:rPr lang="en-US" altLang="ko-KR" sz="1800">
                <a:ea typeface="굴림" charset="-127"/>
              </a:rPr>
              <a:t> == -1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ea typeface="굴림" charset="-127"/>
              </a:rPr>
              <a:t>Sent to all process for which the sender has permission to send a signal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Permission to send a signal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ko-KR" sz="1600">
                <a:ea typeface="굴림" charset="-127"/>
              </a:rPr>
              <a:t>The real or effective UID of the sender has to equal the real or effective UID of the receiver. (If _POSIX_SAVED_IDS is supported, then the receiver</a:t>
            </a:r>
            <a:r>
              <a:rPr lang="en-US" altLang="ko-KR" sz="1600">
                <a:latin typeface="Arial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s saved set-user-ID is checked instead of its effective UID.)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raise</a:t>
            </a:r>
            <a:r>
              <a:rPr lang="en-US" altLang="ko-KR" sz="2000">
                <a:ea typeface="굴림" charset="-127"/>
              </a:rPr>
              <a:t> sends a signal to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alarm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>
                <a:latin typeface="Courier New" pitchFamily="49" charset="0"/>
                <a:ea typeface="굴림" charset="-127"/>
              </a:rPr>
              <a:t>pause</a:t>
            </a:r>
            <a:r>
              <a:rPr lang="en-US" altLang="ko-KR">
                <a:ea typeface="굴림" charset="-127"/>
              </a:rPr>
              <a:t> Functions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772400" cy="50657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unsigned int alarm(unsigned int </a:t>
            </a:r>
            <a:r>
              <a:rPr lang="en-US" altLang="ko-KR" sz="2400" i="1">
                <a:ea typeface="굴림" charset="-127"/>
              </a:rPr>
              <a:t>seconds</a:t>
            </a:r>
            <a:r>
              <a:rPr lang="en-US" altLang="ko-KR" sz="2400">
                <a:latin typeface="Courier New" pitchFamily="49" charset="0"/>
                <a:ea typeface="굴림" charset="-127"/>
              </a:rPr>
              <a:t>);</a:t>
            </a:r>
          </a:p>
          <a:p>
            <a:r>
              <a:rPr lang="en-US" altLang="ko-KR" sz="2400">
                <a:ea typeface="굴림" charset="-127"/>
              </a:rPr>
              <a:t>When the timer expires, SIGALRM is generated.</a:t>
            </a:r>
          </a:p>
          <a:p>
            <a:r>
              <a:rPr lang="en-US" altLang="ko-KR" sz="2400">
                <a:ea typeface="굴림" charset="-127"/>
              </a:rPr>
              <a:t>It returns 0 or number of seconds until previously set alarm</a:t>
            </a:r>
          </a:p>
          <a:p>
            <a:pPr lvl="1"/>
            <a:r>
              <a:rPr lang="en-US" altLang="ko-KR" sz="2000" i="1">
                <a:ea typeface="굴림" charset="-127"/>
              </a:rPr>
              <a:t>Only one alarm clock per process</a:t>
            </a:r>
            <a:r>
              <a:rPr lang="en-US" altLang="ko-KR" sz="2000">
                <a:ea typeface="굴림" charset="-127"/>
              </a:rPr>
              <a:t>. If there is a not-yet-expired clock for the process, the remaining seconds is returned.</a:t>
            </a:r>
          </a:p>
          <a:p>
            <a:endParaRPr lang="en-US" altLang="ko-KR" sz="1600"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int pause(void);</a:t>
            </a:r>
          </a:p>
          <a:p>
            <a:r>
              <a:rPr lang="en-US" altLang="ko-KR" sz="2400">
                <a:latin typeface="Courier New" pitchFamily="49" charset="0"/>
                <a:ea typeface="굴림" charset="-127"/>
              </a:rPr>
              <a:t>pause</a:t>
            </a:r>
            <a:r>
              <a:rPr lang="en-US" altLang="ko-KR" sz="2400">
                <a:ea typeface="굴림" charset="-127"/>
              </a:rPr>
              <a:t> suspends the calling process until a signal is caught. (it returns -1 with </a:t>
            </a:r>
            <a:r>
              <a:rPr lang="en-US" altLang="ko-KR" sz="2400"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2400">
                <a:ea typeface="굴림" charset="-127"/>
              </a:rPr>
              <a:t> set to EINTR).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04800"/>
            <a:ext cx="6629400" cy="914400"/>
          </a:xfrm>
        </p:spPr>
        <p:txBody>
          <a:bodyPr/>
          <a:lstStyle/>
          <a:p>
            <a:r>
              <a:rPr lang="en-US" altLang="ko-KR" sz="4000">
                <a:ea typeface="굴림" charset="-127"/>
              </a:rPr>
              <a:t>Introduction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143000" y="1600200"/>
            <a:ext cx="72755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A long and thorough look at Unix signals</a:t>
            </a:r>
          </a:p>
          <a:p>
            <a:pPr marL="342900" indent="-342900" eaLnBrk="1" hangingPunct="1">
              <a:buFontTx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The warts in earlier implementations of signals</a:t>
            </a:r>
          </a:p>
          <a:p>
            <a:pPr marL="342900" indent="-342900" eaLnBrk="1" hangingPunct="1">
              <a:buFontTx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POSIX.1 </a:t>
            </a:r>
            <a:r>
              <a:rPr lang="en-US" altLang="ko-KR" sz="2400" i="1">
                <a:latin typeface="맑은 고딕" pitchFamily="50" charset="-127"/>
                <a:ea typeface="맑은 고딕" pitchFamily="50" charset="-127"/>
              </a:rPr>
              <a:t>reliable-signal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concept and all the related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alarm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>
                <a:latin typeface="Courier New" pitchFamily="49" charset="0"/>
                <a:ea typeface="굴림" charset="-127"/>
              </a:rPr>
              <a:t>pause</a:t>
            </a:r>
            <a:r>
              <a:rPr lang="en-US" altLang="ko-KR">
                <a:ea typeface="굴림" charset="-127"/>
              </a:rPr>
              <a:t> Functions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199312" cy="4038600"/>
          </a:xfrm>
        </p:spPr>
        <p:txBody>
          <a:bodyPr/>
          <a:lstStyle/>
          <a:p>
            <a:r>
              <a:rPr lang="en-US" altLang="ko-KR" sz="2400">
                <a:ea typeface="굴림" charset="-127"/>
                <a:hlinkClick r:id="rId3" action="ppaction://hlinkfile"/>
              </a:rPr>
              <a:t>Figure 10.7</a:t>
            </a:r>
            <a:endParaRPr lang="en-US" altLang="ko-KR" sz="2400">
              <a:ea typeface="굴림" charset="-127"/>
            </a:endParaRPr>
          </a:p>
          <a:p>
            <a:r>
              <a:rPr lang="en-US" altLang="ko-KR" sz="2400">
                <a:ea typeface="굴림" charset="-127"/>
                <a:hlinkClick r:id="rId4" action="ppaction://hlinkfile"/>
              </a:rPr>
              <a:t>Figure 10.8</a:t>
            </a:r>
            <a:endParaRPr lang="en-US" altLang="ko-KR" sz="2400">
              <a:ea typeface="굴림" charset="-127"/>
            </a:endParaRPr>
          </a:p>
          <a:p>
            <a:r>
              <a:rPr lang="en-US" altLang="ko-KR" sz="2400">
                <a:ea typeface="굴림" charset="-127"/>
                <a:hlinkClick r:id="rId5" action="ppaction://hlinkfile"/>
              </a:rPr>
              <a:t>Figure 10.9</a:t>
            </a:r>
            <a:endParaRPr lang="en-US" altLang="ko-KR" sz="2400">
              <a:ea typeface="굴림" charset="-127"/>
            </a:endParaRPr>
          </a:p>
          <a:p>
            <a:endParaRPr lang="en-US" altLang="ko-KR" sz="2400">
              <a:ea typeface="굴림" charset="-127"/>
            </a:endParaRPr>
          </a:p>
          <a:p>
            <a:r>
              <a:rPr lang="en-US" altLang="ko-KR" sz="2400">
                <a:ea typeface="굴림" charset="-127"/>
                <a:hlinkClick r:id="rId6" action="ppaction://hlinkfile"/>
              </a:rPr>
              <a:t>Figure 10.10</a:t>
            </a:r>
            <a:endParaRPr lang="en-US" altLang="ko-KR" sz="2400">
              <a:ea typeface="굴림" charset="-127"/>
            </a:endParaRPr>
          </a:p>
          <a:p>
            <a:r>
              <a:rPr lang="en-US" altLang="ko-KR" sz="2400">
                <a:ea typeface="굴림" charset="-127"/>
                <a:hlinkClick r:id="rId7" action="ppaction://hlinkfile"/>
              </a:rPr>
              <a:t>Figure 10.11</a:t>
            </a:r>
            <a:endParaRPr lang="en-US" altLang="ko-KR" sz="24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549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60198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10.7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54979" name="Rectangle 4"/>
          <p:cNvSpPr>
            <a:spLocks noChangeArrowheads="1"/>
          </p:cNvSpPr>
          <p:nvPr/>
        </p:nvSpPr>
        <p:spPr bwMode="auto">
          <a:xfrm>
            <a:off x="1371600" y="1444625"/>
            <a:ext cx="7134225" cy="450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	&lt;signal.h&gt;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	&lt;unistd.h&gt;</a:t>
            </a:r>
          </a:p>
          <a:p>
            <a:endParaRPr kumimoji="1" lang="en-US" altLang="ko-KR" sz="16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sig_alrm(int signo)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/* nothing to do, just return to wake up the pause */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  <a:p>
            <a:endParaRPr kumimoji="1" lang="en-US" altLang="ko-KR" sz="16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unsigned int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sleep1(unsigned int nsecs)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(signal(SIGALRM, sig_alrm) == SIG_ERR)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return(nsecs);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alarm(nsecs);		/* start the timer */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pause();			/* next caught signal wakes us up */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return(alarm(0));	/* turn off timer, return unslept time */</a:t>
            </a:r>
          </a:p>
          <a:p>
            <a:r>
              <a:rPr kumimoji="1" lang="en-US" altLang="ko-KR" sz="16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alarm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and </a:t>
            </a:r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pause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570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15175" y="62484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10.8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57027" name="Rectangle 4"/>
          <p:cNvSpPr>
            <a:spLocks noChangeArrowheads="1"/>
          </p:cNvSpPr>
          <p:nvPr/>
        </p:nvSpPr>
        <p:spPr bwMode="auto">
          <a:xfrm>
            <a:off x="1371600" y="1295400"/>
            <a:ext cx="7134225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	&lt;setjmp.h&gt;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	&lt;signal.h&gt;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	&lt;unistd.h&gt;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jmp_buf	env_alrm;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sig_alrm(int signo)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longjmp(env_alrm, 1);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unsigned int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sleep2(unsigned int nsecs)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(signal(SIGALRM, sig_alrm) == SIG_ERR)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return(nsecs);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(setjmp(env_alrm) == 0) 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alarm(nsecs);	/* start the timer */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pause();		/* next caught signal wakes us up */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}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return(alarm(0));		/* turn off timer, return unslept time */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alarm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and </a:t>
            </a:r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pause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590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60198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10.9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59075" name="Rectangle 4"/>
          <p:cNvSpPr>
            <a:spLocks noChangeArrowheads="1"/>
          </p:cNvSpPr>
          <p:nvPr/>
        </p:nvSpPr>
        <p:spPr bwMode="auto">
          <a:xfrm>
            <a:off x="533400" y="1600200"/>
            <a:ext cx="3886200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unsigned int sleep2(unsigned int);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	  sig_int(int);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 main(void)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unsigned int unslept;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if (signal(SIGINT, sig_int) == SIG_ERR)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err_sys("signal(SIGINT) error");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unslept = sleep2(5);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printf("sleep2 returned: %u\n", unslept);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exit(0);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alarm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and </a:t>
            </a:r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pause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Functions</a:t>
            </a:r>
          </a:p>
        </p:txBody>
      </p:sp>
      <p:sp>
        <p:nvSpPr>
          <p:cNvPr id="259077" name="Rectangle 4"/>
          <p:cNvSpPr>
            <a:spLocks noChangeArrowheads="1"/>
          </p:cNvSpPr>
          <p:nvPr/>
        </p:nvSpPr>
        <p:spPr bwMode="auto">
          <a:xfrm>
            <a:off x="4495800" y="2895600"/>
            <a:ext cx="4419600" cy="307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 sig_int(int signo)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int  i, j;	volatile int	k;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/*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* Tune these loops to run for more than 5 seconds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* on whatever system this test program is run.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 */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printf("\nsig_int starting\n");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for (i = 0; i &lt; 300000; i++)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for (j = 0; j &lt; 4000; j++)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k += i * j;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printf("sig_int finished\n");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611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60198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10.10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61123" name="Rectangle 4"/>
          <p:cNvSpPr>
            <a:spLocks noChangeArrowheads="1"/>
          </p:cNvSpPr>
          <p:nvPr/>
        </p:nvSpPr>
        <p:spPr bwMode="auto">
          <a:xfrm>
            <a:off x="1476375" y="1406525"/>
            <a:ext cx="7134225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	sig_alrm(int);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 main(void)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int	n;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char	line[MAXLINE];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(signal(SIGALRM, sig_alrm) == SIG_ERR)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err_sys("signal(SIGALRM) error");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alarm(10);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((n = read(STDIN_FILENO, line, MAXLINE)) &lt; 0)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err_sys("read error");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alarm(0);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write(STDOUT_FILENO, line, n);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exit(0);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 sig_alrm(int signo)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/* nothing to do, just return to interrupt the read */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alarm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and </a:t>
            </a:r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pause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60198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10.11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63171" name="Rectangle 4"/>
          <p:cNvSpPr>
            <a:spLocks noChangeArrowheads="1"/>
          </p:cNvSpPr>
          <p:nvPr/>
        </p:nvSpPr>
        <p:spPr bwMode="auto">
          <a:xfrm>
            <a:off x="1400175" y="1295400"/>
            <a:ext cx="7134225" cy="509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		sig_alrm(int);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jmp_buf	env_alrm;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 main(void)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int  n;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char	line[MAXLINE];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(signal(SIGALRM, sig_alrm) == SIG_ERR)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err_sys("signal(SIGALRM) error");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(setjmp(env_alrm) != 0)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err_quit("read timeout");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alarm(10);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((n = read(STDIN_FILENO, line, MAXLINE)) &lt; 0)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err_sys("read error");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alarm(0);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write(STDOUT_FILENO, line, n);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exit(0);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 sig_alrm(int signo)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longjmp(env_alrm, 1);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alarm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and </a:t>
            </a:r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pause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Sets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732712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#include &lt;signal.h&gt;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sigemptyset(sigset_t *</a:t>
            </a:r>
            <a:r>
              <a:rPr lang="en-US" altLang="ko-KR" sz="2000" i="1">
                <a:ea typeface="굴림" charset="-127"/>
              </a:rPr>
              <a:t>set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sigfillset(sigset_t *</a:t>
            </a:r>
            <a:r>
              <a:rPr lang="en-US" altLang="ko-KR" sz="2000" i="1">
                <a:ea typeface="굴림" charset="-127"/>
              </a:rPr>
              <a:t>set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sigaddset(sigset_t *</a:t>
            </a:r>
            <a:r>
              <a:rPr lang="en-US" altLang="ko-KR" sz="2000" i="1">
                <a:ea typeface="굴림" charset="-127"/>
              </a:rPr>
              <a:t>set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>
                <a:ea typeface="굴림" charset="-127"/>
              </a:rPr>
              <a:t>signo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sigdelset(sigset_t *</a:t>
            </a:r>
            <a:r>
              <a:rPr lang="en-US" altLang="ko-KR" sz="2000" i="1">
                <a:ea typeface="굴림" charset="-127"/>
              </a:rPr>
              <a:t>set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>
                <a:ea typeface="굴림" charset="-127"/>
              </a:rPr>
              <a:t>signo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sigismember(const sigset_t *</a:t>
            </a:r>
            <a:r>
              <a:rPr lang="en-US" altLang="ko-KR" sz="2000" i="1">
                <a:ea typeface="굴림" charset="-127"/>
              </a:rPr>
              <a:t>set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>
                <a:ea typeface="굴림" charset="-127"/>
              </a:rPr>
              <a:t>signo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altLang="ko-KR" sz="200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>
                <a:ea typeface="굴림" charset="-127"/>
              </a:rPr>
              <a:t>#define sigemptyset(ptr)		(*(ptr) = 0)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ea typeface="굴림" charset="-127"/>
              </a:rPr>
              <a:t>#define sigfillset(ptr) 		(*(ptr) = ~(sigset_t)0, 0)</a:t>
            </a:r>
          </a:p>
          <a:p>
            <a:r>
              <a:rPr lang="en-US" altLang="ko-KR" sz="2400">
                <a:ea typeface="굴림" charset="-127"/>
                <a:hlinkClick r:id="rId3" action="ppaction://hlinkfile"/>
              </a:rPr>
              <a:t>Figure 10.12</a:t>
            </a:r>
            <a:endParaRPr lang="en-US" altLang="ko-KR" sz="2400">
              <a:ea typeface="굴림" charset="-127"/>
            </a:endParaRPr>
          </a:p>
          <a:p>
            <a:pPr lvl="1"/>
            <a:r>
              <a:rPr lang="en-US" altLang="ko-KR" sz="2000">
                <a:ea typeface="굴림" charset="-127"/>
              </a:rPr>
              <a:t>An implementation of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sigaddset, sigdelset, </a:t>
            </a:r>
            <a:r>
              <a:rPr lang="en-US" altLang="ko-KR" sz="2000">
                <a:ea typeface="굴림" charset="-127"/>
              </a:rPr>
              <a:t>and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 sigismember)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65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58674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10.12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65219" name="Rectangle 4"/>
          <p:cNvSpPr>
            <a:spLocks noChangeArrowheads="1"/>
          </p:cNvSpPr>
          <p:nvPr/>
        </p:nvSpPr>
        <p:spPr bwMode="auto">
          <a:xfrm>
            <a:off x="1476375" y="1447800"/>
            <a:ext cx="7134225" cy="4903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/* &lt;signal.h&gt; usually defines NSIG to include signal number 0 */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#define	SIGBAD(signo)	((signo) &lt;= 0 || (signo) &gt;= NSIG)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 sigaddset(sigset_t *set, int signo)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(SIGBAD(signo)) { errno = EINVAL; return(-1); }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*set |= 1 &lt;&lt; (signo - 1);		/* turn bit on */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return(0);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 sigdelset(sigset_t *set, int signo)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(SIGBAD(signo)) { errno = EINVAL; return(-1); }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*set &amp;= ~(1 &lt;&lt; (signo - 1));	/* turn bit off */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return(0);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 sigismember(const sigset_t *set, int signo)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(SIGBAD(signo)) { errno = EINVAL; return(-1); }</a:t>
            </a:r>
          </a:p>
          <a:p>
            <a:pPr>
              <a:lnSpc>
                <a:spcPct val="90000"/>
              </a:lnSpc>
            </a:pPr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return((*set &amp; (1 &lt;&lt; (signo - 1))) != 0);</a:t>
            </a:r>
          </a:p>
          <a:p>
            <a:pPr>
              <a:lnSpc>
                <a:spcPct val="90000"/>
              </a:lnSpc>
            </a:pPr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Signal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sigprocmask</a:t>
            </a:r>
            <a:r>
              <a:rPr lang="en-US" altLang="ko-KR">
                <a:ea typeface="굴림" charset="-127"/>
              </a:rPr>
              <a:t> Function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732712" cy="5029200"/>
          </a:xfrm>
        </p:spPr>
        <p:txBody>
          <a:bodyPr/>
          <a:lstStyle/>
          <a:p>
            <a:r>
              <a:rPr lang="en-US" altLang="ko-KR" sz="2400">
                <a:ea typeface="굴림" charset="-127"/>
              </a:rPr>
              <a:t>Signal mask of a process: the set of signals currently blocked from delivery to that process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#include &lt;signal.h&gt;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굴림" charset="-127"/>
              </a:rPr>
              <a:t>int sigprocmask(int </a:t>
            </a:r>
            <a:r>
              <a:rPr lang="en-US" altLang="ko-KR" sz="2000" i="1">
                <a:ea typeface="굴림" charset="-127"/>
              </a:rPr>
              <a:t>how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, const sigset_t *</a:t>
            </a:r>
            <a:r>
              <a:rPr lang="en-US" altLang="ko-KR" sz="2000" i="1">
                <a:ea typeface="굴림" charset="-127"/>
              </a:rPr>
              <a:t>set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, sigset_t *</a:t>
            </a:r>
            <a:r>
              <a:rPr lang="en-US" altLang="ko-KR" sz="2000" i="1">
                <a:ea typeface="굴림" charset="-127"/>
              </a:rPr>
              <a:t>oset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);</a:t>
            </a: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400" i="1">
                <a:ea typeface="굴림" charset="-127"/>
              </a:rPr>
              <a:t>how</a:t>
            </a:r>
            <a:r>
              <a:rPr lang="en-US" altLang="ko-KR" sz="2400">
                <a:ea typeface="굴림" charset="-127"/>
              </a:rPr>
              <a:t> (if </a:t>
            </a:r>
            <a:r>
              <a:rPr lang="en-US" altLang="ko-KR" sz="2400" i="1">
                <a:ea typeface="굴림" charset="-127"/>
              </a:rPr>
              <a:t>set</a:t>
            </a:r>
            <a:r>
              <a:rPr lang="en-US" altLang="ko-KR" sz="2400">
                <a:ea typeface="굴림" charset="-127"/>
              </a:rPr>
              <a:t> is a nonnull pointer)</a:t>
            </a:r>
          </a:p>
          <a:p>
            <a:pPr lvl="1"/>
            <a:r>
              <a:rPr lang="en-US" altLang="ko-KR" sz="2000">
                <a:ea typeface="굴림" charset="-127"/>
              </a:rPr>
              <a:t>SIG_BLOCK: current signal mask + </a:t>
            </a:r>
            <a:r>
              <a:rPr lang="en-US" altLang="ko-KR" sz="2000" i="1">
                <a:ea typeface="굴림" charset="-127"/>
              </a:rPr>
              <a:t>set</a:t>
            </a:r>
          </a:p>
          <a:p>
            <a:pPr lvl="1"/>
            <a:r>
              <a:rPr lang="en-US" altLang="ko-KR" sz="2000">
                <a:ea typeface="굴림" charset="-127"/>
              </a:rPr>
              <a:t>SIG_UNBLOCK: current signal mask - </a:t>
            </a:r>
            <a:r>
              <a:rPr lang="en-US" altLang="ko-KR" sz="2000" i="1">
                <a:ea typeface="굴림" charset="-127"/>
              </a:rPr>
              <a:t>set</a:t>
            </a:r>
          </a:p>
          <a:p>
            <a:pPr lvl="1"/>
            <a:r>
              <a:rPr lang="en-US" altLang="ko-KR" sz="2000">
                <a:ea typeface="굴림" charset="-127"/>
              </a:rPr>
              <a:t>SIG_SETMASK: signal mask = </a:t>
            </a:r>
            <a:r>
              <a:rPr lang="en-US" altLang="ko-KR" sz="2000" i="1">
                <a:ea typeface="굴림" charset="-127"/>
              </a:rPr>
              <a:t>set</a:t>
            </a:r>
          </a:p>
          <a:p>
            <a:pPr lvl="1"/>
            <a:endParaRPr lang="en-US" altLang="ko-KR" sz="2000" i="1">
              <a:ea typeface="굴림" charset="-127"/>
            </a:endParaRPr>
          </a:p>
          <a:p>
            <a:r>
              <a:rPr lang="en-US" altLang="ko-KR" sz="2400">
                <a:ea typeface="굴림" charset="-127"/>
              </a:rPr>
              <a:t> </a:t>
            </a:r>
            <a:r>
              <a:rPr lang="en-US" altLang="ko-KR" sz="2400">
                <a:ea typeface="굴림" charset="-127"/>
                <a:hlinkClick r:id="rId3" action="ppaction://hlinkfile"/>
              </a:rPr>
              <a:t>Figure 10.14</a:t>
            </a:r>
            <a:endParaRPr lang="en-US" altLang="ko-KR" sz="24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67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60198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10.14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67267" name="Rectangle 4"/>
          <p:cNvSpPr>
            <a:spLocks noChangeArrowheads="1"/>
          </p:cNvSpPr>
          <p:nvPr/>
        </p:nvSpPr>
        <p:spPr bwMode="auto">
          <a:xfrm>
            <a:off x="1476375" y="1406525"/>
            <a:ext cx="7134225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 "apue.h"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 &lt;errno.h&gt;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void pr_mask(const char *str)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sigset_t	sigset;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int		errno_save;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errno_save = errno;		/* we can be called by signal handlers */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(sigprocmask(0, NULL, &amp;sigset) &lt; 0)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err_sys("sigprocmask error");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printf("%s", str);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(sigismember(&amp;sigset, SIGINT))   printf("SIGINT 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(sigismember(&amp;sigset, SIGQUIT))  printf("SIGQUIT 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(sigismember(&amp;sigset, SIGUSR1))  printf("SIGUSR1 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(sigismember(&amp;sigset, SIGALRM))  printf("SIGALRM ");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/* remaining signals can go here  */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printf("\n");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errno = errno_save;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sigprocmask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Concepts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219200"/>
            <a:ext cx="7580312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Signal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Software(</a:t>
            </a:r>
            <a:r>
              <a:rPr lang="ko-KR" altLang="en-US" sz="2000" dirty="0" smtClean="0">
                <a:ea typeface="굴림" charset="-127"/>
              </a:rPr>
              <a:t>운영체제 위에서 돌아가는 것</a:t>
            </a:r>
            <a:r>
              <a:rPr lang="en-US" altLang="ko-KR" sz="2000" dirty="0" smtClean="0">
                <a:ea typeface="굴림" charset="-127"/>
              </a:rPr>
              <a:t>) </a:t>
            </a:r>
            <a:r>
              <a:rPr lang="en-US" altLang="ko-KR" sz="2000" dirty="0">
                <a:ea typeface="굴림" charset="-127"/>
              </a:rPr>
              <a:t>interrupts: a way of handling asynchronous events, e.g. Ctrl-C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15 signals in Version 7, 31 signals in SVR4/4.4BSD, FreeBSD 5.2.1, Mac OS X 10.3, and Linux 2.4.22, and 38 signals for Solaris 9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&lt;</a:t>
            </a:r>
            <a:r>
              <a:rPr lang="en-US" altLang="ko-KR" sz="2000" dirty="0" err="1">
                <a:latin typeface="Courier New" pitchFamily="49" charset="0"/>
                <a:ea typeface="굴림" charset="-127"/>
              </a:rPr>
              <a:t>signal.h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&gt;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Conditions to generate a signal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Terminal-generated signals, e.g. DELETE key (SIGINT)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Hardware exceptions such as divide by 0, invalid memory reference (SIGSEGV), and the like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kill</a:t>
            </a:r>
            <a:r>
              <a:rPr lang="en-US" altLang="ko-KR" sz="2000" dirty="0">
                <a:ea typeface="굴림" charset="-127"/>
              </a:rPr>
              <a:t>(2) and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kill</a:t>
            </a:r>
            <a:r>
              <a:rPr lang="en-US" altLang="ko-KR" sz="2000" dirty="0">
                <a:ea typeface="굴림" charset="-127"/>
              </a:rPr>
              <a:t>(1</a:t>
            </a:r>
            <a:r>
              <a:rPr lang="en-US" altLang="ko-KR" sz="2000" dirty="0" smtClean="0">
                <a:ea typeface="굴림" charset="-127"/>
              </a:rPr>
              <a:t>) (signal </a:t>
            </a:r>
            <a:r>
              <a:rPr lang="ko-KR" altLang="en-US" sz="2000" dirty="0" smtClean="0">
                <a:ea typeface="굴림" charset="-127"/>
              </a:rPr>
              <a:t>보내기</a:t>
            </a:r>
            <a:r>
              <a:rPr lang="en-US" altLang="ko-KR" sz="2000" dirty="0" smtClean="0">
                <a:ea typeface="굴림" charset="-127"/>
              </a:rPr>
              <a:t>)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Software conditions, e.g. when out-of-band data arrives over a network connection (SIGURG), when a process writes to a pipe after the reader has terminated (SIGPIPE), and when an alarm clock expires (SIGALRM).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sigpending</a:t>
            </a:r>
            <a:r>
              <a:rPr lang="en-US" altLang="ko-KR">
                <a:ea typeface="굴림" charset="-127"/>
              </a:rPr>
              <a:t> Function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3914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#include &lt;signal.h&gt;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char sigpending(sigset_t *</a:t>
            </a:r>
            <a:r>
              <a:rPr lang="en-US" altLang="ko-KR" sz="1800" i="1">
                <a:ea typeface="굴림" charset="-127"/>
              </a:rPr>
              <a:t>set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It returns the set of signals that are blocked from delivery and currently pending for the calling process.</a:t>
            </a:r>
          </a:p>
          <a:p>
            <a:pPr>
              <a:lnSpc>
                <a:spcPct val="80000"/>
              </a:lnSpc>
            </a:pPr>
            <a:r>
              <a:rPr lang="en-US" altLang="ko-KR" sz="2000">
                <a:ea typeface="굴림" charset="-127"/>
                <a:hlinkClick r:id="rId3" action="ppaction://hlinkfile"/>
              </a:rPr>
              <a:t>Figure 10.15</a:t>
            </a:r>
            <a:endParaRPr lang="en-US" altLang="ko-KR" sz="200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Pending signals are delivered before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sigprocmask</a:t>
            </a:r>
            <a:r>
              <a:rPr lang="en-US" altLang="ko-KR" sz="1800">
                <a:ea typeface="굴림" charset="-127"/>
              </a:rPr>
              <a:t> returns.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900" b="1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$</a:t>
            </a:r>
            <a:r>
              <a:rPr lang="en-US" altLang="ko-KR" sz="1800" b="1">
                <a:latin typeface="Courier New" pitchFamily="49" charset="0"/>
                <a:ea typeface="굴림" charset="-127"/>
              </a:rPr>
              <a:t> ./a.out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^\					</a:t>
            </a:r>
            <a:r>
              <a:rPr lang="en-US" altLang="ko-KR" sz="1800" i="1">
                <a:ea typeface="굴림" charset="-127"/>
              </a:rPr>
              <a:t>generate signal once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SIGQUIT pending</a:t>
            </a:r>
            <a:r>
              <a:rPr lang="en-US" altLang="ko-KR" sz="1800" i="1">
                <a:ea typeface="굴림" charset="-127"/>
              </a:rPr>
              <a:t>		after return from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sleep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caught SIGQUIT</a:t>
            </a:r>
            <a:r>
              <a:rPr lang="en-US" altLang="ko-KR" sz="1800" i="1">
                <a:ea typeface="굴림" charset="-127"/>
              </a:rPr>
              <a:t>		in signal handler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SIGQUIT unblocked</a:t>
            </a:r>
            <a:r>
              <a:rPr lang="en-US" altLang="ko-KR" sz="1800" i="1">
                <a:ea typeface="굴림" charset="-127"/>
              </a:rPr>
              <a:t>		after return from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sigprocmask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^\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Quit (coredump)</a:t>
            </a:r>
            <a:r>
              <a:rPr lang="en-US" altLang="ko-KR" sz="1800" i="1">
                <a:ea typeface="굴림" charset="-127"/>
              </a:rPr>
              <a:t>		generate signal again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>
                <a:latin typeface="Courier New" pitchFamily="49" charset="0"/>
                <a:ea typeface="굴림" charset="-127"/>
              </a:rPr>
              <a:t>./a.out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^\^\^\^\^\^\^\^\^\^\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800" i="1">
                <a:ea typeface="HY그래픽M" pitchFamily="18" charset="-127"/>
              </a:rPr>
              <a:t>generate signal 10 times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SIGQUIT pending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caught SIGQUIT		</a:t>
            </a:r>
            <a:r>
              <a:rPr lang="en-US" altLang="ko-KR" sz="1800" i="1">
                <a:ea typeface="굴림" charset="-127"/>
              </a:rPr>
              <a:t>signal is generated only once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SIGQUIT unblocked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^\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Quit(coredump)		</a:t>
            </a:r>
            <a:r>
              <a:rPr lang="en-US" altLang="ko-KR" sz="1800" i="1">
                <a:ea typeface="굴림" charset="-127"/>
              </a:rPr>
              <a:t>generate signal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69315" name="Rectangle 4"/>
          <p:cNvSpPr>
            <a:spLocks noChangeArrowheads="1"/>
          </p:cNvSpPr>
          <p:nvPr/>
        </p:nvSpPr>
        <p:spPr bwMode="auto">
          <a:xfrm>
            <a:off x="1371600" y="1371600"/>
            <a:ext cx="7134225" cy="538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int main(void)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sigset_t	newmask, oldmask, pendmask;</a:t>
            </a:r>
          </a:p>
          <a:p>
            <a:pPr>
              <a:lnSpc>
                <a:spcPct val="90000"/>
              </a:lnSpc>
            </a:pPr>
            <a:endParaRPr kumimoji="1" lang="en-US" altLang="ko-KR" sz="12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(signal(SIGQUIT, sig_quit) == SIG_ERR)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err_sys("can't catch SIGQUIT");</a:t>
            </a:r>
          </a:p>
          <a:p>
            <a:pPr>
              <a:lnSpc>
                <a:spcPct val="90000"/>
              </a:lnSpc>
            </a:pPr>
            <a:endParaRPr kumimoji="1" lang="en-US" altLang="ko-KR" sz="12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/*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 * Block SIGQUIT and save current signal mask.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 */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sigemptyset(&amp;newmask);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sigaddset(&amp;newmask, SIGQUIT);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(sigprocmask(SIG_BLOCK, &amp;newmask, &amp;oldmask) &lt; 0)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err_sys("SIG_BLOCK error");</a:t>
            </a:r>
          </a:p>
          <a:p>
            <a:pPr>
              <a:lnSpc>
                <a:spcPct val="90000"/>
              </a:lnSpc>
            </a:pPr>
            <a:endParaRPr kumimoji="1" lang="en-US" altLang="ko-KR" sz="12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sleep(5);	/* SIGQUIT here will remain pending */</a:t>
            </a:r>
          </a:p>
          <a:p>
            <a:pPr>
              <a:lnSpc>
                <a:spcPct val="90000"/>
              </a:lnSpc>
            </a:pPr>
            <a:endParaRPr kumimoji="1" lang="en-US" altLang="ko-KR" sz="12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(sigpending(&amp;pendmask) &lt; 0)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err_sys("sigpending error");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(sigismember(&amp;pendmask, SIGQUIT))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printf("\nSIGQUIT pending\n");</a:t>
            </a:r>
          </a:p>
          <a:p>
            <a:pPr>
              <a:lnSpc>
                <a:spcPct val="90000"/>
              </a:lnSpc>
            </a:pPr>
            <a:endParaRPr kumimoji="1" lang="en-US" altLang="ko-KR" sz="12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/*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 * Reset signal mask which unblocks SIGQUIT.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 */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(sigprocmask(SIG_SETMASK, &amp;oldmask, NULL) &lt; 0)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err_sys("SIG_SETMASK error");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printf("SIGQUIT unblocked\n");</a:t>
            </a:r>
          </a:p>
          <a:p>
            <a:pPr>
              <a:lnSpc>
                <a:spcPct val="90000"/>
              </a:lnSpc>
            </a:pPr>
            <a:endParaRPr kumimoji="1" lang="en-US" altLang="ko-KR" sz="12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sleep(5);	/* SIGQUIT here will terminate with core file */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exit(0);</a:t>
            </a:r>
          </a:p>
          <a:p>
            <a:pPr>
              <a:lnSpc>
                <a:spcPct val="90000"/>
              </a:lnSpc>
            </a:pPr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sigpending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</a:t>
            </a:r>
          </a:p>
        </p:txBody>
      </p:sp>
      <p:sp>
        <p:nvSpPr>
          <p:cNvPr id="269318" name="Rectangle 4"/>
          <p:cNvSpPr>
            <a:spLocks noChangeArrowheads="1"/>
          </p:cNvSpPr>
          <p:nvPr/>
        </p:nvSpPr>
        <p:spPr bwMode="auto">
          <a:xfrm>
            <a:off x="5562600" y="1219200"/>
            <a:ext cx="34290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static void sig_quit(int signo)</a:t>
            </a:r>
          </a:p>
          <a:p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printf("caught SIGQUIT\n");</a:t>
            </a:r>
          </a:p>
          <a:p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   if (signal(SIGQUIT, SIG_DFL) == SIG_ERR)</a:t>
            </a:r>
          </a:p>
          <a:p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err_sys("can't reset SIGQUIT");</a:t>
            </a:r>
          </a:p>
          <a:p>
            <a:r>
              <a:rPr kumimoji="1" lang="en-US" altLang="ko-KR" sz="12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693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21500" y="62611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10.15</a:t>
            </a:r>
            <a:endParaRPr lang="en-US" altLang="ko-KR" sz="18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sigaction</a:t>
            </a:r>
            <a:r>
              <a:rPr lang="en-US" altLang="ko-KR">
                <a:ea typeface="굴림" charset="-127"/>
              </a:rPr>
              <a:t> Function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89913" cy="5334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#include &lt;signal.h&gt;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int sigaction(int </a:t>
            </a:r>
            <a:r>
              <a:rPr lang="en-US" altLang="ko-KR" sz="1800" i="1">
                <a:ea typeface="굴림" charset="-127"/>
              </a:rPr>
              <a:t>signo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, const struct sigaction *</a:t>
            </a:r>
            <a:r>
              <a:rPr lang="en-US" altLang="ko-KR" sz="1800" i="1">
                <a:ea typeface="굴림" charset="-127"/>
              </a:rPr>
              <a:t>act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, struct sigaction *</a:t>
            </a:r>
            <a:r>
              <a:rPr lang="en-US" altLang="ko-KR" sz="1800" i="1">
                <a:ea typeface="굴림" charset="-127"/>
              </a:rPr>
              <a:t>oact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80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struct sigaction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void 	(*sa_handler)(int); </a:t>
            </a:r>
            <a:r>
              <a:rPr lang="en-US" altLang="ko-KR" sz="1800">
                <a:ea typeface="굴림" charset="-127"/>
              </a:rPr>
              <a:t>/* addr of signal handler, */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charset="-127"/>
              </a:rPr>
              <a:t>					           /* or SIG_IGN, or SIG_DFL</a:t>
            </a:r>
            <a:r>
              <a:rPr lang="ko-KR" altLang="en-US" sz="1800">
                <a:ea typeface="굴림" charset="-127"/>
              </a:rPr>
              <a:t> *</a:t>
            </a:r>
            <a:r>
              <a:rPr lang="en-US" altLang="ko-KR" sz="1800">
                <a:ea typeface="굴림" charset="-127"/>
              </a:rPr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sigset_t sa_mask;	       </a:t>
            </a:r>
            <a:r>
              <a:rPr lang="en-US" altLang="ko-KR" sz="1800">
                <a:ea typeface="굴림" charset="-127"/>
              </a:rPr>
              <a:t>/* additional signals to block */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	int 	sa_flags;	       </a:t>
            </a:r>
            <a:r>
              <a:rPr lang="en-US" altLang="ko-KR" sz="1800">
                <a:ea typeface="굴림" charset="-127"/>
              </a:rPr>
              <a:t>/* signal options */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ko-KR" sz="900">
              <a:ea typeface="굴림" charset="-127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charset="-127"/>
              </a:rPr>
              <a:t>    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/* alternate handler */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  void	(*sa_sigaction)(int,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siginfo_t *,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>
                <a:latin typeface="Courier New" pitchFamily="49" charset="0"/>
                <a:ea typeface="굴림" charset="-127"/>
              </a:rPr>
              <a:t>void *);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굴림" charset="-127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800">
              <a:latin typeface="Courier New" pitchFamily="49" charset="0"/>
              <a:ea typeface="굴림" charset="-127"/>
            </a:endParaRPr>
          </a:p>
          <a:p>
            <a:pPr>
              <a:lnSpc>
                <a:spcPct val="85000"/>
              </a:lnSpc>
            </a:pPr>
            <a:r>
              <a:rPr lang="en-US" altLang="ko-KR" sz="2000">
                <a:ea typeface="굴림" charset="-127"/>
              </a:rPr>
              <a:t>A replacement of the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signal</a:t>
            </a:r>
            <a:r>
              <a:rPr lang="en-US" altLang="ko-KR" sz="2000">
                <a:ea typeface="굴림" charset="-127"/>
              </a:rPr>
              <a:t> function.</a:t>
            </a:r>
          </a:p>
          <a:p>
            <a:pPr>
              <a:lnSpc>
                <a:spcPct val="85000"/>
              </a:lnSpc>
            </a:pPr>
            <a:r>
              <a:rPr lang="en-US" altLang="ko-KR" sz="2000">
                <a:ea typeface="굴림" charset="-127"/>
              </a:rPr>
              <a:t>The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sa_mask</a:t>
            </a:r>
            <a:r>
              <a:rPr lang="en-US" altLang="ko-KR" sz="2000">
                <a:ea typeface="굴림" charset="-127"/>
              </a:rPr>
              <a:t> specifies a set of signal that are added to the signal mask of the process. When the signal-catching function returns, the signal mask is reset to its previous value.</a:t>
            </a:r>
          </a:p>
          <a:p>
            <a:pPr>
              <a:lnSpc>
                <a:spcPct val="85000"/>
              </a:lnSpc>
            </a:pPr>
            <a:r>
              <a:rPr lang="en-US" altLang="ko-KR" sz="2000">
                <a:ea typeface="굴림" charset="-127"/>
              </a:rPr>
              <a:t>The new signal mask automatically includes the signal being delivered.</a:t>
            </a:r>
          </a:p>
          <a:p>
            <a:pPr>
              <a:lnSpc>
                <a:spcPct val="85000"/>
              </a:lnSpc>
            </a:pPr>
            <a:r>
              <a:rPr lang="en-US" altLang="ko-KR" sz="2000">
                <a:ea typeface="굴림" charset="-127"/>
              </a:rPr>
              <a:t>The signal handler remain installed until explicitly changed.</a:t>
            </a:r>
            <a:endParaRPr lang="en-US" altLang="ko-KR" sz="1800" i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sigaction</a:t>
            </a:r>
            <a:r>
              <a:rPr lang="en-US" altLang="ko-KR">
                <a:ea typeface="굴림" charset="-127"/>
              </a:rPr>
              <a:t> Function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32713" cy="5029200"/>
          </a:xfrm>
        </p:spPr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sa_flags</a:t>
            </a:r>
          </a:p>
          <a:p>
            <a:pPr lvl="1"/>
            <a:r>
              <a:rPr lang="en-US" altLang="ko-KR" sz="2000">
                <a:ea typeface="굴림" charset="-127"/>
              </a:rPr>
              <a:t>SA_INTERRUPT, SA_NOCLDSTOP, SA_NOCLDWAIT, SA_NODEFER, SA_ONSTACK, SA_RESETHAND, SA_RESTART, SA_SIGINFO</a:t>
            </a:r>
          </a:p>
          <a:p>
            <a:r>
              <a:rPr lang="en-US" altLang="ko-KR">
                <a:ea typeface="굴림" charset="-127"/>
                <a:hlinkClick r:id="rId3" action="ppaction://hlinkfile"/>
              </a:rPr>
              <a:t>Figure 10.18</a:t>
            </a:r>
            <a:r>
              <a:rPr lang="en-US" altLang="ko-KR">
                <a:ea typeface="굴림" charset="-127"/>
              </a:rPr>
              <a:t> (</a:t>
            </a:r>
            <a:r>
              <a:rPr lang="en-US" altLang="ko-KR">
                <a:latin typeface="Courier New" pitchFamily="49" charset="0"/>
                <a:ea typeface="굴림" charset="-127"/>
              </a:rPr>
              <a:t>signal</a:t>
            </a:r>
            <a:r>
              <a:rPr lang="en-US" altLang="ko-KR">
                <a:ea typeface="굴림" charset="-127"/>
              </a:rPr>
              <a:t> function)</a:t>
            </a:r>
            <a:endParaRPr lang="ko-KR" altLang="en-US">
              <a:ea typeface="굴림" charset="-127"/>
            </a:endParaRPr>
          </a:p>
          <a:p>
            <a:r>
              <a:rPr lang="en-US" altLang="ko-KR">
                <a:ea typeface="굴림" charset="-127"/>
                <a:hlinkClick r:id="rId4" action="ppaction://hlinkfile"/>
              </a:rPr>
              <a:t>Figure 10.19</a:t>
            </a:r>
            <a:r>
              <a:rPr lang="en-US" altLang="ko-KR">
                <a:ea typeface="굴림" charset="-127"/>
              </a:rPr>
              <a:t> (</a:t>
            </a:r>
            <a:r>
              <a:rPr lang="en-US" altLang="ko-KR">
                <a:latin typeface="Courier New" pitchFamily="49" charset="0"/>
                <a:ea typeface="굴림" charset="-127"/>
              </a:rPr>
              <a:t>signal_intr</a:t>
            </a:r>
            <a:r>
              <a:rPr lang="en-US" altLang="ko-KR">
                <a:ea typeface="굴림" charset="-127"/>
              </a:rPr>
              <a:t> function)</a:t>
            </a:r>
            <a:endParaRPr lang="en-US" altLang="ko-KR" sz="2400" i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754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38975" y="57150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10.18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75459" name="Rectangle 4"/>
          <p:cNvSpPr>
            <a:spLocks noChangeArrowheads="1"/>
          </p:cNvSpPr>
          <p:nvPr/>
        </p:nvSpPr>
        <p:spPr bwMode="auto">
          <a:xfrm>
            <a:off x="1524000" y="1447800"/>
            <a:ext cx="7134225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/* Reliable version of signal(), using POSIX sigaction().  */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Sigfunc *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signal(int signo, Sigfunc *func)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struct sigaction	act, oact;</a:t>
            </a:r>
          </a:p>
          <a:p>
            <a:endParaRPr kumimoji="1" lang="en-US" altLang="ko-KR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act.sa_handler = func;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sigemptyset(&amp;act.sa_mask);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act.sa_flags = 0;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(signo == SIGALRM) 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#ifdef	SA_INTERRUPT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act.sa_flags |= SA_INTERRUPT;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#endif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} else {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#ifdef	SA_RESTART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act.sa_flags |= SA_RESTART;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#endif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}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(sigaction(signo, &amp;act, &amp;oact) &lt; 0)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return(SIG_ERR);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return(oact.sa_handler);</a:t>
            </a:r>
          </a:p>
          <a:p>
            <a:r>
              <a:rPr kumimoji="1" lang="en-US" altLang="ko-KR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sigaction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775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5791200"/>
            <a:ext cx="1876425" cy="431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  <a:hlinkClick r:id="rId3" action="ppaction://hlinkfile"/>
              </a:rPr>
              <a:t>Figure 10.19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277507" name="Rectangle 4"/>
          <p:cNvSpPr>
            <a:spLocks noChangeArrowheads="1"/>
          </p:cNvSpPr>
          <p:nvPr/>
        </p:nvSpPr>
        <p:spPr bwMode="auto">
          <a:xfrm>
            <a:off x="1552575" y="1477963"/>
            <a:ext cx="7134225" cy="4770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#include "apue.h"</a:t>
            </a:r>
          </a:p>
          <a:p>
            <a:endParaRPr kumimoji="1" lang="en-US" altLang="ko-KR" sz="18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Sigfunc *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signal_intr(int signo, Sigfunc *func)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{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struct sigaction	act, oact;</a:t>
            </a:r>
          </a:p>
          <a:p>
            <a:endParaRPr kumimoji="1" lang="en-US" altLang="ko-KR" sz="1800">
              <a:solidFill>
                <a:srgbClr val="790029"/>
              </a:solidFill>
              <a:latin typeface="Arial" charset="0"/>
              <a:ea typeface="맑은 고딕" pitchFamily="50" charset="-127"/>
            </a:endParaRP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act.sa_handler = func;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sigemptyset(&amp;act.sa_mask);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act.sa_flags = 0;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#ifdef	SA_INTERRUPT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act.sa_flags |= SA_INTERRUPT;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#endif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if (sigaction(signo, &amp;act, &amp;oact) &lt; 0)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	return(SIG_ERR);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	return(oact.sa_handler);</a:t>
            </a:r>
          </a:p>
          <a:p>
            <a:r>
              <a:rPr kumimoji="1" lang="en-US" altLang="ko-KR" sz="1800">
                <a:solidFill>
                  <a:srgbClr val="790029"/>
                </a:solidFill>
                <a:latin typeface="Arial" charset="0"/>
                <a:ea typeface="맑은 고딕" pitchFamily="50" charset="-127"/>
              </a:rPr>
              <a:t>}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atinLnBrk="1"/>
            <a:r>
              <a:rPr kumimoji="1" lang="en-US" altLang="ko-KR" sz="440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sigaction</a:t>
            </a:r>
            <a:r>
              <a:rPr kumimoji="1" lang="en-US" altLang="ko-KR" sz="4400">
                <a:solidFill>
                  <a:schemeClr val="tx2"/>
                </a:solidFill>
                <a:latin typeface="맑은 고딕" pitchFamily="50" charset="-127"/>
                <a:ea typeface="굴림" charset="-127"/>
              </a:rPr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76250"/>
            <a:ext cx="7793037" cy="590550"/>
          </a:xfrm>
        </p:spPr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abort</a:t>
            </a:r>
            <a:r>
              <a:rPr lang="en-US" altLang="ko-KR">
                <a:ea typeface="굴림" charset="-127"/>
              </a:rPr>
              <a:t> Function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113713" cy="48006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void abort(void);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1000">
              <a:latin typeface="Courier New" pitchFamily="49" charset="0"/>
              <a:ea typeface="굴림" charset="-127"/>
            </a:endParaRPr>
          </a:p>
          <a:p>
            <a:r>
              <a:rPr lang="en-US" altLang="ko-KR" sz="2400">
                <a:ea typeface="굴림" charset="-127"/>
              </a:rPr>
              <a:t>It sends SIGABRT to the process to allow it to perform any cleanup before terminating.</a:t>
            </a:r>
          </a:p>
          <a:p>
            <a:r>
              <a:rPr lang="en-US" altLang="ko-KR" sz="2400">
                <a:latin typeface="Courier New" pitchFamily="49" charset="0"/>
                <a:ea typeface="굴림" charset="-127"/>
              </a:rPr>
              <a:t>abort</a:t>
            </a:r>
            <a:r>
              <a:rPr lang="en-US" altLang="ko-KR" sz="2400">
                <a:ea typeface="굴림" charset="-127"/>
              </a:rPr>
              <a:t> overrides the blocking or ignoring of the signal by the process (POSIX.1).</a:t>
            </a:r>
          </a:p>
          <a:p>
            <a:pPr lvl="1"/>
            <a:r>
              <a:rPr lang="en-US" altLang="ko-KR" sz="2000">
                <a:ea typeface="굴림" charset="-127"/>
              </a:rPr>
              <a:t>If the process doesn</a:t>
            </a:r>
            <a:r>
              <a:rPr lang="en-US" altLang="ko-KR" sz="2000">
                <a:latin typeface="Times New Roman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terminate itself from this signal handler, POSIX states that, when the signal hander returns,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abort</a:t>
            </a:r>
            <a:r>
              <a:rPr lang="en-US" altLang="ko-KR" sz="2000">
                <a:ea typeface="굴림" charset="-127"/>
              </a:rPr>
              <a:t> terminates the process.</a:t>
            </a:r>
          </a:p>
          <a:p>
            <a:r>
              <a:rPr lang="en-US" altLang="ko-KR" sz="2400">
                <a:ea typeface="굴림" charset="-127"/>
              </a:rPr>
              <a:t>POSIX.1 requires that if the call to </a:t>
            </a:r>
            <a:r>
              <a:rPr lang="en-US" altLang="ko-KR" sz="2400">
                <a:latin typeface="Courier New" pitchFamily="49" charset="0"/>
                <a:ea typeface="굴림" charset="-127"/>
              </a:rPr>
              <a:t>abort</a:t>
            </a:r>
            <a:r>
              <a:rPr lang="en-US" altLang="ko-KR" sz="2400">
                <a:ea typeface="굴림" charset="-127"/>
              </a:rPr>
              <a:t> terminates the process, then it shall have the effect of calling </a:t>
            </a:r>
            <a:r>
              <a:rPr lang="en-US" altLang="ko-KR" sz="2400">
                <a:latin typeface="Courier New" pitchFamily="49" charset="0"/>
                <a:ea typeface="굴림" charset="-127"/>
              </a:rPr>
              <a:t>fclose</a:t>
            </a:r>
            <a:r>
              <a:rPr lang="en-US" altLang="ko-KR" sz="2400">
                <a:ea typeface="굴림" charset="-127"/>
              </a:rPr>
              <a:t> on all open standard I/O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628650"/>
            <a:ext cx="7793037" cy="590550"/>
          </a:xfrm>
        </p:spPr>
        <p:txBody>
          <a:bodyPr/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sleep</a:t>
            </a:r>
            <a:r>
              <a:rPr lang="en-US" altLang="ko-KR">
                <a:ea typeface="굴림" charset="-127"/>
              </a:rPr>
              <a:t> Function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88" y="1600200"/>
            <a:ext cx="8189912" cy="48006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>
                <a:latin typeface="Courier New" pitchFamily="49" charset="0"/>
                <a:ea typeface="굴림" charset="-127"/>
              </a:rPr>
              <a:t>unsigned int sleep(unsigned int </a:t>
            </a:r>
            <a:r>
              <a:rPr lang="en-US" altLang="ko-KR" sz="2400" i="1">
                <a:latin typeface="Courier New" pitchFamily="49" charset="0"/>
                <a:ea typeface="굴림" charset="-127"/>
              </a:rPr>
              <a:t>seconds</a:t>
            </a:r>
            <a:r>
              <a:rPr lang="en-US" altLang="ko-KR" sz="2400">
                <a:latin typeface="Courier New" pitchFamily="49" charset="0"/>
                <a:ea typeface="굴림" charset="-127"/>
              </a:rPr>
              <a:t>);</a:t>
            </a:r>
          </a:p>
          <a:p>
            <a:endParaRPr lang="en-US" altLang="ko-KR" sz="1000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The calling process is suspended until either</a:t>
            </a:r>
          </a:p>
          <a:p>
            <a:pPr lvl="1"/>
            <a:r>
              <a:rPr lang="en-US" altLang="ko-KR">
                <a:ea typeface="굴림" charset="-127"/>
              </a:rPr>
              <a:t>The amount of wall clock time specified has elapsed, or</a:t>
            </a:r>
          </a:p>
          <a:p>
            <a:pPr lvl="1"/>
            <a:r>
              <a:rPr lang="en-US" altLang="ko-KR">
                <a:ea typeface="굴림" charset="-127"/>
              </a:rPr>
              <a:t>A signal is caught by the process and the signal handler returns</a:t>
            </a:r>
          </a:p>
          <a:p>
            <a:r>
              <a:rPr lang="en-US" altLang="ko-KR">
                <a:ea typeface="굴림" charset="-127"/>
              </a:rPr>
              <a:t>In the case of a signal being caught, the return value is the number of unslept seconds.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Concepts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447800"/>
            <a:ext cx="7580312" cy="4876800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Disposition (or action) of the signal</a:t>
            </a:r>
          </a:p>
          <a:p>
            <a:pPr lvl="1"/>
            <a:r>
              <a:rPr lang="en-US" altLang="ko-KR" sz="2000" dirty="0">
                <a:ea typeface="굴림" charset="-127"/>
              </a:rPr>
              <a:t>Ignore the signal</a:t>
            </a:r>
          </a:p>
          <a:p>
            <a:pPr lvl="2"/>
            <a:r>
              <a:rPr lang="en-US" altLang="ko-KR" sz="1800" dirty="0">
                <a:ea typeface="굴림" charset="-127"/>
              </a:rPr>
              <a:t>SIGKILL and SIGSTOP can never be ignored.</a:t>
            </a:r>
          </a:p>
          <a:p>
            <a:pPr lvl="2"/>
            <a:r>
              <a:rPr lang="en-US" altLang="ko-KR" sz="1800" dirty="0">
                <a:ea typeface="굴림" charset="-127"/>
              </a:rPr>
              <a:t>Ignoring some signals, e.g. SIGFPE and SIGSEGV, results in undefined program behaviors.</a:t>
            </a:r>
          </a:p>
          <a:p>
            <a:pPr lvl="1"/>
            <a:r>
              <a:rPr lang="en-US" altLang="ko-KR" sz="2000" dirty="0">
                <a:ea typeface="굴림" charset="-127"/>
              </a:rPr>
              <a:t>Catch the signal</a:t>
            </a:r>
          </a:p>
          <a:p>
            <a:pPr lvl="1"/>
            <a:r>
              <a:rPr lang="en-US" altLang="ko-KR" sz="2000" dirty="0">
                <a:ea typeface="굴림" charset="-127"/>
              </a:rPr>
              <a:t>Default action</a:t>
            </a:r>
          </a:p>
          <a:p>
            <a:pPr lvl="2"/>
            <a:r>
              <a:rPr lang="en-US" altLang="ko-KR" sz="1800" dirty="0">
                <a:ea typeface="굴림" charset="-127"/>
              </a:rPr>
              <a:t>For most signals, it is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ea typeface="굴림" charset="-127"/>
              </a:rPr>
              <a:t>to terminate </a:t>
            </a:r>
            <a:r>
              <a:rPr lang="en-US" altLang="ko-KR" sz="1800" dirty="0">
                <a:ea typeface="굴림" charset="-127"/>
              </a:rPr>
              <a:t>the process </a:t>
            </a:r>
          </a:p>
          <a:p>
            <a:r>
              <a:rPr lang="en-US" altLang="ko-KR" sz="2400" dirty="0">
                <a:ea typeface="굴림" charset="-127"/>
              </a:rPr>
              <a:t>Figure 10.1 Unix System signals</a:t>
            </a:r>
          </a:p>
          <a:p>
            <a:pPr lvl="1"/>
            <a:r>
              <a:rPr lang="en-US" altLang="ko-KR" sz="2000" dirty="0">
                <a:latin typeface="Arial"/>
                <a:ea typeface="굴림" charset="-127"/>
              </a:rPr>
              <a:t>“</a:t>
            </a:r>
            <a:r>
              <a:rPr lang="en-US" altLang="ko-KR" sz="2000" dirty="0" err="1">
                <a:ea typeface="굴림" charset="-127"/>
              </a:rPr>
              <a:t>terminate+core</a:t>
            </a:r>
            <a:r>
              <a:rPr lang="en-US" altLang="ko-KR" sz="2000" dirty="0">
                <a:latin typeface="Arial"/>
                <a:ea typeface="굴림" charset="-127"/>
              </a:rPr>
              <a:t>”</a:t>
            </a:r>
            <a:r>
              <a:rPr lang="en-US" altLang="ko-KR" sz="2000" dirty="0">
                <a:ea typeface="굴림" charset="-127"/>
              </a:rPr>
              <a:t> means that a memory image of the process is left in the file named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core</a:t>
            </a:r>
            <a:r>
              <a:rPr lang="en-US" altLang="ko-KR" sz="2000" dirty="0" smtClean="0">
                <a:ea typeface="굴림" charset="-127"/>
              </a:rPr>
              <a:t>.(</a:t>
            </a:r>
            <a:r>
              <a:rPr lang="ko-KR" altLang="en-US" sz="2000" dirty="0" smtClean="0">
                <a:ea typeface="굴림" charset="-127"/>
              </a:rPr>
              <a:t>디버그 </a:t>
            </a:r>
            <a:r>
              <a:rPr lang="ko-KR" altLang="en-US" sz="2000" dirty="0" err="1" smtClean="0">
                <a:ea typeface="굴림" charset="-127"/>
              </a:rPr>
              <a:t>쉽게해준다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Core dumped -&gt; </a:t>
            </a:r>
            <a:r>
              <a:rPr lang="ko-KR" altLang="en-US" sz="2000" dirty="0" smtClean="0">
                <a:ea typeface="굴림" charset="-127"/>
              </a:rPr>
              <a:t>현재는 </a:t>
            </a:r>
            <a:r>
              <a:rPr lang="en-US" altLang="ko-KR" sz="2000" dirty="0" smtClean="0">
                <a:ea typeface="굴림" charset="-127"/>
              </a:rPr>
              <a:t>default</a:t>
            </a:r>
            <a:r>
              <a:rPr lang="ko-KR" altLang="en-US" sz="2000" dirty="0" smtClean="0">
                <a:ea typeface="굴림" charset="-127"/>
              </a:rPr>
              <a:t>가 아니라서 </a:t>
            </a:r>
            <a:r>
              <a:rPr lang="ko-KR" altLang="en-US" sz="2000" dirty="0" err="1" smtClean="0">
                <a:ea typeface="굴림" charset="-127"/>
              </a:rPr>
              <a:t>설정해줘야한다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en-US" altLang="ko-KR" sz="2000" dirty="0">
              <a:ea typeface="굴림" charset="-127"/>
            </a:endParaRPr>
          </a:p>
          <a:p>
            <a:pPr lvl="1"/>
            <a:endParaRPr lang="ko-KR" altLang="en-US" sz="20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Concepts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87488"/>
            <a:ext cx="7123112" cy="4456112"/>
          </a:xfrm>
        </p:spPr>
        <p:txBody>
          <a:bodyPr/>
          <a:lstStyle/>
          <a:p>
            <a:r>
              <a:rPr lang="en-US" altLang="ko-KR" sz="2400">
                <a:ea typeface="굴림" charset="-127"/>
              </a:rPr>
              <a:t>SIGABRT</a:t>
            </a:r>
          </a:p>
          <a:p>
            <a:pPr lvl="1"/>
            <a:r>
              <a:rPr lang="en-US" altLang="ko-KR" sz="2000">
                <a:ea typeface="굴림" charset="-127"/>
              </a:rPr>
              <a:t>Generated by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abort</a:t>
            </a:r>
            <a:r>
              <a:rPr lang="en-US" altLang="ko-KR" sz="2000">
                <a:ea typeface="굴림" charset="-127"/>
              </a:rPr>
              <a:t> function</a:t>
            </a:r>
          </a:p>
          <a:p>
            <a:r>
              <a:rPr lang="en-US" altLang="ko-KR" sz="2400">
                <a:ea typeface="굴림" charset="-127"/>
              </a:rPr>
              <a:t>SIGALRM</a:t>
            </a:r>
          </a:p>
          <a:p>
            <a:pPr lvl="1"/>
            <a:r>
              <a:rPr lang="en-US" altLang="ko-KR" sz="2000">
                <a:ea typeface="굴림" charset="-127"/>
              </a:rPr>
              <a:t>When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alarm</a:t>
            </a:r>
            <a:r>
              <a:rPr lang="en-US" altLang="ko-KR" sz="2000">
                <a:ea typeface="굴림" charset="-127"/>
              </a:rPr>
              <a:t> or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setitimer</a:t>
            </a:r>
            <a:r>
              <a:rPr lang="en-US" altLang="ko-KR" sz="2000">
                <a:ea typeface="굴림" charset="-127"/>
              </a:rPr>
              <a:t> function expires</a:t>
            </a:r>
          </a:p>
          <a:p>
            <a:r>
              <a:rPr lang="en-US" altLang="ko-KR" sz="2400">
                <a:ea typeface="굴림" charset="-127"/>
              </a:rPr>
              <a:t>SIGBUS</a:t>
            </a:r>
          </a:p>
          <a:p>
            <a:pPr lvl="1"/>
            <a:r>
              <a:rPr lang="en-US" altLang="ko-KR" sz="2000">
                <a:ea typeface="굴림" charset="-127"/>
              </a:rPr>
              <a:t>An implementation-defined hardware fault</a:t>
            </a:r>
          </a:p>
          <a:p>
            <a:r>
              <a:rPr lang="en-US" altLang="ko-KR" sz="2400">
                <a:ea typeface="굴림" charset="-127"/>
              </a:rPr>
              <a:t>SIGCHLD</a:t>
            </a:r>
          </a:p>
          <a:p>
            <a:pPr lvl="1"/>
            <a:r>
              <a:rPr lang="en-US" altLang="ko-KR" sz="2000">
                <a:ea typeface="굴림" charset="-127"/>
              </a:rPr>
              <a:t>When a child terminates or stops</a:t>
            </a:r>
          </a:p>
          <a:p>
            <a:r>
              <a:rPr lang="en-US" altLang="ko-KR" sz="2400">
                <a:ea typeface="굴림" charset="-127"/>
              </a:rPr>
              <a:t>SIGCONT</a:t>
            </a:r>
          </a:p>
          <a:p>
            <a:pPr lvl="1"/>
            <a:r>
              <a:rPr lang="en-US" altLang="ko-KR" sz="2000">
                <a:ea typeface="굴림" charset="-127"/>
              </a:rPr>
              <a:t>Sent to a stopped process when it is continued</a:t>
            </a:r>
          </a:p>
          <a:p>
            <a:endParaRPr lang="ko-KR" altLang="en-US" sz="24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Concepts</a:t>
            </a:r>
          </a:p>
        </p:txBody>
      </p:sp>
      <p:sp>
        <p:nvSpPr>
          <p:cNvPr id="14545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  <a:noFill/>
          <a:ln/>
        </p:spPr>
        <p:txBody>
          <a:bodyPr/>
          <a:lstStyle/>
          <a:p>
            <a:r>
              <a:rPr lang="en-US" altLang="ko-KR" sz="2400">
                <a:ea typeface="굴림" charset="-127"/>
              </a:rPr>
              <a:t>SIGEMT</a:t>
            </a:r>
          </a:p>
          <a:p>
            <a:pPr lvl="1"/>
            <a:r>
              <a:rPr lang="en-US" altLang="ko-KR" sz="2000">
                <a:ea typeface="굴림" charset="-127"/>
              </a:rPr>
              <a:t>An implementation-defined hardware fault</a:t>
            </a:r>
          </a:p>
          <a:p>
            <a:r>
              <a:rPr lang="en-US" altLang="ko-KR" sz="2400">
                <a:ea typeface="굴림" charset="-127"/>
              </a:rPr>
              <a:t>SIGFPE</a:t>
            </a:r>
          </a:p>
          <a:p>
            <a:pPr lvl="1"/>
            <a:r>
              <a:rPr lang="en-US" altLang="ko-KR" sz="2000">
                <a:ea typeface="굴림" charset="-127"/>
              </a:rPr>
              <a:t>An arithmetic exception, such as divide-by-0, floating point overflow, and so on</a:t>
            </a:r>
          </a:p>
          <a:p>
            <a:r>
              <a:rPr lang="en-US" altLang="ko-KR" sz="2400">
                <a:ea typeface="굴림" charset="-127"/>
              </a:rPr>
              <a:t>SIGHUP</a:t>
            </a:r>
          </a:p>
          <a:p>
            <a:pPr lvl="1"/>
            <a:r>
              <a:rPr lang="en-US" altLang="ko-KR" sz="2000">
                <a:ea typeface="굴림" charset="-127"/>
              </a:rPr>
              <a:t>Sent to the controlling process if a disconnect is detected by the terminal interface</a:t>
            </a:r>
          </a:p>
          <a:p>
            <a:pPr lvl="1"/>
            <a:r>
              <a:rPr lang="en-US" altLang="ko-KR" sz="2000">
                <a:ea typeface="굴림" charset="-127"/>
              </a:rPr>
              <a:t>Sent to each process in the foreground process group if the session leader terminates</a:t>
            </a:r>
          </a:p>
          <a:p>
            <a:r>
              <a:rPr lang="en-US" altLang="ko-KR" sz="2400">
                <a:ea typeface="굴림" charset="-127"/>
              </a:rPr>
              <a:t>SIGILL</a:t>
            </a:r>
          </a:p>
          <a:p>
            <a:pPr lvl="1"/>
            <a:r>
              <a:rPr lang="en-US" altLang="ko-KR" sz="2000">
                <a:ea typeface="굴림" charset="-127"/>
              </a:rPr>
              <a:t>When an illegal hardware instruction is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Concepts</a:t>
            </a:r>
          </a:p>
        </p:txBody>
      </p:sp>
      <p:sp>
        <p:nvSpPr>
          <p:cNvPr id="14848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371600"/>
            <a:ext cx="7850187" cy="4760913"/>
          </a:xfrm>
        </p:spPr>
        <p:txBody>
          <a:bodyPr/>
          <a:lstStyle/>
          <a:p>
            <a:r>
              <a:rPr lang="en-US" altLang="ko-KR" sz="2400">
                <a:ea typeface="굴림" charset="-127"/>
              </a:rPr>
              <a:t>SIGINFO</a:t>
            </a:r>
          </a:p>
          <a:p>
            <a:pPr lvl="1"/>
            <a:r>
              <a:rPr lang="en-US" altLang="ko-KR" sz="2000">
                <a:ea typeface="굴림" charset="-127"/>
              </a:rPr>
              <a:t>Sent to all processes in the foreground process group when we type the status key (often Ctrl-T)</a:t>
            </a:r>
          </a:p>
          <a:p>
            <a:r>
              <a:rPr lang="en-US" altLang="ko-KR" sz="2400">
                <a:ea typeface="굴림" charset="-127"/>
              </a:rPr>
              <a:t>SIGINT</a:t>
            </a:r>
          </a:p>
          <a:p>
            <a:pPr lvl="1"/>
            <a:r>
              <a:rPr lang="en-US" altLang="ko-KR" sz="2000">
                <a:ea typeface="굴림" charset="-127"/>
              </a:rPr>
              <a:t>Sent to all processes in the foreground process group in case of the interrupt key (often DELETE or Ctrl-C)</a:t>
            </a:r>
          </a:p>
          <a:p>
            <a:r>
              <a:rPr lang="en-US" altLang="ko-KR" sz="2400">
                <a:ea typeface="굴림" charset="-127"/>
              </a:rPr>
              <a:t>SIGIO</a:t>
            </a:r>
          </a:p>
          <a:p>
            <a:pPr lvl="1"/>
            <a:r>
              <a:rPr lang="en-US" altLang="ko-KR" sz="2000">
                <a:ea typeface="굴림" charset="-127"/>
              </a:rPr>
              <a:t>To indicate an asynchronous I/O event</a:t>
            </a:r>
          </a:p>
          <a:p>
            <a:r>
              <a:rPr lang="en-US" altLang="ko-KR" sz="2400">
                <a:ea typeface="굴림" charset="-127"/>
              </a:rPr>
              <a:t>SIGIOT</a:t>
            </a:r>
          </a:p>
          <a:p>
            <a:pPr lvl="1"/>
            <a:r>
              <a:rPr lang="en-US" altLang="ko-KR" sz="2000">
                <a:ea typeface="굴림" charset="-127"/>
              </a:rPr>
              <a:t>To indicate implementation-defined hardware fault</a:t>
            </a:r>
          </a:p>
          <a:p>
            <a:r>
              <a:rPr lang="en-US" altLang="ko-KR" sz="2400">
                <a:ea typeface="굴림" charset="-127"/>
              </a:rPr>
              <a:t>SIGKILL</a:t>
            </a:r>
          </a:p>
          <a:p>
            <a:pPr lvl="1"/>
            <a:r>
              <a:rPr lang="en-US" altLang="ko-KR" sz="2000">
                <a:ea typeface="굴림" charset="-127"/>
              </a:rPr>
              <a:t>Can</a:t>
            </a:r>
            <a:r>
              <a:rPr lang="en-US" altLang="ko-KR" sz="2000">
                <a:latin typeface="Arial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be caught or ignored. A sure way to kill any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Concepts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SIGPIPE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Generated when we write to a pipeline (a socket) when the reader (the other end) has terminated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SIGPOLL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When a specific event occurs on a </a:t>
            </a:r>
            <a:r>
              <a:rPr lang="en-US" altLang="ko-KR" sz="1800" dirty="0" err="1">
                <a:ea typeface="굴림" charset="-127"/>
              </a:rPr>
              <a:t>pollable</a:t>
            </a:r>
            <a:r>
              <a:rPr lang="en-US" altLang="ko-KR" sz="1800" dirty="0">
                <a:ea typeface="굴림" charset="-127"/>
              </a:rPr>
              <a:t> device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SIGPROF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When a profiling interval timer (set by the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setitimer</a:t>
            </a:r>
            <a:r>
              <a:rPr lang="en-US" altLang="ko-KR" sz="1800" dirty="0">
                <a:ea typeface="굴림" charset="-127"/>
              </a:rPr>
              <a:t>) expires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SIGPWR(power</a:t>
            </a:r>
            <a:r>
              <a:rPr lang="ko-KR" altLang="en-US" sz="2000" dirty="0" smtClean="0">
                <a:ea typeface="굴림" charset="-127"/>
              </a:rPr>
              <a:t>가 </a:t>
            </a:r>
            <a:r>
              <a:rPr lang="ko-KR" altLang="en-US" sz="2000" dirty="0" err="1" smtClean="0">
                <a:ea typeface="굴림" charset="-127"/>
              </a:rPr>
              <a:t>나갔을때</a:t>
            </a:r>
            <a:r>
              <a:rPr lang="ko-KR" altLang="en-US" sz="2000" dirty="0" smtClean="0">
                <a:ea typeface="굴림" charset="-127"/>
              </a:rPr>
              <a:t> 처리하는 것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기본적으로 </a:t>
            </a:r>
            <a:r>
              <a:rPr lang="en-US" altLang="ko-KR" sz="2000" dirty="0" smtClean="0">
                <a:ea typeface="굴림" charset="-127"/>
              </a:rPr>
              <a:t>30</a:t>
            </a:r>
            <a:r>
              <a:rPr lang="ko-KR" altLang="en-US" sz="2000" dirty="0" err="1" smtClean="0">
                <a:ea typeface="굴림" charset="-127"/>
              </a:rPr>
              <a:t>분정도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</a:rPr>
              <a:t>shutdown  </a:t>
            </a:r>
            <a:r>
              <a:rPr lang="ko-KR" altLang="en-US" sz="2000" dirty="0" smtClean="0">
                <a:ea typeface="굴림" charset="-127"/>
              </a:rPr>
              <a:t>처리 할 수 있도록 예비로 </a:t>
            </a:r>
            <a:r>
              <a:rPr lang="en-US" altLang="ko-KR" sz="2000" dirty="0" smtClean="0">
                <a:ea typeface="굴림" charset="-127"/>
              </a:rPr>
              <a:t>power </a:t>
            </a:r>
            <a:r>
              <a:rPr lang="ko-KR" altLang="en-US" sz="2000" dirty="0" smtClean="0">
                <a:ea typeface="굴림" charset="-127"/>
              </a:rPr>
              <a:t>저장해둔다</a:t>
            </a:r>
            <a:r>
              <a:rPr lang="en-US" altLang="ko-KR" sz="2000" dirty="0" smtClean="0">
                <a:ea typeface="굴림" charset="-127"/>
              </a:rPr>
              <a:t>.)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On a system with a UPS, to instruct the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init</a:t>
            </a:r>
            <a:r>
              <a:rPr lang="en-US" altLang="ko-KR" sz="1800" dirty="0">
                <a:ea typeface="굴림" charset="-127"/>
              </a:rPr>
              <a:t> process to shutdown everything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System V</a:t>
            </a:r>
            <a:r>
              <a:rPr lang="en-US" altLang="ko-KR" sz="1800" dirty="0">
                <a:latin typeface="Arial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s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powerfail</a:t>
            </a:r>
            <a:r>
              <a:rPr lang="en-US" altLang="ko-KR" sz="1800" dirty="0">
                <a:ea typeface="굴림" charset="-127"/>
              </a:rPr>
              <a:t> and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powerwait</a:t>
            </a:r>
            <a:r>
              <a:rPr lang="en-US" altLang="ko-KR" sz="1800" dirty="0">
                <a:ea typeface="굴림" charset="-127"/>
              </a:rPr>
              <a:t> in </a:t>
            </a:r>
            <a:r>
              <a:rPr lang="en-US" altLang="ko-KR" sz="1800" dirty="0" err="1">
                <a:latin typeface="Courier New" pitchFamily="49" charset="0"/>
                <a:ea typeface="굴림" charset="-127"/>
              </a:rPr>
              <a:t>inittab</a:t>
            </a:r>
            <a:r>
              <a:rPr lang="en-US" altLang="ko-KR" sz="1800" dirty="0">
                <a:ea typeface="굴림" charset="-127"/>
              </a:rPr>
              <a:t> file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SIGQUIT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Sent to all processes in the foreground process group in case of the terminal quit key (often Ctrl-backslash)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SIGSEGV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To indicate an invalid memory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©2007 Im, Lee, and Park</a:t>
            </a:r>
            <a:r>
              <a:rPr lang="en-US" altLang="ko-KR"/>
              <a:t>, Hanyang University</a:t>
            </a:r>
            <a:endParaRPr lang="ko-KR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Signal Concepts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47800"/>
            <a:ext cx="77724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SIGSTOP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To stop a process, can</a:t>
            </a:r>
            <a:r>
              <a:rPr lang="en-US" altLang="ko-KR" sz="2000">
                <a:latin typeface="Arial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be caught or ignored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SIGSYS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To signal an invalid system call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SIGTERM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By the </a:t>
            </a:r>
            <a:r>
              <a:rPr lang="en-US" altLang="ko-KR" sz="2000">
                <a:latin typeface="Courier New" pitchFamily="49" charset="0"/>
                <a:ea typeface="굴림" charset="-127"/>
              </a:rPr>
              <a:t>kill</a:t>
            </a:r>
            <a:r>
              <a:rPr lang="en-US" altLang="ko-KR" sz="2000">
                <a:ea typeface="굴림" charset="-127"/>
              </a:rPr>
              <a:t>(1) command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SIGTRAP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An implementation-defined hardware fault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SIGTSTP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Sent to all processes in the foreground process group in case of the terminal suspend key (often Ctrl-Z)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SIGTTIN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When a background process tries to read from its controlling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-chl2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Blends-chl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ends-chl2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3_Blends-chl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5652</TotalTime>
  <Words>2650</Words>
  <Application>Microsoft Office PowerPoint</Application>
  <PresentationFormat>화면 슬라이드 쇼(4:3)</PresentationFormat>
  <Paragraphs>698</Paragraphs>
  <Slides>37</Slides>
  <Notes>37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2_Blends-chl2</vt:lpstr>
      <vt:lpstr>3_Blends-chl2</vt:lpstr>
      <vt:lpstr>Signals</vt:lpstr>
      <vt:lpstr>Introduction</vt:lpstr>
      <vt:lpstr>Signal Concepts</vt:lpstr>
      <vt:lpstr>Signal Concepts</vt:lpstr>
      <vt:lpstr>Signal Concepts</vt:lpstr>
      <vt:lpstr>Signal Concepts</vt:lpstr>
      <vt:lpstr>Signal Concepts</vt:lpstr>
      <vt:lpstr>Signal Concepts</vt:lpstr>
      <vt:lpstr>Signal Concepts</vt:lpstr>
      <vt:lpstr>Signal Concepts</vt:lpstr>
      <vt:lpstr>signal Function</vt:lpstr>
      <vt:lpstr>PowerPoint 프레젠테이션</vt:lpstr>
      <vt:lpstr>Unreliable Signals</vt:lpstr>
      <vt:lpstr>Interrupted System Calls</vt:lpstr>
      <vt:lpstr>Interrupted System Calls</vt:lpstr>
      <vt:lpstr>Interrupted System Calls</vt:lpstr>
      <vt:lpstr>Reliable Signal Terminology and Semantics</vt:lpstr>
      <vt:lpstr>kill and raise Functions</vt:lpstr>
      <vt:lpstr>alarm and pause Functions</vt:lpstr>
      <vt:lpstr>alarm and pause Functions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Signal Sets</vt:lpstr>
      <vt:lpstr>PowerPoint 프레젠테이션</vt:lpstr>
      <vt:lpstr>sigprocmask Function</vt:lpstr>
      <vt:lpstr>PowerPoint 프레젠테이션</vt:lpstr>
      <vt:lpstr>sigpending Function</vt:lpstr>
      <vt:lpstr>PowerPoint 프레젠테이션</vt:lpstr>
      <vt:lpstr>sigaction Function</vt:lpstr>
      <vt:lpstr>sigaction Function</vt:lpstr>
      <vt:lpstr>PowerPoint 프레젠테이션</vt:lpstr>
      <vt:lpstr>PowerPoint 프레젠테이션</vt:lpstr>
      <vt:lpstr>abort Function</vt:lpstr>
      <vt:lpstr>sleep Function</vt:lpstr>
    </vt:vector>
  </TitlesOfParts>
  <Company>UF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내문서</cp:lastModifiedBy>
  <cp:revision>600</cp:revision>
  <cp:lastPrinted>1601-01-01T00:00:00Z</cp:lastPrinted>
  <dcterms:created xsi:type="dcterms:W3CDTF">2004-08-10T15:03:12Z</dcterms:created>
  <dcterms:modified xsi:type="dcterms:W3CDTF">2013-11-25T08:01:48Z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