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764" r:id="rId2"/>
  </p:sldMasterIdLst>
  <p:notesMasterIdLst>
    <p:notesMasterId r:id="rId19"/>
  </p:notesMasterIdLst>
  <p:handoutMasterIdLst>
    <p:handoutMasterId r:id="rId20"/>
  </p:handoutMasterIdLst>
  <p:sldIdLst>
    <p:sldId id="263" r:id="rId3"/>
    <p:sldId id="381" r:id="rId4"/>
    <p:sldId id="382" r:id="rId5"/>
    <p:sldId id="383" r:id="rId6"/>
    <p:sldId id="384" r:id="rId7"/>
    <p:sldId id="385" r:id="rId8"/>
    <p:sldId id="392" r:id="rId9"/>
    <p:sldId id="393" r:id="rId10"/>
    <p:sldId id="386" r:id="rId11"/>
    <p:sldId id="387" r:id="rId12"/>
    <p:sldId id="388" r:id="rId13"/>
    <p:sldId id="395" r:id="rId14"/>
    <p:sldId id="396" r:id="rId15"/>
    <p:sldId id="389" r:id="rId16"/>
    <p:sldId id="390" r:id="rId17"/>
    <p:sldId id="391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8829" autoAdjust="0"/>
  </p:normalViewPr>
  <p:slideViewPr>
    <p:cSldViewPr>
      <p:cViewPr>
        <p:scale>
          <a:sx n="75" d="100"/>
          <a:sy n="75" d="100"/>
        </p:scale>
        <p:origin x="-2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31FCAF3B-73D5-4F72-B88C-EB7C616AC5C3}" type="datetimeFigureOut">
              <a:rPr lang="ko-KR" altLang="en-US"/>
              <a:pPr>
                <a:defRPr/>
              </a:pPr>
              <a:t>2013-11-13</a:t>
            </a:fld>
            <a:endParaRPr lang="en-US" altLang="ko-KR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598B20D4-AD1E-480B-A6A5-14EBB9B6F4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5187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591CF6-C6D8-49A8-941C-9AB4F50F63C4}" type="datetimeFigureOut">
              <a:rPr lang="ko-KR" altLang="en-US"/>
              <a:pPr>
                <a:defRPr/>
              </a:pPr>
              <a:t>2013-11-13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0F2178D-709A-4501-9F5A-73F4425907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B24CA8-9028-4A3A-BF60-B94460AD5508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>
              <a:cs typeface="맑은 고딕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ko-KR" sz="1000" smtClean="0">
                <a:ea typeface="굴림" charset="-127"/>
              </a:rPr>
              <a:t>Two uses for FIFOs</a:t>
            </a:r>
          </a:p>
          <a:p>
            <a:pPr lvl="1">
              <a:lnSpc>
                <a:spcPct val="80000"/>
              </a:lnSpc>
            </a:pPr>
            <a:r>
              <a:rPr lang="en-US" altLang="ko-KR" sz="1000" smtClean="0">
                <a:ea typeface="굴림" charset="-127"/>
              </a:rPr>
              <a:t>Used to pass data from one shell pipeline to another without creating intermediate temporary files</a:t>
            </a:r>
          </a:p>
          <a:p>
            <a:pPr lvl="1">
              <a:lnSpc>
                <a:spcPct val="80000"/>
              </a:lnSpc>
            </a:pPr>
            <a:r>
              <a:rPr lang="en-US" altLang="ko-KR" sz="1000" smtClean="0">
                <a:ea typeface="굴림" charset="-127"/>
              </a:rPr>
              <a:t>Used as rendezvous points to pass data between clients and servers</a:t>
            </a:r>
            <a:endParaRPr lang="ko-KR" altLang="en-US" sz="100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ea typeface="굴림" charset="-127"/>
              </a:rPr>
              <a:t>The tee program copies its standard input to both its standard output and to the file named on its command line.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smtClean="0">
                <a:ea typeface="굴림" charset="-127"/>
              </a:rPr>
              <a:t>Clients would never know when to read their response</a:t>
            </a:r>
            <a:endParaRPr lang="ko-KR" altLang="en-US" sz="100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굴림" charset="-127"/>
              </a:rPr>
              <a:t>Half-duplex </a:t>
            </a:r>
            <a:r>
              <a:rPr lang="en-US" altLang="ko-KR" dirty="0" smtClean="0">
                <a:latin typeface="Arial" charset="0"/>
                <a:ea typeface="굴림" charset="-127"/>
              </a:rPr>
              <a:t>–</a:t>
            </a:r>
            <a:r>
              <a:rPr lang="en-US" altLang="ko-KR" dirty="0" smtClean="0">
                <a:ea typeface="굴림" charset="-127"/>
              </a:rPr>
              <a:t> data flows in only one direction.</a:t>
            </a:r>
          </a:p>
          <a:p>
            <a:endParaRPr lang="en-US" altLang="ko-KR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Every time you type a sequence of commands in a pipeline for the shell to execute, the shell creates a separate process for each command and links the standard output of one to the standard input of the next using a pipe.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577C-867E-460C-84E9-B78ECD7EFA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1AC7-BD60-4863-849F-072949A593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5E084-BABA-4C64-8ADA-8891BAEBE9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FB1EA-35CB-4332-806C-1D4274F392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3EE57-67D5-43F1-9173-4761D53BC2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4C702-B88B-4321-A082-CCDD2CAC3D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79AFC-D56E-41FD-8362-DD639D66C9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C3548-2B38-4116-A2EF-429A167D50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6AE33-5A8D-4935-A748-3BBD867C53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9893F-D92B-43B6-AE35-B8288E0F55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659E2-0582-459F-8FB6-2C1999783E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474" name="Group 2"/>
          <p:cNvGrpSpPr>
            <a:grpSpLocks/>
          </p:cNvGrpSpPr>
          <p:nvPr/>
        </p:nvGrpSpPr>
        <p:grpSpPr bwMode="auto">
          <a:xfrm>
            <a:off x="134938" y="1538288"/>
            <a:ext cx="9009062" cy="1052512"/>
            <a:chOff x="0" y="1536"/>
            <a:chExt cx="5675" cy="663"/>
          </a:xfrm>
        </p:grpSpPr>
        <p:grpSp>
          <p:nvGrpSpPr>
            <p:cNvPr id="23347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233478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23348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23348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4419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B591D0-E46F-4F83-8246-C6CA39E31C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ltGray">
          <a:xfrm>
            <a:off x="417513" y="565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2400">
              <a:latin typeface="맑은 고딕" pitchFamily="50" charset="-127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ltGray">
          <a:xfrm>
            <a:off x="800100" y="565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2400">
              <a:latin typeface="맑은 고딕" pitchFamily="50" charset="-127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ltGray">
          <a:xfrm>
            <a:off x="541338" y="987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2400">
              <a:latin typeface="맑은 고딕" pitchFamily="50" charset="-127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ltGray">
          <a:xfrm>
            <a:off x="911225" y="987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2400">
              <a:latin typeface="맑은 고딕" pitchFamily="50" charset="-127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ltGray">
          <a:xfrm>
            <a:off x="12700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2400">
              <a:latin typeface="맑은 고딕" pitchFamily="50" charset="-127"/>
            </a:endParaRP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gray">
          <a:xfrm>
            <a:off x="442913" y="1247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2400">
              <a:latin typeface="맑은 고딕" pitchFamily="50" charset="-127"/>
            </a:endParaRPr>
          </a:p>
        </p:txBody>
      </p:sp>
      <p:sp>
        <p:nvSpPr>
          <p:cNvPr id="2345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2345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 bwMode="auto">
          <a:xfrm>
            <a:off x="2627313" y="6237288"/>
            <a:ext cx="5410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open2.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../src.apue.2e/lib/popen.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../src.apue.2e/ipc/pipe2.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71550" y="476250"/>
            <a:ext cx="7921625" cy="1462088"/>
          </a:xfrm>
        </p:spPr>
        <p:txBody>
          <a:bodyPr/>
          <a:lstStyle/>
          <a:p>
            <a:pPr algn="ctr"/>
            <a:r>
              <a:rPr lang="en-US" altLang="ko-KR" sz="4000">
                <a:latin typeface="맑은 고딕" pitchFamily="50" charset="-127"/>
                <a:ea typeface="맑은 고딕" pitchFamily="50" charset="-127"/>
              </a:rPr>
              <a:t>Interprocess Communication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31913" y="2882900"/>
            <a:ext cx="6859587" cy="30480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시스템 프로그래밍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0" indent="0" algn="ctr">
              <a:buFont typeface="Wingdings" pitchFamily="2" charset="2"/>
              <a:buNone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Fall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2013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0" indent="0" algn="ctr">
              <a:buFont typeface="Wingdings" pitchFamily="2" charset="2"/>
              <a:buNone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Div. Of Computer Science &amp; Engineering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Hanyang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University</a:t>
            </a:r>
          </a:p>
        </p:txBody>
      </p:sp>
      <p:sp>
        <p:nvSpPr>
          <p:cNvPr id="614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6A78A6-DB11-4788-BFFE-47652707F768}" type="slidenum">
              <a:rPr lang="ko-KR" altLang="en-US" smtClean="0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 smtClean="0">
              <a:latin typeface="맑은 고딕" pitchFamily="50" charset="-127"/>
            </a:endParaRPr>
          </a:p>
        </p:txBody>
      </p:sp>
      <p:sp>
        <p:nvSpPr>
          <p:cNvPr id="614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62275" y="6021388"/>
            <a:ext cx="3481388" cy="457200"/>
          </a:xfrm>
          <a:noFill/>
        </p:spPr>
        <p:txBody>
          <a:bodyPr/>
          <a:lstStyle/>
          <a:p>
            <a:r>
              <a:rPr lang="de-DE" altLang="ko-KR" sz="1600" smtClean="0">
                <a:latin typeface="맑은 고딕" pitchFamily="50" charset="-127"/>
                <a:ea typeface="맑은 고딕" pitchFamily="50" charset="-127"/>
              </a:rPr>
              <a:t>©2007 E. Im, C. Lee, and Y. Park</a:t>
            </a:r>
            <a:endParaRPr lang="ko-KR" altLang="en-US" sz="16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88913"/>
            <a:ext cx="7793037" cy="928687"/>
          </a:xfrm>
        </p:spPr>
        <p:txBody>
          <a:bodyPr/>
          <a:lstStyle/>
          <a:p>
            <a:r>
              <a:rPr lang="en-US" altLang="ko-KR" sz="4000">
                <a:latin typeface="Courier New" pitchFamily="49" charset="0"/>
                <a:ea typeface="굴림" charset="-127"/>
              </a:rPr>
              <a:t>popen</a:t>
            </a:r>
            <a:r>
              <a:rPr lang="en-US" altLang="ko-KR" sz="4000">
                <a:ea typeface="굴림" charset="-127"/>
              </a:rPr>
              <a:t> and </a:t>
            </a:r>
            <a:r>
              <a:rPr lang="en-US" altLang="ko-KR" sz="4000">
                <a:latin typeface="Courier New" pitchFamily="49" charset="0"/>
                <a:ea typeface="굴림" charset="-127"/>
              </a:rPr>
              <a:t>pclose</a:t>
            </a:r>
            <a:r>
              <a:rPr lang="en-US" altLang="ko-KR" sz="4000">
                <a:ea typeface="굴림" charset="-127"/>
              </a:rPr>
              <a:t> Functions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600200"/>
            <a:ext cx="8128000" cy="4492625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FILE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*popen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const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2000">
                <a:ea typeface="굴림" charset="-127"/>
              </a:rPr>
              <a:t> *</a:t>
            </a:r>
            <a:r>
              <a:rPr lang="en-US" altLang="ko-KR" sz="2000" i="1">
                <a:ea typeface="굴림" charset="-127"/>
              </a:rPr>
              <a:t>cmdstring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const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*</a:t>
            </a:r>
            <a:r>
              <a:rPr lang="en-US" altLang="ko-KR" sz="2000" i="1">
                <a:ea typeface="굴림" charset="-127"/>
              </a:rPr>
              <a:t>type</a:t>
            </a:r>
            <a:r>
              <a:rPr lang="en-US" altLang="ko-KR" sz="2000">
                <a:ea typeface="굴림" charset="-127"/>
              </a:rPr>
              <a:t>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pclose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FILE</a:t>
            </a:r>
            <a:r>
              <a:rPr lang="en-US" altLang="ko-KR" sz="2000">
                <a:ea typeface="굴림" charset="-127"/>
              </a:rPr>
              <a:t> *</a:t>
            </a:r>
            <a:r>
              <a:rPr lang="en-US" altLang="ko-KR" sz="2000" i="1">
                <a:ea typeface="굴림" charset="-127"/>
              </a:rPr>
              <a:t>fp</a:t>
            </a:r>
            <a:r>
              <a:rPr lang="en-US" altLang="ko-KR" sz="2000">
                <a:ea typeface="굴림" charset="-127"/>
              </a:rPr>
              <a:t>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altLang="ko-KR" sz="1000">
              <a:latin typeface="Courier New" pitchFamily="49" charset="0"/>
              <a:ea typeface="굴림" charset="-127"/>
            </a:endParaRPr>
          </a:p>
          <a:p>
            <a:pPr marL="533400" indent="-533400"/>
            <a:r>
              <a:rPr lang="en-US" altLang="ko-KR" sz="2000">
                <a:ea typeface="굴림" charset="-127"/>
              </a:rPr>
              <a:t>Standard I/O functions to handle all the dirty work to create a pipe </a:t>
            </a:r>
          </a:p>
          <a:p>
            <a:pPr marL="914400" lvl="1" indent="-457200"/>
            <a:r>
              <a:rPr lang="en-US" altLang="ko-KR" sz="1800">
                <a:ea typeface="굴림" charset="-127"/>
              </a:rPr>
              <a:t>The creation of  a pipe, the 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z="1800">
                <a:ea typeface="굴림" charset="-127"/>
              </a:rPr>
              <a:t> of a child, closing the unused ends of the pipe, 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1800">
                <a:ea typeface="굴림" charset="-127"/>
              </a:rPr>
              <a:t>ing a shell to execute the command, and 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wait</a:t>
            </a:r>
            <a:r>
              <a:rPr lang="en-US" altLang="ko-KR" sz="1800">
                <a:ea typeface="굴림" charset="-127"/>
              </a:rPr>
              <a:t>ing for the command to terminate.</a:t>
            </a:r>
          </a:p>
          <a:p>
            <a:pPr marL="533400" indent="-533400"/>
            <a:r>
              <a:rPr lang="en-US" altLang="ko-KR" sz="2000">
                <a:latin typeface="Courier New" pitchFamily="49" charset="0"/>
                <a:ea typeface="굴림" charset="-127"/>
              </a:rPr>
              <a:t>popen</a:t>
            </a:r>
            <a:r>
              <a:rPr lang="en-US" altLang="ko-KR" sz="2000">
                <a:ea typeface="굴림" charset="-127"/>
              </a:rPr>
              <a:t>() does a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z="2000">
                <a:ea typeface="굴림" charset="-127"/>
              </a:rPr>
              <a:t> and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2000">
                <a:ea typeface="굴림" charset="-127"/>
              </a:rPr>
              <a:t> to execute the </a:t>
            </a:r>
            <a:r>
              <a:rPr lang="en-US" altLang="ko-KR" sz="2000" i="1">
                <a:ea typeface="굴림" charset="-127"/>
              </a:rPr>
              <a:t>cmdstring</a:t>
            </a:r>
            <a:r>
              <a:rPr lang="en-US" altLang="ko-KR" sz="2000">
                <a:ea typeface="굴림" charset="-127"/>
              </a:rPr>
              <a:t>, and returns a standard I/O file pointer.</a:t>
            </a:r>
          </a:p>
          <a:p>
            <a:pPr marL="533400" indent="-533400"/>
            <a:r>
              <a:rPr lang="en-US" altLang="ko-KR" sz="2000">
                <a:latin typeface="Courier New" pitchFamily="49" charset="0"/>
                <a:ea typeface="굴림" charset="-127"/>
              </a:rPr>
              <a:t>pclose</a:t>
            </a:r>
            <a:r>
              <a:rPr lang="en-US" altLang="ko-KR" sz="2000">
                <a:ea typeface="굴림" charset="-127"/>
              </a:rPr>
              <a:t>() closes the standard I/O stream, waits for the command to terminate, and returns the termination status of the shell.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>
                <a:latin typeface="Courier New" pitchFamily="49" charset="0"/>
                <a:ea typeface="굴림" charset="-127"/>
              </a:rPr>
              <a:t>popen</a:t>
            </a:r>
            <a:r>
              <a:rPr lang="en-US" altLang="ko-KR" sz="4000">
                <a:ea typeface="굴림" charset="-127"/>
              </a:rPr>
              <a:t> and </a:t>
            </a:r>
            <a:r>
              <a:rPr lang="en-US" altLang="ko-KR" sz="4000">
                <a:latin typeface="Courier New" pitchFamily="49" charset="0"/>
                <a:ea typeface="굴림" charset="-127"/>
              </a:rPr>
              <a:t>pclose</a:t>
            </a:r>
            <a:r>
              <a:rPr lang="en-US" altLang="ko-KR" sz="4000">
                <a:ea typeface="굴림" charset="-127"/>
              </a:rPr>
              <a:t> Functions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16113" y="3001963"/>
            <a:ext cx="6972300" cy="45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>
                <a:ea typeface="굴림" charset="-127"/>
              </a:rPr>
              <a:t>fp = popen(</a:t>
            </a:r>
            <a:r>
              <a:rPr lang="en-US" altLang="ko-KR" sz="1600" i="1">
                <a:ea typeface="굴림" charset="-127"/>
              </a:rPr>
              <a:t>command</a:t>
            </a:r>
            <a:r>
              <a:rPr lang="en-US" altLang="ko-KR" sz="1600">
                <a:ea typeface="굴림" charset="-127"/>
              </a:rPr>
              <a:t>, </a:t>
            </a:r>
            <a:r>
              <a:rPr lang="en-US" altLang="ko-KR" sz="1600">
                <a:latin typeface="Arial" charset="0"/>
                <a:ea typeface="굴림" charset="-127"/>
              </a:rPr>
              <a:t>“</a:t>
            </a:r>
            <a:r>
              <a:rPr lang="en-US" altLang="ko-KR" sz="1600">
                <a:ea typeface="굴림" charset="-127"/>
              </a:rPr>
              <a:t>r</a:t>
            </a:r>
            <a:r>
              <a:rPr lang="en-US" altLang="ko-KR" sz="1600">
                <a:latin typeface="Arial" charset="0"/>
                <a:ea typeface="굴림" charset="-127"/>
              </a:rPr>
              <a:t>”</a:t>
            </a:r>
            <a:r>
              <a:rPr lang="en-US" altLang="ko-KR" sz="1600">
                <a:ea typeface="굴림" charset="-127"/>
              </a:rPr>
              <a:t>)                  fp = popen(</a:t>
            </a:r>
            <a:r>
              <a:rPr lang="en-US" altLang="ko-KR" sz="1600" i="1">
                <a:ea typeface="굴림" charset="-127"/>
              </a:rPr>
              <a:t>command</a:t>
            </a:r>
            <a:r>
              <a:rPr lang="en-US" altLang="ko-KR" sz="1600">
                <a:ea typeface="굴림" charset="-127"/>
              </a:rPr>
              <a:t>, </a:t>
            </a:r>
            <a:r>
              <a:rPr lang="en-US" altLang="ko-KR" sz="1600">
                <a:latin typeface="Arial" charset="0"/>
                <a:ea typeface="굴림" charset="-127"/>
              </a:rPr>
              <a:t>“</a:t>
            </a:r>
            <a:r>
              <a:rPr lang="en-US" altLang="ko-KR" sz="1600">
                <a:ea typeface="굴림" charset="-127"/>
              </a:rPr>
              <a:t>w</a:t>
            </a:r>
            <a:r>
              <a:rPr lang="en-US" altLang="ko-KR" sz="1600">
                <a:latin typeface="Arial" charset="0"/>
                <a:ea typeface="굴림" charset="-127"/>
              </a:rPr>
              <a:t>”</a:t>
            </a:r>
            <a:r>
              <a:rPr lang="en-US" altLang="ko-KR" sz="1600">
                <a:ea typeface="굴림" charset="-127"/>
              </a:rPr>
              <a:t>)</a:t>
            </a:r>
          </a:p>
          <a:p>
            <a:endParaRPr lang="en-US" altLang="ko-KR" sz="1600">
              <a:ea typeface="굴림" charset="-127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801813" y="2392363"/>
            <a:ext cx="704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Arial" charset="0"/>
                <a:ea typeface="굴림" charset="-127"/>
              </a:rPr>
              <a:t>fp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392238" y="1982788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parent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138238" y="2270125"/>
            <a:ext cx="1127125" cy="620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2744788" y="2392363"/>
            <a:ext cx="998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i="1">
                <a:latin typeface="Times New Roman" pitchFamily="18" charset="0"/>
                <a:ea typeface="굴림" charset="-127"/>
              </a:rPr>
              <a:t>stdout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2847975" y="1973263"/>
            <a:ext cx="1430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1400" i="1">
                <a:latin typeface="Times New Roman" pitchFamily="18" charset="0"/>
                <a:ea typeface="굴림" charset="-127"/>
              </a:rPr>
              <a:t>cmdstring</a:t>
            </a:r>
            <a:r>
              <a:rPr kumimoji="0" lang="en-US" altLang="ko-KR" sz="1400">
                <a:latin typeface="Times New Roman" pitchFamily="18" charset="0"/>
                <a:ea typeface="굴림" charset="-127"/>
              </a:rPr>
              <a:t> (child)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2992438" y="2268538"/>
            <a:ext cx="1127125" cy="620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2287588" y="2578100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5900738" y="2392363"/>
            <a:ext cx="704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Arial" charset="0"/>
                <a:ea typeface="굴림" charset="-127"/>
              </a:rPr>
              <a:t>fp</a:t>
            </a: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5491163" y="1982788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parent</a:t>
            </a: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5237163" y="2270125"/>
            <a:ext cx="1127125" cy="620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7" name="Text Box 14"/>
          <p:cNvSpPr txBox="1">
            <a:spLocks noChangeArrowheads="1"/>
          </p:cNvSpPr>
          <p:nvPr/>
        </p:nvSpPr>
        <p:spPr bwMode="auto">
          <a:xfrm>
            <a:off x="6815138" y="2392363"/>
            <a:ext cx="998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i="1">
                <a:latin typeface="Times New Roman" pitchFamily="18" charset="0"/>
                <a:ea typeface="굴림" charset="-127"/>
              </a:rPr>
              <a:t>stdin</a:t>
            </a:r>
          </a:p>
        </p:txBody>
      </p:sp>
      <p:sp>
        <p:nvSpPr>
          <p:cNvPr id="26638" name="Text Box 15"/>
          <p:cNvSpPr txBox="1">
            <a:spLocks noChangeArrowheads="1"/>
          </p:cNvSpPr>
          <p:nvPr/>
        </p:nvSpPr>
        <p:spPr bwMode="auto">
          <a:xfrm>
            <a:off x="6946900" y="1973263"/>
            <a:ext cx="1430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1400" i="1">
                <a:latin typeface="Times New Roman" pitchFamily="18" charset="0"/>
                <a:ea typeface="굴림" charset="-127"/>
              </a:rPr>
              <a:t>cmdstring</a:t>
            </a:r>
            <a:r>
              <a:rPr kumimoji="0" lang="en-US" altLang="ko-KR" sz="1400">
                <a:latin typeface="Times New Roman" pitchFamily="18" charset="0"/>
                <a:ea typeface="굴림" charset="-127"/>
              </a:rPr>
              <a:t> (child)</a:t>
            </a:r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7091363" y="2268538"/>
            <a:ext cx="1127125" cy="620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>
            <a:off x="6386513" y="2578100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41" name="Rectangle 18"/>
          <p:cNvSpPr>
            <a:spLocks noChangeArrowheads="1"/>
          </p:cNvSpPr>
          <p:nvPr/>
        </p:nvSpPr>
        <p:spPr bwMode="auto">
          <a:xfrm>
            <a:off x="1182688" y="4114800"/>
            <a:ext cx="735171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400">
                <a:latin typeface="Verdana" pitchFamily="34" charset="0"/>
                <a:ea typeface="굴림" charset="-127"/>
                <a:hlinkClick r:id="rId3" action="ppaction://hlinkfile"/>
              </a:rPr>
              <a:t>Program 15.11</a:t>
            </a:r>
            <a:endParaRPr kumimoji="0" lang="en-US" altLang="ko-KR" sz="2400">
              <a:latin typeface="Verdana" pitchFamily="34" charset="0"/>
              <a:ea typeface="굴림" charset="-127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400">
                <a:latin typeface="Verdana" pitchFamily="34" charset="0"/>
                <a:ea typeface="굴림" charset="-127"/>
              </a:rPr>
              <a:t>Implementation of </a:t>
            </a:r>
            <a:r>
              <a:rPr kumimoji="0" lang="en-US" altLang="ko-KR" sz="2400">
                <a:latin typeface="Courier New" pitchFamily="49" charset="0"/>
                <a:ea typeface="굴림" charset="-127"/>
              </a:rPr>
              <a:t>popen</a:t>
            </a:r>
            <a:r>
              <a:rPr kumimoji="0" lang="en-US" altLang="ko-KR" sz="2400">
                <a:latin typeface="Verdana" pitchFamily="34" charset="0"/>
                <a:ea typeface="굴림" charset="-127"/>
              </a:rPr>
              <a:t> and </a:t>
            </a:r>
            <a:r>
              <a:rPr kumimoji="0" lang="en-US" altLang="ko-KR" sz="2400">
                <a:latin typeface="Courier New" pitchFamily="49" charset="0"/>
                <a:ea typeface="굴림" charset="-127"/>
              </a:rPr>
              <a:t>pclose</a:t>
            </a:r>
            <a:r>
              <a:rPr kumimoji="0" lang="en-US" altLang="ko-KR" sz="2400">
                <a:latin typeface="Verdana" pitchFamily="34" charset="0"/>
                <a:ea typeface="굴림" charset="-127"/>
              </a:rPr>
              <a:t> functions (</a:t>
            </a:r>
            <a:r>
              <a:rPr kumimoji="0" lang="en-US" altLang="ko-KR" sz="2400">
                <a:latin typeface="Verdana" pitchFamily="34" charset="0"/>
                <a:ea typeface="굴림" charset="-127"/>
                <a:hlinkClick r:id="rId4" action="ppaction://hlinkfile"/>
              </a:rPr>
              <a:t>Program 15.12</a:t>
            </a:r>
            <a:r>
              <a:rPr kumimoji="0" lang="en-US" altLang="ko-KR" sz="2400">
                <a:latin typeface="Verdana" pitchFamily="34" charset="0"/>
                <a:ea typeface="굴림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>
                <a:latin typeface="Courier New" pitchFamily="49" charset="0"/>
                <a:ea typeface="굴림" charset="-127"/>
              </a:rPr>
              <a:t>popen</a:t>
            </a:r>
            <a:r>
              <a:rPr lang="en-US" altLang="ko-KR" sz="4000">
                <a:ea typeface="굴림" charset="-127"/>
              </a:rPr>
              <a:t> and </a:t>
            </a:r>
            <a:r>
              <a:rPr lang="en-US" altLang="ko-KR" sz="4000">
                <a:latin typeface="Courier New" pitchFamily="49" charset="0"/>
                <a:ea typeface="굴림" charset="-127"/>
              </a:rPr>
              <a:t>pclose</a:t>
            </a:r>
            <a:r>
              <a:rPr lang="en-US" altLang="ko-KR" sz="4000">
                <a:ea typeface="굴림" charset="-127"/>
              </a:rPr>
              <a:t> Functions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77050" y="5940425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15.11</a:t>
            </a:r>
            <a:endParaRPr lang="en-US" altLang="ko-KR" sz="1800">
              <a:ea typeface="굴림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1800">
              <a:ea typeface="굴림" charset="-127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1549400" y="1341438"/>
            <a:ext cx="6983413" cy="499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"apue.h"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&lt;sys/wait.h&gt;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#define	PAGER	"${PAGER:-more}" /* environment variable, or default */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int main(int argc, char *argv[]) 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	char	line[MAXLINE];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	FILE	*fpin, *fpout;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	if (argc != 2) err_quit("usage: a.out &lt;pathname&gt;");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	if ((fpin = fopen(argv[1], "r")) == NULL) err_sys("can't open %s", argv[1]);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	if ((fpout = popen(PAGER, "w")) == NULL) err_sys("popen error");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	/* copy argv[1] to pager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	while (fgets(line, MAXLINE, fpin) != NULL) 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		if (fputs(line, fpout) == EOF) err_sys("fputs error to pipe");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	}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	if (ferror(fpin)) err_sys("fgets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	if (pclose(fpout) == -1) err_sys("pclose error");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	exit(0);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>
                <a:latin typeface="Courier New" pitchFamily="49" charset="0"/>
                <a:ea typeface="굴림" charset="-127"/>
              </a:rPr>
              <a:t>popen</a:t>
            </a:r>
            <a:r>
              <a:rPr lang="en-US" altLang="ko-KR" sz="4000">
                <a:ea typeface="굴림" charset="-127"/>
              </a:rPr>
              <a:t> and </a:t>
            </a:r>
            <a:r>
              <a:rPr lang="en-US" altLang="ko-KR" sz="4000">
                <a:latin typeface="Courier New" pitchFamily="49" charset="0"/>
                <a:ea typeface="굴림" charset="-127"/>
              </a:rPr>
              <a:t>pclose</a:t>
            </a:r>
            <a:r>
              <a:rPr lang="en-US" altLang="ko-KR" sz="4000">
                <a:ea typeface="굴림" charset="-127"/>
              </a:rPr>
              <a:t> Functions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32588" y="6021388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15.12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822325" y="1354138"/>
            <a:ext cx="4103688" cy="535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static pid_t   *childpid = NULL;   // Pointer to array allocated at run-time.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static int        maxfd;  // From our open_max(), {Prog openmax}.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FILE * 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popen(const char *cmdstring, const char *type) {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int   i;    int    pfd[2];   pid_t   pid;    FILE   *fp;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/* only allow "r" or "w" */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if ((type[0] != 'r' &amp;&amp; type[0] != 'w') || type[1] != 0) {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errno = EINVAL;	/* required by POSIX */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return(NULL);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}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if (childpid == NULL) {	/* first time through */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/* allocate zeroed out array for child pids */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maxfd = open_max();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if ((childpid = calloc(maxfd, sizeof(pid_t))) == NULL)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         return(NULL);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}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if (pipe(pfd) &lt; 0)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return(NULL);	/* errno set by pipe() */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if ((pid = fork()) &lt; 0) {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return(NULL);	/* errno set by fork() */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} else if (pid == 0) {	/* child */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if (*type == 'r') {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         close(pfd[0]);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         if (pfd[1] != STDOUT_FILENO) {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	dup2(pfd[1], STDOUT_FILENO);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	close(pfd[1]);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         }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} else {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         close(pfd[1]);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         if (pfd[0] != STDIN_FILENO) {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	dup2(pfd[0], STDIN_FILENO);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	close(pfd[0]);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         }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}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/* close all descriptors in childpid[] */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for (i = 0; i &lt; maxfd; i++)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         if (childpid[i] &gt; 0)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	close(i);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execl("/bin/sh", "sh", "-c", cmdstring, (char *)0);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_exit(127);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}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932363" y="1350963"/>
            <a:ext cx="3816350" cy="4702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/* parent continues... */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if (*type == 'r') {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   close(pfd[1]);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    if ((fp = fdopen(pfd[0], type)) == NULL)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return(NULL);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    close(pfd[0]);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    if ((fp = fdopen(pfd[1], type)) == NULL)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return(NULL);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    }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childpid[fileno(fp)] = pid;	/* remember child pid for this fd */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return(fp);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int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pclose(FILE *fp)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int  fd, stat;      pid_t   pid;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if (childpid == NULL) {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      errno = EINVAL;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      return(-1);	/* popen() has never been called */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}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fd = fileno(fp);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if ((pid = childpid[fd]) == 0) {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     errno = EINVAL;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     return(-1);	/* fp wasn't opened by popen() */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}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childpid[fd] = 0;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if (fclose(fp) == EOF)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      return(-1);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while (waitpid(pid, &amp;stat, 0) &lt; 0)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         if (errno != EINTR)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	return(-1);	/* error other than EINTR from waitpid() */</a:t>
            </a:r>
          </a:p>
          <a:p>
            <a:pPr>
              <a:lnSpc>
                <a:spcPct val="90000"/>
              </a:lnSpc>
            </a:pPr>
            <a:endParaRPr lang="en-US" altLang="ko-KR" sz="800">
              <a:solidFill>
                <a:srgbClr val="79002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      return(stat);	/* return child's termination status */</a:t>
            </a:r>
          </a:p>
          <a:p>
            <a:pPr>
              <a:lnSpc>
                <a:spcPct val="90000"/>
              </a:lnSpc>
            </a:pPr>
            <a:r>
              <a:rPr lang="en-US" altLang="ko-KR" sz="800">
                <a:solidFill>
                  <a:srgbClr val="790029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5875" y="304800"/>
            <a:ext cx="7389813" cy="928688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FIFOs</a:t>
            </a: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855663" y="1484313"/>
            <a:ext cx="79644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dirty="0">
                <a:latin typeface="Verdana" pitchFamily="34" charset="0"/>
                <a:ea typeface="굴림" charset="-127"/>
              </a:rPr>
              <a:t>Also called named pipes</a:t>
            </a:r>
          </a:p>
          <a:p>
            <a:pPr marL="533400" indent="-5334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dirty="0">
                <a:latin typeface="Verdana" pitchFamily="34" charset="0"/>
                <a:ea typeface="굴림" charset="-127"/>
              </a:rPr>
              <a:t>With FIFOs, </a:t>
            </a:r>
            <a:r>
              <a:rPr kumimoji="0" lang="en-US" altLang="ko-KR" sz="2000" dirty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unrelated processes can exchange data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n-US" altLang="ko-KR" dirty="0">
                <a:latin typeface="Verdana" pitchFamily="34" charset="0"/>
                <a:ea typeface="굴림" charset="-127"/>
              </a:rPr>
              <a:t>Pipes can be used only </a:t>
            </a:r>
            <a:r>
              <a:rPr kumimoji="0" lang="en-US" altLang="ko-KR" dirty="0" err="1">
                <a:latin typeface="Verdana" pitchFamily="34" charset="0"/>
                <a:ea typeface="굴림" charset="-127"/>
              </a:rPr>
              <a:t>bet</a:t>
            </a:r>
            <a:r>
              <a:rPr kumimoji="0" lang="en-US" altLang="ko-KR" dirty="0" err="1">
                <a:latin typeface="Arial" charset="0"/>
                <a:ea typeface="굴림" charset="-127"/>
              </a:rPr>
              <a:t>’</a:t>
            </a:r>
            <a:r>
              <a:rPr kumimoji="0" lang="en-US" altLang="ko-KR" dirty="0" err="1">
                <a:latin typeface="Verdana" pitchFamily="34" charset="0"/>
                <a:ea typeface="굴림" charset="-127"/>
              </a:rPr>
              <a:t>n</a:t>
            </a:r>
            <a:r>
              <a:rPr kumimoji="0" lang="en-US" altLang="ko-KR" dirty="0">
                <a:latin typeface="Verdana" pitchFamily="34" charset="0"/>
                <a:ea typeface="굴림" charset="-127"/>
              </a:rPr>
              <a:t> related processes</a:t>
            </a:r>
          </a:p>
          <a:p>
            <a:pPr marL="533400" indent="-5334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0" lang="en-US" altLang="ko-KR" sz="2000" dirty="0">
              <a:latin typeface="Courier New" pitchFamily="49" charset="0"/>
              <a:ea typeface="굴림" charset="-127"/>
            </a:endParaRP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dirty="0">
                <a:latin typeface="Courier New" pitchFamily="49" charset="0"/>
                <a:ea typeface="굴림" charset="-127"/>
              </a:rPr>
              <a:t>#include &lt;sys/</a:t>
            </a:r>
            <a:r>
              <a:rPr kumimoji="0" lang="en-US" altLang="ko-KR" sz="2000" dirty="0" err="1">
                <a:latin typeface="Courier New" pitchFamily="49" charset="0"/>
                <a:ea typeface="굴림" charset="-127"/>
              </a:rPr>
              <a:t>stat.h</a:t>
            </a:r>
            <a:r>
              <a:rPr kumimoji="0" lang="en-US" altLang="ko-KR" sz="2000" dirty="0">
                <a:latin typeface="Courier New" pitchFamily="49" charset="0"/>
                <a:ea typeface="굴림" charset="-127"/>
              </a:rPr>
              <a:t>&gt;</a:t>
            </a:r>
          </a:p>
          <a:p>
            <a:pPr marL="53340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dirty="0" err="1">
                <a:latin typeface="Courier New" pitchFamily="49" charset="0"/>
                <a:ea typeface="굴림" charset="-127"/>
              </a:rPr>
              <a:t>int</a:t>
            </a:r>
            <a:r>
              <a:rPr kumimoji="0"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kumimoji="0" lang="en-US" altLang="ko-KR" sz="2000" dirty="0" err="1">
                <a:latin typeface="Courier New" pitchFamily="49" charset="0"/>
                <a:ea typeface="굴림" charset="-127"/>
              </a:rPr>
              <a:t>mkfifo</a:t>
            </a:r>
            <a:r>
              <a:rPr kumimoji="0" lang="en-US" altLang="ko-KR" sz="2000" dirty="0">
                <a:latin typeface="Courier New" pitchFamily="49" charset="0"/>
                <a:ea typeface="굴림" charset="-127"/>
              </a:rPr>
              <a:t>(</a:t>
            </a:r>
            <a:r>
              <a:rPr kumimoji="0" lang="en-US" altLang="ko-KR" sz="2000" dirty="0" err="1">
                <a:latin typeface="Courier New" pitchFamily="49" charset="0"/>
                <a:ea typeface="굴림" charset="-127"/>
              </a:rPr>
              <a:t>const</a:t>
            </a:r>
            <a:r>
              <a:rPr kumimoji="0"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kumimoji="0" lang="en-US" altLang="ko-KR" sz="2000" dirty="0">
                <a:latin typeface="Courier New" pitchFamily="49" charset="0"/>
                <a:ea typeface="굴림" charset="-127"/>
              </a:rPr>
              <a:t>char</a:t>
            </a:r>
            <a:r>
              <a:rPr kumimoji="0" lang="en-US" altLang="ko-KR" sz="2000" dirty="0">
                <a:latin typeface="Verdana" pitchFamily="34" charset="0"/>
                <a:ea typeface="굴림" charset="-127"/>
              </a:rPr>
              <a:t> *</a:t>
            </a:r>
            <a:r>
              <a:rPr kumimoji="0" lang="en-US" altLang="ko-KR" sz="2000" i="1" dirty="0">
                <a:latin typeface="Verdana" pitchFamily="34" charset="0"/>
                <a:ea typeface="굴림" charset="-127"/>
              </a:rPr>
              <a:t>pathname</a:t>
            </a:r>
            <a:r>
              <a:rPr kumimoji="0" lang="en-US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kumimoji="0" lang="en-US" altLang="ko-KR" sz="2000" dirty="0" err="1">
                <a:latin typeface="Courier New" pitchFamily="49" charset="0"/>
                <a:ea typeface="굴림" charset="-127"/>
              </a:rPr>
              <a:t>mode_t</a:t>
            </a:r>
            <a:r>
              <a:rPr kumimoji="0"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kumimoji="0" lang="en-US" altLang="ko-KR" sz="2000" dirty="0">
                <a:latin typeface="Courier New" pitchFamily="49" charset="0"/>
                <a:ea typeface="굴림" charset="-127"/>
              </a:rPr>
              <a:t>*</a:t>
            </a:r>
            <a:r>
              <a:rPr kumimoji="0" lang="en-US" altLang="ko-KR" sz="2000" i="1" dirty="0">
                <a:latin typeface="Verdana" pitchFamily="34" charset="0"/>
                <a:ea typeface="굴림" charset="-127"/>
              </a:rPr>
              <a:t>mode</a:t>
            </a:r>
            <a:r>
              <a:rPr kumimoji="0" lang="en-US" altLang="ko-KR" sz="2000" dirty="0">
                <a:latin typeface="Verdana" pitchFamily="34" charset="0"/>
                <a:ea typeface="굴림" charset="-127"/>
              </a:rPr>
              <a:t>);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0" lang="en-US" altLang="ko-KR" sz="2000" dirty="0">
              <a:latin typeface="Courier New" pitchFamily="49" charset="0"/>
              <a:ea typeface="굴림" charset="-127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dirty="0">
                <a:latin typeface="Verdana" pitchFamily="34" charset="0"/>
                <a:ea typeface="굴림" charset="-127"/>
              </a:rPr>
              <a:t>Once we have used </a:t>
            </a:r>
            <a:r>
              <a:rPr kumimoji="0" lang="en-US" altLang="ko-KR" sz="2000" dirty="0" err="1">
                <a:latin typeface="Courier New" pitchFamily="49" charset="0"/>
                <a:ea typeface="굴림" charset="-127"/>
              </a:rPr>
              <a:t>mkfifo</a:t>
            </a:r>
            <a:r>
              <a:rPr kumimoji="0" lang="en-US" altLang="ko-KR" sz="2000" dirty="0">
                <a:latin typeface="Verdana" pitchFamily="34" charset="0"/>
                <a:ea typeface="굴림" charset="-127"/>
              </a:rPr>
              <a:t> to create a FIFO, we can use the normal file I/O functions.</a:t>
            </a:r>
          </a:p>
          <a:p>
            <a:pPr marL="533400" indent="-5334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dirty="0">
                <a:latin typeface="Verdana" pitchFamily="34" charset="0"/>
                <a:ea typeface="굴림" charset="-127"/>
              </a:rPr>
              <a:t>Two uses for FIFOs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n-US" altLang="ko-KR" dirty="0">
                <a:latin typeface="Verdana" pitchFamily="34" charset="0"/>
                <a:ea typeface="굴림" charset="-127"/>
              </a:rPr>
              <a:t>Used to pass data from one shell pipeline to another without creating intermediate temporary files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n-US" altLang="ko-KR" dirty="0">
                <a:latin typeface="Verdana" pitchFamily="34" charset="0"/>
                <a:ea typeface="굴림" charset="-127"/>
              </a:rPr>
              <a:t>Used as rendezvous points to pass data between clients and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928687"/>
          </a:xfrm>
        </p:spPr>
        <p:txBody>
          <a:bodyPr/>
          <a:lstStyle/>
          <a:p>
            <a:r>
              <a:rPr lang="en-US" altLang="ko-KR" sz="3200">
                <a:ea typeface="굴림" charset="-127"/>
              </a:rPr>
              <a:t>Using FIFOs to Duplicate Output Streams</a:t>
            </a:r>
          </a:p>
        </p:txBody>
      </p:sp>
      <p:sp>
        <p:nvSpPr>
          <p:cNvPr id="224262" name="Rectangle 3"/>
          <p:cNvSpPr>
            <a:spLocks noChangeArrowheads="1"/>
          </p:cNvSpPr>
          <p:nvPr/>
        </p:nvSpPr>
        <p:spPr bwMode="auto">
          <a:xfrm>
            <a:off x="1066800" y="13716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dirty="0">
                <a:latin typeface="Verdana" pitchFamily="34" charset="0"/>
                <a:ea typeface="굴림" charset="-127"/>
              </a:rPr>
              <a:t>Procedure that processes a filtered input stream twice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en-US" altLang="ko-KR" sz="2000" dirty="0">
              <a:latin typeface="Verdana" pitchFamily="34" charset="0"/>
              <a:ea typeface="굴림" charset="-127"/>
            </a:endParaRP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en-US" altLang="ko-KR" sz="2000" dirty="0">
              <a:latin typeface="Verdana" pitchFamily="34" charset="0"/>
              <a:ea typeface="굴림" charset="-127"/>
            </a:endParaRP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en-US" altLang="ko-KR" sz="2000" dirty="0">
              <a:latin typeface="Verdana" pitchFamily="34" charset="0"/>
              <a:ea typeface="굴림" charset="-127"/>
            </a:endParaRP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en-US" altLang="ko-KR" sz="1000" dirty="0">
              <a:latin typeface="Verdana" pitchFamily="34" charset="0"/>
              <a:ea typeface="굴림" charset="-127"/>
            </a:endParaRP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en-US" altLang="ko-KR" sz="700" dirty="0">
              <a:latin typeface="Verdana" pitchFamily="34" charset="0"/>
              <a:ea typeface="굴림" charset="-127"/>
            </a:endParaRP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en-US" altLang="ko-KR" sz="700" dirty="0">
              <a:latin typeface="Verdana" pitchFamily="34" charset="0"/>
              <a:ea typeface="굴림" charset="-127"/>
            </a:endParaRP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en-US" altLang="ko-KR" sz="700" dirty="0">
              <a:latin typeface="Verdana" pitchFamily="34" charset="0"/>
              <a:ea typeface="굴림" charset="-127"/>
            </a:endParaRP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dirty="0">
                <a:latin typeface="Verdana" pitchFamily="34" charset="0"/>
                <a:ea typeface="굴림" charset="-127"/>
              </a:rPr>
              <a:t>Using a FIFO and </a:t>
            </a:r>
            <a:r>
              <a:rPr kumimoji="0" lang="en-US" altLang="ko-KR" sz="2000" dirty="0">
                <a:latin typeface="Courier New" pitchFamily="49" charset="0"/>
                <a:ea typeface="굴림" charset="-127"/>
              </a:rPr>
              <a:t>tee</a:t>
            </a:r>
            <a:r>
              <a:rPr kumimoji="0" lang="en-US" altLang="ko-KR" sz="2000" dirty="0">
                <a:latin typeface="Verdana" pitchFamily="34" charset="0"/>
                <a:ea typeface="굴림" charset="-127"/>
              </a:rPr>
              <a:t> to send a stream to two processes</a:t>
            </a:r>
            <a:endParaRPr kumimoji="0" lang="en-US" altLang="ko-KR" sz="2000" dirty="0">
              <a:latin typeface="Courier New" pitchFamily="49" charset="0"/>
              <a:ea typeface="굴림" charset="-127"/>
            </a:endParaRPr>
          </a:p>
          <a:p>
            <a:pPr marL="533400" indent="-533400" eaLnBrk="0" hangingPunct="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700" dirty="0">
                <a:latin typeface="Courier New" pitchFamily="49" charset="0"/>
                <a:ea typeface="굴림" charset="-127"/>
              </a:rPr>
              <a:t>    </a:t>
            </a:r>
          </a:p>
          <a:p>
            <a:pPr marL="533400" indent="-533400" eaLnBrk="0" hangingPunct="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dirty="0">
                <a:latin typeface="Courier New" pitchFamily="49" charset="0"/>
                <a:ea typeface="굴림" charset="-127"/>
              </a:rPr>
              <a:t>    $ </a:t>
            </a:r>
            <a:r>
              <a:rPr kumimoji="0" lang="en-US" altLang="ko-KR" dirty="0" err="1">
                <a:latin typeface="Courier New" pitchFamily="49" charset="0"/>
                <a:ea typeface="굴림" charset="-127"/>
              </a:rPr>
              <a:t>mkfifo</a:t>
            </a:r>
            <a:r>
              <a:rPr kumimoji="0" lang="en-US" altLang="ko-KR" dirty="0">
                <a:latin typeface="Courier New" pitchFamily="49" charset="0"/>
                <a:ea typeface="굴림" charset="-127"/>
              </a:rPr>
              <a:t> fifo1</a:t>
            </a:r>
            <a:endParaRPr kumimoji="0" lang="ko-KR" altLang="en-US" dirty="0">
              <a:latin typeface="Courier New" pitchFamily="49" charset="0"/>
              <a:ea typeface="굴림" charset="-127"/>
            </a:endParaRPr>
          </a:p>
          <a:p>
            <a:pPr marL="533400" indent="-533400" eaLnBrk="0" hangingPunct="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dirty="0">
                <a:latin typeface="Courier New" pitchFamily="49" charset="0"/>
                <a:ea typeface="굴림" charset="-127"/>
              </a:rPr>
              <a:t>    $ prog3 &lt; fifo1 &amp;</a:t>
            </a:r>
          </a:p>
          <a:p>
            <a:pPr marL="533400" indent="-533400" eaLnBrk="0" hangingPunct="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dirty="0">
                <a:latin typeface="Courier New" pitchFamily="49" charset="0"/>
                <a:ea typeface="굴림" charset="-127"/>
              </a:rPr>
              <a:t>    $ prog1 &lt; </a:t>
            </a:r>
            <a:r>
              <a:rPr kumimoji="0" lang="en-US" altLang="ko-KR" dirty="0" err="1">
                <a:latin typeface="Courier New" pitchFamily="49" charset="0"/>
                <a:ea typeface="굴림" charset="-127"/>
              </a:rPr>
              <a:t>infile</a:t>
            </a:r>
            <a:r>
              <a:rPr kumimoji="0" lang="en-US" altLang="ko-KR" dirty="0">
                <a:latin typeface="Courier New" pitchFamily="49" charset="0"/>
                <a:ea typeface="굴림" charset="-127"/>
              </a:rPr>
              <a:t> | tee fifo1 | </a:t>
            </a:r>
            <a:r>
              <a:rPr kumimoji="0" lang="en-US" altLang="ko-KR" dirty="0" smtClean="0">
                <a:latin typeface="Courier New" pitchFamily="49" charset="0"/>
                <a:ea typeface="굴림" charset="-127"/>
              </a:rPr>
              <a:t>prog2 </a:t>
            </a:r>
            <a:endParaRPr kumimoji="0" lang="en-US" altLang="ko-KR" dirty="0">
              <a:latin typeface="Verdana" pitchFamily="34" charset="0"/>
              <a:ea typeface="굴림" charset="-127"/>
            </a:endParaRP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0" lang="en-US" altLang="ko-KR" sz="2000" dirty="0">
              <a:latin typeface="Verdana" pitchFamily="34" charset="0"/>
              <a:ea typeface="굴림" charset="-127"/>
            </a:endParaRPr>
          </a:p>
        </p:txBody>
      </p:sp>
      <p:graphicFrame>
        <p:nvGraphicFramePr>
          <p:cNvPr id="22426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524000" y="4457700"/>
          <a:ext cx="618172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6" name="PBrush" r:id="rId4" imgW="6180952" imgH="1714739" progId="PBrush">
                  <p:embed/>
                </p:oleObj>
              </mc:Choice>
              <mc:Fallback>
                <p:oleObj name="PBrush" r:id="rId4" imgW="6180952" imgH="1714739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57700"/>
                        <a:ext cx="618172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4263" name="Group 5"/>
          <p:cNvGrpSpPr>
            <a:grpSpLocks/>
          </p:cNvGrpSpPr>
          <p:nvPr/>
        </p:nvGrpSpPr>
        <p:grpSpPr bwMode="auto">
          <a:xfrm>
            <a:off x="2514600" y="1905000"/>
            <a:ext cx="3176588" cy="990600"/>
            <a:chOff x="1215" y="1008"/>
            <a:chExt cx="2001" cy="672"/>
          </a:xfrm>
        </p:grpSpPr>
        <p:sp>
          <p:nvSpPr>
            <p:cNvPr id="224264" name="Rectangle 6"/>
            <p:cNvSpPr>
              <a:spLocks noChangeArrowheads="1"/>
            </p:cNvSpPr>
            <p:nvPr/>
          </p:nvSpPr>
          <p:spPr bwMode="auto">
            <a:xfrm>
              <a:off x="1920" y="1195"/>
              <a:ext cx="3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4265" name="Text Box 7"/>
            <p:cNvSpPr txBox="1">
              <a:spLocks noChangeArrowheads="1"/>
            </p:cNvSpPr>
            <p:nvPr/>
          </p:nvSpPr>
          <p:spPr bwMode="auto">
            <a:xfrm>
              <a:off x="1919" y="1205"/>
              <a:ext cx="37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latin typeface="Times New Roman" pitchFamily="18" charset="0"/>
                  <a:ea typeface="굴림" charset="-127"/>
                </a:rPr>
                <a:t>prog1</a:t>
              </a:r>
            </a:p>
          </p:txBody>
        </p:sp>
        <p:sp>
          <p:nvSpPr>
            <p:cNvPr id="224266" name="Rectangle 8"/>
            <p:cNvSpPr>
              <a:spLocks noChangeArrowheads="1"/>
            </p:cNvSpPr>
            <p:nvPr/>
          </p:nvSpPr>
          <p:spPr bwMode="auto">
            <a:xfrm>
              <a:off x="2832" y="1008"/>
              <a:ext cx="3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4267" name="Text Box 9"/>
            <p:cNvSpPr txBox="1">
              <a:spLocks noChangeArrowheads="1"/>
            </p:cNvSpPr>
            <p:nvPr/>
          </p:nvSpPr>
          <p:spPr bwMode="auto">
            <a:xfrm>
              <a:off x="2831" y="1013"/>
              <a:ext cx="37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latin typeface="Times New Roman" pitchFamily="18" charset="0"/>
                  <a:ea typeface="굴림" charset="-127"/>
                </a:rPr>
                <a:t>prog3</a:t>
              </a:r>
            </a:p>
          </p:txBody>
        </p:sp>
        <p:sp>
          <p:nvSpPr>
            <p:cNvPr id="224268" name="Rectangle 10"/>
            <p:cNvSpPr>
              <a:spLocks noChangeArrowheads="1"/>
            </p:cNvSpPr>
            <p:nvPr/>
          </p:nvSpPr>
          <p:spPr bwMode="auto">
            <a:xfrm>
              <a:off x="2832" y="1440"/>
              <a:ext cx="3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4269" name="Text Box 11"/>
            <p:cNvSpPr txBox="1">
              <a:spLocks noChangeArrowheads="1"/>
            </p:cNvSpPr>
            <p:nvPr/>
          </p:nvSpPr>
          <p:spPr bwMode="auto">
            <a:xfrm>
              <a:off x="2831" y="1445"/>
              <a:ext cx="37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latin typeface="Times New Roman" pitchFamily="18" charset="0"/>
                  <a:ea typeface="굴림" charset="-127"/>
                </a:rPr>
                <a:t>prog2</a:t>
              </a:r>
            </a:p>
          </p:txBody>
        </p:sp>
        <p:sp>
          <p:nvSpPr>
            <p:cNvPr id="224270" name="Text Box 12"/>
            <p:cNvSpPr txBox="1">
              <a:spLocks noChangeArrowheads="1"/>
            </p:cNvSpPr>
            <p:nvPr/>
          </p:nvSpPr>
          <p:spPr bwMode="auto">
            <a:xfrm>
              <a:off x="1215" y="1152"/>
              <a:ext cx="346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1400">
                  <a:latin typeface="Times New Roman" pitchFamily="18" charset="0"/>
                  <a:ea typeface="굴림" charset="-127"/>
                </a:rPr>
                <a:t>input</a:t>
              </a:r>
            </a:p>
            <a:p>
              <a:pPr algn="ctr" eaLnBrk="0" latinLnBrk="0" hangingPunct="0"/>
              <a:r>
                <a:rPr kumimoji="0" lang="en-US" altLang="ko-KR" sz="1400">
                  <a:latin typeface="Times New Roman" pitchFamily="18" charset="0"/>
                  <a:ea typeface="굴림" charset="-127"/>
                </a:rPr>
                <a:t>file</a:t>
              </a:r>
            </a:p>
          </p:txBody>
        </p:sp>
        <p:sp>
          <p:nvSpPr>
            <p:cNvPr id="224271" name="Line 13"/>
            <p:cNvSpPr>
              <a:spLocks noChangeShapeType="1"/>
            </p:cNvSpPr>
            <p:nvPr/>
          </p:nvSpPr>
          <p:spPr bwMode="auto">
            <a:xfrm>
              <a:off x="1536" y="132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4272" name="Line 14"/>
            <p:cNvSpPr>
              <a:spLocks noChangeShapeType="1"/>
            </p:cNvSpPr>
            <p:nvPr/>
          </p:nvSpPr>
          <p:spPr bwMode="auto">
            <a:xfrm flipV="1">
              <a:off x="2304" y="11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4273" name="Line 15"/>
            <p:cNvSpPr>
              <a:spLocks noChangeShapeType="1"/>
            </p:cNvSpPr>
            <p:nvPr/>
          </p:nvSpPr>
          <p:spPr bwMode="auto">
            <a:xfrm>
              <a:off x="2304" y="129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500" y="334963"/>
            <a:ext cx="7315200" cy="92868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3600">
                <a:ea typeface="굴림" charset="-127"/>
              </a:rPr>
              <a:t>Client-Server Communication </a:t>
            </a:r>
            <a:br>
              <a:rPr lang="en-US" altLang="ko-KR" sz="3600">
                <a:ea typeface="굴림" charset="-127"/>
              </a:rPr>
            </a:br>
            <a:r>
              <a:rPr lang="en-US" altLang="ko-KR" sz="3600">
                <a:ea typeface="굴림" charset="-127"/>
              </a:rPr>
              <a:t>Using a FIFO</a:t>
            </a:r>
          </a:p>
        </p:txBody>
      </p:sp>
      <p:sp>
        <p:nvSpPr>
          <p:cNvPr id="226311" name="Rectangle 3"/>
          <p:cNvSpPr>
            <a:spLocks noChangeArrowheads="1"/>
          </p:cNvSpPr>
          <p:nvPr/>
        </p:nvSpPr>
        <p:spPr bwMode="auto">
          <a:xfrm>
            <a:off x="646113" y="1524000"/>
            <a:ext cx="79644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>
                <a:latin typeface="Verdana" pitchFamily="34" charset="0"/>
                <a:ea typeface="굴림" charset="-127"/>
              </a:rPr>
              <a:t>How to send replies back from the server to each client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n-US" altLang="ko-KR">
                <a:latin typeface="Verdana" pitchFamily="34" charset="0"/>
                <a:ea typeface="굴림" charset="-127"/>
              </a:rPr>
              <a:t>A unique FIFO for each client, using a pathname based on the client</a:t>
            </a:r>
            <a:r>
              <a:rPr kumimoji="0" lang="en-US" altLang="ko-KR">
                <a:latin typeface="Arial" charset="0"/>
                <a:ea typeface="굴림" charset="-127"/>
              </a:rPr>
              <a:t>’</a:t>
            </a:r>
            <a:r>
              <a:rPr kumimoji="0" lang="en-US" altLang="ko-KR">
                <a:latin typeface="Verdana" pitchFamily="34" charset="0"/>
                <a:ea typeface="굴림" charset="-127"/>
              </a:rPr>
              <a:t>s process ID (e.g. /tmp/serv1.{CLIENT_PID})</a:t>
            </a:r>
          </a:p>
        </p:txBody>
      </p:sp>
      <p:graphicFrame>
        <p:nvGraphicFramePr>
          <p:cNvPr id="22630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27088" y="2970213"/>
          <a:ext cx="3163887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8" name="PBrush" r:id="rId4" imgW="3514286" imgH="3086531" progId="PBrush">
                  <p:embed/>
                </p:oleObj>
              </mc:Choice>
              <mc:Fallback>
                <p:oleObj name="PBrush" r:id="rId4" imgW="3514286" imgH="3086531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70213"/>
                        <a:ext cx="3163887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9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960813" y="2808288"/>
          <a:ext cx="4968875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9" name="PBrush" r:id="rId6" imgW="4839375" imgH="3161905" progId="PBrush">
                  <p:embed/>
                </p:oleObj>
              </mc:Choice>
              <mc:Fallback>
                <p:oleObj name="PBrush" r:id="rId6" imgW="4839375" imgH="3161905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2808288"/>
                        <a:ext cx="4968875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2" name="AutoShape 6"/>
          <p:cNvSpPr>
            <a:spLocks noChangeArrowheads="1"/>
          </p:cNvSpPr>
          <p:nvPr/>
        </p:nvSpPr>
        <p:spPr bwMode="auto">
          <a:xfrm>
            <a:off x="3348038" y="4006850"/>
            <a:ext cx="747712" cy="381000"/>
          </a:xfrm>
          <a:prstGeom prst="rightArrow">
            <a:avLst>
              <a:gd name="adj1" fmla="val 50000"/>
              <a:gd name="adj2" fmla="val 49062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09688" y="246063"/>
            <a:ext cx="7239000" cy="923925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Introduction</a:t>
            </a:r>
          </a:p>
        </p:txBody>
      </p:sp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187450" y="1628775"/>
            <a:ext cx="684053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400" dirty="0">
                <a:latin typeface="Verdana" pitchFamily="34" charset="0"/>
                <a:ea typeface="굴림" charset="-127"/>
              </a:rPr>
              <a:t>On the same </a:t>
            </a:r>
            <a:r>
              <a:rPr kumimoji="0" lang="en-US" altLang="ko-KR" sz="2400" dirty="0" smtClean="0">
                <a:latin typeface="Verdana" pitchFamily="34" charset="0"/>
                <a:ea typeface="굴림" charset="-127"/>
              </a:rPr>
              <a:t>host </a:t>
            </a:r>
            <a:r>
              <a:rPr kumimoji="0" lang="en-US" altLang="ko-KR" sz="2400" dirty="0" smtClean="0">
                <a:latin typeface="Verdana" pitchFamily="34" charset="0"/>
                <a:ea typeface="굴림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2400" dirty="0" smtClean="0">
                <a:latin typeface="Verdana" pitchFamily="34" charset="0"/>
                <a:ea typeface="굴림" charset="-127"/>
                <a:sym typeface="Wingdings" panose="05000000000000000000" pitchFamily="2" charset="2"/>
              </a:rPr>
              <a:t>차지하는 메모리공간이 달라서 서로 </a:t>
            </a:r>
            <a:r>
              <a:rPr kumimoji="0" lang="ko-KR" altLang="en-US" sz="2400" dirty="0" err="1" smtClean="0">
                <a:latin typeface="Verdana" pitchFamily="34" charset="0"/>
                <a:ea typeface="굴림" charset="-127"/>
                <a:sym typeface="Wingdings" panose="05000000000000000000" pitchFamily="2" charset="2"/>
              </a:rPr>
              <a:t>교신해야함</a:t>
            </a:r>
            <a:r>
              <a:rPr kumimoji="0" lang="en-US" altLang="ko-KR" sz="2400" dirty="0" smtClean="0">
                <a:latin typeface="Verdana" pitchFamily="34" charset="0"/>
                <a:ea typeface="굴림" charset="-127"/>
                <a:sym typeface="Wingdings" panose="05000000000000000000" pitchFamily="2" charset="2"/>
              </a:rPr>
              <a:t>~~.</a:t>
            </a:r>
            <a:endParaRPr kumimoji="0" lang="en-US" altLang="ko-KR" sz="2400" dirty="0">
              <a:latin typeface="Verdana" pitchFamily="34" charset="0"/>
              <a:ea typeface="굴림" charset="-127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n-US" altLang="ko-KR" sz="2000" dirty="0">
                <a:latin typeface="Verdana" pitchFamily="34" charset="0"/>
                <a:ea typeface="굴림" charset="-127"/>
              </a:rPr>
              <a:t>Pipes, FIFOs, message queues, semaphores, and shared </a:t>
            </a:r>
            <a:r>
              <a:rPr kumimoji="0" lang="en-US" altLang="ko-KR" sz="2000" dirty="0" smtClean="0">
                <a:latin typeface="Verdana" pitchFamily="34" charset="0"/>
                <a:ea typeface="굴림" charset="-127"/>
              </a:rPr>
              <a:t>memory(</a:t>
            </a:r>
            <a:r>
              <a:rPr kumimoji="0" lang="ko-KR" altLang="en-US" sz="2000" dirty="0" smtClean="0">
                <a:latin typeface="Verdana" pitchFamily="34" charset="0"/>
                <a:ea typeface="굴림" charset="-127"/>
              </a:rPr>
              <a:t>공용 메모리</a:t>
            </a:r>
            <a:r>
              <a:rPr kumimoji="0" lang="en-US" altLang="ko-KR" sz="2000" dirty="0" smtClean="0">
                <a:latin typeface="Verdana" pitchFamily="34" charset="0"/>
                <a:ea typeface="굴림" charset="-127"/>
              </a:rPr>
              <a:t>)</a:t>
            </a:r>
            <a:endParaRPr kumimoji="0" lang="en-US" altLang="ko-KR" sz="2000" dirty="0">
              <a:latin typeface="Verdana" pitchFamily="34" charset="0"/>
              <a:ea typeface="굴림" charset="-127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400" dirty="0">
                <a:latin typeface="Verdana" pitchFamily="34" charset="0"/>
                <a:ea typeface="굴림" charset="-127"/>
              </a:rPr>
              <a:t>On different hosts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n-US" altLang="ko-KR" sz="2000" dirty="0" smtClean="0">
                <a:latin typeface="Verdana" pitchFamily="34" charset="0"/>
                <a:ea typeface="굴림" charset="-127"/>
              </a:rPr>
              <a:t>Sockets(</a:t>
            </a:r>
            <a:r>
              <a:rPr kumimoji="0" lang="ko-KR" altLang="en-US" sz="2000" dirty="0" smtClean="0">
                <a:latin typeface="Verdana" pitchFamily="34" charset="0"/>
                <a:ea typeface="굴림" charset="-127"/>
              </a:rPr>
              <a:t>대중적</a:t>
            </a:r>
            <a:r>
              <a:rPr kumimoji="0" lang="en-US" altLang="ko-KR" sz="2000" dirty="0" smtClean="0">
                <a:latin typeface="Verdana" pitchFamily="34" charset="0"/>
                <a:ea typeface="굴림" charset="-127"/>
              </a:rPr>
              <a:t>) </a:t>
            </a:r>
            <a:r>
              <a:rPr kumimoji="0" lang="en-US" altLang="ko-KR" sz="2000" dirty="0">
                <a:latin typeface="Verdana" pitchFamily="34" charset="0"/>
                <a:ea typeface="굴림" charset="-127"/>
              </a:rPr>
              <a:t>and STREAMS-based </a:t>
            </a:r>
            <a:r>
              <a:rPr kumimoji="0" lang="en-US" altLang="ko-KR" sz="2000" dirty="0" smtClean="0">
                <a:latin typeface="Verdana" pitchFamily="34" charset="0"/>
                <a:ea typeface="굴림" charset="-127"/>
              </a:rPr>
              <a:t>pipes</a:t>
            </a:r>
            <a:endParaRPr kumimoji="0" lang="en-US" altLang="ko-KR" sz="2000" dirty="0">
              <a:latin typeface="Verdana" pitchFamily="34" charset="0"/>
              <a:ea typeface="굴림" charset="-127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ko-KR" altLang="en-US" sz="2400" dirty="0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98588" y="260350"/>
            <a:ext cx="6629400" cy="935038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Pipes</a:t>
            </a:r>
          </a:p>
        </p:txBody>
      </p:sp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187450" y="1700213"/>
            <a:ext cx="704691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400" dirty="0">
                <a:latin typeface="Verdana" pitchFamily="34" charset="0"/>
                <a:ea typeface="굴림" charset="-127"/>
              </a:rPr>
              <a:t>The oldest form of Unix IPC and provided by all Unix systems.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400" dirty="0">
                <a:latin typeface="Verdana" pitchFamily="34" charset="0"/>
                <a:ea typeface="굴림" charset="-127"/>
              </a:rPr>
              <a:t>Half-duplex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400" dirty="0">
                <a:latin typeface="Verdana" pitchFamily="34" charset="0"/>
                <a:ea typeface="굴림" charset="-127"/>
              </a:rPr>
              <a:t>Between processes that </a:t>
            </a:r>
            <a:r>
              <a:rPr kumimoji="0" lang="en-US" altLang="ko-KR" sz="2400" dirty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have a common </a:t>
            </a:r>
            <a:r>
              <a:rPr kumimoji="0" lang="en-US" altLang="ko-KR" sz="2400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ancestor (pipe </a:t>
            </a:r>
            <a:r>
              <a:rPr kumimoji="0" lang="ko-KR" altLang="en-US" sz="2400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공유</a:t>
            </a:r>
            <a:r>
              <a:rPr kumimoji="0" lang="en-US" altLang="ko-KR" sz="2400" dirty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 </a:t>
            </a:r>
            <a:r>
              <a:rPr kumimoji="0" lang="ko-KR" altLang="en-US" sz="2400" dirty="0" err="1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해야함</a:t>
            </a:r>
            <a:r>
              <a:rPr kumimoji="0" lang="en-US" altLang="ko-KR" sz="2400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!!)</a:t>
            </a:r>
            <a:endParaRPr kumimoji="0" lang="en-US" altLang="ko-KR" sz="2400" dirty="0">
              <a:solidFill>
                <a:srgbClr val="FF0000"/>
              </a:solidFill>
              <a:latin typeface="Verdana" pitchFamily="34" charset="0"/>
              <a:ea typeface="굴림" charset="-127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ko-KR" altLang="en-US" sz="2400" dirty="0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14313"/>
            <a:ext cx="7308850" cy="928687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Pipes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1350" y="1490663"/>
            <a:ext cx="6710363" cy="1752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 dirty="0">
                <a:latin typeface="Courier New" pitchFamily="49" charset="0"/>
                <a:ea typeface="굴림" charset="-127"/>
              </a:rPr>
              <a:t>#include &lt;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unistd.h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 pipe(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i="1" dirty="0" err="1">
                <a:ea typeface="굴림" charset="-127"/>
              </a:rPr>
              <a:t>filedes</a:t>
            </a:r>
            <a:r>
              <a:rPr lang="en-US" altLang="ko-KR" sz="2000" i="1" dirty="0">
                <a:latin typeface="Courier New" pitchFamily="49" charset="0"/>
                <a:ea typeface="굴림" charset="-127"/>
              </a:rPr>
              <a:t>[2]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)</a:t>
            </a:r>
          </a:p>
          <a:p>
            <a:r>
              <a:rPr lang="en-US" altLang="ko-KR" sz="2000" i="1" dirty="0" err="1">
                <a:ea typeface="굴림" charset="-127"/>
              </a:rPr>
              <a:t>filedes</a:t>
            </a:r>
            <a:r>
              <a:rPr lang="en-US" altLang="ko-KR" sz="2000" i="1" dirty="0">
                <a:ea typeface="굴림" charset="-127"/>
              </a:rPr>
              <a:t>[0]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is </a:t>
            </a:r>
            <a:r>
              <a:rPr lang="en-US" altLang="ko-KR" sz="2000" dirty="0">
                <a:ea typeface="굴림" charset="-127"/>
              </a:rPr>
              <a:t>open for reading and </a:t>
            </a:r>
            <a:r>
              <a:rPr lang="en-US" altLang="ko-KR" sz="2000" i="1" dirty="0" err="1">
                <a:ea typeface="굴림" charset="-127"/>
              </a:rPr>
              <a:t>filedes</a:t>
            </a:r>
            <a:r>
              <a:rPr lang="en-US" altLang="ko-KR" sz="2000" i="1" dirty="0">
                <a:ea typeface="굴림" charset="-127"/>
              </a:rPr>
              <a:t>[1]</a:t>
            </a:r>
            <a:r>
              <a:rPr lang="en-US" altLang="ko-KR" sz="2000" dirty="0">
                <a:ea typeface="굴림" charset="-127"/>
              </a:rPr>
              <a:t> for </a:t>
            </a:r>
            <a:r>
              <a:rPr lang="en-US" altLang="ko-KR" sz="2000" dirty="0" smtClean="0">
                <a:ea typeface="굴림" charset="-127"/>
              </a:rPr>
              <a:t>writing</a:t>
            </a:r>
          </a:p>
          <a:p>
            <a:r>
              <a:rPr lang="en-US" altLang="ko-KR" sz="2000" dirty="0" smtClean="0">
                <a:ea typeface="굴림" charset="-127"/>
              </a:rPr>
              <a:t>Pipe </a:t>
            </a:r>
            <a:r>
              <a:rPr lang="en-US" altLang="ko-KR" sz="2000" dirty="0" err="1" smtClean="0">
                <a:ea typeface="굴림" charset="-127"/>
              </a:rPr>
              <a:t>i</a:t>
            </a:r>
            <a:r>
              <a:rPr lang="en-US" altLang="ko-KR" sz="2000" dirty="0" smtClean="0">
                <a:ea typeface="굴림" charset="-127"/>
              </a:rPr>
              <a:t>-node </a:t>
            </a:r>
            <a:r>
              <a:rPr lang="ko-KR" altLang="en-US" sz="2000" dirty="0" smtClean="0">
                <a:ea typeface="굴림" charset="-127"/>
              </a:rPr>
              <a:t>존재 </a:t>
            </a:r>
            <a:r>
              <a:rPr lang="en-US" altLang="ko-KR" sz="2000" dirty="0">
                <a:ea typeface="굴림" charset="-127"/>
              </a:rPr>
              <a:t>X, circular </a:t>
            </a:r>
            <a:r>
              <a:rPr lang="en-US" altLang="ko-KR" sz="2000" dirty="0" smtClean="0">
                <a:ea typeface="굴림" charset="-127"/>
              </a:rPr>
              <a:t>queue </a:t>
            </a:r>
            <a:r>
              <a:rPr lang="ko-KR" altLang="en-US" sz="2000" smtClean="0">
                <a:ea typeface="굴림" charset="-127"/>
              </a:rPr>
              <a:t>이용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348038" y="4781550"/>
            <a:ext cx="1858962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482975" y="3829050"/>
            <a:ext cx="1570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fd[0]        fd[1]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740150" y="3124200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user process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4030663" y="5010150"/>
            <a:ext cx="490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pipe</a:t>
            </a: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3698875" y="5048250"/>
            <a:ext cx="1157288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3598863" y="3444875"/>
            <a:ext cx="1358900" cy="728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3959225" y="5581650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kernel</a:t>
            </a:r>
          </a:p>
        </p:txBody>
      </p:sp>
      <p:sp>
        <p:nvSpPr>
          <p:cNvPr id="12298" name="Freeform 11"/>
          <p:cNvSpPr>
            <a:spLocks/>
          </p:cNvSpPr>
          <p:nvPr/>
        </p:nvSpPr>
        <p:spPr bwMode="auto">
          <a:xfrm>
            <a:off x="2743200" y="4210050"/>
            <a:ext cx="1092200" cy="990600"/>
          </a:xfrm>
          <a:custGeom>
            <a:avLst/>
            <a:gdLst>
              <a:gd name="T0" fmla="*/ 592 w 688"/>
              <a:gd name="T1" fmla="*/ 624 h 624"/>
              <a:gd name="T2" fmla="*/ 16 w 688"/>
              <a:gd name="T3" fmla="*/ 432 h 624"/>
              <a:gd name="T4" fmla="*/ 688 w 688"/>
              <a:gd name="T5" fmla="*/ 0 h 624"/>
              <a:gd name="T6" fmla="*/ 0 60000 65536"/>
              <a:gd name="T7" fmla="*/ 0 60000 65536"/>
              <a:gd name="T8" fmla="*/ 0 60000 65536"/>
              <a:gd name="T9" fmla="*/ 0 w 688"/>
              <a:gd name="T10" fmla="*/ 0 h 624"/>
              <a:gd name="T11" fmla="*/ 688 w 6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624">
                <a:moveTo>
                  <a:pt x="592" y="624"/>
                </a:moveTo>
                <a:cubicBezTo>
                  <a:pt x="296" y="580"/>
                  <a:pt x="0" y="536"/>
                  <a:pt x="16" y="432"/>
                </a:cubicBezTo>
                <a:cubicBezTo>
                  <a:pt x="32" y="328"/>
                  <a:pt x="360" y="164"/>
                  <a:pt x="6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299" name="Freeform 12"/>
          <p:cNvSpPr>
            <a:spLocks/>
          </p:cNvSpPr>
          <p:nvPr/>
        </p:nvSpPr>
        <p:spPr bwMode="auto">
          <a:xfrm>
            <a:off x="4705350" y="4191000"/>
            <a:ext cx="1320800" cy="990600"/>
          </a:xfrm>
          <a:custGeom>
            <a:avLst/>
            <a:gdLst>
              <a:gd name="T0" fmla="*/ 0 w 832"/>
              <a:gd name="T1" fmla="*/ 0 h 624"/>
              <a:gd name="T2" fmla="*/ 816 w 832"/>
              <a:gd name="T3" fmla="*/ 336 h 624"/>
              <a:gd name="T4" fmla="*/ 96 w 832"/>
              <a:gd name="T5" fmla="*/ 624 h 624"/>
              <a:gd name="T6" fmla="*/ 0 60000 65536"/>
              <a:gd name="T7" fmla="*/ 0 60000 65536"/>
              <a:gd name="T8" fmla="*/ 0 60000 65536"/>
              <a:gd name="T9" fmla="*/ 0 w 832"/>
              <a:gd name="T10" fmla="*/ 0 h 624"/>
              <a:gd name="T11" fmla="*/ 832 w 832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2" h="624">
                <a:moveTo>
                  <a:pt x="0" y="0"/>
                </a:moveTo>
                <a:cubicBezTo>
                  <a:pt x="400" y="116"/>
                  <a:pt x="800" y="232"/>
                  <a:pt x="816" y="336"/>
                </a:cubicBezTo>
                <a:cubicBezTo>
                  <a:pt x="832" y="440"/>
                  <a:pt x="464" y="532"/>
                  <a:pt x="96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68288"/>
            <a:ext cx="7308850" cy="928687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Pipes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76375" y="1443038"/>
            <a:ext cx="7478713" cy="1914525"/>
          </a:xfrm>
        </p:spPr>
        <p:txBody>
          <a:bodyPr/>
          <a:lstStyle/>
          <a:p>
            <a:r>
              <a:rPr lang="en-US" altLang="ko-KR" sz="1800" dirty="0">
                <a:ea typeface="굴림" charset="-127"/>
              </a:rPr>
              <a:t>Creating a </a:t>
            </a:r>
            <a:r>
              <a:rPr lang="en-US" altLang="ko-KR" sz="1800" dirty="0" smtClean="0">
                <a:ea typeface="굴림" charset="-127"/>
              </a:rPr>
              <a:t>unidirectional(</a:t>
            </a:r>
            <a:r>
              <a:rPr lang="ko-KR" altLang="en-US" sz="1800" dirty="0" smtClean="0">
                <a:ea typeface="굴림" charset="-127"/>
              </a:rPr>
              <a:t>한쪽 방향</a:t>
            </a:r>
            <a:r>
              <a:rPr lang="en-US" altLang="ko-KR" sz="1800" dirty="0" smtClean="0">
                <a:ea typeface="굴림" charset="-127"/>
              </a:rPr>
              <a:t>) </a:t>
            </a:r>
            <a:r>
              <a:rPr lang="en-US" altLang="ko-KR" sz="1800" dirty="0">
                <a:ea typeface="굴림" charset="-127"/>
              </a:rPr>
              <a:t>IPC channel </a:t>
            </a:r>
            <a:r>
              <a:rPr lang="en-US" altLang="ko-KR" sz="1800" dirty="0" err="1">
                <a:ea typeface="굴림" charset="-127"/>
              </a:rPr>
              <a:t>bet</a:t>
            </a:r>
            <a:r>
              <a:rPr lang="en-US" altLang="ko-KR" sz="1800" dirty="0" err="1">
                <a:latin typeface="Arial" charset="0"/>
                <a:ea typeface="굴림" charset="-127"/>
              </a:rPr>
              <a:t>’</a:t>
            </a:r>
            <a:r>
              <a:rPr lang="en-US" altLang="ko-KR" sz="1800" dirty="0" err="1">
                <a:ea typeface="굴림" charset="-127"/>
              </a:rPr>
              <a:t>n</a:t>
            </a:r>
            <a:r>
              <a:rPr lang="en-US" altLang="ko-KR" sz="1800" dirty="0">
                <a:ea typeface="굴림" charset="-127"/>
              </a:rPr>
              <a:t> the parent and the child</a:t>
            </a:r>
          </a:p>
          <a:p>
            <a:pPr lvl="1"/>
            <a:r>
              <a:rPr lang="en-US" altLang="ko-KR" sz="1600" dirty="0">
                <a:ea typeface="굴림" charset="-127"/>
              </a:rPr>
              <a:t>A pipe from the parent to the </a:t>
            </a:r>
            <a:r>
              <a:rPr lang="en-US" altLang="ko-KR" sz="1600" dirty="0" smtClean="0">
                <a:ea typeface="굴림" charset="-127"/>
              </a:rPr>
              <a:t>child(parent -&gt; child </a:t>
            </a:r>
            <a:r>
              <a:rPr lang="ko-KR" altLang="en-US" sz="1600" dirty="0" err="1" smtClean="0">
                <a:ea typeface="굴림" charset="-127"/>
              </a:rPr>
              <a:t>데이터보내기</a:t>
            </a:r>
            <a:r>
              <a:rPr lang="en-US" altLang="ko-KR" sz="1600" dirty="0" smtClean="0">
                <a:ea typeface="굴림" charset="-127"/>
              </a:rPr>
              <a:t>)  </a:t>
            </a:r>
            <a:r>
              <a:rPr lang="en-US" altLang="ko-KR" sz="1600" dirty="0">
                <a:latin typeface="Arial" charset="0"/>
                <a:ea typeface="굴림" charset="-127"/>
              </a:rPr>
              <a:t>–</a:t>
            </a:r>
            <a:r>
              <a:rPr lang="en-US" altLang="ko-KR" sz="1600" dirty="0">
                <a:ea typeface="굴림" charset="-127"/>
              </a:rPr>
              <a:t> the parent closes the read end of the pipe (</a:t>
            </a:r>
            <a:r>
              <a:rPr lang="en-US" altLang="ko-KR" sz="1600" dirty="0" err="1">
                <a:ea typeface="굴림" charset="-127"/>
              </a:rPr>
              <a:t>fd</a:t>
            </a:r>
            <a:r>
              <a:rPr lang="en-US" altLang="ko-KR" sz="1600" dirty="0">
                <a:ea typeface="굴림" charset="-127"/>
              </a:rPr>
              <a:t>[0]) and the child closes the write end (</a:t>
            </a:r>
            <a:r>
              <a:rPr lang="en-US" altLang="ko-KR" sz="1600" dirty="0" err="1">
                <a:ea typeface="굴림" charset="-127"/>
              </a:rPr>
              <a:t>fd</a:t>
            </a:r>
            <a:r>
              <a:rPr lang="en-US" altLang="ko-KR" sz="1600" dirty="0">
                <a:ea typeface="굴림" charset="-127"/>
              </a:rPr>
              <a:t>[1]).</a:t>
            </a:r>
          </a:p>
          <a:p>
            <a:pPr lvl="1"/>
            <a:r>
              <a:rPr lang="en-US" altLang="ko-KR" sz="1600" dirty="0">
                <a:ea typeface="굴림" charset="-127"/>
              </a:rPr>
              <a:t>A pipe from the child to the parent </a:t>
            </a:r>
            <a:r>
              <a:rPr lang="en-US" altLang="ko-KR" sz="1600" dirty="0">
                <a:latin typeface="Arial" charset="0"/>
                <a:ea typeface="굴림" charset="-127"/>
              </a:rPr>
              <a:t>–</a:t>
            </a:r>
            <a:r>
              <a:rPr lang="en-US" altLang="ko-KR" sz="1600" dirty="0">
                <a:ea typeface="굴림" charset="-127"/>
              </a:rPr>
              <a:t> the parent closes </a:t>
            </a:r>
            <a:r>
              <a:rPr lang="en-US" altLang="ko-KR" sz="1600" dirty="0" err="1">
                <a:ea typeface="굴림" charset="-127"/>
              </a:rPr>
              <a:t>fd</a:t>
            </a:r>
            <a:r>
              <a:rPr lang="en-US" altLang="ko-KR" sz="1600" dirty="0">
                <a:ea typeface="굴림" charset="-127"/>
              </a:rPr>
              <a:t>[1] and the child closes </a:t>
            </a:r>
            <a:r>
              <a:rPr lang="en-US" altLang="ko-KR" sz="1600" dirty="0" err="1">
                <a:ea typeface="굴림" charset="-127"/>
              </a:rPr>
              <a:t>fd</a:t>
            </a:r>
            <a:r>
              <a:rPr lang="en-US" altLang="ko-KR" sz="1600" dirty="0">
                <a:ea typeface="굴림" charset="-127"/>
              </a:rPr>
              <a:t>[0].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143250" y="5067300"/>
            <a:ext cx="2971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2590800" y="4114800"/>
            <a:ext cx="1570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fd[0]        fd[1]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3105150" y="3438525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parent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4271963" y="5295900"/>
            <a:ext cx="490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pipe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967163" y="5257800"/>
            <a:ext cx="115728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2706688" y="3730625"/>
            <a:ext cx="1358900" cy="728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4238625" y="5867400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kernel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5048250" y="4113213"/>
            <a:ext cx="1570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fd[0]        fd[1]</a:t>
            </a: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5575300" y="3427413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child</a:t>
            </a: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5164138" y="3729038"/>
            <a:ext cx="1358900" cy="728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421005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4333875" y="38100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fork</a:t>
            </a:r>
          </a:p>
        </p:txBody>
      </p:sp>
      <p:sp>
        <p:nvSpPr>
          <p:cNvPr id="14351" name="Freeform 16"/>
          <p:cNvSpPr>
            <a:spLocks/>
          </p:cNvSpPr>
          <p:nvPr/>
        </p:nvSpPr>
        <p:spPr bwMode="auto">
          <a:xfrm>
            <a:off x="3390900" y="4495800"/>
            <a:ext cx="1914525" cy="925513"/>
          </a:xfrm>
          <a:custGeom>
            <a:avLst/>
            <a:gdLst>
              <a:gd name="T0" fmla="*/ 392 w 1304"/>
              <a:gd name="T1" fmla="*/ 528 h 528"/>
              <a:gd name="T2" fmla="*/ 8 w 1304"/>
              <a:gd name="T3" fmla="*/ 432 h 528"/>
              <a:gd name="T4" fmla="*/ 440 w 1304"/>
              <a:gd name="T5" fmla="*/ 240 h 528"/>
              <a:gd name="T6" fmla="*/ 1304 w 130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304"/>
              <a:gd name="T13" fmla="*/ 0 h 528"/>
              <a:gd name="T14" fmla="*/ 1304 w 130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4" h="528">
                <a:moveTo>
                  <a:pt x="392" y="528"/>
                </a:moveTo>
                <a:cubicBezTo>
                  <a:pt x="196" y="504"/>
                  <a:pt x="0" y="480"/>
                  <a:pt x="8" y="432"/>
                </a:cubicBezTo>
                <a:cubicBezTo>
                  <a:pt x="16" y="384"/>
                  <a:pt x="224" y="312"/>
                  <a:pt x="440" y="240"/>
                </a:cubicBezTo>
                <a:cubicBezTo>
                  <a:pt x="656" y="168"/>
                  <a:pt x="980" y="84"/>
                  <a:pt x="13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52" name="Freeform 17"/>
          <p:cNvSpPr>
            <a:spLocks/>
          </p:cNvSpPr>
          <p:nvPr/>
        </p:nvSpPr>
        <p:spPr bwMode="auto">
          <a:xfrm>
            <a:off x="3157538" y="4451350"/>
            <a:ext cx="833437" cy="1198563"/>
          </a:xfrm>
          <a:custGeom>
            <a:avLst/>
            <a:gdLst>
              <a:gd name="T0" fmla="*/ 576 w 600"/>
              <a:gd name="T1" fmla="*/ 624 h 680"/>
              <a:gd name="T2" fmla="*/ 528 w 600"/>
              <a:gd name="T3" fmla="*/ 624 h 680"/>
              <a:gd name="T4" fmla="*/ 144 w 600"/>
              <a:gd name="T5" fmla="*/ 576 h 680"/>
              <a:gd name="T6" fmla="*/ 0 w 600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680"/>
              <a:gd name="T14" fmla="*/ 600 w 600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680">
                <a:moveTo>
                  <a:pt x="576" y="624"/>
                </a:moveTo>
                <a:cubicBezTo>
                  <a:pt x="588" y="628"/>
                  <a:pt x="600" y="632"/>
                  <a:pt x="528" y="624"/>
                </a:cubicBezTo>
                <a:cubicBezTo>
                  <a:pt x="456" y="616"/>
                  <a:pt x="232" y="680"/>
                  <a:pt x="144" y="576"/>
                </a:cubicBezTo>
                <a:cubicBezTo>
                  <a:pt x="56" y="472"/>
                  <a:pt x="24" y="10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53" name="Freeform 18"/>
          <p:cNvSpPr>
            <a:spLocks/>
          </p:cNvSpPr>
          <p:nvPr/>
        </p:nvSpPr>
        <p:spPr bwMode="auto">
          <a:xfrm>
            <a:off x="5114925" y="4459288"/>
            <a:ext cx="1066800" cy="922337"/>
          </a:xfrm>
          <a:custGeom>
            <a:avLst/>
            <a:gdLst>
              <a:gd name="T0" fmla="*/ 672 w 672"/>
              <a:gd name="T1" fmla="*/ 0 h 528"/>
              <a:gd name="T2" fmla="*/ 528 w 672"/>
              <a:gd name="T3" fmla="*/ 432 h 528"/>
              <a:gd name="T4" fmla="*/ 0 w 672"/>
              <a:gd name="T5" fmla="*/ 528 h 528"/>
              <a:gd name="T6" fmla="*/ 0 60000 65536"/>
              <a:gd name="T7" fmla="*/ 0 60000 65536"/>
              <a:gd name="T8" fmla="*/ 0 60000 65536"/>
              <a:gd name="T9" fmla="*/ 0 w 672"/>
              <a:gd name="T10" fmla="*/ 0 h 528"/>
              <a:gd name="T11" fmla="*/ 672 w 672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528">
                <a:moveTo>
                  <a:pt x="672" y="0"/>
                </a:moveTo>
                <a:cubicBezTo>
                  <a:pt x="656" y="172"/>
                  <a:pt x="640" y="344"/>
                  <a:pt x="528" y="432"/>
                </a:cubicBezTo>
                <a:cubicBezTo>
                  <a:pt x="416" y="520"/>
                  <a:pt x="208" y="524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54" name="Freeform 19"/>
          <p:cNvSpPr>
            <a:spLocks/>
          </p:cNvSpPr>
          <p:nvPr/>
        </p:nvSpPr>
        <p:spPr bwMode="auto">
          <a:xfrm>
            <a:off x="3752850" y="4457700"/>
            <a:ext cx="1993900" cy="1143000"/>
          </a:xfrm>
          <a:custGeom>
            <a:avLst/>
            <a:gdLst>
              <a:gd name="T0" fmla="*/ 0 w 1256"/>
              <a:gd name="T1" fmla="*/ 0 h 696"/>
              <a:gd name="T2" fmla="*/ 1056 w 1256"/>
              <a:gd name="T3" fmla="*/ 240 h 696"/>
              <a:gd name="T4" fmla="*/ 1200 w 1256"/>
              <a:gd name="T5" fmla="*/ 624 h 696"/>
              <a:gd name="T6" fmla="*/ 864 w 1256"/>
              <a:gd name="T7" fmla="*/ 672 h 696"/>
              <a:gd name="T8" fmla="*/ 0 60000 65536"/>
              <a:gd name="T9" fmla="*/ 0 60000 65536"/>
              <a:gd name="T10" fmla="*/ 0 60000 65536"/>
              <a:gd name="T11" fmla="*/ 0 60000 65536"/>
              <a:gd name="T12" fmla="*/ 0 w 1256"/>
              <a:gd name="T13" fmla="*/ 0 h 696"/>
              <a:gd name="T14" fmla="*/ 1256 w 1256"/>
              <a:gd name="T15" fmla="*/ 696 h 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6" h="696">
                <a:moveTo>
                  <a:pt x="0" y="0"/>
                </a:moveTo>
                <a:cubicBezTo>
                  <a:pt x="428" y="68"/>
                  <a:pt x="856" y="136"/>
                  <a:pt x="1056" y="240"/>
                </a:cubicBezTo>
                <a:cubicBezTo>
                  <a:pt x="1256" y="344"/>
                  <a:pt x="1232" y="552"/>
                  <a:pt x="1200" y="624"/>
                </a:cubicBezTo>
                <a:cubicBezTo>
                  <a:pt x="1168" y="696"/>
                  <a:pt x="1016" y="684"/>
                  <a:pt x="864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Pipes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980728"/>
            <a:ext cx="7580312" cy="526767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>
                <a:ea typeface="굴림" charset="-127"/>
              </a:rPr>
              <a:t>A pipe from parent to child (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Program 15.5</a:t>
            </a:r>
            <a:r>
              <a:rPr lang="en-US" altLang="ko-KR" sz="2000" dirty="0">
                <a:ea typeface="굴림" charset="-127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ea typeface="굴림" charset="-127"/>
              </a:rPr>
              <a:t>Parent dup2(</a:t>
            </a:r>
            <a:r>
              <a:rPr lang="en-US" altLang="ko-KR" sz="2000" dirty="0" err="1" smtClean="0">
                <a:ea typeface="굴림" charset="-127"/>
              </a:rPr>
              <a:t>fd</a:t>
            </a:r>
            <a:r>
              <a:rPr lang="en-US" altLang="ko-KR" sz="2000" dirty="0" smtClean="0">
                <a:ea typeface="굴림" charset="-127"/>
              </a:rPr>
              <a:t>[1],1) -&gt; </a:t>
            </a:r>
            <a:r>
              <a:rPr lang="en-US" altLang="ko-KR" sz="2000" dirty="0" err="1" smtClean="0">
                <a:ea typeface="굴림" charset="-127"/>
              </a:rPr>
              <a:t>stdout</a:t>
            </a:r>
            <a:r>
              <a:rPr lang="ko-KR" altLang="en-US" sz="2000" dirty="0" smtClean="0">
                <a:ea typeface="굴림" charset="-127"/>
              </a:rPr>
              <a:t>을 </a:t>
            </a:r>
            <a:r>
              <a:rPr lang="en-US" altLang="ko-KR" sz="2000" dirty="0" err="1" smtClean="0">
                <a:ea typeface="굴림" charset="-127"/>
              </a:rPr>
              <a:t>fd</a:t>
            </a:r>
            <a:r>
              <a:rPr lang="en-US" altLang="ko-KR" sz="2000" dirty="0" smtClean="0">
                <a:ea typeface="굴림" charset="-127"/>
              </a:rPr>
              <a:t>[1]</a:t>
            </a:r>
            <a:r>
              <a:rPr lang="ko-KR" altLang="en-US" sz="2000" dirty="0" smtClean="0">
                <a:ea typeface="굴림" charset="-127"/>
              </a:rPr>
              <a:t>로 </a:t>
            </a:r>
            <a:endParaRPr lang="en-US" altLang="ko-KR" sz="2000" dirty="0" smtClean="0">
              <a:ea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ea typeface="굴림" charset="-127"/>
              </a:rPr>
              <a:t>Childe dup2(</a:t>
            </a:r>
            <a:r>
              <a:rPr lang="en-US" altLang="ko-KR" sz="2000" dirty="0" err="1" smtClean="0">
                <a:ea typeface="굴림" charset="-127"/>
              </a:rPr>
              <a:t>fd</a:t>
            </a:r>
            <a:r>
              <a:rPr lang="en-US" altLang="ko-KR" sz="2000" dirty="0" smtClean="0">
                <a:ea typeface="굴림" charset="-127"/>
              </a:rPr>
              <a:t>[0],0) -&gt; </a:t>
            </a:r>
            <a:r>
              <a:rPr lang="en-US" altLang="ko-KR" sz="2000" dirty="0" err="1" smtClean="0">
                <a:ea typeface="굴림" charset="-127"/>
              </a:rPr>
              <a:t>stdin</a:t>
            </a:r>
            <a:r>
              <a:rPr lang="ko-KR" altLang="en-US" sz="2000" dirty="0" smtClean="0">
                <a:ea typeface="굴림" charset="-127"/>
              </a:rPr>
              <a:t>을 </a:t>
            </a:r>
            <a:r>
              <a:rPr lang="en-US" altLang="ko-KR" sz="2000" dirty="0" err="1" smtClean="0">
                <a:ea typeface="굴림" charset="-127"/>
              </a:rPr>
              <a:t>fd</a:t>
            </a:r>
            <a:r>
              <a:rPr lang="en-US" altLang="ko-KR" sz="2000" dirty="0" smtClean="0">
                <a:ea typeface="굴림" charset="-127"/>
              </a:rPr>
              <a:t>[0]</a:t>
            </a:r>
            <a:r>
              <a:rPr lang="ko-KR" altLang="en-US" sz="2000" dirty="0" smtClean="0">
                <a:ea typeface="굴림" charset="-127"/>
              </a:rPr>
              <a:t>으로 </a:t>
            </a:r>
            <a:r>
              <a:rPr lang="en-US" altLang="ko-KR" sz="2000" dirty="0" smtClean="0">
                <a:ea typeface="굴림" charset="-127"/>
              </a:rPr>
              <a:t>redirection</a:t>
            </a:r>
            <a:endParaRPr lang="en-US" altLang="ko-KR" sz="2000" dirty="0">
              <a:ea typeface="굴림" charset="-127"/>
            </a:endParaRPr>
          </a:p>
          <a:p>
            <a:pPr>
              <a:spcBef>
                <a:spcPct val="0"/>
              </a:spcBef>
            </a:pPr>
            <a:endParaRPr lang="en-US" altLang="ko-KR" sz="1800" dirty="0">
              <a:ea typeface="굴림" charset="-127"/>
            </a:endParaRPr>
          </a:p>
          <a:p>
            <a:pPr>
              <a:spcBef>
                <a:spcPct val="0"/>
              </a:spcBef>
            </a:pPr>
            <a:endParaRPr lang="en-US" altLang="ko-KR" sz="1800" dirty="0">
              <a:ea typeface="굴림" charset="-127"/>
            </a:endParaRPr>
          </a:p>
          <a:p>
            <a:pPr>
              <a:spcBef>
                <a:spcPct val="0"/>
              </a:spcBef>
            </a:pPr>
            <a:endParaRPr lang="en-US" altLang="ko-KR" sz="1800" dirty="0">
              <a:ea typeface="굴림" charset="-127"/>
            </a:endParaRPr>
          </a:p>
          <a:p>
            <a:pPr>
              <a:spcBef>
                <a:spcPct val="0"/>
              </a:spcBef>
            </a:pPr>
            <a:endParaRPr lang="en-US" altLang="ko-KR" sz="1800" dirty="0">
              <a:ea typeface="굴림" charset="-127"/>
            </a:endParaRPr>
          </a:p>
          <a:p>
            <a:pPr>
              <a:spcBef>
                <a:spcPct val="0"/>
              </a:spcBef>
            </a:pPr>
            <a:endParaRPr lang="en-US" altLang="ko-KR" sz="1800" dirty="0">
              <a:ea typeface="굴림" charset="-127"/>
            </a:endParaRPr>
          </a:p>
          <a:p>
            <a:pPr>
              <a:spcBef>
                <a:spcPct val="0"/>
              </a:spcBef>
            </a:pPr>
            <a:endParaRPr lang="en-US" altLang="ko-KR" sz="1800" dirty="0">
              <a:ea typeface="굴림" charset="-127"/>
            </a:endParaRPr>
          </a:p>
          <a:p>
            <a:pPr>
              <a:spcBef>
                <a:spcPct val="0"/>
              </a:spcBef>
            </a:pPr>
            <a:endParaRPr lang="en-US" altLang="ko-KR" sz="1800" dirty="0">
              <a:ea typeface="굴림" charset="-127"/>
            </a:endParaRPr>
          </a:p>
          <a:p>
            <a:pPr>
              <a:spcBef>
                <a:spcPct val="0"/>
              </a:spcBef>
            </a:pPr>
            <a:endParaRPr lang="en-US" altLang="ko-KR" sz="2000" dirty="0">
              <a:ea typeface="굴림" charset="-127"/>
            </a:endParaRPr>
          </a:p>
          <a:p>
            <a:pPr>
              <a:spcBef>
                <a:spcPct val="0"/>
              </a:spcBef>
            </a:pPr>
            <a:endParaRPr lang="en-US" altLang="ko-KR" sz="2000" dirty="0">
              <a:ea typeface="굴림" charset="-127"/>
            </a:endParaRPr>
          </a:p>
          <a:p>
            <a:pPr>
              <a:spcBef>
                <a:spcPct val="0"/>
              </a:spcBef>
            </a:pPr>
            <a:endParaRPr lang="en-US" altLang="ko-KR" sz="2000" dirty="0">
              <a:ea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“</a:t>
            </a:r>
            <a:r>
              <a:rPr lang="en-US" altLang="ko-KR" sz="2000" dirty="0">
                <a:ea typeface="굴림" charset="-127"/>
              </a:rPr>
              <a:t>cat file | pager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”</a:t>
            </a:r>
            <a:r>
              <a:rPr lang="en-US" altLang="ko-KR" sz="2000" dirty="0">
                <a:ea typeface="굴림" charset="-127"/>
              </a:rPr>
              <a:t> (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Program 15.6</a:t>
            </a:r>
            <a:r>
              <a:rPr lang="en-US" altLang="ko-KR" sz="2000" dirty="0">
                <a:ea typeface="굴림" charset="-127"/>
              </a:rPr>
              <a:t>)</a:t>
            </a:r>
          </a:p>
          <a:p>
            <a:pPr lvl="1">
              <a:spcBef>
                <a:spcPct val="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pipe</a:t>
            </a:r>
            <a:r>
              <a:rPr lang="en-US" altLang="ko-KR" sz="1800" dirty="0">
                <a:ea typeface="굴림" charset="-127"/>
              </a:rPr>
              <a:t>() </a:t>
            </a:r>
            <a:r>
              <a:rPr lang="en-US" altLang="ko-KR" sz="1800" dirty="0">
                <a:ea typeface="굴림" charset="-127"/>
                <a:sym typeface="Wingdings" pitchFamily="2" charset="2"/>
              </a:rPr>
              <a:t> </a:t>
            </a:r>
            <a:r>
              <a:rPr lang="en-US" altLang="ko-KR" sz="1800" dirty="0">
                <a:latin typeface="Courier New" pitchFamily="49" charset="0"/>
                <a:ea typeface="굴림" charset="-127"/>
                <a:sym typeface="Wingdings" pitchFamily="2" charset="2"/>
              </a:rPr>
              <a:t>fork</a:t>
            </a:r>
            <a:r>
              <a:rPr lang="en-US" altLang="ko-KR" sz="1800" dirty="0">
                <a:ea typeface="굴림" charset="-127"/>
                <a:sym typeface="Wingdings" pitchFamily="2" charset="2"/>
              </a:rPr>
              <a:t>()  </a:t>
            </a:r>
            <a:r>
              <a:rPr lang="en-US" altLang="ko-KR" sz="1800" dirty="0">
                <a:latin typeface="Courier New" pitchFamily="49" charset="0"/>
                <a:ea typeface="굴림" charset="-127"/>
                <a:sym typeface="Wingdings" pitchFamily="2" charset="2"/>
              </a:rPr>
              <a:t>dup2</a:t>
            </a:r>
            <a:r>
              <a:rPr lang="en-US" altLang="ko-KR" sz="1800" dirty="0">
                <a:ea typeface="굴림" charset="-127"/>
                <a:sym typeface="Wingdings" pitchFamily="2" charset="2"/>
              </a:rPr>
              <a:t>()  </a:t>
            </a:r>
            <a:r>
              <a:rPr lang="en-US" altLang="ko-KR" sz="1800" dirty="0">
                <a:latin typeface="Courier New" pitchFamily="49" charset="0"/>
                <a:ea typeface="굴림" charset="-127"/>
                <a:sym typeface="Wingdings" pitchFamily="2" charset="2"/>
              </a:rPr>
              <a:t>exec(pager)</a:t>
            </a:r>
          </a:p>
          <a:p>
            <a:pPr lvl="1">
              <a:spcBef>
                <a:spcPct val="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  <a:sym typeface="Wingdings" pitchFamily="2" charset="2"/>
              </a:rPr>
              <a:t>dup2</a:t>
            </a:r>
            <a:r>
              <a:rPr lang="en-US" altLang="ko-KR" sz="1800" dirty="0">
                <a:ea typeface="굴림" charset="-127"/>
                <a:sym typeface="Wingdings" pitchFamily="2" charset="2"/>
              </a:rPr>
              <a:t>() - set up the child</a:t>
            </a:r>
            <a:r>
              <a:rPr lang="en-US" altLang="ko-KR" sz="1800" dirty="0">
                <a:latin typeface="Times New Roman" pitchFamily="18" charset="0"/>
                <a:ea typeface="굴림" charset="-127"/>
                <a:sym typeface="Wingdings" pitchFamily="2" charset="2"/>
              </a:rPr>
              <a:t>’</a:t>
            </a:r>
            <a:r>
              <a:rPr lang="en-US" altLang="ko-KR" sz="1800" dirty="0">
                <a:ea typeface="굴림" charset="-127"/>
                <a:sym typeface="Wingdings" pitchFamily="2" charset="2"/>
              </a:rPr>
              <a:t>s </a:t>
            </a:r>
            <a:r>
              <a:rPr lang="en-US" altLang="ko-KR" sz="1800" dirty="0" err="1">
                <a:ea typeface="굴림" charset="-127"/>
                <a:sym typeface="Wingdings" pitchFamily="2" charset="2"/>
              </a:rPr>
              <a:t>stdin</a:t>
            </a:r>
            <a:r>
              <a:rPr lang="en-US" altLang="ko-KR" sz="1800" dirty="0">
                <a:ea typeface="굴림" charset="-127"/>
                <a:sym typeface="Wingdings" pitchFamily="2" charset="2"/>
              </a:rPr>
              <a:t> to be the read end of the pipe</a:t>
            </a:r>
          </a:p>
        </p:txBody>
      </p:sp>
      <p:grpSp>
        <p:nvGrpSpPr>
          <p:cNvPr id="16387" name="Group 4"/>
          <p:cNvGrpSpPr>
            <a:grpSpLocks/>
          </p:cNvGrpSpPr>
          <p:nvPr/>
        </p:nvGrpSpPr>
        <p:grpSpPr bwMode="auto">
          <a:xfrm>
            <a:off x="2736850" y="2141538"/>
            <a:ext cx="3511550" cy="2506662"/>
            <a:chOff x="1705" y="1199"/>
            <a:chExt cx="2404" cy="1750"/>
          </a:xfrm>
        </p:grpSpPr>
        <p:sp>
          <p:nvSpPr>
            <p:cNvPr id="16388" name="Rectangle 5"/>
            <p:cNvSpPr>
              <a:spLocks noChangeArrowheads="1"/>
            </p:cNvSpPr>
            <p:nvPr/>
          </p:nvSpPr>
          <p:spPr bwMode="auto">
            <a:xfrm>
              <a:off x="1980" y="2232"/>
              <a:ext cx="18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89" name="Text Box 6"/>
            <p:cNvSpPr txBox="1">
              <a:spLocks noChangeArrowheads="1"/>
            </p:cNvSpPr>
            <p:nvPr/>
          </p:nvSpPr>
          <p:spPr bwMode="auto">
            <a:xfrm>
              <a:off x="1753" y="1632"/>
              <a:ext cx="9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kumimoji="0" lang="en-US" altLang="ko-KR" sz="1400">
                  <a:latin typeface="Times New Roman" pitchFamily="18" charset="0"/>
                  <a:ea typeface="굴림" charset="-127"/>
                </a:rPr>
                <a:t>        fd[1]</a:t>
              </a:r>
            </a:p>
          </p:txBody>
        </p:sp>
        <p:sp>
          <p:nvSpPr>
            <p:cNvPr id="16390" name="Text Box 7"/>
            <p:cNvSpPr txBox="1">
              <a:spLocks noChangeArrowheads="1"/>
            </p:cNvSpPr>
            <p:nvPr/>
          </p:nvSpPr>
          <p:spPr bwMode="auto">
            <a:xfrm>
              <a:off x="1956" y="1206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latin typeface="Times New Roman" pitchFamily="18" charset="0"/>
                  <a:ea typeface="굴림" charset="-127"/>
                </a:rPr>
                <a:t>parent</a:t>
              </a: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>
              <a:off x="2691" y="2376"/>
              <a:ext cx="33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latin typeface="Times New Roman" pitchFamily="18" charset="0"/>
                  <a:ea typeface="굴림" charset="-127"/>
                </a:rPr>
                <a:t>pipe</a:t>
              </a:r>
            </a:p>
          </p:txBody>
        </p:sp>
        <p:sp>
          <p:nvSpPr>
            <p:cNvPr id="16392" name="Rectangle 9"/>
            <p:cNvSpPr>
              <a:spLocks noChangeArrowheads="1"/>
            </p:cNvSpPr>
            <p:nvPr/>
          </p:nvSpPr>
          <p:spPr bwMode="auto">
            <a:xfrm>
              <a:off x="2499" y="2352"/>
              <a:ext cx="729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3" name="Rectangle 10"/>
            <p:cNvSpPr>
              <a:spLocks noChangeArrowheads="1"/>
            </p:cNvSpPr>
            <p:nvPr/>
          </p:nvSpPr>
          <p:spPr bwMode="auto">
            <a:xfrm>
              <a:off x="1705" y="1390"/>
              <a:ext cx="856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4" name="Text Box 11"/>
            <p:cNvSpPr txBox="1">
              <a:spLocks noChangeArrowheads="1"/>
            </p:cNvSpPr>
            <p:nvPr/>
          </p:nvSpPr>
          <p:spPr bwMode="auto">
            <a:xfrm>
              <a:off x="2670" y="2736"/>
              <a:ext cx="4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latin typeface="Times New Roman" pitchFamily="18" charset="0"/>
                  <a:ea typeface="굴림" charset="-127"/>
                </a:rPr>
                <a:t>kernel</a:t>
              </a:r>
            </a:p>
          </p:txBody>
        </p:sp>
        <p:sp>
          <p:nvSpPr>
            <p:cNvPr id="16395" name="Text Box 12"/>
            <p:cNvSpPr txBox="1">
              <a:spLocks noChangeArrowheads="1"/>
            </p:cNvSpPr>
            <p:nvPr/>
          </p:nvSpPr>
          <p:spPr bwMode="auto">
            <a:xfrm>
              <a:off x="2910" y="1631"/>
              <a:ext cx="9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kumimoji="0" lang="en-US" altLang="ko-KR" sz="1400">
                  <a:latin typeface="Times New Roman" pitchFamily="18" charset="0"/>
                  <a:ea typeface="굴림" charset="-127"/>
                </a:rPr>
                <a:t>fd[0]        </a:t>
              </a:r>
            </a:p>
          </p:txBody>
        </p:sp>
        <p:sp>
          <p:nvSpPr>
            <p:cNvPr id="16396" name="Text Box 13"/>
            <p:cNvSpPr txBox="1">
              <a:spLocks noChangeArrowheads="1"/>
            </p:cNvSpPr>
            <p:nvPr/>
          </p:nvSpPr>
          <p:spPr bwMode="auto">
            <a:xfrm>
              <a:off x="3512" y="1199"/>
              <a:ext cx="3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latin typeface="Times New Roman" pitchFamily="18" charset="0"/>
                  <a:ea typeface="굴림" charset="-127"/>
                </a:rPr>
                <a:t>child</a:t>
              </a:r>
            </a:p>
          </p:txBody>
        </p:sp>
        <p:sp>
          <p:nvSpPr>
            <p:cNvPr id="16397" name="Rectangle 14"/>
            <p:cNvSpPr>
              <a:spLocks noChangeArrowheads="1"/>
            </p:cNvSpPr>
            <p:nvPr/>
          </p:nvSpPr>
          <p:spPr bwMode="auto">
            <a:xfrm>
              <a:off x="3253" y="1389"/>
              <a:ext cx="856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8" name="Freeform 15"/>
            <p:cNvSpPr>
              <a:spLocks/>
            </p:cNvSpPr>
            <p:nvPr/>
          </p:nvSpPr>
          <p:spPr bwMode="auto">
            <a:xfrm>
              <a:off x="2136" y="1872"/>
              <a:ext cx="1206" cy="583"/>
            </a:xfrm>
            <a:custGeom>
              <a:avLst/>
              <a:gdLst>
                <a:gd name="T0" fmla="*/ 392 w 1304"/>
                <a:gd name="T1" fmla="*/ 528 h 528"/>
                <a:gd name="T2" fmla="*/ 8 w 1304"/>
                <a:gd name="T3" fmla="*/ 432 h 528"/>
                <a:gd name="T4" fmla="*/ 440 w 1304"/>
                <a:gd name="T5" fmla="*/ 240 h 528"/>
                <a:gd name="T6" fmla="*/ 1304 w 1304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4"/>
                <a:gd name="T13" fmla="*/ 0 h 528"/>
                <a:gd name="T14" fmla="*/ 1304 w 130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4" h="528">
                  <a:moveTo>
                    <a:pt x="392" y="528"/>
                  </a:moveTo>
                  <a:cubicBezTo>
                    <a:pt x="196" y="504"/>
                    <a:pt x="0" y="480"/>
                    <a:pt x="8" y="432"/>
                  </a:cubicBezTo>
                  <a:cubicBezTo>
                    <a:pt x="16" y="384"/>
                    <a:pt x="224" y="312"/>
                    <a:pt x="440" y="240"/>
                  </a:cubicBezTo>
                  <a:cubicBezTo>
                    <a:pt x="656" y="168"/>
                    <a:pt x="980" y="84"/>
                    <a:pt x="130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9" name="Freeform 16"/>
            <p:cNvSpPr>
              <a:spLocks/>
            </p:cNvSpPr>
            <p:nvPr/>
          </p:nvSpPr>
          <p:spPr bwMode="auto">
            <a:xfrm>
              <a:off x="2364" y="1848"/>
              <a:ext cx="1256" cy="720"/>
            </a:xfrm>
            <a:custGeom>
              <a:avLst/>
              <a:gdLst>
                <a:gd name="T0" fmla="*/ 0 w 1256"/>
                <a:gd name="T1" fmla="*/ 0 h 696"/>
                <a:gd name="T2" fmla="*/ 1056 w 1256"/>
                <a:gd name="T3" fmla="*/ 240 h 696"/>
                <a:gd name="T4" fmla="*/ 1200 w 1256"/>
                <a:gd name="T5" fmla="*/ 624 h 696"/>
                <a:gd name="T6" fmla="*/ 864 w 1256"/>
                <a:gd name="T7" fmla="*/ 672 h 6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6"/>
                <a:gd name="T13" fmla="*/ 0 h 696"/>
                <a:gd name="T14" fmla="*/ 1256 w 1256"/>
                <a:gd name="T15" fmla="*/ 696 h 6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6" h="696">
                  <a:moveTo>
                    <a:pt x="0" y="0"/>
                  </a:moveTo>
                  <a:cubicBezTo>
                    <a:pt x="428" y="68"/>
                    <a:pt x="856" y="136"/>
                    <a:pt x="1056" y="240"/>
                  </a:cubicBezTo>
                  <a:cubicBezTo>
                    <a:pt x="1256" y="344"/>
                    <a:pt x="1232" y="552"/>
                    <a:pt x="1200" y="624"/>
                  </a:cubicBezTo>
                  <a:cubicBezTo>
                    <a:pt x="1168" y="696"/>
                    <a:pt x="1016" y="684"/>
                    <a:pt x="864" y="6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Pipes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77050" y="5940425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15.5</a:t>
            </a:r>
            <a:endParaRPr lang="en-US" altLang="ko-KR" sz="1800">
              <a:ea typeface="굴림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1800">
              <a:ea typeface="굴림" charset="-127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476375" y="1455738"/>
            <a:ext cx="5329238" cy="478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#include "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apue.h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"</a:t>
            </a:r>
          </a:p>
          <a:p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int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main(void)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int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n;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int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[2];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pid_t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pid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char	line[MAXLINE];</a:t>
            </a:r>
          </a:p>
          <a:p>
            <a:endParaRPr lang="en-US" altLang="ko-KR" sz="1400" dirty="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if (pipe(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) &lt; 0)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	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err_sys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("pipe error");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if ((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pid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= fork()) &lt; 0) {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	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err_sys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("fork error");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} else if 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pid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&gt; 0) {		/* parent */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	close(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[0]);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	write(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[1], "hello world\n", 12);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} else {			/* child */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	close(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[1]);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	n = read(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[0], line, MAXLINE);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	write(STDOUT_FILENO, line, n);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}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exit(0);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}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Pipes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1275" y="5734050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15.6</a:t>
            </a:r>
            <a:endParaRPr lang="en-US" altLang="ko-KR" sz="1800">
              <a:ea typeface="굴림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1800">
              <a:ea typeface="굴림" charset="-127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1412875"/>
            <a:ext cx="3276600" cy="520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#include "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apue.h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"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#include &lt;sys/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wait.h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&gt;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#define  DEF_PAGER  "/bin/more"</a:t>
            </a:r>
          </a:p>
          <a:p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int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main(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int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argc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, char *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argv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[])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int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n;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int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[2];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pid_t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	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pid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char	*pager, *argv0;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char	line[MAXLINE];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FILE	*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fp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;</a:t>
            </a:r>
          </a:p>
          <a:p>
            <a:endParaRPr lang="en-US" altLang="ko-KR" sz="1400" dirty="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if 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argc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!= 2)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err_quit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("usage: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a.out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&lt;pathname&gt;");</a:t>
            </a:r>
          </a:p>
          <a:p>
            <a:endParaRPr lang="en-US" altLang="ko-KR" sz="1400" dirty="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if ((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fp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=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fopen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argv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[1], "r")) == NULL)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err_sys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("can't open %s",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argv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[1]);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if (pipe(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) &lt; 0)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err_sys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("pipe error");</a:t>
            </a:r>
          </a:p>
          <a:p>
            <a:endParaRPr lang="en-US" altLang="ko-KR" sz="1400" dirty="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if ((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pid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= fork()) &lt; 0) {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err_sys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("fork error");				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132138" y="1412875"/>
            <a:ext cx="2952750" cy="435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} else if 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pid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&gt; 0) {	/* parent */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close(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[0]);   /* close read end */</a:t>
            </a:r>
          </a:p>
          <a:p>
            <a:endParaRPr lang="en-US" altLang="ko-KR" sz="1400" dirty="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/* parent copies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argv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[1] to pipe */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while 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fgets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(line, MAXLINE,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fp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) 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            != NULL) {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n =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strlen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(line);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if (write(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[1], line, n) != n)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   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err_sys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("write error to pipe");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}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if 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ferror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fp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))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   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err_sys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("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fgets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error");</a:t>
            </a:r>
          </a:p>
          <a:p>
            <a:endParaRPr lang="en-US" altLang="ko-KR" sz="1400" dirty="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/* close write end of pipe for 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    reader */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close(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[1]);</a:t>
            </a:r>
          </a:p>
          <a:p>
            <a:endParaRPr lang="en-US" altLang="ko-KR" sz="1400" dirty="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if 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waitpid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pid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, NULL, 0) &lt; 0)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  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err_sys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("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waitpid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error");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exit(0);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011863" y="614363"/>
            <a:ext cx="3132137" cy="5845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} else {	/* child */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close(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[1]); /* close write end */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if 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[0] != STDIN_FILENO) {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if (dup2(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[0], STDIN_FILENO) != STDIN_FILENO)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   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err_sys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("dup2 error to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stdin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");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    /* don't need this after dup2 */ 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    close(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fd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[0]); 		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}</a:t>
            </a:r>
          </a:p>
          <a:p>
            <a:endParaRPr lang="en-US" altLang="ko-KR" sz="1400" dirty="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/* get arguments for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execl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() */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if ((pager =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getenv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("PAGER")) == NULL)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   pager = DEF_PAGER;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if ((argv0 =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strrchr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(pager, '/')) != NULL)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   argv0++; 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else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   argv0 = pager;</a:t>
            </a:r>
          </a:p>
          <a:p>
            <a:endParaRPr lang="en-US" altLang="ko-KR" sz="1400" dirty="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if (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execl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(pager, argv0, (char *)0) &lt; 0)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      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err_sys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("</a:t>
            </a:r>
            <a:r>
              <a:rPr lang="en-US" altLang="ko-KR" sz="1400" dirty="0" err="1">
                <a:solidFill>
                  <a:srgbClr val="790029"/>
                </a:solidFill>
                <a:latin typeface="Arial" charset="0"/>
              </a:rPr>
              <a:t>execl</a:t>
            </a:r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error for %s", pager);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}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   exit(0);</a:t>
            </a:r>
          </a:p>
          <a:p>
            <a:r>
              <a:rPr lang="en-US" altLang="ko-KR" sz="1400" dirty="0">
                <a:solidFill>
                  <a:srgbClr val="790029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Pipes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12888" y="1443038"/>
            <a:ext cx="7353300" cy="3124200"/>
          </a:xfrm>
        </p:spPr>
        <p:txBody>
          <a:bodyPr/>
          <a:lstStyle/>
          <a:p>
            <a:r>
              <a:rPr lang="en-US" altLang="ko-KR" sz="2400" dirty="0">
                <a:ea typeface="굴림" charset="-127"/>
              </a:rPr>
              <a:t>When one end of a pipe is closed,</a:t>
            </a:r>
          </a:p>
          <a:p>
            <a:pPr lvl="1"/>
            <a:r>
              <a:rPr lang="en-US" altLang="ko-KR" sz="2000" dirty="0">
                <a:ea typeface="굴림" charset="-127"/>
              </a:rPr>
              <a:t>Reading an empty pipe with its write end closed returns 0 to indicate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EOF</a:t>
            </a:r>
            <a:r>
              <a:rPr lang="en-US" altLang="ko-KR" sz="2000" dirty="0" smtClean="0">
                <a:solidFill>
                  <a:srgbClr val="FF0000"/>
                </a:solidFill>
                <a:ea typeface="굴림" charset="-127"/>
              </a:rPr>
              <a:t>. (</a:t>
            </a:r>
            <a:r>
              <a:rPr lang="en-US" altLang="ko-KR" sz="2000" dirty="0" err="1" smtClean="0">
                <a:solidFill>
                  <a:srgbClr val="FF0000"/>
                </a:solidFill>
                <a:ea typeface="굴림" charset="-127"/>
              </a:rPr>
              <a:t>wirte</a:t>
            </a:r>
            <a:r>
              <a:rPr lang="ko-KR" altLang="en-US" sz="2000" dirty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a typeface="굴림" charset="-127"/>
              </a:rPr>
              <a:t>끊어짐</a:t>
            </a:r>
            <a:r>
              <a:rPr lang="en-US" altLang="ko-KR" sz="2000" dirty="0" smtClean="0">
                <a:solidFill>
                  <a:srgbClr val="FF0000"/>
                </a:solidFill>
                <a:ea typeface="굴림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Writing to a pipe with its read end closed causes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SIGPIPE</a:t>
            </a:r>
            <a:r>
              <a:rPr lang="en-US" altLang="ko-KR" sz="2000" dirty="0">
                <a:ea typeface="굴림" charset="-127"/>
              </a:rPr>
              <a:t> signal and sets 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2000" dirty="0">
                <a:ea typeface="굴림" charset="-127"/>
              </a:rPr>
              <a:t> to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EPIPE</a:t>
            </a:r>
            <a:r>
              <a:rPr lang="en-US" altLang="ko-KR" sz="2000" dirty="0" smtClean="0">
                <a:ea typeface="굴림" charset="-127"/>
              </a:rPr>
              <a:t>. (read </a:t>
            </a:r>
            <a:r>
              <a:rPr lang="ko-KR" altLang="en-US" sz="2000" dirty="0" smtClean="0">
                <a:ea typeface="굴림" charset="-127"/>
              </a:rPr>
              <a:t>끊어짐</a:t>
            </a:r>
            <a:r>
              <a:rPr lang="en-US" altLang="ko-KR" sz="2000" dirty="0" smtClean="0">
                <a:ea typeface="굴림" charset="-127"/>
              </a:rPr>
              <a:t>)</a:t>
            </a:r>
            <a:endParaRPr lang="en-US" altLang="ko-KR" sz="2000" dirty="0">
              <a:latin typeface="Courier New" pitchFamily="49" charset="0"/>
              <a:ea typeface="굴림" charset="-127"/>
            </a:endParaRPr>
          </a:p>
          <a:p>
            <a:r>
              <a:rPr lang="en-US" altLang="ko-KR" sz="2400" dirty="0">
                <a:latin typeface="Courier New" pitchFamily="49" charset="0"/>
                <a:ea typeface="굴림" charset="-127"/>
              </a:rPr>
              <a:t>PIPE_BUF</a:t>
            </a:r>
            <a:r>
              <a:rPr lang="en-US" altLang="ko-KR" sz="2400" dirty="0">
                <a:ea typeface="굴림" charset="-127"/>
              </a:rPr>
              <a:t> specifies the kernel</a:t>
            </a:r>
            <a:r>
              <a:rPr lang="en-US" altLang="ko-KR" sz="2400" dirty="0">
                <a:latin typeface="Times New Roman" pitchFamily="18" charset="0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pipe buffer size</a:t>
            </a:r>
            <a:r>
              <a:rPr lang="en-US" altLang="ko-KR" sz="2400" dirty="0" smtClean="0">
                <a:ea typeface="굴림" charset="-127"/>
              </a:rPr>
              <a:t>.</a:t>
            </a:r>
          </a:p>
          <a:p>
            <a:endParaRPr lang="en-US" altLang="ko-KR" sz="2400" dirty="0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-chl2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Blends-chl2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ends-chl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Blends-chl2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3_Blends-chl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Blends-chl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sys-prog</Template>
  <TotalTime>789</TotalTime>
  <Words>1002</Words>
  <Application>Microsoft Office PowerPoint</Application>
  <PresentationFormat>화면 슬라이드 쇼(4:3)</PresentationFormat>
  <Paragraphs>336</Paragraphs>
  <Slides>16</Slides>
  <Notes>16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2_Blends-chl2</vt:lpstr>
      <vt:lpstr>3_Blends-chl2</vt:lpstr>
      <vt:lpstr>PBrush</vt:lpstr>
      <vt:lpstr>Interprocess Communication</vt:lpstr>
      <vt:lpstr>Introduction</vt:lpstr>
      <vt:lpstr>Pipes</vt:lpstr>
      <vt:lpstr>Pipes</vt:lpstr>
      <vt:lpstr>Pipes</vt:lpstr>
      <vt:lpstr>Pipes</vt:lpstr>
      <vt:lpstr>Pipes</vt:lpstr>
      <vt:lpstr>Pipes</vt:lpstr>
      <vt:lpstr>Pipes</vt:lpstr>
      <vt:lpstr>popen and pclose Functions</vt:lpstr>
      <vt:lpstr>popen and pclose Functions</vt:lpstr>
      <vt:lpstr>popen and pclose Functions</vt:lpstr>
      <vt:lpstr>popen and pclose Functions</vt:lpstr>
      <vt:lpstr>FIFOs</vt:lpstr>
      <vt:lpstr>Using FIFOs to Duplicate Output Streams</vt:lpstr>
      <vt:lpstr>Client-Server Communication  Using a FIFO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내문서</cp:lastModifiedBy>
  <cp:revision>207</cp:revision>
  <dcterms:created xsi:type="dcterms:W3CDTF">2006-10-05T04:04:58Z</dcterms:created>
  <dcterms:modified xsi:type="dcterms:W3CDTF">2013-11-13T08:49:00Z</dcterms:modified>
</cp:coreProperties>
</file>