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  <p:sldMasterId id="2147483732" r:id="rId4"/>
    <p:sldMasterId id="2147483744" r:id="rId5"/>
    <p:sldMasterId id="2147483756" r:id="rId6"/>
  </p:sldMasterIdLst>
  <p:notesMasterIdLst>
    <p:notesMasterId r:id="rId23"/>
  </p:notesMasterIdLst>
  <p:sldIdLst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595" autoAdjust="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9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3A8E2D0-2F54-40C1-A221-AFBC369DDBCE}" type="datetimeFigureOut">
              <a:rPr lang="ko-KR" altLang="en-US"/>
              <a:pPr>
                <a:defRPr/>
              </a:pPr>
              <a:t>2013-09-05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4810D28-C7D6-46DF-84A0-9D421A1927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07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2799502-4027-4327-B0D0-4F5A675F7B4A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ko-KR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5871CA-A564-402D-B753-51F08F317A40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ko-KR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E11502E-DE3F-423D-BACC-917019F7EBD4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ko-KR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182E01-6DC9-487D-A901-3C5152ADDA3F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ko-KR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94FC37-64E4-4F35-AB09-F3B03949B97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ko-KR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2EF1CC6-78D3-4A7D-9727-DD147968E16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ko-KR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6CCB4BF-0BD6-4514-9EC7-2FB077B2F790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ko-KR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5BF343-0460-4FE7-B827-A9C21B5B3E17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ko-KR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A4164A-9588-4B9E-A834-58664C3FA7F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ko-KR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F9D30-2F78-4489-8BA7-E3FC73D524B0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ko-KR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35832C3-B650-4C44-897A-0E31F9EDF5EF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ko-KR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72E7C71-D3EF-4A86-814C-D0C170A00EFA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ko-KR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4B9F366-8116-4EAE-9907-3F2C95A121A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ko-KR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4BEF51-6F7E-4517-9CCF-92EEF588D3CE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ko-KR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mtClean="0">
                <a:ea typeface="굴림" charset="-127"/>
              </a:rPr>
              <a:t>The complete set of system interfaces is called the X/Open System Interface.</a:t>
            </a:r>
          </a:p>
          <a:p>
            <a:pPr>
              <a:spcBef>
                <a:spcPct val="0"/>
              </a:spcBef>
            </a:pPr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B009FC-6982-42E6-ADF3-824E559D170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ko-K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15900" indent="-215900">
              <a:spcBef>
                <a:spcPct val="0"/>
              </a:spcBef>
            </a:pPr>
            <a:r>
              <a:rPr lang="en-US" altLang="ko-KR" smtClean="0">
                <a:ea typeface="굴림" charset="-127"/>
              </a:rPr>
              <a:t>Three branches of the tree evolved.</a:t>
            </a:r>
          </a:p>
          <a:p>
            <a:pPr marL="215900" indent="-215900">
              <a:spcBef>
                <a:spcPct val="0"/>
              </a:spcBef>
              <a:buFontTx/>
              <a:buAutoNum type="arabicPeriod"/>
            </a:pPr>
            <a:r>
              <a:rPr lang="en-US" altLang="ko-KR" smtClean="0">
                <a:ea typeface="굴림" charset="-127"/>
              </a:rPr>
              <a:t>One at AT&amp;T that led to System III and System V, the so-called commercial versions of the UNIX System</a:t>
            </a:r>
          </a:p>
          <a:p>
            <a:pPr marL="215900" indent="-215900">
              <a:spcBef>
                <a:spcPct val="0"/>
              </a:spcBef>
              <a:buFontTx/>
              <a:buAutoNum type="arabicPeriod"/>
            </a:pPr>
            <a:r>
              <a:rPr lang="en-US" altLang="ko-KR" smtClean="0">
                <a:ea typeface="굴림" charset="-127"/>
              </a:rPr>
              <a:t>One at the University of California at Berkeley that led to the 4.xBSD implementations</a:t>
            </a:r>
          </a:p>
          <a:p>
            <a:pPr marL="215900" indent="-215900">
              <a:spcBef>
                <a:spcPct val="0"/>
              </a:spcBef>
              <a:buFontTx/>
              <a:buAutoNum type="arabicPeriod"/>
            </a:pPr>
            <a:r>
              <a:rPr lang="en-US" altLang="ko-KR" smtClean="0">
                <a:ea typeface="굴림" charset="-127"/>
              </a:rPr>
              <a:t>The research version of the UNIX System, developed at the Computing Science Research Center of AT&amp;T Bell Laboratories, that led to the UNIX Time-Sharing System 8</a:t>
            </a:r>
            <a:r>
              <a:rPr lang="en-US" altLang="ko-KR" baseline="30000" smtClean="0">
                <a:ea typeface="굴림" charset="-127"/>
              </a:rPr>
              <a:t>th</a:t>
            </a:r>
            <a:r>
              <a:rPr lang="en-US" altLang="ko-KR" smtClean="0">
                <a:ea typeface="굴림" charset="-127"/>
              </a:rPr>
              <a:t> Edition,</a:t>
            </a:r>
          </a:p>
          <a:p>
            <a:pPr marL="215900" indent="-215900">
              <a:spcBef>
                <a:spcPct val="0"/>
              </a:spcBef>
            </a:pPr>
            <a:r>
              <a:rPr lang="en-US" altLang="ko-KR" smtClean="0">
                <a:ea typeface="굴림" charset="-127"/>
              </a:rPr>
              <a:t>9</a:t>
            </a:r>
            <a:r>
              <a:rPr lang="en-US" altLang="ko-KR" baseline="30000" smtClean="0">
                <a:ea typeface="굴림" charset="-127"/>
              </a:rPr>
              <a:t>th</a:t>
            </a:r>
            <a:r>
              <a:rPr lang="en-US" altLang="ko-KR" smtClean="0">
                <a:ea typeface="굴림" charset="-127"/>
              </a:rPr>
              <a:t> Edition, and ended with the 10</a:t>
            </a:r>
            <a:r>
              <a:rPr lang="en-US" altLang="ko-KR" baseline="30000" smtClean="0">
                <a:ea typeface="굴림" charset="-127"/>
              </a:rPr>
              <a:t>th</a:t>
            </a:r>
            <a:r>
              <a:rPr lang="en-US" altLang="ko-KR" smtClean="0">
                <a:ea typeface="굴림" charset="-127"/>
              </a:rPr>
              <a:t> Edition in 1990.</a:t>
            </a:r>
          </a:p>
          <a:p>
            <a:pPr marL="215900" indent="-215900">
              <a:spcBef>
                <a:spcPct val="0"/>
              </a:spcBef>
            </a:pPr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7E26FF-B382-4809-8AA7-1CAC47A05AB6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ko-KR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538288"/>
            <a:ext cx="9009062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157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685800"/>
            <a:ext cx="7772400" cy="146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11572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bg2"/>
                </a:solidFill>
                <a:latin typeface="+mn-lt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DE859AE-5833-44C5-A71B-F5F8D86A930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428735"/>
            <a:ext cx="5486400" cy="32988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8ECB8-FB56-44AB-B711-52ECD4F6FF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51AB3-D7F6-492F-B501-FBB5C2ECAD6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2868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182688" y="1371600"/>
            <a:ext cx="3810000" cy="47609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609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BFC67-01B6-44A5-92C0-D1B6D1663E3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2BAC2-9C23-4B92-8B26-6B03F7ACF94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6B104-2843-46FA-A018-CB03BD7D8E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63C7F-66CD-4689-B89B-B3DB2E66813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843E-52EE-4AF6-8779-85428180BDD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7E983-10B3-46E3-B680-D4332A91CAF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9B017-6DA7-43D6-A6F9-0C50C08CF10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3D579-E351-487B-BFBA-08C9CD1C1D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284321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CB2108-0D91-4C7B-B9C2-14494D1F123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381A5-BC60-495E-84BF-98CA8DB6ADC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33403-2715-4F8A-BD5D-4C7F6197E00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841BC-5E70-4530-8027-2E54972867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41603-3142-41EA-9B06-2FEA3BEC9C5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A962C-74B3-41AE-84B7-FA598E383A1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95BC7-972F-48C6-A8BB-FDA4A6BB794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F3343-19F9-4F9E-8193-6245CE556E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1B4B8-65D4-4037-AFB5-4907F847B2D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11206-7604-4003-A30D-33A9C355598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629D1-8C22-47B7-B5DC-C0B251BD1A0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B8CB1-9D83-4BA2-8E10-847B9E630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6963F-D818-4A1C-B667-BF777768779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FF642-1294-443A-8590-EB58B670EB3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99B05-1BDA-48D6-B35E-5737E09FDAC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C8C6D-C18F-4529-9847-95A878E76D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9347E-8AAD-41B9-B7A7-E7387369610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048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7772400" cy="146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9574DBC-3321-47E3-AE87-2D17F702348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71EA9-79BE-4BFF-BE07-A5DB75AB71A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BEAE2-E2EC-4471-AB13-3EDBFE93373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B4CBF-20F2-4660-8B1C-6D7A2023630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74122-B6E4-4BC1-871B-421D53984A7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284321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C0224E-75D8-4FE2-B383-3C31CDB06A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B4A02-9C0B-4C1B-BB77-75C0A16297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39DF2-C7E9-49A5-9115-B9C177EC72D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217DD-0DC7-4DFB-AA7E-D7AB3A48C63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FD76C-1E27-44DE-B71B-915EA79F292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36C50-FA45-4CBB-B448-0DEE90D6710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D8DAE-BB3C-4FDD-9905-BFB2FD91BF6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048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18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1218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12E9A5E-29E8-4113-85FB-5ED006D3BF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265FD-97C9-499B-8DD5-387E4B057C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36490-34E5-4AD2-BF18-C15315B2734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575B1-517F-4CCF-A1F7-1AFAF6471CA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2976" y="1371600"/>
            <a:ext cx="3810000" cy="4760913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half" idx="12"/>
          </p:nvPr>
        </p:nvSpPr>
        <p:spPr>
          <a:xfrm>
            <a:off x="5072066" y="1357298"/>
            <a:ext cx="3810000" cy="4760913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>
          <a:xfrm>
            <a:off x="228600" y="6248400"/>
            <a:ext cx="291465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2BDD82-5475-4434-8633-F17DA5CE609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650F0-3544-485C-A303-092FB846E12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9C98-4CA0-4236-8F3B-EE83CF92B1E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59890-519F-4B51-BE59-6DE2012A2B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BF303-8382-48A8-AB7B-984660115BF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D85C1-5D93-4422-AD36-F774AA74B1E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713BC-5D33-48C0-839C-6BDC2C8888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15C4C-4BC3-4C95-8E7B-2B8820C0D68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048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49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1249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67F1B8D-1A45-402F-9B56-918A5216AB5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DDB14-7DF3-4575-9E11-D02A1DEEF22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F8F9D-E738-4997-B544-764AFDE9DA7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2976" y="1371600"/>
            <a:ext cx="7786742" cy="4760913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3057525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7E3A84-CBBB-4963-9FFC-C7A8DD4E560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1B16C-B98A-439F-AD28-E132FB74A48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43022-415A-4A61-8E18-544F670685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9D9C1-E0CF-47A3-B809-60CE9DE9D1B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5C393-122F-49A6-80EF-EFF8F0AD163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3A41E-A8C9-452A-A8AE-099A8340799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0BA22-5C00-4984-8504-BF5C8396BA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40BAD-7160-457C-92A4-D8FADC826B7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AC30C-23E5-45D4-96E3-D97DEAEAD46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756AA-9904-4FD0-B75A-1718BC4ED1B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F8CD8-2CFD-4484-9B8A-23D97AE2180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6497" y="71414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13DC6-C9D5-4C38-8FDB-5E55558281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ltGray">
          <a:xfrm>
            <a:off x="417513" y="5651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ltGray">
          <a:xfrm>
            <a:off x="800100" y="5651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ltGray">
          <a:xfrm>
            <a:off x="541338" y="9874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ltGray">
          <a:xfrm>
            <a:off x="911225" y="9874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ltGray">
          <a:xfrm>
            <a:off x="127000" y="9144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gray">
          <a:xfrm>
            <a:off x="762000" y="457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gray">
          <a:xfrm>
            <a:off x="442913" y="12477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1470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 smtClean="0">
                <a:latin typeface="+mn-lt"/>
                <a:ea typeface="굴림" charset="-127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11470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 smtClean="0">
                <a:latin typeface="+mn-lt"/>
                <a:ea typeface="굴림" charset="-127"/>
              </a:defRPr>
            </a:lvl1pPr>
          </a:lstStyle>
          <a:p>
            <a:pPr>
              <a:defRPr/>
            </a:pPr>
            <a:fld id="{03E52F44-C6D8-41C8-8F31-5CC2A2BB6F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4702" name="Rectangle 14"/>
          <p:cNvSpPr>
            <a:spLocks noChangeArrowheads="1"/>
          </p:cNvSpPr>
          <p:nvPr/>
        </p:nvSpPr>
        <p:spPr bwMode="auto">
          <a:xfrm>
            <a:off x="3200400" y="62484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>
                <a:latin typeface="+mn-lt"/>
              </a:rPr>
              <a:t>System</a:t>
            </a:r>
            <a:r>
              <a:rPr kumimoji="0" lang="en-US" altLang="ko-KR" sz="1400">
                <a:latin typeface="+mn-lt"/>
              </a:rPr>
              <a:t> programming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771" r:id="rId3"/>
    <p:sldLayoutId id="2147483826" r:id="rId4"/>
    <p:sldLayoutId id="2147483827" r:id="rId5"/>
    <p:sldLayoutId id="2147483828" r:id="rId6"/>
    <p:sldLayoutId id="2147483770" r:id="rId7"/>
    <p:sldLayoutId id="2147483769" r:id="rId8"/>
    <p:sldLayoutId id="2147483768" r:id="rId9"/>
    <p:sldLayoutId id="2147483767" r:id="rId10"/>
    <p:sldLayoutId id="2147483766" r:id="rId11"/>
    <p:sldLayoutId id="2147483829" r:id="rId12"/>
  </p:sldLayoutIdLst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400" smtClean="0">
                <a:latin typeface="+mn-lt"/>
                <a:ea typeface="굴림" charset="-127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fld id="{647EC208-16BB-40B9-81EF-CF353ED1A67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1" r:id="rId2"/>
    <p:sldLayoutId id="2147483780" r:id="rId3"/>
    <p:sldLayoutId id="2147483779" r:id="rId4"/>
    <p:sldLayoutId id="2147483778" r:id="rId5"/>
    <p:sldLayoutId id="2147483777" r:id="rId6"/>
    <p:sldLayoutId id="2147483776" r:id="rId7"/>
    <p:sldLayoutId id="2147483775" r:id="rId8"/>
    <p:sldLayoutId id="2147483774" r:id="rId9"/>
    <p:sldLayoutId id="2147483773" r:id="rId10"/>
    <p:sldLayoutId id="2147483772" r:id="rId11"/>
  </p:sldLayoutIdLst>
  <p:hf hd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400" smtClean="0">
                <a:latin typeface="+mn-lt"/>
                <a:ea typeface="굴림" charset="-127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fld id="{5FD7121B-0B1D-4A02-BEC3-B7C00BB538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2" r:id="rId2"/>
    <p:sldLayoutId id="2147483791" r:id="rId3"/>
    <p:sldLayoutId id="2147483790" r:id="rId4"/>
    <p:sldLayoutId id="2147483789" r:id="rId5"/>
    <p:sldLayoutId id="2147483788" r:id="rId6"/>
    <p:sldLayoutId id="2147483787" r:id="rId7"/>
    <p:sldLayoutId id="2147483786" r:id="rId8"/>
    <p:sldLayoutId id="2147483785" r:id="rId9"/>
    <p:sldLayoutId id="2147483784" r:id="rId10"/>
    <p:sldLayoutId id="2147483783" r:id="rId11"/>
  </p:sldLayoutIdLst>
  <p:hf hd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389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177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400" smtClean="0">
                <a:latin typeface="+mn-lt"/>
                <a:ea typeface="굴림" charset="-127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177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fld id="{0FC17702-9BFA-4808-8E90-BDA5C556357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03" r:id="rId2"/>
    <p:sldLayoutId id="2147483802" r:id="rId3"/>
    <p:sldLayoutId id="2147483801" r:id="rId4"/>
    <p:sldLayoutId id="2147483800" r:id="rId5"/>
    <p:sldLayoutId id="2147483799" r:id="rId6"/>
    <p:sldLayoutId id="2147483798" r:id="rId7"/>
    <p:sldLayoutId id="2147483797" r:id="rId8"/>
    <p:sldLayoutId id="2147483796" r:id="rId9"/>
    <p:sldLayoutId id="2147483795" r:id="rId10"/>
    <p:sldLayoutId id="2147483794" r:id="rId11"/>
  </p:sldLayoutIdLst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5120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5121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208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08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400" smtClean="0">
                <a:latin typeface="+mn-lt"/>
                <a:ea typeface="굴림" charset="-127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208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fld id="{3A42F96D-5C71-4D24-A2E6-665DC26BD50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13" r:id="rId2"/>
    <p:sldLayoutId id="2147483812" r:id="rId3"/>
    <p:sldLayoutId id="2147483811" r:id="rId4"/>
    <p:sldLayoutId id="2147483810" r:id="rId5"/>
    <p:sldLayoutId id="2147483809" r:id="rId6"/>
    <p:sldLayoutId id="2147483808" r:id="rId7"/>
    <p:sldLayoutId id="2147483807" r:id="rId8"/>
    <p:sldLayoutId id="2147483806" r:id="rId9"/>
    <p:sldLayoutId id="2147483805" r:id="rId10"/>
    <p:sldLayoutId id="2147483804" r:id="rId11"/>
  </p:sldLayoutIdLst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6349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6349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239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39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400" smtClean="0">
                <a:latin typeface="+mn-lt"/>
                <a:ea typeface="굴림" charset="-127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239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fld id="{FB52AF0E-ECC9-4C6E-B453-877408FD347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3" r:id="rId2"/>
    <p:sldLayoutId id="2147483822" r:id="rId3"/>
    <p:sldLayoutId id="2147483821" r:id="rId4"/>
    <p:sldLayoutId id="2147483820" r:id="rId5"/>
    <p:sldLayoutId id="2147483819" r:id="rId6"/>
    <p:sldLayoutId id="2147483818" r:id="rId7"/>
    <p:sldLayoutId id="2147483817" r:id="rId8"/>
    <p:sldLayoutId id="2147483816" r:id="rId9"/>
    <p:sldLayoutId id="2147483815" r:id="rId10"/>
    <p:sldLayoutId id="2147483814" r:id="rId11"/>
  </p:sldLayoutIdLst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"/>
            <a:ext cx="7391400" cy="1462088"/>
          </a:xfrm>
        </p:spPr>
        <p:txBody>
          <a:bodyPr/>
          <a:lstStyle/>
          <a:p>
            <a:r>
              <a:rPr lang="en-US" altLang="ko-KR" smtClean="0">
                <a:ea typeface="굴림" charset="-127"/>
              </a:rPr>
              <a:t>UNIX Standardization and Implementations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48000"/>
            <a:ext cx="6858000" cy="3048000"/>
          </a:xfrm>
        </p:spPr>
        <p:txBody>
          <a:bodyPr/>
          <a:lstStyle/>
          <a:p>
            <a:r>
              <a:rPr lang="ko-KR" altLang="en-US" sz="2000" dirty="0" smtClean="0">
                <a:ea typeface="굴림" charset="-127"/>
              </a:rPr>
              <a:t>시스템 프로그래밍</a:t>
            </a:r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r>
              <a:rPr lang="en-US" altLang="ko-KR" sz="2000" dirty="0" smtClean="0">
                <a:ea typeface="굴림" charset="-127"/>
              </a:rPr>
              <a:t>Fall </a:t>
            </a:r>
            <a:r>
              <a:rPr lang="en-US" altLang="ko-KR" sz="2000" dirty="0" smtClean="0">
                <a:ea typeface="굴림" charset="-127"/>
              </a:rPr>
              <a:t>2013</a:t>
            </a:r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r>
              <a:rPr lang="en-US" altLang="ko-KR" sz="2000" dirty="0" smtClean="0">
                <a:ea typeface="굴림" charset="-127"/>
              </a:rPr>
              <a:t>Division of Computer Science &amp; Engineering</a:t>
            </a:r>
            <a:endParaRPr lang="en-US" altLang="ko-KR" sz="2000" dirty="0" smtClean="0">
              <a:ea typeface="굴림" charset="-127"/>
            </a:endParaRPr>
          </a:p>
          <a:p>
            <a:r>
              <a:rPr lang="en-US" altLang="ko-KR" sz="2000" dirty="0" err="1" smtClean="0">
                <a:ea typeface="굴림" charset="-127"/>
              </a:rPr>
              <a:t>Hanyang</a:t>
            </a:r>
            <a:r>
              <a:rPr lang="en-US" altLang="ko-KR" sz="2000" dirty="0" smtClean="0">
                <a:ea typeface="굴림" charset="-127"/>
              </a:rPr>
              <a:t> University</a:t>
            </a:r>
          </a:p>
        </p:txBody>
      </p:sp>
      <p:sp>
        <p:nvSpPr>
          <p:cNvPr id="76803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BF2AB1-05C7-4C9F-B38E-59669E905799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ko-KR"/>
          </a:p>
        </p:txBody>
      </p:sp>
      <p:sp>
        <p:nvSpPr>
          <p:cNvPr id="7680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4.4BSD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Berkeley Software Distribution</a:t>
            </a:r>
          </a:p>
          <a:p>
            <a:r>
              <a:rPr lang="en-US" altLang="ko-KR" smtClean="0">
                <a:ea typeface="굴림" charset="-127"/>
              </a:rPr>
              <a:t>4.2BSD in 1983, 4.3BSD in 1986, 4.3BSD Tahoe in 1988, 4.3Reno in 1990, and 4.4BSD in 1992</a:t>
            </a:r>
          </a:p>
          <a:p>
            <a:r>
              <a:rPr lang="en-US" altLang="ko-KR" smtClean="0">
                <a:ea typeface="굴림" charset="-127"/>
              </a:rPr>
              <a:t>BSD Networking Software Release 1.0 in 1989 (from BSD Tahoe) and Release 2.0 in 1991 (from BSD Reno)</a:t>
            </a:r>
          </a:p>
          <a:p>
            <a:r>
              <a:rPr lang="en-US" altLang="ko-KR" smtClean="0">
                <a:ea typeface="굴림" charset="-127"/>
              </a:rPr>
              <a:t>4.4BSD-Lite Release 1 in 1994</a:t>
            </a:r>
          </a:p>
          <a:p>
            <a:r>
              <a:rPr lang="en-US" altLang="ko-KR" smtClean="0">
                <a:ea typeface="굴림" charset="-127"/>
              </a:rPr>
              <a:t>4.4BSD-Lite Release 2 in 1995</a:t>
            </a:r>
          </a:p>
        </p:txBody>
      </p:sp>
      <p:sp>
        <p:nvSpPr>
          <p:cNvPr id="95235" name="바닥글 개체 틀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523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3C2830-F50E-4AC9-8550-BB0B6E15C3FD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Other Implementations</a:t>
            </a:r>
          </a:p>
        </p:txBody>
      </p:sp>
      <p:sp>
        <p:nvSpPr>
          <p:cNvPr id="972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FreeBSD based on 4.4BSD-Lite</a:t>
            </a:r>
          </a:p>
          <a:p>
            <a:r>
              <a:rPr lang="en-US" altLang="ko-KR" smtClean="0">
                <a:ea typeface="굴림" charset="-127"/>
              </a:rPr>
              <a:t>Linux in 1991 as a grass-root effort</a:t>
            </a:r>
          </a:p>
          <a:p>
            <a:r>
              <a:rPr lang="en-US" altLang="ko-KR" smtClean="0">
                <a:ea typeface="굴림" charset="-127"/>
              </a:rPr>
              <a:t>Mac OS X</a:t>
            </a:r>
          </a:p>
          <a:p>
            <a:pPr lvl="1"/>
            <a:r>
              <a:rPr lang="en-US" altLang="ko-KR" smtClean="0">
                <a:ea typeface="굴림" charset="-127"/>
              </a:rPr>
              <a:t>The core OS is called </a:t>
            </a:r>
            <a:r>
              <a:rPr lang="en-US" altLang="ko-KR" i="1" smtClean="0">
                <a:ea typeface="굴림" charset="-127"/>
              </a:rPr>
              <a:t>Darwin</a:t>
            </a:r>
            <a:r>
              <a:rPr lang="en-US" altLang="ko-KR" smtClean="0">
                <a:ea typeface="굴림" charset="-127"/>
              </a:rPr>
              <a:t>, which is a  FreeBSD/Mach hybrid.</a:t>
            </a:r>
          </a:p>
          <a:p>
            <a:r>
              <a:rPr lang="en-US" altLang="ko-KR" smtClean="0">
                <a:ea typeface="굴림" charset="-127"/>
              </a:rPr>
              <a:t>Solaris based on SVR4</a:t>
            </a:r>
          </a:p>
          <a:p>
            <a:r>
              <a:rPr lang="en-US" altLang="ko-KR" smtClean="0">
                <a:ea typeface="굴림" charset="-127"/>
              </a:rPr>
              <a:t>AIX (IBM), HP-UX (HP), IRIX (Silicon Graphics), etc.</a:t>
            </a:r>
          </a:p>
        </p:txBody>
      </p:sp>
      <p:sp>
        <p:nvSpPr>
          <p:cNvPr id="97283" name="바닥글 개체 틀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728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D6D103-791F-4058-80A3-67AF444873BF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Limits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To aid the portability of software</a:t>
            </a:r>
          </a:p>
          <a:p>
            <a:r>
              <a:rPr lang="en-US" altLang="ko-KR" smtClean="0">
                <a:ea typeface="굴림" charset="-127"/>
              </a:rPr>
              <a:t>Compile-time options and limits (headers)</a:t>
            </a:r>
          </a:p>
          <a:p>
            <a:pPr lvl="1"/>
            <a:r>
              <a:rPr lang="en-US" altLang="ko-KR" smtClean="0">
                <a:ea typeface="굴림" charset="-127"/>
              </a:rPr>
              <a:t>Does the system support job control?</a:t>
            </a:r>
          </a:p>
          <a:p>
            <a:pPr lvl="1"/>
            <a:r>
              <a:rPr lang="en-US" altLang="ko-KR" smtClean="0">
                <a:ea typeface="굴림" charset="-127"/>
              </a:rPr>
              <a:t>What</a:t>
            </a:r>
            <a:r>
              <a:rPr lang="en-US" altLang="ko-KR" smtClean="0">
                <a:latin typeface="Arial" charset="0"/>
                <a:ea typeface="굴림" charset="-127"/>
              </a:rPr>
              <a:t>’</a:t>
            </a:r>
            <a:r>
              <a:rPr lang="en-US" altLang="ko-KR" smtClean="0">
                <a:ea typeface="굴림" charset="-127"/>
              </a:rPr>
              <a:t>s the largest value of a short integer?</a:t>
            </a:r>
          </a:p>
          <a:p>
            <a:r>
              <a:rPr lang="en-US" altLang="ko-KR" smtClean="0">
                <a:ea typeface="굴림" charset="-127"/>
              </a:rPr>
              <a:t>Run-time limits not associated with a file or directory (sysconf function)</a:t>
            </a:r>
          </a:p>
          <a:p>
            <a:r>
              <a:rPr lang="en-US" altLang="ko-KR" smtClean="0">
                <a:ea typeface="굴림" charset="-127"/>
              </a:rPr>
              <a:t>Run-time limits associated with a file or directory (pathconf and fpathconf function)</a:t>
            </a:r>
          </a:p>
          <a:p>
            <a:pPr lvl="1"/>
            <a:r>
              <a:rPr lang="en-US" altLang="ko-KR" smtClean="0">
                <a:ea typeface="굴림" charset="-127"/>
              </a:rPr>
              <a:t>How many characters in a filename?</a:t>
            </a:r>
          </a:p>
          <a:p>
            <a:endParaRPr lang="en-US" altLang="ko-KR" smtClean="0">
              <a:ea typeface="굴림" charset="-127"/>
            </a:endParaRPr>
          </a:p>
        </p:txBody>
      </p:sp>
      <p:sp>
        <p:nvSpPr>
          <p:cNvPr id="99331" name="바닥글 개체 틀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933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ED725DA-9080-48BE-BD37-FD17AE679A1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&lt;limits.h&gt; 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idx="1"/>
          </p:nvPr>
        </p:nvSpPr>
        <p:spPr>
          <a:xfrm>
            <a:off x="1258888" y="1628775"/>
            <a:ext cx="7561262" cy="41846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800" smtClean="0">
                <a:ea typeface="굴림" charset="-127"/>
              </a:rPr>
              <a:t>ISO C Limits (Figure 2.6)</a:t>
            </a:r>
          </a:p>
          <a:p>
            <a:pPr lvl="1">
              <a:lnSpc>
                <a:spcPct val="80000"/>
              </a:lnSpc>
            </a:pPr>
            <a:r>
              <a:rPr lang="en-US" altLang="ko-KR" sz="1600" smtClean="0">
                <a:latin typeface="Arial" charset="0"/>
                <a:ea typeface="굴림" charset="-127"/>
              </a:rPr>
              <a:t>…</a:t>
            </a:r>
            <a:endParaRPr lang="en-US" altLang="ko-KR" sz="1600" smtClean="0">
              <a:ea typeface="굴림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1600" smtClean="0">
                <a:ea typeface="굴림" charset="-127"/>
              </a:rPr>
              <a:t>LONG_MAX		max value of long		  2,147,483,647</a:t>
            </a:r>
          </a:p>
          <a:p>
            <a:pPr lvl="1">
              <a:lnSpc>
                <a:spcPct val="80000"/>
              </a:lnSpc>
            </a:pPr>
            <a:r>
              <a:rPr lang="en-US" altLang="ko-KR" sz="1600" smtClean="0">
                <a:ea typeface="굴림" charset="-127"/>
              </a:rPr>
              <a:t>LONG_MIN 	min value of long   	 -2,147,483,647</a:t>
            </a:r>
          </a:p>
          <a:p>
            <a:pPr lvl="1">
              <a:lnSpc>
                <a:spcPct val="80000"/>
              </a:lnSpc>
            </a:pPr>
            <a:r>
              <a:rPr lang="en-US" altLang="ko-KR" sz="1600" smtClean="0">
                <a:ea typeface="굴림" charset="-127"/>
              </a:rPr>
              <a:t>ULONG_MAX 	max value of unsigned long    4,294,967,295</a:t>
            </a:r>
          </a:p>
          <a:p>
            <a:pPr lvl="1">
              <a:lnSpc>
                <a:spcPct val="80000"/>
              </a:lnSpc>
            </a:pPr>
            <a:r>
              <a:rPr lang="en-US" altLang="ko-KR" sz="1600" smtClean="0">
                <a:latin typeface="Arial" charset="0"/>
                <a:ea typeface="굴림" charset="-127"/>
              </a:rPr>
              <a:t>…</a:t>
            </a:r>
            <a:endParaRPr lang="en-US" altLang="ko-KR" sz="1600" smtClean="0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smtClean="0">
                <a:ea typeface="굴림" charset="-127"/>
              </a:rPr>
              <a:t>POSIX limits (Figure 2.8)</a:t>
            </a:r>
          </a:p>
          <a:p>
            <a:pPr lvl="1">
              <a:lnSpc>
                <a:spcPct val="80000"/>
              </a:lnSpc>
            </a:pPr>
            <a:r>
              <a:rPr lang="en-US" altLang="ko-KR" sz="1600" smtClean="0">
                <a:latin typeface="Arial" charset="0"/>
                <a:ea typeface="굴림" charset="-127"/>
              </a:rPr>
              <a:t>…</a:t>
            </a:r>
            <a:endParaRPr lang="en-US" altLang="ko-KR" sz="1600" smtClean="0">
              <a:ea typeface="굴림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1600" smtClean="0">
                <a:ea typeface="굴림" charset="-127"/>
              </a:rPr>
              <a:t>_POSIX_OPEN_MAX	number of open files per process 	 20</a:t>
            </a:r>
          </a:p>
          <a:p>
            <a:pPr lvl="1">
              <a:lnSpc>
                <a:spcPct val="80000"/>
              </a:lnSpc>
            </a:pPr>
            <a:r>
              <a:rPr lang="en-US" altLang="ko-KR" sz="1600" smtClean="0">
                <a:ea typeface="굴림" charset="-127"/>
              </a:rPr>
              <a:t>_POSIX_PATH_MAX	number of bytes in a pathname  	256</a:t>
            </a:r>
          </a:p>
          <a:p>
            <a:pPr lvl="1">
              <a:lnSpc>
                <a:spcPct val="80000"/>
              </a:lnSpc>
            </a:pPr>
            <a:r>
              <a:rPr lang="en-US" altLang="ko-KR" sz="1600" smtClean="0">
                <a:latin typeface="Arial" charset="0"/>
                <a:ea typeface="굴림" charset="-127"/>
              </a:rPr>
              <a:t>…</a:t>
            </a:r>
            <a:endParaRPr lang="en-US" altLang="ko-KR" sz="1600" smtClean="0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smtClean="0">
                <a:ea typeface="굴림" charset="-127"/>
              </a:rPr>
              <a:t>XSI limits (Figure 2.9)</a:t>
            </a:r>
          </a:p>
          <a:p>
            <a:pPr lvl="1">
              <a:lnSpc>
                <a:spcPct val="80000"/>
              </a:lnSpc>
            </a:pPr>
            <a:r>
              <a:rPr lang="en-US" altLang="ko-KR" sz="1600" smtClean="0">
                <a:latin typeface="Arial" charset="0"/>
                <a:ea typeface="굴림" charset="-127"/>
              </a:rPr>
              <a:t>…</a:t>
            </a:r>
            <a:endParaRPr lang="en-US" altLang="ko-KR" sz="1600" smtClean="0">
              <a:ea typeface="굴림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1600" smtClean="0">
                <a:ea typeface="굴림" charset="-127"/>
              </a:rPr>
              <a:t>NL_ARGMAX      max value of digit in calls to printf/scanf  	    9</a:t>
            </a:r>
          </a:p>
          <a:p>
            <a:pPr lvl="1">
              <a:lnSpc>
                <a:spcPct val="80000"/>
              </a:lnSpc>
            </a:pPr>
            <a:r>
              <a:rPr lang="en-US" altLang="ko-KR" sz="1600" smtClean="0">
                <a:ea typeface="굴림" charset="-127"/>
              </a:rPr>
              <a:t>NL_LANGMAX    max no. of bytes in LANG environ variable    14</a:t>
            </a:r>
          </a:p>
          <a:p>
            <a:pPr lvl="1">
              <a:lnSpc>
                <a:spcPct val="80000"/>
              </a:lnSpc>
            </a:pPr>
            <a:r>
              <a:rPr lang="en-US" altLang="ko-KR" sz="1600" smtClean="0">
                <a:latin typeface="Arial" charset="0"/>
                <a:ea typeface="굴림" charset="-127"/>
              </a:rPr>
              <a:t>…</a:t>
            </a:r>
            <a:endParaRPr lang="en-US" altLang="ko-KR" sz="1600" smtClean="0">
              <a:ea typeface="굴림" charset="-127"/>
            </a:endParaRPr>
          </a:p>
        </p:txBody>
      </p:sp>
      <p:sp>
        <p:nvSpPr>
          <p:cNvPr id="101379" name="바닥글 개체 틀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0138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6A5658-A169-49D0-B455-9E4294611BAF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Run-time Limits</a:t>
            </a:r>
          </a:p>
        </p:txBody>
      </p:sp>
      <p:sp>
        <p:nvSpPr>
          <p:cNvPr id="1034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smtClean="0">
                <a:ea typeface="굴림" charset="-127"/>
              </a:rPr>
              <a:t>#include &lt;unistd.h&gt;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smtClean="0">
                <a:ea typeface="굴림" charset="-127"/>
              </a:rPr>
              <a:t>long sysconf(int </a:t>
            </a:r>
            <a:r>
              <a:rPr lang="en-US" altLang="ko-KR" sz="2400" i="1" smtClean="0">
                <a:ea typeface="굴림" charset="-127"/>
              </a:rPr>
              <a:t>name</a:t>
            </a:r>
            <a:r>
              <a:rPr lang="en-US" altLang="ko-KR" sz="2400" smtClean="0">
                <a:ea typeface="굴림" charset="-127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smtClean="0">
                <a:ea typeface="굴림" charset="-127"/>
              </a:rPr>
              <a:t>long pathconf(const char *</a:t>
            </a:r>
            <a:r>
              <a:rPr lang="en-US" altLang="ko-KR" sz="2400" i="1" smtClean="0">
                <a:ea typeface="굴림" charset="-127"/>
              </a:rPr>
              <a:t>pathname</a:t>
            </a:r>
            <a:r>
              <a:rPr lang="en-US" altLang="ko-KR" sz="2400" smtClean="0">
                <a:ea typeface="굴림" charset="-127"/>
              </a:rPr>
              <a:t>, int </a:t>
            </a:r>
            <a:r>
              <a:rPr lang="en-US" altLang="ko-KR" sz="2400" i="1" smtClean="0">
                <a:ea typeface="굴림" charset="-127"/>
              </a:rPr>
              <a:t>name</a:t>
            </a:r>
            <a:r>
              <a:rPr lang="en-US" altLang="ko-KR" sz="2400" smtClean="0">
                <a:ea typeface="굴림" charset="-127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smtClean="0">
                <a:ea typeface="굴림" charset="-127"/>
              </a:rPr>
              <a:t>long fpathconf(int </a:t>
            </a:r>
            <a:r>
              <a:rPr lang="en-US" altLang="ko-KR" sz="2400" i="1" smtClean="0">
                <a:ea typeface="굴림" charset="-127"/>
              </a:rPr>
              <a:t>filedes</a:t>
            </a:r>
            <a:r>
              <a:rPr lang="en-US" altLang="ko-KR" sz="2400" smtClean="0">
                <a:ea typeface="굴림" charset="-127"/>
              </a:rPr>
              <a:t>, int </a:t>
            </a:r>
            <a:r>
              <a:rPr lang="en-US" altLang="ko-KR" sz="2400" i="1" smtClean="0">
                <a:ea typeface="굴림" charset="-127"/>
              </a:rPr>
              <a:t>name</a:t>
            </a:r>
            <a:r>
              <a:rPr lang="en-US" altLang="ko-KR" sz="2400" smtClean="0">
                <a:ea typeface="굴림" charset="-127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charset="-127"/>
              </a:rPr>
              <a:t>The name argument (Figure 2.10 &amp; 2.11)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latin typeface="Arial" charset="0"/>
                <a:ea typeface="굴림" charset="-127"/>
              </a:rPr>
              <a:t>…</a:t>
            </a:r>
            <a:endParaRPr lang="en-US" altLang="ko-KR" smtClean="0">
              <a:ea typeface="굴림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_SC_ARG_MAX	max length of arguments to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exec</a:t>
            </a:r>
            <a:r>
              <a:rPr lang="en-US" altLang="ko-KR" sz="2000" smtClean="0">
                <a:ea typeface="굴림" charset="-127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_SC_CHILD_MAX	max no. of processes per real user ID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_SC_CLK_TCK	no. of clock ticks per second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_SC_OPEN_MAX	max no. of open files per process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latin typeface="Arial" charset="0"/>
                <a:ea typeface="굴림" charset="-127"/>
              </a:rPr>
              <a:t>…</a:t>
            </a:r>
            <a:endParaRPr lang="en-US" altLang="ko-KR" sz="2000" smtClean="0">
              <a:ea typeface="굴림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_PC_NAME_MAX	max no. of bytes in a filename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_PC_PATH_MAX	max no. of bytes in a relative pathname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latin typeface="Arial" charset="0"/>
                <a:ea typeface="굴림" charset="-127"/>
              </a:rPr>
              <a:t>…</a:t>
            </a:r>
            <a:endParaRPr lang="en-US" altLang="ko-KR" sz="2000" smtClean="0">
              <a:ea typeface="굴림" charset="-127"/>
            </a:endParaRPr>
          </a:p>
        </p:txBody>
      </p:sp>
      <p:sp>
        <p:nvSpPr>
          <p:cNvPr id="103427" name="바닥글 개체 틀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0342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FA2CFC1-84D6-491B-8F09-E285D841454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Feature Test Macros</a:t>
            </a:r>
          </a:p>
        </p:txBody>
      </p:sp>
      <p:sp>
        <p:nvSpPr>
          <p:cNvPr id="1054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Feature test macros </a:t>
            </a:r>
            <a:r>
              <a:rPr lang="en-US" altLang="ko-KR" sz="2400" smtClean="0">
                <a:latin typeface="Arial" charset="0"/>
                <a:ea typeface="굴림" charset="-127"/>
              </a:rPr>
              <a:t>–</a:t>
            </a:r>
            <a:r>
              <a:rPr lang="en-US" altLang="ko-KR" sz="2400" smtClean="0">
                <a:ea typeface="굴림" charset="-127"/>
              </a:rPr>
              <a:t> no any implementation-defined limits</a:t>
            </a:r>
          </a:p>
          <a:p>
            <a:pPr>
              <a:lnSpc>
                <a:spcPct val="90000"/>
              </a:lnSpc>
            </a:pPr>
            <a:endParaRPr lang="en-US" altLang="ko-KR" sz="2400" smtClean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_POSIX_C_SOURCE and _XOPEN_SOURCE</a:t>
            </a:r>
          </a:p>
          <a:p>
            <a:pPr lvl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cc </a:t>
            </a:r>
            <a:r>
              <a:rPr lang="en-US" altLang="ko-KR" sz="2000" smtClean="0">
                <a:latin typeface="Arial" charset="0"/>
                <a:ea typeface="굴림" charset="-127"/>
              </a:rPr>
              <a:t>–</a:t>
            </a:r>
            <a:r>
              <a:rPr lang="en-US" altLang="ko-KR" sz="2000" smtClean="0">
                <a:ea typeface="굴림" charset="-127"/>
              </a:rPr>
              <a:t>D_POSIX_C_SOURCE=200112 file.c</a:t>
            </a:r>
          </a:p>
          <a:p>
            <a:pPr lvl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#define _POSIX_C_SOURCE 	200112</a:t>
            </a:r>
          </a:p>
          <a:p>
            <a:pPr lvl="1">
              <a:lnSpc>
                <a:spcPct val="90000"/>
              </a:lnSpc>
            </a:pPr>
            <a:endParaRPr lang="en-US" altLang="ko-KR" sz="2000" smtClean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__STDC__ - automatically defined by an ISO C compiler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ea typeface="굴림" charset="-127"/>
              </a:rPr>
              <a:t>#ifdef __STDC__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ea typeface="굴림" charset="-127"/>
              </a:rPr>
              <a:t>void *myfunc(const char *, int);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ea typeface="굴림" charset="-127"/>
              </a:rPr>
              <a:t>#else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ea typeface="굴림" charset="-127"/>
              </a:rPr>
              <a:t>void *myfunc();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ea typeface="굴림" charset="-127"/>
              </a:rPr>
              <a:t>#endif</a:t>
            </a:r>
          </a:p>
        </p:txBody>
      </p:sp>
      <p:sp>
        <p:nvSpPr>
          <p:cNvPr id="105475" name="바닥글 개체 틀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0547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7C6855-7BF0-4310-A15B-D7CB08B7F90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Primitive System Data Type</a:t>
            </a:r>
          </a:p>
        </p:txBody>
      </p:sp>
      <p:sp>
        <p:nvSpPr>
          <p:cNvPr id="1075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 smtClean="0">
                <a:ea typeface="굴림" charset="-127"/>
              </a:rPr>
              <a:t>&lt;sys/types.h&gt; defines some implementation-dependent data types.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caddr_t	core address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clock_t	counter of clock ticks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comp_t 	compressed clock ticks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dev_t	device numbers (major and minor)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fd_set	file descriptors sets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fpos_t	file position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gid_t	numeric group IDs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ino_t	i-node numbers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latin typeface="Arial" charset="0"/>
                <a:ea typeface="굴림" charset="-127"/>
              </a:rPr>
              <a:t>…</a:t>
            </a:r>
            <a:endParaRPr lang="en-US" altLang="ko-KR" sz="2000" smtClean="0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400" smtClean="0">
                <a:ea typeface="굴림" charset="-127"/>
              </a:rPr>
              <a:t>Major and minor device numbers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Historically, 8 bits for both major and minor device no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Solaris: 14 bits for the major and 18 bits for the minor</a:t>
            </a:r>
          </a:p>
        </p:txBody>
      </p:sp>
      <p:sp>
        <p:nvSpPr>
          <p:cNvPr id="107523" name="바닥글 개체 틀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0752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533161-D66E-4F75-9F79-7E875FA81CF4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>
                <a:ea typeface="굴림" charset="-127"/>
              </a:rPr>
              <a:t>Introduction</a:t>
            </a:r>
          </a:p>
        </p:txBody>
      </p:sp>
      <p:sp>
        <p:nvSpPr>
          <p:cNvPr id="78850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ea typeface="굴림" charset="-127"/>
              </a:rPr>
              <a:t>Proliferation of versions and differences leading to various </a:t>
            </a:r>
            <a:r>
              <a:rPr lang="en-US" altLang="ko-KR" sz="2000" smtClean="0">
                <a:ea typeface="굴림" charset="-127"/>
                <a:sym typeface="Wingdings" pitchFamily="2" charset="2"/>
              </a:rPr>
              <a:t>standardization efforts</a:t>
            </a:r>
            <a:endParaRPr lang="en-US" altLang="ko-KR" sz="2000" smtClean="0">
              <a:ea typeface="굴림" charset="-127"/>
            </a:endParaRPr>
          </a:p>
          <a:p>
            <a:r>
              <a:rPr lang="en-US" altLang="ko-KR" sz="2000" smtClean="0">
                <a:ea typeface="굴림" charset="-127"/>
              </a:rPr>
              <a:t>Standardization</a:t>
            </a:r>
          </a:p>
          <a:p>
            <a:pPr lvl="1"/>
            <a:r>
              <a:rPr lang="en-US" altLang="ko-KR" sz="1600" smtClean="0">
                <a:ea typeface="굴림" charset="-127"/>
              </a:rPr>
              <a:t>ISO C</a:t>
            </a:r>
          </a:p>
          <a:p>
            <a:pPr lvl="1"/>
            <a:r>
              <a:rPr lang="en-US" altLang="ko-KR" sz="1600" smtClean="0">
                <a:ea typeface="굴림" charset="-127"/>
              </a:rPr>
              <a:t>IEEE POSIX</a:t>
            </a:r>
          </a:p>
          <a:p>
            <a:pPr lvl="1"/>
            <a:r>
              <a:rPr lang="en-US" altLang="ko-KR" sz="1600" smtClean="0">
                <a:ea typeface="굴림" charset="-127"/>
              </a:rPr>
              <a:t>The Single UNIX Specification</a:t>
            </a:r>
          </a:p>
          <a:p>
            <a:pPr lvl="1"/>
            <a:r>
              <a:rPr lang="en-US" altLang="ko-KR" sz="1600" smtClean="0">
                <a:ea typeface="굴림" charset="-127"/>
              </a:rPr>
              <a:t>FIPS</a:t>
            </a:r>
          </a:p>
          <a:p>
            <a:r>
              <a:rPr lang="en-US" altLang="ko-KR" sz="2000" smtClean="0">
                <a:ea typeface="굴림" charset="-127"/>
              </a:rPr>
              <a:t>Unix Implementations</a:t>
            </a:r>
          </a:p>
          <a:p>
            <a:pPr lvl="1"/>
            <a:r>
              <a:rPr lang="en-US" altLang="ko-KR" sz="1600" smtClean="0">
                <a:ea typeface="굴림" charset="-127"/>
              </a:rPr>
              <a:t>System V Release 4</a:t>
            </a:r>
          </a:p>
          <a:p>
            <a:pPr lvl="1"/>
            <a:r>
              <a:rPr lang="en-US" altLang="ko-KR" sz="1600" smtClean="0">
                <a:ea typeface="굴림" charset="-127"/>
              </a:rPr>
              <a:t>4.4BSD</a:t>
            </a:r>
          </a:p>
          <a:p>
            <a:pPr lvl="1"/>
            <a:r>
              <a:rPr lang="en-US" altLang="ko-KR" sz="1600" smtClean="0">
                <a:ea typeface="굴림" charset="-127"/>
              </a:rPr>
              <a:t>FreeBSD</a:t>
            </a:r>
          </a:p>
          <a:p>
            <a:pPr lvl="1"/>
            <a:r>
              <a:rPr lang="en-US" altLang="ko-KR" sz="1600" smtClean="0">
                <a:ea typeface="굴림" charset="-127"/>
              </a:rPr>
              <a:t>Linux</a:t>
            </a:r>
          </a:p>
          <a:p>
            <a:pPr lvl="1"/>
            <a:r>
              <a:rPr lang="en-US" altLang="ko-KR" sz="1600" smtClean="0">
                <a:ea typeface="굴림" charset="-127"/>
              </a:rPr>
              <a:t>Mac OS X</a:t>
            </a:r>
          </a:p>
          <a:p>
            <a:pPr lvl="1"/>
            <a:r>
              <a:rPr lang="en-US" altLang="ko-KR" sz="1600" smtClean="0">
                <a:ea typeface="굴림" charset="-127"/>
              </a:rPr>
              <a:t>Solaris</a:t>
            </a:r>
            <a:endParaRPr lang="ko-KR" altLang="en-US" smtClean="0"/>
          </a:p>
        </p:txBody>
      </p:sp>
      <p:sp>
        <p:nvSpPr>
          <p:cNvPr id="78851" name="바닥글 개체 틀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7885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C3F0E8-E814-41C0-B79C-B1DAF0B24DC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ISO C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mtClean="0">
                <a:ea typeface="굴림" charset="-127"/>
              </a:rPr>
              <a:t>ANSI Standard X3.159-1989 for the C programming language</a:t>
            </a:r>
          </a:p>
          <a:p>
            <a:pPr lvl="1">
              <a:lnSpc>
                <a:spcPct val="90000"/>
              </a:lnSpc>
            </a:pPr>
            <a:r>
              <a:rPr lang="en-US" altLang="ko-KR" smtClean="0">
                <a:ea typeface="굴림" charset="-127"/>
              </a:rPr>
              <a:t>ANSI: American National Standards Institute</a:t>
            </a:r>
          </a:p>
          <a:p>
            <a:pPr lvl="1">
              <a:lnSpc>
                <a:spcPct val="90000"/>
              </a:lnSpc>
            </a:pPr>
            <a:r>
              <a:rPr lang="en-US" altLang="ko-KR" smtClean="0">
                <a:ea typeface="굴림" charset="-127"/>
              </a:rPr>
              <a:t>ISO/IEC 9899:1990 </a:t>
            </a:r>
          </a:p>
          <a:p>
            <a:pPr lvl="2">
              <a:lnSpc>
                <a:spcPct val="90000"/>
              </a:lnSpc>
            </a:pPr>
            <a:r>
              <a:rPr lang="en-US" altLang="ko-KR" smtClean="0">
                <a:ea typeface="굴림" charset="-127"/>
              </a:rPr>
              <a:t>International Organization for Standardization (ISO)</a:t>
            </a:r>
          </a:p>
          <a:p>
            <a:pPr>
              <a:lnSpc>
                <a:spcPct val="90000"/>
              </a:lnSpc>
            </a:pPr>
            <a:r>
              <a:rPr lang="en-US" altLang="ko-KR" smtClean="0">
                <a:ea typeface="굴림" charset="-127"/>
              </a:rPr>
              <a:t>Portability of conforming C programs to a wide variety of operating systems, not just the Unix system</a:t>
            </a:r>
          </a:p>
          <a:p>
            <a:pPr>
              <a:lnSpc>
                <a:spcPct val="90000"/>
              </a:lnSpc>
            </a:pPr>
            <a:r>
              <a:rPr lang="en-US" altLang="ko-KR" smtClean="0">
                <a:ea typeface="굴림" charset="-127"/>
              </a:rPr>
              <a:t>The syntax and semantics of the programming language and a standard library</a:t>
            </a:r>
          </a:p>
          <a:p>
            <a:pPr>
              <a:lnSpc>
                <a:spcPct val="90000"/>
              </a:lnSpc>
            </a:pPr>
            <a:r>
              <a:rPr lang="en-US" altLang="ko-KR" smtClean="0">
                <a:ea typeface="굴림" charset="-127"/>
              </a:rPr>
              <a:t>ISO/IEC 9899:1999</a:t>
            </a:r>
          </a:p>
        </p:txBody>
      </p:sp>
      <p:sp>
        <p:nvSpPr>
          <p:cNvPr id="80899" name="바닥글 개체 틀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8090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1987B4-706D-438E-AE09-53BE48CB0D8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ISO C Standard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300" smtClean="0">
                <a:ea typeface="굴림" charset="-127"/>
              </a:rPr>
              <a:t>&lt;assert.h&gt;		verify program assertion</a:t>
            </a:r>
          </a:p>
          <a:p>
            <a:pPr>
              <a:lnSpc>
                <a:spcPct val="80000"/>
              </a:lnSpc>
            </a:pPr>
            <a:r>
              <a:rPr lang="en-US" altLang="ko-KR" sz="1300" smtClean="0">
                <a:ea typeface="굴림" charset="-127"/>
              </a:rPr>
              <a:t>&lt;complex.h&gt;		complex arithmetic support</a:t>
            </a:r>
          </a:p>
          <a:p>
            <a:pPr>
              <a:lnSpc>
                <a:spcPct val="80000"/>
              </a:lnSpc>
            </a:pPr>
            <a:r>
              <a:rPr lang="en-US" altLang="ko-KR" sz="1300" smtClean="0">
                <a:ea typeface="굴림" charset="-127"/>
              </a:rPr>
              <a:t>&lt;ctype.h&gt;		character types</a:t>
            </a:r>
          </a:p>
          <a:p>
            <a:pPr>
              <a:lnSpc>
                <a:spcPct val="80000"/>
              </a:lnSpc>
            </a:pPr>
            <a:r>
              <a:rPr lang="en-US" altLang="ko-KR" sz="1300" smtClean="0">
                <a:ea typeface="굴림" charset="-127"/>
              </a:rPr>
              <a:t>&lt;errno.h&gt;		error codes</a:t>
            </a:r>
          </a:p>
          <a:p>
            <a:pPr>
              <a:lnSpc>
                <a:spcPct val="80000"/>
              </a:lnSpc>
            </a:pPr>
            <a:r>
              <a:rPr lang="en-US" altLang="ko-KR" sz="1300" smtClean="0">
                <a:ea typeface="굴림" charset="-127"/>
              </a:rPr>
              <a:t>&lt;fenv.h&gt;		floating-point environment</a:t>
            </a:r>
          </a:p>
          <a:p>
            <a:pPr>
              <a:lnSpc>
                <a:spcPct val="80000"/>
              </a:lnSpc>
            </a:pPr>
            <a:r>
              <a:rPr lang="en-US" altLang="ko-KR" sz="1300" smtClean="0">
                <a:ea typeface="굴림" charset="-127"/>
              </a:rPr>
              <a:t>&lt;float.h&gt;		floating-point constants</a:t>
            </a:r>
          </a:p>
          <a:p>
            <a:pPr>
              <a:lnSpc>
                <a:spcPct val="80000"/>
              </a:lnSpc>
            </a:pPr>
            <a:r>
              <a:rPr lang="en-US" altLang="ko-KR" sz="1300" smtClean="0">
                <a:ea typeface="굴림" charset="-127"/>
              </a:rPr>
              <a:t>&lt;inttypes.h&gt;		integer type format conversion</a:t>
            </a:r>
          </a:p>
          <a:p>
            <a:pPr>
              <a:lnSpc>
                <a:spcPct val="80000"/>
              </a:lnSpc>
            </a:pPr>
            <a:r>
              <a:rPr lang="en-US" altLang="ko-KR" sz="1300" smtClean="0">
                <a:ea typeface="굴림" charset="-127"/>
              </a:rPr>
              <a:t>&lt;iso646.h&gt;		alternate relational operator macros</a:t>
            </a:r>
          </a:p>
          <a:p>
            <a:pPr>
              <a:lnSpc>
                <a:spcPct val="80000"/>
              </a:lnSpc>
            </a:pPr>
            <a:r>
              <a:rPr lang="en-US" altLang="ko-KR" sz="1300" smtClean="0">
                <a:ea typeface="굴림" charset="-127"/>
              </a:rPr>
              <a:t>&lt;limits.h&gt;		implementation constants</a:t>
            </a:r>
          </a:p>
          <a:p>
            <a:pPr>
              <a:lnSpc>
                <a:spcPct val="80000"/>
              </a:lnSpc>
            </a:pPr>
            <a:r>
              <a:rPr lang="en-US" altLang="ko-KR" sz="1300" smtClean="0">
                <a:ea typeface="굴림" charset="-127"/>
              </a:rPr>
              <a:t>&lt;locale.h&gt;		locale categories</a:t>
            </a:r>
          </a:p>
          <a:p>
            <a:pPr>
              <a:lnSpc>
                <a:spcPct val="80000"/>
              </a:lnSpc>
            </a:pPr>
            <a:r>
              <a:rPr lang="en-US" altLang="ko-KR" sz="1300" smtClean="0">
                <a:ea typeface="굴림" charset="-127"/>
              </a:rPr>
              <a:t>&lt;math.h&gt;		mathematical constants</a:t>
            </a:r>
          </a:p>
          <a:p>
            <a:pPr>
              <a:lnSpc>
                <a:spcPct val="80000"/>
              </a:lnSpc>
            </a:pPr>
            <a:r>
              <a:rPr lang="en-US" altLang="ko-KR" sz="1300" smtClean="0">
                <a:ea typeface="굴림" charset="-127"/>
              </a:rPr>
              <a:t>&lt;setjmp.h&gt;		nonlocal goto</a:t>
            </a:r>
          </a:p>
          <a:p>
            <a:pPr>
              <a:lnSpc>
                <a:spcPct val="80000"/>
              </a:lnSpc>
            </a:pPr>
            <a:r>
              <a:rPr lang="en-US" altLang="ko-KR" sz="1300" smtClean="0">
                <a:ea typeface="굴림" charset="-127"/>
              </a:rPr>
              <a:t>&lt;signal.h&gt;		signals</a:t>
            </a:r>
          </a:p>
          <a:p>
            <a:pPr>
              <a:lnSpc>
                <a:spcPct val="80000"/>
              </a:lnSpc>
            </a:pPr>
            <a:r>
              <a:rPr lang="en-US" altLang="ko-KR" sz="1300" smtClean="0">
                <a:ea typeface="굴림" charset="-127"/>
              </a:rPr>
              <a:t>&lt;stdarg.h&gt;		variable argument lists</a:t>
            </a:r>
          </a:p>
          <a:p>
            <a:pPr>
              <a:lnSpc>
                <a:spcPct val="80000"/>
              </a:lnSpc>
            </a:pPr>
            <a:r>
              <a:rPr lang="en-US" altLang="ko-KR" sz="1300" smtClean="0">
                <a:ea typeface="굴림" charset="-127"/>
              </a:rPr>
              <a:t>&lt;stdbool.h&gt;		boolean type and values</a:t>
            </a:r>
          </a:p>
          <a:p>
            <a:pPr>
              <a:lnSpc>
                <a:spcPct val="80000"/>
              </a:lnSpc>
            </a:pPr>
            <a:r>
              <a:rPr lang="en-US" altLang="ko-KR" sz="1300" smtClean="0">
                <a:ea typeface="굴림" charset="-127"/>
              </a:rPr>
              <a:t>&lt;stddef.h&gt;		standard definitions</a:t>
            </a:r>
          </a:p>
          <a:p>
            <a:pPr>
              <a:lnSpc>
                <a:spcPct val="80000"/>
              </a:lnSpc>
            </a:pPr>
            <a:r>
              <a:rPr lang="en-US" altLang="ko-KR" sz="1300" smtClean="0">
                <a:ea typeface="굴림" charset="-127"/>
              </a:rPr>
              <a:t>&lt;stdint.h&gt;		integer types</a:t>
            </a:r>
          </a:p>
          <a:p>
            <a:pPr>
              <a:lnSpc>
                <a:spcPct val="80000"/>
              </a:lnSpc>
            </a:pPr>
            <a:r>
              <a:rPr lang="en-US" altLang="ko-KR" sz="1300" smtClean="0">
                <a:ea typeface="굴림" charset="-127"/>
              </a:rPr>
              <a:t>&lt;stdio.h&gt;		standard I/O library</a:t>
            </a:r>
          </a:p>
          <a:p>
            <a:pPr>
              <a:lnSpc>
                <a:spcPct val="80000"/>
              </a:lnSpc>
            </a:pPr>
            <a:r>
              <a:rPr lang="en-US" altLang="ko-KR" sz="1300" smtClean="0">
                <a:ea typeface="굴림" charset="-127"/>
              </a:rPr>
              <a:t>&lt;stdlib.h&gt;		utility functions</a:t>
            </a:r>
          </a:p>
          <a:p>
            <a:pPr>
              <a:lnSpc>
                <a:spcPct val="80000"/>
              </a:lnSpc>
            </a:pPr>
            <a:r>
              <a:rPr lang="en-US" altLang="ko-KR" sz="1300" smtClean="0">
                <a:ea typeface="굴림" charset="-127"/>
              </a:rPr>
              <a:t>&lt;string.h&gt;		string operations</a:t>
            </a:r>
          </a:p>
          <a:p>
            <a:pPr>
              <a:lnSpc>
                <a:spcPct val="80000"/>
              </a:lnSpc>
            </a:pPr>
            <a:r>
              <a:rPr lang="en-US" altLang="ko-KR" sz="1300" smtClean="0">
                <a:ea typeface="굴림" charset="-127"/>
              </a:rPr>
              <a:t>&lt;tgmath.h&gt;		type-generic math macros</a:t>
            </a:r>
          </a:p>
          <a:p>
            <a:pPr>
              <a:lnSpc>
                <a:spcPct val="80000"/>
              </a:lnSpc>
            </a:pPr>
            <a:r>
              <a:rPr lang="en-US" altLang="ko-KR" sz="1300" smtClean="0">
                <a:ea typeface="굴림" charset="-127"/>
              </a:rPr>
              <a:t>&lt;time.h&gt;		time and date</a:t>
            </a:r>
          </a:p>
          <a:p>
            <a:pPr>
              <a:lnSpc>
                <a:spcPct val="80000"/>
              </a:lnSpc>
            </a:pPr>
            <a:r>
              <a:rPr lang="en-US" altLang="ko-KR" sz="1300" smtClean="0">
                <a:ea typeface="굴림" charset="-127"/>
              </a:rPr>
              <a:t>&lt;wchar.h&gt;		extended multibyte and wide character support</a:t>
            </a:r>
          </a:p>
          <a:p>
            <a:pPr>
              <a:lnSpc>
                <a:spcPct val="80000"/>
              </a:lnSpc>
            </a:pPr>
            <a:r>
              <a:rPr lang="en-US" altLang="ko-KR" sz="1300" smtClean="0">
                <a:ea typeface="굴림" charset="-127"/>
              </a:rPr>
              <a:t>&lt;wctype.h&gt;		wide character classification and mapping support</a:t>
            </a:r>
          </a:p>
        </p:txBody>
      </p:sp>
      <p:sp>
        <p:nvSpPr>
          <p:cNvPr id="82947" name="바닥글 개체 틀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8294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36D4C8-F697-4C83-995E-321B88BC3C7B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IEEE POSIX</a:t>
            </a:r>
          </a:p>
        </p:txBody>
      </p:sp>
      <p:sp>
        <p:nvSpPr>
          <p:cNvPr id="84994" name="Rectangle 4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 smtClean="0">
                <a:ea typeface="굴림" charset="-127"/>
              </a:rPr>
              <a:t>POSIX (Portable Operating System Interface) </a:t>
            </a:r>
          </a:p>
          <a:p>
            <a:pPr>
              <a:lnSpc>
                <a:spcPct val="80000"/>
              </a:lnSpc>
            </a:pPr>
            <a:r>
              <a:rPr lang="en-US" altLang="ko-KR" sz="2400" smtClean="0">
                <a:latin typeface="Arial" charset="0"/>
                <a:ea typeface="굴림" charset="-127"/>
              </a:rPr>
              <a:t>“</a:t>
            </a:r>
            <a:r>
              <a:rPr lang="en-US" altLang="ko-KR" sz="2400" smtClean="0">
                <a:ea typeface="굴림" charset="-127"/>
              </a:rPr>
              <a:t>POSIX compliant</a:t>
            </a:r>
            <a:r>
              <a:rPr lang="en-US" altLang="ko-KR" sz="2400" smtClean="0">
                <a:latin typeface="Arial" charset="0"/>
                <a:ea typeface="굴림" charset="-127"/>
              </a:rPr>
              <a:t>”</a:t>
            </a:r>
            <a:r>
              <a:rPr lang="en-US" altLang="ko-KR" sz="2400" smtClean="0">
                <a:ea typeface="굴림" charset="-127"/>
              </a:rPr>
              <a:t> </a:t>
            </a:r>
            <a:r>
              <a:rPr lang="en-US" altLang="ko-KR" sz="2400" smtClean="0">
                <a:latin typeface="Arial" charset="0"/>
                <a:ea typeface="굴림" charset="-127"/>
              </a:rPr>
              <a:t>–</a:t>
            </a:r>
            <a:r>
              <a:rPr lang="en-US" altLang="ko-KR" sz="2400" smtClean="0">
                <a:ea typeface="굴림" charset="-127"/>
              </a:rPr>
              <a:t> not restricted to Unix and Unix-like systems</a:t>
            </a:r>
          </a:p>
          <a:p>
            <a:pPr>
              <a:lnSpc>
                <a:spcPct val="80000"/>
              </a:lnSpc>
            </a:pPr>
            <a:r>
              <a:rPr lang="en-US" altLang="ko-KR" sz="2400" smtClean="0">
                <a:ea typeface="굴림" charset="-127"/>
              </a:rPr>
              <a:t>No distinction bet</a:t>
            </a:r>
            <a:r>
              <a:rPr lang="en-US" altLang="ko-KR" sz="2400" smtClean="0">
                <a:latin typeface="Arial" charset="0"/>
                <a:ea typeface="굴림" charset="-127"/>
              </a:rPr>
              <a:t>’</a:t>
            </a:r>
            <a:r>
              <a:rPr lang="en-US" altLang="ko-KR" sz="2400" smtClean="0">
                <a:ea typeface="굴림" charset="-127"/>
              </a:rPr>
              <a:t>n sys calls and lib functions</a:t>
            </a:r>
          </a:p>
          <a:p>
            <a:pPr>
              <a:lnSpc>
                <a:spcPct val="80000"/>
              </a:lnSpc>
            </a:pPr>
            <a:r>
              <a:rPr lang="en-US" altLang="ko-KR" sz="2400" smtClean="0">
                <a:ea typeface="굴림" charset="-127"/>
              </a:rPr>
              <a:t>POSIX.1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Originally IEEE Std 1003.1-1988 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Revision published as IEEE Std 1003.1 </a:t>
            </a:r>
            <a:r>
              <a:rPr lang="en-US" altLang="ko-KR" sz="2000" smtClean="0">
                <a:latin typeface="Arial" charset="0"/>
                <a:ea typeface="굴림" charset="-127"/>
              </a:rPr>
              <a:t>–</a:t>
            </a:r>
            <a:r>
              <a:rPr lang="en-US" altLang="ko-KR" sz="2000" smtClean="0">
                <a:ea typeface="굴림" charset="-127"/>
              </a:rPr>
              <a:t> 1990 and ISO/IEC 9945-1:1990 </a:t>
            </a:r>
            <a:r>
              <a:rPr lang="en-US" altLang="ko-KR" sz="2000" smtClean="0">
                <a:ea typeface="굴림" charset="-127"/>
                <a:sym typeface="Wingdings" pitchFamily="2" charset="2"/>
              </a:rPr>
              <a:t> </a:t>
            </a:r>
            <a:r>
              <a:rPr lang="en-US" altLang="ko-KR" sz="2000" b="1" smtClean="0">
                <a:ea typeface="굴림" charset="-127"/>
                <a:sym typeface="Wingdings" pitchFamily="2" charset="2"/>
              </a:rPr>
              <a:t>POSIX.1</a:t>
            </a:r>
            <a:endParaRPr lang="en-US" altLang="ko-KR" sz="2000" b="1" smtClean="0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400" smtClean="0">
                <a:ea typeface="굴림" charset="-127"/>
              </a:rPr>
              <a:t>IEEE Std 1003.1 </a:t>
            </a:r>
            <a:r>
              <a:rPr lang="en-US" altLang="ko-KR" sz="2400" smtClean="0">
                <a:latin typeface="Arial" charset="0"/>
                <a:ea typeface="굴림" charset="-127"/>
              </a:rPr>
              <a:t>–</a:t>
            </a:r>
            <a:r>
              <a:rPr lang="en-US" altLang="ko-KR" sz="2400" smtClean="0">
                <a:ea typeface="굴림" charset="-127"/>
              </a:rPr>
              <a:t> 2001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Several 1003.1 amendments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1003.2 standard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Portions of the Single UNIX Specification (SUS)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ISO/IEC 9899:1999, Programming Languages </a:t>
            </a:r>
            <a:r>
              <a:rPr lang="en-US" altLang="ko-KR" sz="2000" smtClean="0">
                <a:latin typeface="Arial" charset="0"/>
                <a:ea typeface="굴림" charset="-127"/>
              </a:rPr>
              <a:t>–</a:t>
            </a:r>
            <a:r>
              <a:rPr lang="en-US" altLang="ko-KR" sz="2000" smtClean="0">
                <a:ea typeface="굴림" charset="-127"/>
              </a:rPr>
              <a:t> C </a:t>
            </a:r>
          </a:p>
          <a:p>
            <a:pPr>
              <a:lnSpc>
                <a:spcPct val="80000"/>
              </a:lnSpc>
            </a:pPr>
            <a:r>
              <a:rPr lang="en-US" altLang="ko-KR" sz="2400" smtClean="0">
                <a:ea typeface="굴림" charset="-127"/>
              </a:rPr>
              <a:t>Required &amp; optional headers in Figure 2.2, 2.3, and 2.4</a:t>
            </a:r>
          </a:p>
        </p:txBody>
      </p:sp>
      <p:sp>
        <p:nvSpPr>
          <p:cNvPr id="84995" name="바닥글 개체 틀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8499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311EE07-F82D-4FFF-9ADB-CF190E77724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POSIX.1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200" smtClean="0">
                <a:ea typeface="굴림" charset="-127"/>
              </a:rPr>
              <a:t>&lt;dirent.h&gt;		directory entries</a:t>
            </a:r>
          </a:p>
          <a:p>
            <a:pPr>
              <a:lnSpc>
                <a:spcPct val="80000"/>
              </a:lnSpc>
            </a:pPr>
            <a:r>
              <a:rPr lang="en-US" altLang="ko-KR" sz="1200" smtClean="0">
                <a:ea typeface="굴림" charset="-127"/>
              </a:rPr>
              <a:t>&lt;fcntl.h&gt;		file control</a:t>
            </a:r>
          </a:p>
          <a:p>
            <a:pPr>
              <a:lnSpc>
                <a:spcPct val="80000"/>
              </a:lnSpc>
            </a:pPr>
            <a:r>
              <a:rPr lang="en-US" altLang="ko-KR" sz="1200" smtClean="0">
                <a:ea typeface="굴림" charset="-127"/>
              </a:rPr>
              <a:t>&lt;fnmatch.h&gt;		filename-matching types</a:t>
            </a:r>
          </a:p>
          <a:p>
            <a:pPr>
              <a:lnSpc>
                <a:spcPct val="80000"/>
              </a:lnSpc>
            </a:pPr>
            <a:r>
              <a:rPr lang="en-US" altLang="ko-KR" sz="1200" smtClean="0">
                <a:ea typeface="굴림" charset="-127"/>
              </a:rPr>
              <a:t>&lt;glob.h&gt;		pathname pattern-matching types</a:t>
            </a:r>
          </a:p>
          <a:p>
            <a:pPr>
              <a:lnSpc>
                <a:spcPct val="80000"/>
              </a:lnSpc>
            </a:pPr>
            <a:r>
              <a:rPr lang="en-US" altLang="ko-KR" sz="1200" smtClean="0">
                <a:ea typeface="굴림" charset="-127"/>
              </a:rPr>
              <a:t>&lt;grp.h&gt;		group file</a:t>
            </a:r>
          </a:p>
          <a:p>
            <a:pPr>
              <a:lnSpc>
                <a:spcPct val="80000"/>
              </a:lnSpc>
            </a:pPr>
            <a:r>
              <a:rPr lang="en-US" altLang="ko-KR" sz="1200" smtClean="0">
                <a:ea typeface="굴림" charset="-127"/>
              </a:rPr>
              <a:t>&lt;netdb.h&gt;		network database operations</a:t>
            </a:r>
          </a:p>
          <a:p>
            <a:pPr>
              <a:lnSpc>
                <a:spcPct val="80000"/>
              </a:lnSpc>
            </a:pPr>
            <a:r>
              <a:rPr lang="en-US" altLang="ko-KR" sz="1200" smtClean="0">
                <a:ea typeface="굴림" charset="-127"/>
              </a:rPr>
              <a:t>&lt;pwd.h&gt;		password file</a:t>
            </a:r>
          </a:p>
          <a:p>
            <a:pPr>
              <a:lnSpc>
                <a:spcPct val="80000"/>
              </a:lnSpc>
            </a:pPr>
            <a:r>
              <a:rPr lang="en-US" altLang="ko-KR" sz="1200" smtClean="0">
                <a:ea typeface="굴림" charset="-127"/>
              </a:rPr>
              <a:t>&lt;regex.h&gt;		regular expressions</a:t>
            </a:r>
          </a:p>
          <a:p>
            <a:pPr>
              <a:lnSpc>
                <a:spcPct val="80000"/>
              </a:lnSpc>
            </a:pPr>
            <a:r>
              <a:rPr lang="en-US" altLang="ko-KR" sz="1200" smtClean="0">
                <a:ea typeface="굴림" charset="-127"/>
              </a:rPr>
              <a:t>&lt;tar.h&gt;			tar archive values</a:t>
            </a:r>
          </a:p>
          <a:p>
            <a:pPr>
              <a:lnSpc>
                <a:spcPct val="80000"/>
              </a:lnSpc>
            </a:pPr>
            <a:r>
              <a:rPr lang="en-US" altLang="ko-KR" sz="1200" smtClean="0">
                <a:ea typeface="굴림" charset="-127"/>
              </a:rPr>
              <a:t>&lt;termios.h&gt;		terminal I/O</a:t>
            </a:r>
          </a:p>
          <a:p>
            <a:pPr>
              <a:lnSpc>
                <a:spcPct val="80000"/>
              </a:lnSpc>
            </a:pPr>
            <a:r>
              <a:rPr lang="en-US" altLang="ko-KR" sz="1200" smtClean="0">
                <a:ea typeface="굴림" charset="-127"/>
              </a:rPr>
              <a:t>&lt;unistd.h&gt;		symbolic constants</a:t>
            </a:r>
          </a:p>
          <a:p>
            <a:pPr>
              <a:lnSpc>
                <a:spcPct val="80000"/>
              </a:lnSpc>
            </a:pPr>
            <a:r>
              <a:rPr lang="en-US" altLang="ko-KR" sz="1200" smtClean="0">
                <a:ea typeface="굴림" charset="-127"/>
              </a:rPr>
              <a:t>&lt;utime.h&gt;		file times</a:t>
            </a:r>
          </a:p>
          <a:p>
            <a:pPr>
              <a:lnSpc>
                <a:spcPct val="80000"/>
              </a:lnSpc>
            </a:pPr>
            <a:r>
              <a:rPr lang="en-US" altLang="ko-KR" sz="1200" smtClean="0">
                <a:ea typeface="굴림" charset="-127"/>
              </a:rPr>
              <a:t>&lt;wordexp.h&gt;		word-expansion types</a:t>
            </a:r>
          </a:p>
          <a:p>
            <a:pPr>
              <a:lnSpc>
                <a:spcPct val="80000"/>
              </a:lnSpc>
            </a:pPr>
            <a:r>
              <a:rPr lang="en-US" altLang="ko-KR" sz="1200" smtClean="0">
                <a:ea typeface="굴림" charset="-127"/>
              </a:rPr>
              <a:t>&lt;arpa/inet.h&gt;		Internet definitions</a:t>
            </a:r>
          </a:p>
          <a:p>
            <a:pPr>
              <a:lnSpc>
                <a:spcPct val="80000"/>
              </a:lnSpc>
            </a:pPr>
            <a:r>
              <a:rPr lang="en-US" altLang="ko-KR" sz="1200" smtClean="0">
                <a:ea typeface="굴림" charset="-127"/>
              </a:rPr>
              <a:t>&lt;net/if.h&gt;		socket local interfaces</a:t>
            </a:r>
          </a:p>
          <a:p>
            <a:pPr>
              <a:lnSpc>
                <a:spcPct val="80000"/>
              </a:lnSpc>
            </a:pPr>
            <a:r>
              <a:rPr lang="en-US" altLang="ko-KR" sz="1200" smtClean="0">
                <a:ea typeface="굴림" charset="-127"/>
              </a:rPr>
              <a:t>&lt;netinet/in.h&gt;		Internet address family</a:t>
            </a:r>
          </a:p>
          <a:p>
            <a:pPr>
              <a:lnSpc>
                <a:spcPct val="80000"/>
              </a:lnSpc>
            </a:pPr>
            <a:r>
              <a:rPr lang="en-US" altLang="ko-KR" sz="1200" smtClean="0">
                <a:ea typeface="굴림" charset="-127"/>
              </a:rPr>
              <a:t>&lt;netinet/tcp.h&gt;		Transmission Control Protocol definitions</a:t>
            </a:r>
          </a:p>
          <a:p>
            <a:pPr>
              <a:lnSpc>
                <a:spcPct val="80000"/>
              </a:lnSpc>
            </a:pPr>
            <a:r>
              <a:rPr lang="en-US" altLang="ko-KR" sz="1200" smtClean="0">
                <a:ea typeface="굴림" charset="-127"/>
              </a:rPr>
              <a:t>&lt;sys/mman.h&gt;		memory management declarations</a:t>
            </a:r>
          </a:p>
          <a:p>
            <a:pPr>
              <a:lnSpc>
                <a:spcPct val="80000"/>
              </a:lnSpc>
            </a:pPr>
            <a:r>
              <a:rPr lang="en-US" altLang="ko-KR" sz="1200" smtClean="0">
                <a:ea typeface="굴림" charset="-127"/>
              </a:rPr>
              <a:t>&lt;sys/select.h&gt;		select function</a:t>
            </a:r>
          </a:p>
          <a:p>
            <a:pPr>
              <a:lnSpc>
                <a:spcPct val="80000"/>
              </a:lnSpc>
            </a:pPr>
            <a:r>
              <a:rPr lang="en-US" altLang="ko-KR" sz="1200" smtClean="0">
                <a:ea typeface="굴림" charset="-127"/>
              </a:rPr>
              <a:t>&lt;sys/socket.h&gt;		sockets interface</a:t>
            </a:r>
          </a:p>
          <a:p>
            <a:pPr>
              <a:lnSpc>
                <a:spcPct val="80000"/>
              </a:lnSpc>
            </a:pPr>
            <a:r>
              <a:rPr lang="en-US" altLang="ko-KR" sz="1200" smtClean="0">
                <a:ea typeface="굴림" charset="-127"/>
              </a:rPr>
              <a:t>&lt;sys/stat.h&gt;		file status</a:t>
            </a:r>
          </a:p>
          <a:p>
            <a:pPr>
              <a:lnSpc>
                <a:spcPct val="80000"/>
              </a:lnSpc>
            </a:pPr>
            <a:r>
              <a:rPr lang="en-US" altLang="ko-KR" sz="1200" smtClean="0">
                <a:ea typeface="굴림" charset="-127"/>
              </a:rPr>
              <a:t>&lt;sys/times.h&gt;		process time</a:t>
            </a:r>
          </a:p>
          <a:p>
            <a:pPr>
              <a:lnSpc>
                <a:spcPct val="80000"/>
              </a:lnSpc>
            </a:pPr>
            <a:r>
              <a:rPr lang="en-US" altLang="ko-KR" sz="1200" smtClean="0">
                <a:ea typeface="굴림" charset="-127"/>
              </a:rPr>
              <a:t>&lt;sys/types.h&gt;		primitive system data types</a:t>
            </a:r>
          </a:p>
          <a:p>
            <a:pPr>
              <a:lnSpc>
                <a:spcPct val="80000"/>
              </a:lnSpc>
            </a:pPr>
            <a:r>
              <a:rPr lang="en-US" altLang="ko-KR" sz="1200" smtClean="0">
                <a:ea typeface="굴림" charset="-127"/>
              </a:rPr>
              <a:t>&lt;sys/un.h&gt;		UNIX domain socket definitions</a:t>
            </a:r>
          </a:p>
          <a:p>
            <a:pPr>
              <a:lnSpc>
                <a:spcPct val="80000"/>
              </a:lnSpc>
            </a:pPr>
            <a:r>
              <a:rPr lang="en-US" altLang="ko-KR" sz="1200" smtClean="0">
                <a:ea typeface="굴림" charset="-127"/>
              </a:rPr>
              <a:t>&lt;sys/utsname.h&gt;		system name</a:t>
            </a:r>
          </a:p>
          <a:p>
            <a:pPr>
              <a:lnSpc>
                <a:spcPct val="80000"/>
              </a:lnSpc>
            </a:pPr>
            <a:r>
              <a:rPr lang="en-US" altLang="ko-KR" sz="1200" smtClean="0">
                <a:ea typeface="굴림" charset="-127"/>
              </a:rPr>
              <a:t>&lt;sys/wait.h&gt;		process control</a:t>
            </a:r>
          </a:p>
        </p:txBody>
      </p:sp>
      <p:sp>
        <p:nvSpPr>
          <p:cNvPr id="87043" name="바닥글 개체 틀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8704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C74E04-371A-4F64-A048-F8A7BD3A468F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The Single UNIX Specification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>
                <a:ea typeface="굴림" charset="-127"/>
              </a:rPr>
              <a:t>X/Open System Interface (XSI)</a:t>
            </a:r>
          </a:p>
          <a:p>
            <a:pPr lvl="1"/>
            <a:r>
              <a:rPr lang="en-US" altLang="ko-KR" sz="2000" smtClean="0">
                <a:ea typeface="굴림" charset="-127"/>
              </a:rPr>
              <a:t>A superset of the POSIX.1 standard</a:t>
            </a:r>
          </a:p>
          <a:p>
            <a:pPr lvl="1"/>
            <a:r>
              <a:rPr lang="en-US" altLang="ko-KR" sz="2000" smtClean="0">
                <a:ea typeface="굴림" charset="-127"/>
              </a:rPr>
              <a:t>Only XSI-conforming implementations can be called UNIX systems.</a:t>
            </a:r>
          </a:p>
          <a:p>
            <a:pPr lvl="1"/>
            <a:r>
              <a:rPr lang="en-US" altLang="ko-KR" sz="2000" smtClean="0">
                <a:ea typeface="굴림" charset="-127"/>
              </a:rPr>
              <a:t>SUSv1 (a.k.a. Spec 1170) in 1994</a:t>
            </a:r>
          </a:p>
          <a:p>
            <a:pPr lvl="1"/>
            <a:r>
              <a:rPr lang="en-US" altLang="ko-KR" sz="2000" smtClean="0">
                <a:ea typeface="굴림" charset="-127"/>
              </a:rPr>
              <a:t>SUSv2 in 1997 added support for threads, real-time interfaces, 64-bit processing, large files, and enhanced multibyte character processing.</a:t>
            </a:r>
          </a:p>
          <a:p>
            <a:pPr lvl="1"/>
            <a:r>
              <a:rPr lang="en-US" altLang="ko-KR" sz="2000" smtClean="0">
                <a:ea typeface="굴림" charset="-127"/>
              </a:rPr>
              <a:t>SUSv3 in 2001</a:t>
            </a:r>
          </a:p>
          <a:p>
            <a:pPr lvl="2"/>
            <a:r>
              <a:rPr lang="en-US" altLang="ko-KR" sz="1800" smtClean="0">
                <a:ea typeface="굴림" charset="-127"/>
              </a:rPr>
              <a:t>Base Specifications (the same as the IEEE Std 1003.1-2001)</a:t>
            </a:r>
          </a:p>
          <a:p>
            <a:pPr lvl="3"/>
            <a:r>
              <a:rPr lang="en-US" altLang="ko-KR" sz="1600" smtClean="0">
                <a:ea typeface="굴림" charset="-127"/>
              </a:rPr>
              <a:t>Base Definitions, System Interfaces, Shell and Utilities, and Rationale</a:t>
            </a:r>
          </a:p>
          <a:p>
            <a:pPr lvl="2"/>
            <a:r>
              <a:rPr lang="en-US" altLang="ko-KR" sz="1800" smtClean="0">
                <a:ea typeface="굴림" charset="-127"/>
              </a:rPr>
              <a:t>X/Open Curses Issue 4, Version 2</a:t>
            </a:r>
          </a:p>
          <a:p>
            <a:pPr lvl="1"/>
            <a:r>
              <a:rPr lang="en-US" altLang="ko-KR" sz="2000" smtClean="0">
                <a:ea typeface="굴림" charset="-127"/>
              </a:rPr>
              <a:t>SUSv3 2004 Edition</a:t>
            </a:r>
          </a:p>
        </p:txBody>
      </p:sp>
      <p:sp>
        <p:nvSpPr>
          <p:cNvPr id="89091" name="바닥글 개체 틀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8909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4610D3A-207A-4094-9021-3E3E23469F6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Unix Family Tree</a:t>
            </a:r>
          </a:p>
        </p:txBody>
      </p:sp>
      <p:pic>
        <p:nvPicPr>
          <p:cNvPr id="91138" name="Picture 6" descr="unixhistory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481388" y="1371600"/>
            <a:ext cx="3175000" cy="4760913"/>
          </a:xfrm>
        </p:spPr>
      </p:pic>
      <p:sp>
        <p:nvSpPr>
          <p:cNvPr id="91139" name="바닥글 개체 틀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00200"/>
            <a:ext cx="3276600" cy="4760913"/>
          </a:xfrm>
        </p:spPr>
        <p:txBody>
          <a:bodyPr/>
          <a:lstStyle/>
          <a:p>
            <a:r>
              <a:rPr lang="en-US" altLang="ko-KR" sz="2400" smtClean="0">
                <a:ea typeface="굴림" charset="-127"/>
              </a:rPr>
              <a:t>http://www.isk.kth.se/kursinfo/6b2019/for/f1/unixhistory.gif</a:t>
            </a:r>
          </a:p>
        </p:txBody>
      </p:sp>
      <p:sp>
        <p:nvSpPr>
          <p:cNvPr id="91141" name="슬라이드 번호 개체 틀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EF7208-B15E-4DB1-B6DB-DD3A162F085A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System V Release 4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1989 by AT&amp;T</a:t>
            </a:r>
            <a:r>
              <a:rPr lang="en-US" altLang="ko-KR" smtClean="0">
                <a:latin typeface="Arial" charset="0"/>
                <a:ea typeface="굴림" charset="-127"/>
              </a:rPr>
              <a:t>’</a:t>
            </a:r>
            <a:r>
              <a:rPr lang="en-US" altLang="ko-KR" smtClean="0">
                <a:ea typeface="굴림" charset="-127"/>
              </a:rPr>
              <a:t>s Unix System Laboratories</a:t>
            </a:r>
          </a:p>
          <a:p>
            <a:r>
              <a:rPr lang="en-US" altLang="ko-KR" smtClean="0">
                <a:ea typeface="굴림" charset="-127"/>
              </a:rPr>
              <a:t>A merging of SVR3.2, SunOS, 4.3BSD, and Xenix</a:t>
            </a:r>
          </a:p>
          <a:p>
            <a:r>
              <a:rPr lang="en-US" altLang="ko-KR" smtClean="0">
                <a:ea typeface="굴림" charset="-127"/>
              </a:rPr>
              <a:t>POSIX 1003.1 and X/OPEN XPG3 compliant</a:t>
            </a:r>
          </a:p>
          <a:p>
            <a:r>
              <a:rPr lang="en-US" altLang="ko-KR" smtClean="0">
                <a:ea typeface="굴림" charset="-127"/>
              </a:rPr>
              <a:t>SVID (System V Interface Definition) </a:t>
            </a:r>
          </a:p>
          <a:p>
            <a:pPr lvl="1"/>
            <a:r>
              <a:rPr lang="en-US" altLang="ko-KR" smtClean="0">
                <a:ea typeface="굴림" charset="-127"/>
              </a:rPr>
              <a:t>Issue 3 defines functionality to qualify as SVR4</a:t>
            </a:r>
          </a:p>
          <a:p>
            <a:endParaRPr lang="en-US" altLang="ko-KR" smtClean="0">
              <a:ea typeface="굴림" charset="-127"/>
            </a:endParaRPr>
          </a:p>
          <a:p>
            <a:endParaRPr lang="ko-KR" altLang="en-US" smtClean="0">
              <a:ea typeface="굴림" charset="-127"/>
            </a:endParaRPr>
          </a:p>
        </p:txBody>
      </p:sp>
      <p:sp>
        <p:nvSpPr>
          <p:cNvPr id="93187" name="바닥글 개체 틀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318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0385B8-D343-4A92-B098-F125ED4C21AA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-chl2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Blends-chl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-chl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-chl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-chl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-chl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-chl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lends-chl">
  <a:themeElements>
    <a:clrScheme name="2_Blends-chl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_Blends-ch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2_Blends-chl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-chl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-chl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-chl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-chl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-chl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Blends-chl">
  <a:themeElements>
    <a:clrScheme name="3_Blends-chl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3_Blends-ch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3_Blends-chl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ends-chl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ends-chl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-chl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-chl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-chl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Blends-chl">
  <a:themeElements>
    <a:clrScheme name="4_Blends-chl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4_Blends-ch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4_Blends-chl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ends-chl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ends-chl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-chl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-chl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-chl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sys-prog</Template>
  <TotalTime>157</TotalTime>
  <Words>953</Words>
  <Application>Microsoft Office PowerPoint</Application>
  <PresentationFormat>화면 슬라이드 쇼(4:3)</PresentationFormat>
  <Paragraphs>247</Paragraphs>
  <Slides>16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6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1_Blends-chl2</vt:lpstr>
      <vt:lpstr>1_Custom Design</vt:lpstr>
      <vt:lpstr>Custom Design</vt:lpstr>
      <vt:lpstr>2_Blends-chl</vt:lpstr>
      <vt:lpstr>3_Blends-chl</vt:lpstr>
      <vt:lpstr>4_Blends-chl</vt:lpstr>
      <vt:lpstr>UNIX Standardization and Implementations</vt:lpstr>
      <vt:lpstr>Introduction</vt:lpstr>
      <vt:lpstr>ISO C</vt:lpstr>
      <vt:lpstr>ISO C Standard</vt:lpstr>
      <vt:lpstr>IEEE POSIX</vt:lpstr>
      <vt:lpstr>POSIX.1</vt:lpstr>
      <vt:lpstr>The Single UNIX Specification</vt:lpstr>
      <vt:lpstr>Unix Family Tree</vt:lpstr>
      <vt:lpstr>System V Release 4</vt:lpstr>
      <vt:lpstr>4.4BSD</vt:lpstr>
      <vt:lpstr>Other Implementations</vt:lpstr>
      <vt:lpstr>Limits</vt:lpstr>
      <vt:lpstr>&lt;limits.h&gt; </vt:lpstr>
      <vt:lpstr>Run-time Limits</vt:lpstr>
      <vt:lpstr>Feature Test Macros</vt:lpstr>
      <vt:lpstr>Primitive System Data Type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차재혁</cp:lastModifiedBy>
  <cp:revision>24</cp:revision>
  <dcterms:created xsi:type="dcterms:W3CDTF">2006-10-05T04:04:58Z</dcterms:created>
  <dcterms:modified xsi:type="dcterms:W3CDTF">2013-09-05T04:35:45Z</dcterms:modified>
</cp:coreProperties>
</file>