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48"/>
  </p:notesMasterIdLst>
  <p:sldIdLst>
    <p:sldId id="263" r:id="rId7"/>
    <p:sldId id="265" r:id="rId8"/>
    <p:sldId id="268" r:id="rId9"/>
    <p:sldId id="269" r:id="rId10"/>
    <p:sldId id="270" r:id="rId11"/>
    <p:sldId id="300" r:id="rId12"/>
    <p:sldId id="271" r:id="rId13"/>
    <p:sldId id="272" r:id="rId14"/>
    <p:sldId id="273" r:id="rId15"/>
    <p:sldId id="274" r:id="rId16"/>
    <p:sldId id="275" r:id="rId17"/>
    <p:sldId id="276" r:id="rId18"/>
    <p:sldId id="301" r:id="rId19"/>
    <p:sldId id="277" r:id="rId20"/>
    <p:sldId id="278" r:id="rId21"/>
    <p:sldId id="302" r:id="rId22"/>
    <p:sldId id="279" r:id="rId23"/>
    <p:sldId id="303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4" r:id="rId37"/>
    <p:sldId id="292" r:id="rId38"/>
    <p:sldId id="293" r:id="rId39"/>
    <p:sldId id="294" r:id="rId40"/>
    <p:sldId id="295" r:id="rId41"/>
    <p:sldId id="305" r:id="rId42"/>
    <p:sldId id="296" r:id="rId43"/>
    <p:sldId id="297" r:id="rId44"/>
    <p:sldId id="298" r:id="rId45"/>
    <p:sldId id="299" r:id="rId46"/>
    <p:sldId id="310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1024" autoAdjust="0"/>
  </p:normalViewPr>
  <p:slideViewPr>
    <p:cSldViewPr>
      <p:cViewPr varScale="1">
        <p:scale>
          <a:sx n="72" d="100"/>
          <a:sy n="72" d="100"/>
        </p:scale>
        <p:origin x="-4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981219-09EA-495C-BD67-2E672AF3342F}" type="datetimeFigureOut">
              <a:rPr lang="ko-KR" altLang="en-US"/>
              <a:pPr>
                <a:defRPr/>
              </a:pPr>
              <a:t>2013-10-14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51D07A-E52F-428B-8684-8B5984C570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66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A831EF-7E4B-4C5D-B282-B0A30AFDAD2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FB7EAC-D5C7-4670-BDB6-AE907C8D8F7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4D9EF5-DB17-4403-A703-2EAC7396562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623825-0AFC-4F63-BC0C-BA7ED8EBB55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F_OK : test for existence of file</a:t>
            </a: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67171-0A8E-485C-9733-B59CB9A3BF9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FAF9B3-AABE-4518-A372-8AEF4C533C2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0B137-C45D-432F-A9D6-3EA00696516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5D0C5-65F8-4734-8803-8AEDC9A9DA8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F0D7F-33F9-4DA6-99CC-8374200B04A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74FC9-FEEC-4E70-BA96-63A10BD3EA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71514-2922-46C6-AB27-075D57AFDA3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28833-E050-405F-B75F-B3B2E397F1D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15F10-9B74-4032-A4D7-89E52B3843E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9E1EF8-63DA-4BAB-B26B-ACEA349FD81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7BE89-BA2B-438C-A95E-B5813AEDE39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27DB94-963E-4A2B-BEA7-656A0CD035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D7A492-78AF-433C-A6EB-36C133D6AFE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4BFB6E-D30B-4064-BECB-1F9CF3F96B7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02CDDB-385A-4A6F-B396-EF9E151E13A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4B24F-B257-43BB-919B-9DF07F2872A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CBBAA8-689F-422C-B35C-5EA01A1AE03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1E9DD2-A41D-4F58-A114-ADCE7E9A37C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5B819-6F04-4F70-B2B1-6C9C09E949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78F643-93DB-4960-BC79-AF41AD078E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64BFB-238B-4284-AA25-32691F22986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A4F4E-D44C-419C-AE8B-744E32DD2A1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E2723C-1770-44AB-AEC6-7A8CFB5C9FB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27ED5D-7795-46CB-B69F-AA66C14F2EF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42B99B-B090-4C33-A717-125729391BE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860CB3-154A-40EB-B777-D77A8818F28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A8AA61-E63B-4F9D-9B70-4B167E7B0B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788437-D0D7-47D6-9764-37146C67735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360739-31F8-4D31-A7F7-A62C58F57C9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0EA6E8-BF01-4BCA-947F-2A43E56E7C7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W –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7496"/>
            <a:ext cx="6400800" cy="278130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A296D6-5532-4D24-AD3B-4BFE90DEB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2A2BD-B498-4E2C-94A1-C89670C560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4A458-15A5-46C3-87B9-BB41499070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22EF-71E3-4311-82E9-3569710E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EE5A0-545B-4EEF-94CC-3F0AC290E5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A99B0-6002-4A1A-BEC7-86B29D8F97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A6B3-E13F-4ED2-A293-64BBDA2563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3D93-C175-4DDA-A90F-3F51FD6913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40DA-963B-46E9-B1F1-555A876CEC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BDC0C-9F78-485A-B33B-055D91256D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24A40-E2DB-48F2-81C5-2E4052B6E2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DAA50-D2D4-4F72-AE77-468D3AE0B9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2BC7-BBE4-4998-8A5F-73D39026AB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DE73-6317-4535-89B4-3525B69EE4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24233-C9FD-4FC0-84D7-90411C60EA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03E0B-A925-48D7-830E-B0053074E6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39908-DBD7-4F94-BAB3-EB13CAA78D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165B-CD94-444F-9438-BA865C9926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6F8-046B-4AAC-AC3A-BA6436BA5D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B422B-AD14-4201-B4C1-15EC9A06C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6007E-633A-4C76-B441-F2B3049EB4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D99FA-B679-4BB4-941D-0EB6781189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88327-82C6-4C50-A2A2-72CE6CF27E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277F-95D7-4800-9449-AFF4FA7816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CC982-ADC1-4030-BC34-17B361A0FC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1B1F-9A69-4D96-BBFE-9DC8D60231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50245-3DE2-41E2-A775-4E33C2C2CF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24EB9-DF1E-4AF4-8DB0-A6CD12C145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AFB34F8-894A-4EB6-93ED-9EEE9ABFB8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4911D-8EF0-4706-8DE5-EE77842E6F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C6A-41C9-4BF3-BA9D-436B588416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357BA-84DD-4635-9F35-7702989AB5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F76-9256-4F06-9223-7917CE4748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B673E-8F0D-4093-863B-E9F41918BA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DA9E-2D9D-417D-8E6B-828BEFE766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26937-F5AC-4ADF-AA95-D206FE1679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BF22-29B8-4FB7-BD3E-F3230D4725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3A47-28D5-4F37-95DD-2271398044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D15A-A0DF-4502-9BC2-3F69069BD3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3B0AD-3AEB-42ED-A821-C83010B3A9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2DDF824-3E4C-411B-A97D-058EF96865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A9EE-8E9E-4F2F-9B0C-E33CC4306A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F441-A389-42E7-BA73-D003BF9E1B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2D93-F6B3-4AA9-9C49-16CAC8C0DE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7EA61-D740-4406-80D0-1387FEAAF7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F7809-BA92-46B2-8383-7670D7E7AC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59B27-15F0-4352-9BD6-0615D1DA8F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D7FA6-9D4E-496E-A20F-7B17D28D1C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CE771-622A-4799-AE28-50AEE2D05A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7223-E1E4-4719-95FC-3AFBA7A469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B4E8D-FDC7-4A3E-BB29-0BFD3CCF03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BF220-590D-4A36-9EAC-357B6FECE9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8A7D37-981D-437B-B845-413CFB9273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2442C-50F4-446E-8711-F966672479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5BA26-0E75-489D-A78D-7291D9EDD8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3F1E9-5BC0-45D7-80D1-22C409AD36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803F7-A4F5-4ADF-AFE4-36FEABF7D0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E9E38-9088-4B45-AE2C-1FCD29952F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F35DF-9905-4B8B-AE7E-E2B6CA473F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50685-8A29-451D-941B-0642591CE9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CA055-F996-43F8-B0E8-2320F739D6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BE53C-5185-43A8-A974-C87CCA4807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1E24-FABD-4CFF-B968-D6FEDFB787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FF5D8-1D5D-4785-9448-B7C89D0360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888E-2E2A-434B-90A0-890FB09839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13E71-717D-4B5A-81C3-07BD1C4B41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4722825" cy="1162050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43636" y="1428736"/>
            <a:ext cx="29368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0236-E5C6-47B1-9DA8-ABAF2C810B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493268F8-E595-44B6-BD3F-369C419709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</a:rPr>
              <a:t>System</a:t>
            </a:r>
            <a:r>
              <a:rPr kumimoji="0" lang="en-US" altLang="ko-KR" sz="1400">
                <a:latin typeface="+mn-lt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771" r:id="rId3"/>
    <p:sldLayoutId id="2147483826" r:id="rId4"/>
    <p:sldLayoutId id="2147483827" r:id="rId5"/>
    <p:sldLayoutId id="2147483828" r:id="rId6"/>
    <p:sldLayoutId id="2147483770" r:id="rId7"/>
    <p:sldLayoutId id="2147483769" r:id="rId8"/>
    <p:sldLayoutId id="2147483829" r:id="rId9"/>
    <p:sldLayoutId id="2147483768" r:id="rId10"/>
    <p:sldLayoutId id="2147483767" r:id="rId11"/>
    <p:sldLayoutId id="21474838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F1DA2D1D-4B0B-4599-93E1-06CB4C3B12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9E927BBD-E1C3-4379-819E-753804BB0E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2A182ED3-F27E-4D53-8FD8-2E470A21DB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B492CBD1-2526-494C-98E9-31D9124FDA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3" r:id="rId2"/>
    <p:sldLayoutId id="2147483812" r:id="rId3"/>
    <p:sldLayoutId id="2147483811" r:id="rId4"/>
    <p:sldLayoutId id="2147483810" r:id="rId5"/>
    <p:sldLayoutId id="2147483809" r:id="rId6"/>
    <p:sldLayoutId id="2147483808" r:id="rId7"/>
    <p:sldLayoutId id="2147483807" r:id="rId8"/>
    <p:sldLayoutId id="2147483806" r:id="rId9"/>
    <p:sldLayoutId id="2147483805" r:id="rId10"/>
    <p:sldLayoutId id="214748380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</a:endParaRPr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2F3DC90A-6097-42A0-BAFA-024D102F21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3" r:id="rId2"/>
    <p:sldLayoutId id="2147483822" r:id="rId3"/>
    <p:sldLayoutId id="2147483821" r:id="rId4"/>
    <p:sldLayoutId id="2147483820" r:id="rId5"/>
    <p:sldLayoutId id="2147483819" r:id="rId6"/>
    <p:sldLayoutId id="2147483818" r:id="rId7"/>
    <p:sldLayoutId id="2147483817" r:id="rId8"/>
    <p:sldLayoutId id="2147483816" r:id="rId9"/>
    <p:sldLayoutId id="2147483815" r:id="rId10"/>
    <p:sldLayoutId id="214748381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access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umask.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changemod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unlink.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zap.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ftw4.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devrdev.c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file/filetype.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Files and Directories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048000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ea typeface="굴림" charset="-127"/>
              </a:rPr>
              <a:t>시스템 프로그래밍</a:t>
            </a:r>
            <a:endParaRPr lang="en-US" altLang="ko-KR" sz="2000" dirty="0" smtClean="0">
              <a:ea typeface="굴림" charset="-127"/>
            </a:endParaRPr>
          </a:p>
          <a:p>
            <a:pPr eaLnBrk="1" hangingPunct="1"/>
            <a:endParaRPr lang="en-US" altLang="ko-KR" sz="2000" dirty="0" smtClean="0">
              <a:ea typeface="굴림" charset="-127"/>
            </a:endParaRPr>
          </a:p>
          <a:p>
            <a:pPr eaLnBrk="1" hangingPunct="1"/>
            <a:r>
              <a:rPr lang="en-US" altLang="ko-KR" sz="2000" dirty="0" smtClean="0">
                <a:ea typeface="굴림" charset="-127"/>
              </a:rPr>
              <a:t>Fall 2013</a:t>
            </a:r>
          </a:p>
          <a:p>
            <a:pPr eaLnBrk="1" hangingPunct="1"/>
            <a:endParaRPr lang="en-US" altLang="ko-KR" sz="2000" dirty="0" smtClean="0">
              <a:ea typeface="굴림" charset="-127"/>
            </a:endParaRPr>
          </a:p>
          <a:p>
            <a:pPr eaLnBrk="1" hangingPunct="1"/>
            <a:r>
              <a:rPr lang="en-US" altLang="ko-KR" sz="2000" dirty="0" smtClean="0">
                <a:ea typeface="굴림" charset="-127"/>
              </a:rPr>
              <a:t>Div. Of Computer Science &amp; Engineering</a:t>
            </a:r>
          </a:p>
          <a:p>
            <a:pPr eaLnBrk="1" hangingPunct="1"/>
            <a:r>
              <a:rPr lang="en-US" altLang="ko-KR" sz="2000" dirty="0" err="1" smtClean="0">
                <a:ea typeface="굴림" charset="-127"/>
              </a:rPr>
              <a:t>Hanyang</a:t>
            </a:r>
            <a:r>
              <a:rPr lang="en-US" altLang="ko-KR" sz="2000" dirty="0" smtClean="0">
                <a:ea typeface="굴림" charset="-127"/>
              </a:rPr>
              <a:t> University</a:t>
            </a:r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3EA5C2-A9A8-4B9B-BC82-72C22723CF1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  <p:sp>
        <p:nvSpPr>
          <p:cNvPr id="7680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Access Permissions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user ID and group ID of </a:t>
            </a:r>
            <a:r>
              <a:rPr lang="en-US" altLang="ko-KR" b="1" smtClean="0">
                <a:ea typeface="굴림" charset="-127"/>
              </a:rPr>
              <a:t>the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effective user ID, effective group ID, and supplementary group IDs of </a:t>
            </a:r>
            <a:r>
              <a:rPr lang="en-US" altLang="ko-KR" b="1" smtClean="0">
                <a:ea typeface="굴림" charset="-127"/>
              </a:rPr>
              <a:t>the process</a:t>
            </a:r>
            <a:endParaRPr lang="en-US" altLang="ko-KR" b="1" smtClean="0">
              <a:latin typeface="Courier New" pitchFamily="49" charset="0"/>
              <a:ea typeface="굴림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맑은 고딕" pitchFamily="50" charset="-127"/>
              <a:buAutoNum type="arabicPeriod"/>
            </a:pPr>
            <a:r>
              <a:rPr lang="en-US" altLang="ko-KR" sz="2400" smtClean="0">
                <a:ea typeface="굴림" charset="-127"/>
              </a:rPr>
              <a:t>if the effective user ID is 0, </a:t>
            </a:r>
            <a:r>
              <a:rPr lang="en-US" altLang="ko-KR" sz="2400" smtClean="0">
                <a:latin typeface="Arial" charset="0"/>
                <a:ea typeface="굴림" charset="-127"/>
              </a:rPr>
              <a:t>…</a:t>
            </a: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맑은 고딕" pitchFamily="50" charset="-127"/>
              <a:buAutoNum type="arabicPeriod"/>
            </a:pPr>
            <a:r>
              <a:rPr lang="en-US" altLang="ko-KR" sz="2400" smtClean="0">
                <a:ea typeface="굴림" charset="-127"/>
              </a:rPr>
              <a:t>if the effective user ID equals the user ID, </a:t>
            </a:r>
            <a:r>
              <a:rPr lang="en-US" altLang="ko-KR" sz="2400" smtClean="0">
                <a:latin typeface="Arial" charset="0"/>
                <a:ea typeface="굴림" charset="-127"/>
              </a:rPr>
              <a:t>…</a:t>
            </a: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맑은 고딕" pitchFamily="50" charset="-127"/>
              <a:buAutoNum type="arabicPeriod"/>
            </a:pPr>
            <a:r>
              <a:rPr lang="en-US" altLang="ko-KR" sz="2400" smtClean="0">
                <a:ea typeface="굴림" charset="-127"/>
              </a:rPr>
              <a:t>if the effective group ID or one of supplementary group IDs equals the group ID, </a:t>
            </a:r>
            <a:r>
              <a:rPr lang="en-US" altLang="ko-KR" sz="2400" smtClean="0">
                <a:latin typeface="Arial" charset="0"/>
                <a:ea typeface="굴림" charset="-127"/>
              </a:rPr>
              <a:t>…</a:t>
            </a: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맑은 고딕" pitchFamily="50" charset="-127"/>
              <a:buAutoNum type="arabicPeriod"/>
            </a:pPr>
            <a:r>
              <a:rPr lang="en-US" altLang="ko-KR" sz="2400" smtClean="0">
                <a:ea typeface="굴림" charset="-127"/>
              </a:rPr>
              <a:t>if the appropriate other access permission bit is set, </a:t>
            </a:r>
            <a:r>
              <a:rPr lang="en-US" altLang="ko-KR" sz="2400" smtClean="0">
                <a:latin typeface="Arial" charset="0"/>
                <a:ea typeface="굴림" charset="-127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Arial" charset="0"/>
                <a:ea typeface="굴림" charset="-127"/>
              </a:rPr>
              <a:t>Q: what if permissions of ‘a.out’ are as follows?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Arial" charset="0"/>
                <a:ea typeface="굴림" charset="-127"/>
              </a:rPr>
              <a:t>-rw-rwx-r-x      a.out</a:t>
            </a:r>
          </a:p>
        </p:txBody>
      </p:sp>
      <p:sp>
        <p:nvSpPr>
          <p:cNvPr id="94211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4212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B98BE-3CAD-4B75-A357-35B409A0ACE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3200" smtClean="0">
                <a:ea typeface="굴림" charset="-127"/>
              </a:rPr>
              <a:t>Ownership of New Files and Directories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user ID of a new file is set to the effective user ID of the process.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POSIX.1 options for the group ID of a new file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The effective group ID of the process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The group ID of the containing directory</a:t>
            </a:r>
          </a:p>
          <a:p>
            <a:pPr lvl="2" eaLnBrk="1" hangingPunct="1"/>
            <a:r>
              <a:rPr lang="en-US" altLang="ko-KR" smtClean="0">
                <a:ea typeface="굴림" charset="-127"/>
              </a:rPr>
              <a:t>FreeBSD, Mac OS X 10.3</a:t>
            </a:r>
          </a:p>
          <a:p>
            <a:pPr lvl="2" eaLnBrk="1" hangingPunct="1"/>
            <a:r>
              <a:rPr lang="en-US" altLang="ko-KR" smtClean="0">
                <a:ea typeface="굴림" charset="-127"/>
              </a:rPr>
              <a:t>set-group-ID bit (Linux, Solaris)</a:t>
            </a:r>
          </a:p>
          <a:p>
            <a:pPr eaLnBrk="1" hangingPunct="1"/>
            <a:endParaRPr lang="ko-KR" altLang="en-US" smtClean="0">
              <a:ea typeface="굴림" charset="-127"/>
            </a:endParaRPr>
          </a:p>
        </p:txBody>
      </p:sp>
      <p:sp>
        <p:nvSpPr>
          <p:cNvPr id="9625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626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FEB04-9EDA-4527-848F-DC045CA0E78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access</a:t>
            </a:r>
            <a:r>
              <a:rPr lang="en-US" altLang="ko-KR" smtClean="0">
                <a:ea typeface="굴림" charset="-127"/>
              </a:rPr>
              <a:t> Function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access(const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400" smtClean="0">
                <a:ea typeface="굴림" charset="-127"/>
              </a:rPr>
              <a:t> *</a:t>
            </a:r>
            <a:r>
              <a:rPr lang="en-US" altLang="ko-KR" sz="2400" i="1" smtClean="0">
                <a:ea typeface="굴림" charset="-127"/>
              </a:rPr>
              <a:t>pathname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int </a:t>
            </a:r>
            <a:r>
              <a:rPr lang="en-US" altLang="ko-KR" sz="2400" i="1" smtClean="0">
                <a:ea typeface="굴림" charset="-127"/>
              </a:rPr>
              <a:t>mode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mode</a:t>
            </a:r>
            <a:r>
              <a:rPr lang="en-US" altLang="ko-KR" sz="2400" smtClean="0">
                <a:ea typeface="굴림" charset="-127"/>
              </a:rPr>
              <a:t>: R_OK, W_OK, X_OK, and F_OK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Accessibility test based on the </a:t>
            </a:r>
            <a:r>
              <a:rPr lang="en-US" altLang="ko-KR" sz="2400" b="1" smtClean="0">
                <a:ea typeface="굴림" charset="-127"/>
              </a:rPr>
              <a:t>real</a:t>
            </a:r>
            <a:r>
              <a:rPr lang="en-US" altLang="ko-KR" sz="2400" smtClean="0">
                <a:ea typeface="굴림" charset="-127"/>
              </a:rPr>
              <a:t> user ID/group ID to verify that the real user can access the given file.  </a:t>
            </a:r>
          </a:p>
          <a:p>
            <a:pPr eaLnBrk="1" hangingPunct="1"/>
            <a:r>
              <a:rPr lang="en-US" altLang="ko-KR" sz="2400" smtClean="0">
                <a:ea typeface="굴림" charset="-127"/>
                <a:hlinkClick r:id="rId3" action="ppaction://hlinkfile"/>
              </a:rPr>
              <a:t>Figure 4.8</a:t>
            </a:r>
            <a:endParaRPr lang="en-US" altLang="ko-KR" sz="16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9830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830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93D33-2F81-47A2-826A-662EE7C7D5A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Figure 4.8</a:t>
            </a:r>
            <a:endParaRPr lang="ko-KR" altLang="en-US" smtClean="0"/>
          </a:p>
        </p:txBody>
      </p:sp>
      <p:sp>
        <p:nvSpPr>
          <p:cNvPr id="101378" name="내용 개체 틀 6"/>
          <p:cNvSpPr>
            <a:spLocks noGrp="1"/>
          </p:cNvSpPr>
          <p:nvPr>
            <p:ph sz="half" idx="1"/>
          </p:nvPr>
        </p:nvSpPr>
        <p:spPr>
          <a:xfrm>
            <a:off x="1692275" y="1412875"/>
            <a:ext cx="4581525" cy="4760913"/>
          </a:xfrm>
        </p:spPr>
        <p:txBody>
          <a:bodyPr/>
          <a:lstStyle/>
          <a:p>
            <a:pPr eaLnBrk="1" hangingPunct="1"/>
            <a:r>
              <a:rPr lang="en-US" altLang="ko-KR" sz="1400" smtClean="0"/>
              <a:t>#include "apue.h“</a:t>
            </a:r>
          </a:p>
          <a:p>
            <a:pPr eaLnBrk="1" hangingPunct="1"/>
            <a:r>
              <a:rPr lang="en-US" altLang="ko-KR" sz="1400" smtClean="0"/>
              <a:t>#include &lt;fcntl.h&gt;</a:t>
            </a:r>
          </a:p>
          <a:p>
            <a:pPr eaLnBrk="1" hangingPunct="1"/>
            <a:endParaRPr lang="en-US" altLang="ko-KR" sz="1400" smtClean="0"/>
          </a:p>
          <a:p>
            <a:pPr eaLnBrk="1" hangingPunct="1"/>
            <a:r>
              <a:rPr lang="en-US" altLang="ko-KR" sz="1400" smtClean="0"/>
              <a:t>int main(int argc, char *argv[])</a:t>
            </a:r>
          </a:p>
          <a:p>
            <a:pPr eaLnBrk="1" hangingPunct="1"/>
            <a:r>
              <a:rPr lang="en-US" altLang="ko-KR" sz="1400" smtClean="0"/>
              <a:t>{</a:t>
            </a:r>
          </a:p>
          <a:p>
            <a:pPr eaLnBrk="1" hangingPunct="1"/>
            <a:r>
              <a:rPr lang="en-US" altLang="ko-KR" sz="1400" smtClean="0"/>
              <a:t>   if (argc != 2)</a:t>
            </a:r>
          </a:p>
          <a:p>
            <a:pPr eaLnBrk="1" hangingPunct="1"/>
            <a:r>
              <a:rPr lang="en-US" altLang="ko-KR" sz="1400" smtClean="0"/>
              <a:t>      err_quit("usage: a.out &lt;pathname&gt;");</a:t>
            </a:r>
          </a:p>
          <a:p>
            <a:pPr eaLnBrk="1" hangingPunct="1"/>
            <a:r>
              <a:rPr lang="en-US" altLang="ko-KR" sz="1400" smtClean="0"/>
              <a:t>   if (access(argv[1], R_OK) &lt; 0)</a:t>
            </a:r>
          </a:p>
          <a:p>
            <a:pPr eaLnBrk="1" hangingPunct="1"/>
            <a:r>
              <a:rPr lang="en-US" altLang="ko-KR" sz="1400" smtClean="0"/>
              <a:t>      err_ret("access error for %s", argv[1]);</a:t>
            </a:r>
          </a:p>
          <a:p>
            <a:pPr eaLnBrk="1" hangingPunct="1"/>
            <a:r>
              <a:rPr lang="en-US" altLang="ko-KR" sz="1400" smtClean="0"/>
              <a:t>   else</a:t>
            </a:r>
          </a:p>
          <a:p>
            <a:pPr eaLnBrk="1" hangingPunct="1"/>
            <a:r>
              <a:rPr lang="en-US" altLang="ko-KR" sz="1400" smtClean="0"/>
              <a:t>      printf("read access OK\n");</a:t>
            </a:r>
          </a:p>
          <a:p>
            <a:pPr eaLnBrk="1" hangingPunct="1"/>
            <a:endParaRPr lang="en-US" altLang="ko-KR" sz="1400" smtClean="0"/>
          </a:p>
          <a:p>
            <a:pPr eaLnBrk="1" hangingPunct="1"/>
            <a:r>
              <a:rPr lang="en-US" altLang="ko-KR" sz="1400" smtClean="0"/>
              <a:t>   if (open(argv[1], O_RDONLY) &lt; 0)</a:t>
            </a:r>
          </a:p>
          <a:p>
            <a:pPr eaLnBrk="1" hangingPunct="1"/>
            <a:r>
              <a:rPr lang="en-US" altLang="ko-KR" sz="1400" smtClean="0"/>
              <a:t>      err_ret("open error for %s", argv[1]);</a:t>
            </a:r>
          </a:p>
          <a:p>
            <a:pPr eaLnBrk="1" hangingPunct="1"/>
            <a:r>
              <a:rPr lang="en-US" altLang="ko-KR" sz="1400" smtClean="0"/>
              <a:t>   else</a:t>
            </a:r>
          </a:p>
          <a:p>
            <a:pPr eaLnBrk="1" hangingPunct="1"/>
            <a:r>
              <a:rPr lang="en-US" altLang="ko-KR" sz="1400" smtClean="0"/>
              <a:t>      printf("open for reading OK\n");</a:t>
            </a:r>
          </a:p>
          <a:p>
            <a:pPr eaLnBrk="1" hangingPunct="1"/>
            <a:endParaRPr lang="en-US" altLang="ko-KR" sz="1400" smtClean="0"/>
          </a:p>
          <a:p>
            <a:pPr eaLnBrk="1" hangingPunct="1"/>
            <a:r>
              <a:rPr lang="en-US" altLang="ko-KR" sz="1400" smtClean="0"/>
              <a:t>   exit(0);</a:t>
            </a:r>
          </a:p>
          <a:p>
            <a:pPr eaLnBrk="1" hangingPunct="1"/>
            <a:r>
              <a:rPr lang="en-US" altLang="ko-KR" sz="1400" smtClean="0"/>
              <a:t>}</a:t>
            </a:r>
            <a:endParaRPr lang="ko-KR" altLang="en-US" sz="1400" smtClean="0"/>
          </a:p>
        </p:txBody>
      </p:sp>
      <p:sp>
        <p:nvSpPr>
          <p:cNvPr id="100355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0356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0B6C7-973C-4FF3-AA44-24D99BBE528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access</a:t>
            </a:r>
            <a:r>
              <a:rPr lang="en-US" altLang="ko-KR" smtClean="0">
                <a:ea typeface="굴림" charset="-127"/>
              </a:rPr>
              <a:t> Function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ls –l a.out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-rwxrwxr-w 1 sar      15945  Nov 30 12:10 a.out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./a.out a.out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read access OK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open for reading OK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ls –l /etc/shadow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-r-------- 1 root     1315   Jul 17 2002 /etc/shadow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./a.out /etc/shadow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access error for /etc/shadow: Permission denied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open error for /etc/shadow: Permission denied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su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				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become superuser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Passwd:			       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enter superuser password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chown root a.out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change file’s user ID to root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chmod u+s a.out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and turn on set-user-ID bit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ls –l a.out			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check owner and SUID bit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-rw</a:t>
            </a:r>
            <a:r>
              <a:rPr lang="en-US" altLang="ko-KR" sz="1600" b="1" smtClean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s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rwxr-x 1 </a:t>
            </a:r>
            <a:r>
              <a:rPr lang="en-US" altLang="ko-KR" sz="1600" b="1" smtClean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root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	15945	Nov 30 12:10  a.out</a:t>
            </a:r>
            <a:endParaRPr lang="en-US" altLang="ko-KR" sz="1600" smtClean="0">
              <a:ea typeface="굴림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exit				</a:t>
            </a:r>
            <a:r>
              <a:rPr lang="en-US" altLang="ko-KR" sz="1600" i="1" smtClean="0">
                <a:latin typeface="Courier New" pitchFamily="49" charset="0"/>
                <a:ea typeface="굴림" charset="-127"/>
              </a:rPr>
              <a:t>go back to normal user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b="1" smtClean="0">
                <a:latin typeface="Courier New" pitchFamily="49" charset="0"/>
                <a:ea typeface="굴림" charset="-127"/>
              </a:rPr>
              <a:t>$ ./a.out  /etc/shadow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access error for /etc/shadow: Permission denied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open for reading OK</a:t>
            </a:r>
          </a:p>
        </p:txBody>
      </p:sp>
      <p:sp>
        <p:nvSpPr>
          <p:cNvPr id="10137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138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112F8-0F9C-4526-AE10-DC220566C2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umask</a:t>
            </a:r>
            <a:r>
              <a:rPr lang="en-US" altLang="ko-KR" smtClean="0">
                <a:ea typeface="굴림" charset="-127"/>
              </a:rPr>
              <a:t> Function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&lt;sys/stat.h&gt;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mode_t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umask(mode_t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cmask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It sets the file mode creation mask for the process and returns the previous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Any bits that are </a:t>
            </a:r>
            <a:r>
              <a:rPr lang="en-US" altLang="ko-KR" sz="2400" i="1" smtClean="0">
                <a:solidFill>
                  <a:srgbClr val="0070C0"/>
                </a:solidFill>
                <a:ea typeface="굴림" charset="-127"/>
              </a:rPr>
              <a:t>on</a:t>
            </a:r>
            <a:r>
              <a:rPr lang="en-US" altLang="ko-KR" sz="2400" smtClean="0">
                <a:ea typeface="굴림" charset="-127"/>
              </a:rPr>
              <a:t> in the file mode creation mask are turned </a:t>
            </a:r>
            <a:r>
              <a:rPr lang="en-US" altLang="ko-KR" sz="2400" i="1" smtClean="0">
                <a:solidFill>
                  <a:srgbClr val="0070C0"/>
                </a:solidFill>
                <a:ea typeface="굴림" charset="-127"/>
              </a:rPr>
              <a:t>off</a:t>
            </a:r>
            <a:r>
              <a:rPr lang="en-US" altLang="ko-KR" sz="2400" smtClean="0">
                <a:ea typeface="굴림" charset="-127"/>
              </a:rPr>
              <a:t> in the file</a:t>
            </a:r>
            <a:r>
              <a:rPr lang="en-US" altLang="ko-KR" sz="2400" smtClean="0">
                <a:latin typeface="Arial" charset="0"/>
                <a:ea typeface="굴림" charset="-127"/>
              </a:rPr>
              <a:t>’</a:t>
            </a:r>
            <a:r>
              <a:rPr lang="en-US" altLang="ko-KR" sz="2400" smtClean="0">
                <a:ea typeface="굴림" charset="-127"/>
              </a:rPr>
              <a:t>s </a:t>
            </a:r>
            <a:r>
              <a:rPr lang="en-US" altLang="ko-KR" sz="2400" i="1" smtClean="0">
                <a:ea typeface="굴림" charset="-127"/>
              </a:rPr>
              <a:t>mode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ea typeface="굴림" charset="-127"/>
                <a:hlinkClick r:id="rId3" action="ppaction://hlinkfile"/>
              </a:rPr>
              <a:t>Figure 4.9</a:t>
            </a: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2000" b="1" smtClean="0">
                <a:latin typeface="Courier New" pitchFamily="49" charset="0"/>
                <a:ea typeface="굴림" charset="-127"/>
              </a:rPr>
              <a:t>umask         </a:t>
            </a:r>
            <a:r>
              <a:rPr lang="en-US" altLang="ko-KR" sz="2000" i="1" smtClean="0">
                <a:ea typeface="굴림" charset="-127"/>
              </a:rPr>
              <a:t>first print the current file mode creation mask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002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2000" b="1" smtClean="0">
                <a:latin typeface="Courier New" pitchFamily="49" charset="0"/>
                <a:ea typeface="굴림" charset="-127"/>
              </a:rPr>
              <a:t>a.out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2000" b="1" smtClean="0">
                <a:latin typeface="Courier New" pitchFamily="49" charset="0"/>
                <a:ea typeface="굴림" charset="-127"/>
              </a:rPr>
              <a:t>ls –l foo bar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-rw-------  1   sar  0 Nov 16 16:23 bar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-rw-rw-rw-  1   sar  0 Nov 16 16:23 foo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2000" b="1" smtClean="0">
                <a:latin typeface="Courier New" pitchFamily="49" charset="0"/>
                <a:ea typeface="굴림" charset="-127"/>
              </a:rPr>
              <a:t>umask         </a:t>
            </a:r>
            <a:r>
              <a:rPr lang="en-US" altLang="ko-KR" sz="2000" i="1" smtClean="0">
                <a:ea typeface="굴림" charset="-127"/>
              </a:rPr>
              <a:t>see if the file mode creation mask changed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002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342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342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E30EA-C0FF-472F-A999-E1B9A53798F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Figure 4.9</a:t>
            </a:r>
            <a:endParaRPr lang="ko-KR" altLang="en-US" smtClean="0"/>
          </a:p>
        </p:txBody>
      </p:sp>
      <p:sp>
        <p:nvSpPr>
          <p:cNvPr id="107522" name="내용 개체 틀 5"/>
          <p:cNvSpPr>
            <a:spLocks noGrp="1"/>
          </p:cNvSpPr>
          <p:nvPr>
            <p:ph sz="half" idx="1"/>
          </p:nvPr>
        </p:nvSpPr>
        <p:spPr>
          <a:xfrm>
            <a:off x="1143000" y="1371600"/>
            <a:ext cx="7786688" cy="4760913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#include "apue.h“</a:t>
            </a:r>
          </a:p>
          <a:p>
            <a:pPr eaLnBrk="1" hangingPunct="1"/>
            <a:r>
              <a:rPr lang="en-US" altLang="ko-KR" sz="1600" smtClean="0"/>
              <a:t>#include &lt;fcntl.h&gt;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#define RWRWRW (S_IRUSR|S_IWUSR|S_IRGRP|S_IWGRP|S_IROTH|S_IWOTH)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int main(void)</a:t>
            </a:r>
          </a:p>
          <a:p>
            <a:pPr eaLnBrk="1" hangingPunct="1"/>
            <a:r>
              <a:rPr lang="en-US" altLang="ko-KR" sz="1600" smtClean="0"/>
              <a:t>{</a:t>
            </a:r>
          </a:p>
          <a:p>
            <a:pPr eaLnBrk="1" hangingPunct="1"/>
            <a:r>
              <a:rPr lang="en-US" altLang="ko-KR" sz="1600" smtClean="0"/>
              <a:t>   umask(0);</a:t>
            </a:r>
          </a:p>
          <a:p>
            <a:pPr eaLnBrk="1" hangingPunct="1"/>
            <a:r>
              <a:rPr lang="en-US" altLang="ko-KR" sz="1600" smtClean="0"/>
              <a:t>   if (creat("foo", RWRWRW) &lt; 0)</a:t>
            </a:r>
          </a:p>
          <a:p>
            <a:pPr eaLnBrk="1" hangingPunct="1"/>
            <a:r>
              <a:rPr lang="en-US" altLang="ko-KR" sz="1600" smtClean="0"/>
              <a:t>      err_sys("creat error for foo");</a:t>
            </a:r>
          </a:p>
          <a:p>
            <a:pPr eaLnBrk="1" hangingPunct="1"/>
            <a:r>
              <a:rPr lang="en-US" altLang="ko-KR" sz="1600" smtClean="0"/>
              <a:t>   umask(S_IRGRP | S_IWGRP | S_IROTH | S_IWOTH);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   if (creat("bar", RWRWRW) &lt; 0)</a:t>
            </a:r>
          </a:p>
          <a:p>
            <a:pPr eaLnBrk="1" hangingPunct="1"/>
            <a:r>
              <a:rPr lang="en-US" altLang="ko-KR" sz="1600" smtClean="0"/>
              <a:t>      err_sys("creat error for bar");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   exit(0);</a:t>
            </a:r>
          </a:p>
          <a:p>
            <a:pPr eaLnBrk="1" hangingPunct="1"/>
            <a:r>
              <a:rPr lang="en-US" altLang="ko-KR" sz="1600" smtClean="0"/>
              <a:t>}</a:t>
            </a:r>
            <a:endParaRPr lang="ko-KR" altLang="en-US" sz="1600" smtClean="0"/>
          </a:p>
        </p:txBody>
      </p:sp>
      <p:sp>
        <p:nvSpPr>
          <p:cNvPr id="10547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547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872A5C-7A4F-4856-B5E7-E397D75E042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Courier New" pitchFamily="49" charset="0"/>
                <a:ea typeface="굴림" charset="-127"/>
              </a:rPr>
              <a:t>chmod</a:t>
            </a:r>
            <a:r>
              <a:rPr lang="en-US" altLang="ko-KR" sz="4000" smtClean="0">
                <a:ea typeface="굴림" charset="-127"/>
              </a:rPr>
              <a:t> and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fchmod</a:t>
            </a:r>
            <a:r>
              <a:rPr lang="en-US" altLang="ko-KR" sz="4000" smtClean="0">
                <a:ea typeface="굴림" charset="-127"/>
              </a:rPr>
              <a:t> Functions</a:t>
            </a:r>
            <a:endParaRPr lang="en-US" altLang="ko-KR" sz="40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&lt;sys/stat.h&gt;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chmod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400" smtClean="0">
                <a:ea typeface="굴림" charset="-127"/>
              </a:rPr>
              <a:t> *</a:t>
            </a:r>
            <a:r>
              <a:rPr lang="en-US" altLang="ko-KR" sz="2400" i="1" smtClean="0">
                <a:ea typeface="굴림" charset="-127"/>
              </a:rPr>
              <a:t>pathname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mode_t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mode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fchmod</a:t>
            </a:r>
            <a:r>
              <a:rPr lang="en-US" altLang="ko-KR" sz="2400" smtClean="0">
                <a:ea typeface="굴림" charset="-127"/>
              </a:rPr>
              <a:t>(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filedes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mode_t</a:t>
            </a:r>
            <a:r>
              <a:rPr lang="en-US" altLang="ko-KR" sz="2400" smtClean="0">
                <a:ea typeface="굴림" charset="-127"/>
              </a:rPr>
              <a:t> </a:t>
            </a:r>
            <a:r>
              <a:rPr lang="en-US" altLang="ko-KR" sz="2400" i="1" smtClean="0">
                <a:ea typeface="굴림" charset="-127"/>
              </a:rPr>
              <a:t>mode</a:t>
            </a:r>
            <a:r>
              <a:rPr lang="en-US" altLang="ko-KR" sz="24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  <a:hlinkClick r:id="rId3" action="ppaction://hlinkfile"/>
              </a:rPr>
              <a:t>Figure 4.12</a:t>
            </a:r>
            <a:endParaRPr lang="en-US" altLang="ko-KR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ls –l foo bar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-rw------- 1 sar … bar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-rw-rw-rw- 1 sar … foo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a.out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ls –l foo bar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-rw-r--r-- 1 sar … bar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-rw-rwSrw- 1 sar … foo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649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650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891F3-6B2A-449D-AE6E-B896275BBF3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151607" name="Group 55"/>
          <p:cNvGraphicFramePr>
            <a:graphicFrameLocks noGrp="1"/>
          </p:cNvGraphicFramePr>
          <p:nvPr/>
        </p:nvGraphicFramePr>
        <p:xfrm>
          <a:off x="4876800" y="2587625"/>
          <a:ext cx="3810000" cy="3438843"/>
        </p:xfrm>
        <a:graphic>
          <a:graphicData uri="http://schemas.openxmlformats.org/drawingml/2006/table">
            <a:tbl>
              <a:tblPr/>
              <a:tblGrid>
                <a:gridCol w="1066800"/>
                <a:gridCol w="2743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S_ISUID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S_ISGID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S_ISVTX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set-user-ID on execution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set-group-ID on execution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saved-text (sticky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S_IRWXU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S_IRUSR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S_IWUSR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S_IXUSR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read, write, and execute by user (owner)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 by user (owner)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write by user (owner)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execute by user (owner)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S_IRWXG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S_IRGRP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S_IWGRP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S_IXGRP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read, write, and execute by 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 by 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write by 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execute by 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S_IRWXO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S_IROTH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S_IWOTH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   S_IXOTH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read, write, and execute by other (world)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read by other (world)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write by other (world)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execute by other (world)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Figure 4.12</a:t>
            </a:r>
            <a:endParaRPr lang="ko-KR" altLang="en-US" smtClean="0"/>
          </a:p>
        </p:txBody>
      </p:sp>
      <p:sp>
        <p:nvSpPr>
          <p:cNvPr id="111618" name="내용 개체 틀 5"/>
          <p:cNvSpPr>
            <a:spLocks noGrp="1"/>
          </p:cNvSpPr>
          <p:nvPr>
            <p:ph sz="half" idx="1"/>
          </p:nvPr>
        </p:nvSpPr>
        <p:spPr>
          <a:xfrm>
            <a:off x="1258888" y="1412875"/>
            <a:ext cx="7670800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1600" smtClean="0"/>
              <a:t>#include "apue.h“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int main(void)</a:t>
            </a:r>
          </a:p>
          <a:p>
            <a:pPr eaLnBrk="1" hangingPunct="1"/>
            <a:r>
              <a:rPr lang="en-US" altLang="ko-KR" sz="1600" smtClean="0"/>
              <a:t>{</a:t>
            </a:r>
          </a:p>
          <a:p>
            <a:pPr eaLnBrk="1" hangingPunct="1"/>
            <a:r>
              <a:rPr lang="en-US" altLang="ko-KR" sz="1600" smtClean="0"/>
              <a:t>   struct stat  statbuf;  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   /* turn on set-group-ID and turn off group-execute */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   if (stat("foo", &amp;statbuf) &lt; 0)</a:t>
            </a:r>
          </a:p>
          <a:p>
            <a:pPr eaLnBrk="1" hangingPunct="1"/>
            <a:r>
              <a:rPr lang="en-US" altLang="ko-KR" sz="1600" smtClean="0"/>
              <a:t>      err_sys("stat error for foo");</a:t>
            </a:r>
          </a:p>
          <a:p>
            <a:pPr eaLnBrk="1" hangingPunct="1"/>
            <a:r>
              <a:rPr lang="en-US" altLang="ko-KR" sz="1600" smtClean="0"/>
              <a:t>   if (chmod("foo", (statbuf.st_mode &amp; ~S_IXGRP) | S_ISGID) &lt; 0)</a:t>
            </a:r>
          </a:p>
          <a:p>
            <a:pPr eaLnBrk="1" hangingPunct="1"/>
            <a:r>
              <a:rPr lang="en-US" altLang="ko-KR" sz="1600" smtClean="0"/>
              <a:t>      err_sys("chmod error for foo");  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   /* set absolute mode to "rw-r--r--" */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   if (chmod("bar", S_IRUSR | S_IWUSR | S_IRGRP | S_IROTH) &lt; 0)</a:t>
            </a:r>
          </a:p>
          <a:p>
            <a:pPr eaLnBrk="1" hangingPunct="1"/>
            <a:r>
              <a:rPr lang="en-US" altLang="ko-KR" sz="1600" smtClean="0"/>
              <a:t>      err_sys("chmod error for bar");</a:t>
            </a:r>
          </a:p>
          <a:p>
            <a:pPr eaLnBrk="1" hangingPunct="1"/>
            <a:endParaRPr lang="en-US" altLang="ko-KR" sz="1000" smtClean="0"/>
          </a:p>
          <a:p>
            <a:pPr eaLnBrk="1" hangingPunct="1"/>
            <a:r>
              <a:rPr lang="en-US" altLang="ko-KR" sz="1600" smtClean="0"/>
              <a:t>   exit(0);</a:t>
            </a:r>
          </a:p>
          <a:p>
            <a:pPr eaLnBrk="1" hangingPunct="1"/>
            <a:r>
              <a:rPr lang="en-US" altLang="ko-KR" sz="1600" smtClean="0"/>
              <a:t>}</a:t>
            </a:r>
            <a:endParaRPr lang="ko-KR" altLang="en-US" sz="1600" smtClean="0"/>
          </a:p>
        </p:txBody>
      </p:sp>
      <p:sp>
        <p:nvSpPr>
          <p:cNvPr id="10854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0854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61F501-0504-43BC-A219-8E606E09177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Sticky Bit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S_ISVTX: sticky bit = saved text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is used to save the program</a:t>
            </a:r>
            <a:r>
              <a:rPr lang="en-US" altLang="ko-KR" sz="2000" smtClean="0">
                <a:latin typeface="Arial" charset="0"/>
                <a:ea typeface="굴림" charset="-127"/>
              </a:rPr>
              <a:t>’</a:t>
            </a:r>
            <a:r>
              <a:rPr lang="en-US" altLang="ko-KR" sz="2000" smtClean="0">
                <a:ea typeface="굴림" charset="-127"/>
              </a:rPr>
              <a:t>s text in the swap area to speed up memory loading the next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set only by the superuser (in FreeBSD, Mac OS X, Solaris. but not in Linux)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Directory, e.g.,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/tmp</a:t>
            </a:r>
            <a:r>
              <a:rPr lang="en-US" altLang="ko-KR" sz="2400" smtClean="0">
                <a:ea typeface="굴림" charset="-127"/>
              </a:rPr>
              <a:t>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/var/spool/uucppublic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A file in the directory can be removed or renamed </a:t>
            </a:r>
            <a:r>
              <a:rPr lang="en-US" altLang="ko-KR" sz="2000" i="1" smtClean="0">
                <a:ea typeface="굴림" charset="-127"/>
              </a:rPr>
              <a:t>only if </a:t>
            </a:r>
            <a:r>
              <a:rPr lang="en-US" altLang="ko-KR" sz="2000" smtClean="0">
                <a:ea typeface="굴림" charset="-127"/>
              </a:rPr>
              <a:t>the user has write permission for the directory, </a:t>
            </a:r>
            <a:r>
              <a:rPr lang="en-US" altLang="ko-KR" sz="2000" u="sng" smtClean="0">
                <a:ea typeface="굴림" charset="-127"/>
              </a:rPr>
              <a:t>AND</a:t>
            </a:r>
            <a:r>
              <a:rPr lang="en-US" altLang="ko-KR" sz="2000" smtClean="0">
                <a:ea typeface="굴림" charset="-127"/>
              </a:rPr>
              <a:t> either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owns the file,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owns the directory,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is the superuser</a:t>
            </a:r>
            <a:endParaRPr lang="en-US" altLang="ko-KR" sz="1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09571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2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15A53-BEB5-4443-93F5-F22FBB5CF12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제목 5"/>
          <p:cNvSpPr>
            <a:spLocks noGrp="1"/>
          </p:cNvSpPr>
          <p:nvPr>
            <p:ph type="title"/>
          </p:nvPr>
        </p:nvSpPr>
        <p:spPr>
          <a:xfrm>
            <a:off x="1331913" y="333375"/>
            <a:ext cx="7416800" cy="900113"/>
          </a:xfrm>
        </p:spPr>
        <p:txBody>
          <a:bodyPr/>
          <a:lstStyle/>
          <a:p>
            <a:pPr eaLnBrk="1" hangingPunct="1"/>
            <a:r>
              <a:rPr lang="en-US" altLang="ko-KR" sz="4400" b="0" smtClean="0">
                <a:ea typeface="굴림" charset="-127"/>
              </a:rPr>
              <a:t>Introduction</a:t>
            </a:r>
          </a:p>
        </p:txBody>
      </p:sp>
      <p:sp>
        <p:nvSpPr>
          <p:cNvPr id="78850" name="부제목 4"/>
          <p:cNvSpPr>
            <a:spLocks noGrp="1"/>
          </p:cNvSpPr>
          <p:nvPr>
            <p:ph idx="1"/>
          </p:nvPr>
        </p:nvSpPr>
        <p:spPr>
          <a:xfrm>
            <a:off x="1403350" y="1644650"/>
            <a:ext cx="7200900" cy="3729038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Times New Roman" pitchFamily="18" charset="0"/>
                <a:ea typeface="굴림" charset="-127"/>
              </a:rPr>
              <a:t>File attributes handling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stat</a:t>
            </a:r>
          </a:p>
          <a:p>
            <a:pPr eaLnBrk="1" hangingPunct="1"/>
            <a:r>
              <a:rPr lang="en-US" altLang="ko-KR" sz="2400" smtClean="0">
                <a:latin typeface="Times New Roman" pitchFamily="18" charset="0"/>
                <a:ea typeface="굴림" charset="-127"/>
              </a:rPr>
              <a:t>Unix file system structure and symbolic links</a:t>
            </a:r>
          </a:p>
          <a:p>
            <a:pPr eaLnBrk="1" hangingPunct="1"/>
            <a:r>
              <a:rPr lang="en-US" altLang="ko-KR" sz="2400" smtClean="0">
                <a:latin typeface="Times New Roman" pitchFamily="18" charset="0"/>
                <a:ea typeface="굴림" charset="-127"/>
              </a:rPr>
              <a:t>Directory operations</a:t>
            </a:r>
            <a:endParaRPr lang="ko-KR" altLang="en-US" sz="240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78852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3DAFB5-CC5B-4491-A39F-6A097FD9237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78853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Courier New" pitchFamily="49" charset="0"/>
                <a:ea typeface="굴림" charset="-127"/>
              </a:rPr>
              <a:t>chown,</a:t>
            </a:r>
            <a:r>
              <a:rPr lang="en-US" altLang="ko-KR" sz="4000" smtClean="0">
                <a:ea typeface="굴림" charset="-127"/>
              </a:rPr>
              <a:t>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fchown,</a:t>
            </a:r>
            <a:r>
              <a:rPr lang="en-US" altLang="ko-KR" sz="4000" smtClean="0">
                <a:ea typeface="굴림" charset="-127"/>
              </a:rPr>
              <a:t> and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lchown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ahoma" pitchFamily="34" charset="0"/>
                <a:ea typeface="굴림" charset="-127"/>
              </a:rPr>
              <a:t>#include &lt;unistd.h&gt;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ahoma" pitchFamily="34" charset="0"/>
                <a:ea typeface="굴림" charset="-127"/>
              </a:rPr>
              <a:t>int chown(const char </a:t>
            </a:r>
            <a:r>
              <a:rPr lang="en-US" altLang="ko-KR" sz="2000" smtClean="0">
                <a:ea typeface="굴림" charset="-127"/>
              </a:rPr>
              <a:t>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uid_t </a:t>
            </a:r>
            <a:r>
              <a:rPr lang="en-US" altLang="ko-KR" sz="2000" i="1" smtClean="0">
                <a:ea typeface="굴림" charset="-127"/>
              </a:rPr>
              <a:t>owner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gid_t </a:t>
            </a:r>
            <a:r>
              <a:rPr lang="en-US" altLang="ko-KR" sz="2000" i="1" smtClean="0">
                <a:ea typeface="굴림" charset="-127"/>
              </a:rPr>
              <a:t>group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ahoma" pitchFamily="34" charset="0"/>
                <a:ea typeface="굴림" charset="-127"/>
              </a:rPr>
              <a:t>int fchown(int </a:t>
            </a:r>
            <a:r>
              <a:rPr lang="en-US" altLang="ko-KR" sz="2000" i="1" smtClean="0">
                <a:ea typeface="굴림" charset="-127"/>
              </a:rPr>
              <a:t>filedes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uid_t </a:t>
            </a:r>
            <a:r>
              <a:rPr lang="en-US" altLang="ko-KR" sz="2000" i="1" smtClean="0">
                <a:ea typeface="굴림" charset="-127"/>
              </a:rPr>
              <a:t>owner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gid_t </a:t>
            </a:r>
            <a:r>
              <a:rPr lang="en-US" altLang="ko-KR" sz="2000" i="1" smtClean="0">
                <a:ea typeface="굴림" charset="-127"/>
              </a:rPr>
              <a:t>group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ahoma" pitchFamily="34" charset="0"/>
                <a:ea typeface="굴림" charset="-127"/>
              </a:rPr>
              <a:t>int lchown(const char 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uid_t </a:t>
            </a:r>
            <a:r>
              <a:rPr lang="en-US" altLang="ko-KR" sz="2000" i="1" smtClean="0">
                <a:ea typeface="굴림" charset="-127"/>
              </a:rPr>
              <a:t>owner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, gid_t </a:t>
            </a:r>
            <a:r>
              <a:rPr lang="en-US" altLang="ko-KR" sz="2000" i="1" smtClean="0">
                <a:ea typeface="굴림" charset="-127"/>
              </a:rPr>
              <a:t>group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  <a:p>
            <a:pPr eaLnBrk="1" hangingPunct="1"/>
            <a:r>
              <a:rPr lang="en-US" altLang="ko-KR" sz="2400" smtClean="0">
                <a:ea typeface="굴림" charset="-127"/>
              </a:rPr>
              <a:t>To change the user/group ID of a file.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lchwon</a:t>
            </a:r>
            <a:r>
              <a:rPr lang="en-US" altLang="ko-KR" sz="2400" smtClean="0">
                <a:ea typeface="굴림" charset="-127"/>
              </a:rPr>
              <a:t> changes the owners of the </a:t>
            </a:r>
            <a:r>
              <a:rPr lang="en-US" altLang="ko-KR" sz="2400" smtClean="0">
                <a:solidFill>
                  <a:srgbClr val="0070C0"/>
                </a:solidFill>
                <a:ea typeface="굴림" charset="-127"/>
              </a:rPr>
              <a:t>symbolic link itself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sp>
        <p:nvSpPr>
          <p:cNvPr id="11161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162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2D5537-1290-4D67-9873-E44A3156E46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Courier New" pitchFamily="49" charset="0"/>
                <a:ea typeface="굴림" charset="-127"/>
              </a:rPr>
              <a:t>chown,</a:t>
            </a:r>
            <a:r>
              <a:rPr lang="en-US" altLang="ko-KR" sz="4000" smtClean="0">
                <a:ea typeface="굴림" charset="-127"/>
              </a:rPr>
              <a:t>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fchown,</a:t>
            </a:r>
            <a:r>
              <a:rPr lang="en-US" altLang="ko-KR" sz="4000" smtClean="0">
                <a:ea typeface="굴림" charset="-127"/>
              </a:rPr>
              <a:t> and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lchown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14475"/>
            <a:ext cx="8343900" cy="4002088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If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_POSIX_CHOWN_RESTRICTED</a:t>
            </a:r>
            <a:r>
              <a:rPr lang="en-US" altLang="ko-KR" sz="2400" smtClean="0">
                <a:ea typeface="굴림" charset="-127"/>
              </a:rPr>
              <a:t> is in effect,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Only a superuser process can change the user ID of the file;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A nonsuperuser process can change the group ID of the file if </a:t>
            </a:r>
          </a:p>
          <a:p>
            <a:pPr lvl="2" eaLnBrk="1" hangingPunct="1"/>
            <a:r>
              <a:rPr lang="en-US" altLang="ko-KR" smtClean="0">
                <a:ea typeface="굴림" charset="-127"/>
              </a:rPr>
              <a:t>the process owns the file (the </a:t>
            </a:r>
            <a:r>
              <a:rPr lang="en-US" altLang="ko-KR" i="1" smtClean="0">
                <a:ea typeface="굴림" charset="-127"/>
              </a:rPr>
              <a:t>owner</a:t>
            </a:r>
            <a:r>
              <a:rPr lang="en-US" altLang="ko-KR" smtClean="0">
                <a:ea typeface="굴림" charset="-127"/>
              </a:rPr>
              <a:t> equals to the user ID of the file), and</a:t>
            </a:r>
          </a:p>
          <a:p>
            <a:pPr lvl="2" eaLnBrk="1" hangingPunct="1"/>
            <a:r>
              <a:rPr lang="en-US" altLang="ko-KR" smtClean="0">
                <a:ea typeface="굴림" charset="-127"/>
              </a:rPr>
              <a:t>the </a:t>
            </a:r>
            <a:r>
              <a:rPr lang="en-US" altLang="ko-KR" i="1" smtClean="0">
                <a:ea typeface="굴림" charset="-127"/>
              </a:rPr>
              <a:t>group</a:t>
            </a:r>
            <a:r>
              <a:rPr lang="en-US" altLang="ko-KR" smtClean="0">
                <a:ea typeface="굴림" charset="-127"/>
              </a:rPr>
              <a:t> equals either the effective group ID of the process or one of the process</a:t>
            </a:r>
            <a:r>
              <a:rPr lang="en-US" altLang="ko-KR" smtClean="0">
                <a:latin typeface="Arial" charset="0"/>
                <a:ea typeface="굴림" charset="-127"/>
              </a:rPr>
              <a:t>’</a:t>
            </a:r>
            <a:r>
              <a:rPr lang="en-US" altLang="ko-KR" smtClean="0">
                <a:ea typeface="굴림" charset="-127"/>
              </a:rPr>
              <a:t>s supplementary group IDs.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You can</a:t>
            </a:r>
            <a:r>
              <a:rPr lang="en-US" altLang="ko-KR" sz="2000" smtClean="0">
                <a:latin typeface="Arial" charset="0"/>
                <a:ea typeface="굴림" charset="-127"/>
              </a:rPr>
              <a:t>’</a:t>
            </a:r>
            <a:r>
              <a:rPr lang="en-US" altLang="ko-KR" sz="2000" smtClean="0">
                <a:ea typeface="굴림" charset="-127"/>
              </a:rPr>
              <a:t>t change the user ID of other users</a:t>
            </a:r>
            <a:r>
              <a:rPr lang="en-US" altLang="ko-KR" sz="2000" smtClean="0">
                <a:latin typeface="Arial" charset="0"/>
                <a:ea typeface="굴림" charset="-127"/>
              </a:rPr>
              <a:t>’</a:t>
            </a:r>
            <a:r>
              <a:rPr lang="en-US" altLang="ko-KR" sz="2000" smtClean="0">
                <a:ea typeface="굴림" charset="-127"/>
              </a:rPr>
              <a:t> files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You can change the group ID of files that you own, but only to groups that you belong to.</a:t>
            </a:r>
          </a:p>
        </p:txBody>
      </p:sp>
      <p:sp>
        <p:nvSpPr>
          <p:cNvPr id="11366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366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C79E2-21D9-4B59-85F4-1B9818ACC6F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File Size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st_size</a:t>
            </a:r>
            <a:r>
              <a:rPr lang="en-US" altLang="ko-KR" sz="2400" smtClean="0">
                <a:ea typeface="굴림" charset="-127"/>
              </a:rPr>
              <a:t> of 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stat</a:t>
            </a:r>
            <a:r>
              <a:rPr lang="en-US" altLang="ko-KR" sz="2400" smtClean="0">
                <a:ea typeface="굴림" charset="-127"/>
              </a:rPr>
              <a:t> structure: file size in bytes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Regular file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Directory</a:t>
            </a:r>
          </a:p>
          <a:p>
            <a:pPr lvl="2" eaLnBrk="1" hangingPunct="1"/>
            <a:r>
              <a:rPr lang="en-US" altLang="ko-KR" sz="1800" smtClean="0">
                <a:ea typeface="굴림" charset="-127"/>
              </a:rPr>
              <a:t>a multiple of a number such as 16 or 512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Symbolic link</a:t>
            </a:r>
          </a:p>
          <a:p>
            <a:pPr lvl="2" eaLnBrk="1" hangingPunct="1"/>
            <a:r>
              <a:rPr lang="en-US" altLang="ko-KR" sz="1800" smtClean="0">
                <a:ea typeface="굴림" charset="-127"/>
              </a:rPr>
              <a:t>the actual number of bytes in the filename</a:t>
            </a:r>
          </a:p>
          <a:p>
            <a:pPr lvl="2" eaLnBrk="1" hangingPunct="1"/>
            <a:r>
              <a:rPr lang="en-US" altLang="ko-KR" sz="1800" smtClean="0">
                <a:ea typeface="굴림" charset="-127"/>
              </a:rPr>
              <a:t>For example,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lrwxrwxrwx 1 root  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7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 Sep 25 07:14 lib -&gt; </a:t>
            </a:r>
            <a:r>
              <a:rPr lang="en-US" altLang="ko-KR" sz="1600" b="1" smtClean="0">
                <a:latin typeface="Courier New" pitchFamily="49" charset="0"/>
                <a:ea typeface="굴림" charset="-127"/>
              </a:rPr>
              <a:t>usr/lib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st_blksize</a:t>
            </a:r>
            <a:r>
              <a:rPr lang="en-US" altLang="ko-KR" sz="2400" smtClean="0">
                <a:ea typeface="굴림" charset="-127"/>
              </a:rPr>
              <a:t>: the preferred block size for I/O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st_blocks</a:t>
            </a:r>
            <a:r>
              <a:rPr lang="en-US" altLang="ko-KR" sz="2400" smtClean="0">
                <a:ea typeface="굴림" charset="-127"/>
              </a:rPr>
              <a:t>: the actual number of 512-byte blocks that are allocated</a:t>
            </a:r>
          </a:p>
        </p:txBody>
      </p:sp>
      <p:sp>
        <p:nvSpPr>
          <p:cNvPr id="11571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571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B81D9E-DD72-4C73-83E3-C45590C991E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File Size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Holes in a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ls –l core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-rw-r--r--  1 sar  8483248  Nov 18 12:18 core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du –s core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272 core</a:t>
            </a:r>
          </a:p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du</a:t>
            </a:r>
            <a:r>
              <a:rPr lang="en-US" altLang="ko-KR" smtClean="0">
                <a:ea typeface="굴림" charset="-127"/>
              </a:rPr>
              <a:t> reports the amount of disk space used by the file (272 512-bytes blocks = 139,264 bytes)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BSD: 1024 byte blocks 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Solaris: 512 byte blocks</a:t>
            </a:r>
          </a:p>
        </p:txBody>
      </p:sp>
      <p:sp>
        <p:nvSpPr>
          <p:cNvPr id="11776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6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CAF6DA-71C1-4D66-AC1D-CC8D0578AA9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Truncation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truncate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const char </a:t>
            </a:r>
            <a:r>
              <a:rPr lang="en-US" altLang="ko-KR" sz="2000" smtClean="0">
                <a:ea typeface="굴림" charset="-127"/>
              </a:rPr>
              <a:t>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ea typeface="굴림" charset="-127"/>
              </a:rPr>
              <a:t>,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off_t </a:t>
            </a:r>
            <a:r>
              <a:rPr lang="en-US" altLang="ko-KR" sz="2000" i="1" smtClean="0">
                <a:ea typeface="굴림" charset="-127"/>
              </a:rPr>
              <a:t>length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ftruncate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int </a:t>
            </a:r>
            <a:r>
              <a:rPr lang="en-US" altLang="ko-KR" sz="2000" i="1" smtClean="0">
                <a:ea typeface="굴림" charset="-127"/>
              </a:rPr>
              <a:t>filedes</a:t>
            </a:r>
            <a:r>
              <a:rPr lang="en-US" altLang="ko-KR" sz="2000" smtClean="0">
                <a:ea typeface="굴림" charset="-127"/>
              </a:rPr>
              <a:t>,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off_t </a:t>
            </a:r>
            <a:r>
              <a:rPr lang="en-US" altLang="ko-KR" sz="2000" i="1" smtClean="0">
                <a:ea typeface="굴림" charset="-127"/>
              </a:rPr>
              <a:t>length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They truncate an existing file to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length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bytes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19811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9812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68155A-9AF4-48B3-AEA0-C1B7E353F88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Systems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Various implementations of the UNIX file system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UFS</a:t>
            </a:r>
          </a:p>
        </p:txBody>
      </p:sp>
      <p:sp>
        <p:nvSpPr>
          <p:cNvPr id="12185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1860" name="슬라이드 번호 개체 틀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39332-2BE8-4430-A221-211640C2560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125957" name="Rectangle 99"/>
          <p:cNvSpPr>
            <a:spLocks noChangeArrowheads="1"/>
          </p:cNvSpPr>
          <p:nvPr/>
        </p:nvSpPr>
        <p:spPr bwMode="auto">
          <a:xfrm>
            <a:off x="2819400" y="2576513"/>
            <a:ext cx="502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58" name="Rectangle 100"/>
          <p:cNvSpPr>
            <a:spLocks noChangeArrowheads="1"/>
          </p:cNvSpPr>
          <p:nvPr/>
        </p:nvSpPr>
        <p:spPr bwMode="auto">
          <a:xfrm>
            <a:off x="3124200" y="3567113"/>
            <a:ext cx="555783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59" name="Rectangle 101"/>
          <p:cNvSpPr>
            <a:spLocks noChangeArrowheads="1"/>
          </p:cNvSpPr>
          <p:nvPr/>
        </p:nvSpPr>
        <p:spPr bwMode="auto">
          <a:xfrm>
            <a:off x="5502275" y="5638800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60" name="Line 102"/>
          <p:cNvSpPr>
            <a:spLocks noChangeShapeType="1"/>
          </p:cNvSpPr>
          <p:nvPr/>
        </p:nvSpPr>
        <p:spPr bwMode="auto">
          <a:xfrm>
            <a:off x="4495800" y="2576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1" name="Line 103"/>
          <p:cNvSpPr>
            <a:spLocks noChangeShapeType="1"/>
          </p:cNvSpPr>
          <p:nvPr/>
        </p:nvSpPr>
        <p:spPr bwMode="auto">
          <a:xfrm>
            <a:off x="6019800" y="2576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2" name="Line 104"/>
          <p:cNvSpPr>
            <a:spLocks noChangeShapeType="1"/>
          </p:cNvSpPr>
          <p:nvPr/>
        </p:nvSpPr>
        <p:spPr bwMode="auto">
          <a:xfrm>
            <a:off x="3505200" y="3567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3" name="Line 106"/>
          <p:cNvSpPr>
            <a:spLocks noChangeShapeType="1"/>
          </p:cNvSpPr>
          <p:nvPr/>
        </p:nvSpPr>
        <p:spPr bwMode="auto">
          <a:xfrm>
            <a:off x="3810000" y="3567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4" name="Line 107"/>
          <p:cNvSpPr>
            <a:spLocks noChangeShapeType="1"/>
          </p:cNvSpPr>
          <p:nvPr/>
        </p:nvSpPr>
        <p:spPr bwMode="auto">
          <a:xfrm>
            <a:off x="6605588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5" name="Line 108"/>
          <p:cNvSpPr>
            <a:spLocks noChangeShapeType="1"/>
          </p:cNvSpPr>
          <p:nvPr/>
        </p:nvSpPr>
        <p:spPr bwMode="auto">
          <a:xfrm>
            <a:off x="6072188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6" name="Line 109"/>
          <p:cNvSpPr>
            <a:spLocks noChangeShapeType="1"/>
          </p:cNvSpPr>
          <p:nvPr/>
        </p:nvSpPr>
        <p:spPr bwMode="auto">
          <a:xfrm>
            <a:off x="7515225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67" name="Text Box 110"/>
          <p:cNvSpPr txBox="1">
            <a:spLocks noChangeArrowheads="1"/>
          </p:cNvSpPr>
          <p:nvPr/>
        </p:nvSpPr>
        <p:spPr bwMode="auto">
          <a:xfrm>
            <a:off x="1881188" y="2584450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disk drive</a:t>
            </a:r>
          </a:p>
        </p:txBody>
      </p:sp>
      <p:sp>
        <p:nvSpPr>
          <p:cNvPr id="125968" name="Text Box 111"/>
          <p:cNvSpPr txBox="1">
            <a:spLocks noChangeArrowheads="1"/>
          </p:cNvSpPr>
          <p:nvPr/>
        </p:nvSpPr>
        <p:spPr bwMode="auto">
          <a:xfrm>
            <a:off x="3213100" y="2598738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partition</a:t>
            </a:r>
          </a:p>
        </p:txBody>
      </p:sp>
      <p:sp>
        <p:nvSpPr>
          <p:cNvPr id="125969" name="Text Box 112"/>
          <p:cNvSpPr txBox="1">
            <a:spLocks noChangeArrowheads="1"/>
          </p:cNvSpPr>
          <p:nvPr/>
        </p:nvSpPr>
        <p:spPr bwMode="auto">
          <a:xfrm>
            <a:off x="4851400" y="2600325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partition</a:t>
            </a:r>
          </a:p>
        </p:txBody>
      </p:sp>
      <p:sp>
        <p:nvSpPr>
          <p:cNvPr id="125970" name="Text Box 113"/>
          <p:cNvSpPr txBox="1">
            <a:spLocks noChangeArrowheads="1"/>
          </p:cNvSpPr>
          <p:nvPr/>
        </p:nvSpPr>
        <p:spPr bwMode="auto">
          <a:xfrm>
            <a:off x="6503988" y="2589213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partition</a:t>
            </a:r>
          </a:p>
        </p:txBody>
      </p:sp>
      <p:sp>
        <p:nvSpPr>
          <p:cNvPr id="125971" name="Text Box 114"/>
          <p:cNvSpPr txBox="1">
            <a:spLocks noChangeArrowheads="1"/>
          </p:cNvSpPr>
          <p:nvPr/>
        </p:nvSpPr>
        <p:spPr bwMode="auto">
          <a:xfrm>
            <a:off x="2117725" y="3567113"/>
            <a:ext cx="102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file system</a:t>
            </a:r>
          </a:p>
        </p:txBody>
      </p:sp>
      <p:sp>
        <p:nvSpPr>
          <p:cNvPr id="125972" name="Text Box 115"/>
          <p:cNvSpPr txBox="1">
            <a:spLocks noChangeArrowheads="1"/>
          </p:cNvSpPr>
          <p:nvPr/>
        </p:nvSpPr>
        <p:spPr bwMode="auto">
          <a:xfrm>
            <a:off x="3822700" y="3594100"/>
            <a:ext cx="1455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cylinder group 0</a:t>
            </a:r>
          </a:p>
        </p:txBody>
      </p:sp>
      <p:sp>
        <p:nvSpPr>
          <p:cNvPr id="125973" name="Text Box 117"/>
          <p:cNvSpPr txBox="1">
            <a:spLocks noChangeArrowheads="1"/>
          </p:cNvSpPr>
          <p:nvPr/>
        </p:nvSpPr>
        <p:spPr bwMode="auto">
          <a:xfrm>
            <a:off x="5449888" y="5662613"/>
            <a:ext cx="677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i-node</a:t>
            </a:r>
          </a:p>
        </p:txBody>
      </p:sp>
      <p:sp>
        <p:nvSpPr>
          <p:cNvPr id="125974" name="Text Box 118"/>
          <p:cNvSpPr txBox="1">
            <a:spLocks noChangeArrowheads="1"/>
          </p:cNvSpPr>
          <p:nvPr/>
        </p:nvSpPr>
        <p:spPr bwMode="auto">
          <a:xfrm>
            <a:off x="6007100" y="5662613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i-node</a:t>
            </a:r>
          </a:p>
        </p:txBody>
      </p:sp>
      <p:sp>
        <p:nvSpPr>
          <p:cNvPr id="125975" name="Text Box 119"/>
          <p:cNvSpPr txBox="1">
            <a:spLocks noChangeArrowheads="1"/>
          </p:cNvSpPr>
          <p:nvPr/>
        </p:nvSpPr>
        <p:spPr bwMode="auto">
          <a:xfrm>
            <a:off x="7475538" y="5673725"/>
            <a:ext cx="677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i-node</a:t>
            </a:r>
          </a:p>
        </p:txBody>
      </p:sp>
      <p:sp>
        <p:nvSpPr>
          <p:cNvPr id="125976" name="Text Box 120"/>
          <p:cNvSpPr txBox="1">
            <a:spLocks noChangeArrowheads="1"/>
          </p:cNvSpPr>
          <p:nvPr/>
        </p:nvSpPr>
        <p:spPr bwMode="auto">
          <a:xfrm>
            <a:off x="6924675" y="5638800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…</a:t>
            </a:r>
          </a:p>
        </p:txBody>
      </p:sp>
      <p:sp>
        <p:nvSpPr>
          <p:cNvPr id="125977" name="Text Box 121"/>
          <p:cNvSpPr txBox="1">
            <a:spLocks noChangeArrowheads="1"/>
          </p:cNvSpPr>
          <p:nvPr/>
        </p:nvSpPr>
        <p:spPr bwMode="auto">
          <a:xfrm>
            <a:off x="1946275" y="3965575"/>
            <a:ext cx="1065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>
                <a:latin typeface="맑은 고딕" pitchFamily="50" charset="-127"/>
              </a:rPr>
              <a:t>boot block(s)</a:t>
            </a:r>
          </a:p>
        </p:txBody>
      </p:sp>
      <p:sp>
        <p:nvSpPr>
          <p:cNvPr id="125978" name="Text Box 122"/>
          <p:cNvSpPr txBox="1">
            <a:spLocks noChangeArrowheads="1"/>
          </p:cNvSpPr>
          <p:nvPr/>
        </p:nvSpPr>
        <p:spPr bwMode="auto">
          <a:xfrm>
            <a:off x="2201863" y="4271963"/>
            <a:ext cx="9540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>
                <a:latin typeface="맑은 고딕" pitchFamily="50" charset="-127"/>
              </a:rPr>
              <a:t>super block</a:t>
            </a:r>
          </a:p>
        </p:txBody>
      </p:sp>
      <p:sp>
        <p:nvSpPr>
          <p:cNvPr id="125979" name="Line 123"/>
          <p:cNvSpPr>
            <a:spLocks noChangeShapeType="1"/>
          </p:cNvSpPr>
          <p:nvPr/>
        </p:nvSpPr>
        <p:spPr bwMode="auto">
          <a:xfrm flipH="1">
            <a:off x="3352800" y="3795713"/>
            <a:ext cx="0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0" name="Line 124"/>
          <p:cNvSpPr>
            <a:spLocks noChangeShapeType="1"/>
          </p:cNvSpPr>
          <p:nvPr/>
        </p:nvSpPr>
        <p:spPr bwMode="auto">
          <a:xfrm>
            <a:off x="3657600" y="3795713"/>
            <a:ext cx="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1" name="Line 125"/>
          <p:cNvSpPr>
            <a:spLocks noChangeShapeType="1"/>
          </p:cNvSpPr>
          <p:nvPr/>
        </p:nvSpPr>
        <p:spPr bwMode="auto">
          <a:xfrm flipH="1">
            <a:off x="2971800" y="41179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2" name="Line 126"/>
          <p:cNvSpPr>
            <a:spLocks noChangeShapeType="1"/>
          </p:cNvSpPr>
          <p:nvPr/>
        </p:nvSpPr>
        <p:spPr bwMode="auto">
          <a:xfrm flipH="1">
            <a:off x="3124200" y="44148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3" name="Line 127"/>
          <p:cNvSpPr>
            <a:spLocks noChangeShapeType="1"/>
          </p:cNvSpPr>
          <p:nvPr/>
        </p:nvSpPr>
        <p:spPr bwMode="auto">
          <a:xfrm flipH="1">
            <a:off x="3573463" y="3948113"/>
            <a:ext cx="1724025" cy="823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4" name="Line 128"/>
          <p:cNvSpPr>
            <a:spLocks noChangeShapeType="1"/>
          </p:cNvSpPr>
          <p:nvPr/>
        </p:nvSpPr>
        <p:spPr bwMode="auto">
          <a:xfrm>
            <a:off x="6858000" y="3948113"/>
            <a:ext cx="1590675" cy="846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5" name="Line 129"/>
          <p:cNvSpPr>
            <a:spLocks noChangeShapeType="1"/>
          </p:cNvSpPr>
          <p:nvPr/>
        </p:nvSpPr>
        <p:spPr bwMode="auto">
          <a:xfrm flipH="1">
            <a:off x="3124200" y="2957513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6" name="Line 130"/>
          <p:cNvSpPr>
            <a:spLocks noChangeShapeType="1"/>
          </p:cNvSpPr>
          <p:nvPr/>
        </p:nvSpPr>
        <p:spPr bwMode="auto">
          <a:xfrm>
            <a:off x="6019800" y="2957513"/>
            <a:ext cx="2654300" cy="595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7" name="Rectangle 131"/>
          <p:cNvSpPr>
            <a:spLocks noChangeArrowheads="1"/>
          </p:cNvSpPr>
          <p:nvPr/>
        </p:nvSpPr>
        <p:spPr bwMode="auto">
          <a:xfrm>
            <a:off x="3562350" y="4800600"/>
            <a:ext cx="48958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988" name="Line 132"/>
          <p:cNvSpPr>
            <a:spLocks noChangeShapeType="1"/>
          </p:cNvSpPr>
          <p:nvPr/>
        </p:nvSpPr>
        <p:spPr bwMode="auto">
          <a:xfrm>
            <a:off x="4481513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89" name="Line 133"/>
          <p:cNvSpPr>
            <a:spLocks noChangeShapeType="1"/>
          </p:cNvSpPr>
          <p:nvPr/>
        </p:nvSpPr>
        <p:spPr bwMode="auto">
          <a:xfrm>
            <a:off x="607695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90" name="Line 134"/>
          <p:cNvSpPr>
            <a:spLocks noChangeShapeType="1"/>
          </p:cNvSpPr>
          <p:nvPr/>
        </p:nvSpPr>
        <p:spPr bwMode="auto">
          <a:xfrm>
            <a:off x="4891088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91" name="Text Box 135"/>
          <p:cNvSpPr txBox="1">
            <a:spLocks noChangeArrowheads="1"/>
          </p:cNvSpPr>
          <p:nvPr/>
        </p:nvSpPr>
        <p:spPr bwMode="auto">
          <a:xfrm>
            <a:off x="5435600" y="4805363"/>
            <a:ext cx="6461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block</a:t>
            </a:r>
          </a:p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bitmap</a:t>
            </a:r>
          </a:p>
        </p:txBody>
      </p:sp>
      <p:sp>
        <p:nvSpPr>
          <p:cNvPr id="125992" name="Text Box 136"/>
          <p:cNvSpPr txBox="1">
            <a:spLocks noChangeArrowheads="1"/>
          </p:cNvSpPr>
          <p:nvPr/>
        </p:nvSpPr>
        <p:spPr bwMode="auto">
          <a:xfrm>
            <a:off x="7448550" y="4838700"/>
            <a:ext cx="941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>
                <a:latin typeface="맑은 고딕" pitchFamily="50" charset="-127"/>
              </a:rPr>
              <a:t>data blocks</a:t>
            </a:r>
          </a:p>
        </p:txBody>
      </p:sp>
      <p:sp>
        <p:nvSpPr>
          <p:cNvPr id="125993" name="Text Box 137"/>
          <p:cNvSpPr txBox="1">
            <a:spLocks noChangeArrowheads="1"/>
          </p:cNvSpPr>
          <p:nvPr/>
        </p:nvSpPr>
        <p:spPr bwMode="auto">
          <a:xfrm>
            <a:off x="5334000" y="3595688"/>
            <a:ext cx="1455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cylinder group 1</a:t>
            </a:r>
          </a:p>
        </p:txBody>
      </p:sp>
      <p:sp>
        <p:nvSpPr>
          <p:cNvPr id="125994" name="Text Box 138"/>
          <p:cNvSpPr txBox="1">
            <a:spLocks noChangeArrowheads="1"/>
          </p:cNvSpPr>
          <p:nvPr/>
        </p:nvSpPr>
        <p:spPr bwMode="auto">
          <a:xfrm>
            <a:off x="7194550" y="3605213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cylinder group </a:t>
            </a:r>
            <a:r>
              <a:rPr kumimoji="0" lang="en-US" altLang="ko-KR" sz="1400" i="1">
                <a:latin typeface="Times New Roman" pitchFamily="18" charset="0"/>
              </a:rPr>
              <a:t>n</a:t>
            </a:r>
          </a:p>
        </p:txBody>
      </p:sp>
      <p:sp>
        <p:nvSpPr>
          <p:cNvPr id="125995" name="Line 139"/>
          <p:cNvSpPr>
            <a:spLocks noChangeShapeType="1"/>
          </p:cNvSpPr>
          <p:nvPr/>
        </p:nvSpPr>
        <p:spPr bwMode="auto">
          <a:xfrm>
            <a:off x="5297488" y="3575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96" name="Line 140"/>
          <p:cNvSpPr>
            <a:spLocks noChangeShapeType="1"/>
          </p:cNvSpPr>
          <p:nvPr/>
        </p:nvSpPr>
        <p:spPr bwMode="auto">
          <a:xfrm>
            <a:off x="7213600" y="3567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97" name="Line 141"/>
          <p:cNvSpPr>
            <a:spLocks noChangeShapeType="1"/>
          </p:cNvSpPr>
          <p:nvPr/>
        </p:nvSpPr>
        <p:spPr bwMode="auto">
          <a:xfrm>
            <a:off x="6858000" y="3563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5998" name="Text Box 142"/>
          <p:cNvSpPr txBox="1">
            <a:spLocks noChangeArrowheads="1"/>
          </p:cNvSpPr>
          <p:nvPr/>
        </p:nvSpPr>
        <p:spPr bwMode="auto">
          <a:xfrm>
            <a:off x="6837363" y="3556000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…</a:t>
            </a:r>
          </a:p>
        </p:txBody>
      </p:sp>
      <p:sp>
        <p:nvSpPr>
          <p:cNvPr id="125999" name="Text Box 143"/>
          <p:cNvSpPr txBox="1">
            <a:spLocks noChangeArrowheads="1"/>
          </p:cNvSpPr>
          <p:nvPr/>
        </p:nvSpPr>
        <p:spPr bwMode="auto">
          <a:xfrm>
            <a:off x="3573463" y="4802188"/>
            <a:ext cx="9540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super block</a:t>
            </a:r>
          </a:p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copy</a:t>
            </a:r>
          </a:p>
        </p:txBody>
      </p:sp>
      <p:sp>
        <p:nvSpPr>
          <p:cNvPr id="126000" name="Text Box 144"/>
          <p:cNvSpPr txBox="1">
            <a:spLocks noChangeArrowheads="1"/>
          </p:cNvSpPr>
          <p:nvPr/>
        </p:nvSpPr>
        <p:spPr bwMode="auto">
          <a:xfrm>
            <a:off x="4462463" y="4786313"/>
            <a:ext cx="4365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cg</a:t>
            </a:r>
          </a:p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info</a:t>
            </a:r>
          </a:p>
        </p:txBody>
      </p:sp>
      <p:sp>
        <p:nvSpPr>
          <p:cNvPr id="126001" name="Text Box 145"/>
          <p:cNvSpPr txBox="1">
            <a:spLocks noChangeArrowheads="1"/>
          </p:cNvSpPr>
          <p:nvPr/>
        </p:nvSpPr>
        <p:spPr bwMode="auto">
          <a:xfrm>
            <a:off x="4875213" y="4797425"/>
            <a:ext cx="6080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i-node</a:t>
            </a:r>
          </a:p>
          <a:p>
            <a:pPr algn="ctr">
              <a:lnSpc>
                <a:spcPct val="85000"/>
              </a:lnSpc>
            </a:pPr>
            <a:r>
              <a:rPr kumimoji="0" lang="en-US" altLang="ko-KR" sz="1200">
                <a:latin typeface="맑은 고딕" pitchFamily="50" charset="-127"/>
              </a:rPr>
              <a:t>map</a:t>
            </a:r>
          </a:p>
        </p:txBody>
      </p:sp>
      <p:sp>
        <p:nvSpPr>
          <p:cNvPr id="126002" name="Text Box 146"/>
          <p:cNvSpPr txBox="1">
            <a:spLocks noChangeArrowheads="1"/>
          </p:cNvSpPr>
          <p:nvPr/>
        </p:nvSpPr>
        <p:spPr bwMode="auto">
          <a:xfrm>
            <a:off x="6305550" y="4841875"/>
            <a:ext cx="676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>
                <a:latin typeface="맑은 고딕" pitchFamily="50" charset="-127"/>
              </a:rPr>
              <a:t>i-nodes</a:t>
            </a:r>
          </a:p>
        </p:txBody>
      </p:sp>
      <p:sp>
        <p:nvSpPr>
          <p:cNvPr id="126003" name="Line 147"/>
          <p:cNvSpPr>
            <a:spLocks noChangeShapeType="1"/>
          </p:cNvSpPr>
          <p:nvPr/>
        </p:nvSpPr>
        <p:spPr bwMode="auto">
          <a:xfrm>
            <a:off x="5451475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6004" name="Line 148"/>
          <p:cNvSpPr>
            <a:spLocks noChangeShapeType="1"/>
          </p:cNvSpPr>
          <p:nvPr/>
        </p:nvSpPr>
        <p:spPr bwMode="auto">
          <a:xfrm>
            <a:off x="7204075" y="4792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6005" name="Line 149"/>
          <p:cNvSpPr>
            <a:spLocks noChangeShapeType="1"/>
          </p:cNvSpPr>
          <p:nvPr/>
        </p:nvSpPr>
        <p:spPr bwMode="auto">
          <a:xfrm flipH="1">
            <a:off x="5508625" y="5180013"/>
            <a:ext cx="566738" cy="441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6006" name="Line 150"/>
          <p:cNvSpPr>
            <a:spLocks noChangeShapeType="1"/>
          </p:cNvSpPr>
          <p:nvPr/>
        </p:nvSpPr>
        <p:spPr bwMode="auto">
          <a:xfrm>
            <a:off x="7200900" y="5187950"/>
            <a:ext cx="892175" cy="434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Systems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>
                <a:ea typeface="굴림" charset="-127"/>
              </a:rPr>
              <a:t>i-node contains info about the file, including file type, access permission, ref-count, size, ptrs to data blocks, and so on.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Only two items (filename and i-node no.) are stored in the dir entry.</a:t>
            </a:r>
          </a:p>
          <a:p>
            <a:pPr eaLnBrk="1" hangingPunct="1"/>
            <a:endParaRPr lang="en-US" altLang="ko-KR" sz="2000" smtClean="0">
              <a:ea typeface="굴림" charset="-127"/>
            </a:endParaRPr>
          </a:p>
        </p:txBody>
      </p:sp>
      <p:sp>
        <p:nvSpPr>
          <p:cNvPr id="12390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08" name="슬라이드 번호 개체 틀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266712-8530-44D7-8EDA-F73C991348F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784350" y="3321050"/>
            <a:ext cx="62785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119188" y="4648200"/>
            <a:ext cx="31845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07" name="Line 12"/>
          <p:cNvSpPr>
            <a:spLocks noChangeShapeType="1"/>
          </p:cNvSpPr>
          <p:nvPr/>
        </p:nvSpPr>
        <p:spPr bwMode="auto">
          <a:xfrm>
            <a:off x="22225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08" name="Line 13"/>
          <p:cNvSpPr>
            <a:spLocks noChangeShapeType="1"/>
          </p:cNvSpPr>
          <p:nvPr/>
        </p:nvSpPr>
        <p:spPr bwMode="auto">
          <a:xfrm>
            <a:off x="16891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09" name="Text Box 20"/>
          <p:cNvSpPr txBox="1">
            <a:spLocks noChangeArrowheads="1"/>
          </p:cNvSpPr>
          <p:nvPr/>
        </p:nvSpPr>
        <p:spPr bwMode="auto">
          <a:xfrm>
            <a:off x="1841500" y="333692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i-node array</a:t>
            </a:r>
          </a:p>
        </p:txBody>
      </p:sp>
      <p:sp>
        <p:nvSpPr>
          <p:cNvPr id="128010" name="Text Box 21"/>
          <p:cNvSpPr txBox="1">
            <a:spLocks noChangeArrowheads="1"/>
          </p:cNvSpPr>
          <p:nvPr/>
        </p:nvSpPr>
        <p:spPr bwMode="auto">
          <a:xfrm>
            <a:off x="3236913" y="3270250"/>
            <a:ext cx="5921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28011" name="Text Box 22"/>
          <p:cNvSpPr txBox="1">
            <a:spLocks noChangeArrowheads="1"/>
          </p:cNvSpPr>
          <p:nvPr/>
        </p:nvSpPr>
        <p:spPr bwMode="auto">
          <a:xfrm>
            <a:off x="1066800" y="4672013"/>
            <a:ext cx="676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300">
                <a:latin typeface="맑은 고딕" pitchFamily="50" charset="-127"/>
              </a:rPr>
              <a:t>i-node</a:t>
            </a:r>
          </a:p>
        </p:txBody>
      </p:sp>
      <p:sp>
        <p:nvSpPr>
          <p:cNvPr id="128012" name="Text Box 23"/>
          <p:cNvSpPr txBox="1">
            <a:spLocks noChangeArrowheads="1"/>
          </p:cNvSpPr>
          <p:nvPr/>
        </p:nvSpPr>
        <p:spPr bwMode="auto">
          <a:xfrm>
            <a:off x="1624013" y="4672013"/>
            <a:ext cx="676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300">
                <a:latin typeface="맑은 고딕" pitchFamily="50" charset="-127"/>
              </a:rPr>
              <a:t>i-node</a:t>
            </a:r>
          </a:p>
        </p:txBody>
      </p:sp>
      <p:sp>
        <p:nvSpPr>
          <p:cNvPr id="128013" name="Text Box 24"/>
          <p:cNvSpPr txBox="1">
            <a:spLocks noChangeArrowheads="1"/>
          </p:cNvSpPr>
          <p:nvPr/>
        </p:nvSpPr>
        <p:spPr bwMode="auto">
          <a:xfrm>
            <a:off x="2703513" y="4683125"/>
            <a:ext cx="676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300">
                <a:latin typeface="맑은 고딕" pitchFamily="50" charset="-127"/>
              </a:rPr>
              <a:t>i-node</a:t>
            </a:r>
          </a:p>
        </p:txBody>
      </p:sp>
      <p:sp>
        <p:nvSpPr>
          <p:cNvPr id="128014" name="Line 32"/>
          <p:cNvSpPr>
            <a:spLocks noChangeShapeType="1"/>
          </p:cNvSpPr>
          <p:nvPr/>
        </p:nvSpPr>
        <p:spPr bwMode="auto">
          <a:xfrm flipH="1">
            <a:off x="1117600" y="3687763"/>
            <a:ext cx="665163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15" name="Line 33"/>
          <p:cNvSpPr>
            <a:spLocks noChangeShapeType="1"/>
          </p:cNvSpPr>
          <p:nvPr/>
        </p:nvSpPr>
        <p:spPr bwMode="auto">
          <a:xfrm>
            <a:off x="3008313" y="3709988"/>
            <a:ext cx="130651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16" name="Rectangle 36"/>
          <p:cNvSpPr>
            <a:spLocks noChangeArrowheads="1"/>
          </p:cNvSpPr>
          <p:nvPr/>
        </p:nvSpPr>
        <p:spPr bwMode="auto">
          <a:xfrm>
            <a:off x="2222500" y="4648200"/>
            <a:ext cx="557213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17" name="Rectangle 37"/>
          <p:cNvSpPr>
            <a:spLocks noChangeArrowheads="1"/>
          </p:cNvSpPr>
          <p:nvPr/>
        </p:nvSpPr>
        <p:spPr bwMode="auto">
          <a:xfrm>
            <a:off x="3313113" y="46482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18" name="Text Box 38"/>
          <p:cNvSpPr txBox="1">
            <a:spLocks noChangeArrowheads="1"/>
          </p:cNvSpPr>
          <p:nvPr/>
        </p:nvSpPr>
        <p:spPr bwMode="auto">
          <a:xfrm>
            <a:off x="3702050" y="4684713"/>
            <a:ext cx="676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300">
                <a:latin typeface="맑은 고딕" pitchFamily="50" charset="-127"/>
              </a:rPr>
              <a:t>i-node</a:t>
            </a:r>
          </a:p>
        </p:txBody>
      </p:sp>
      <p:sp>
        <p:nvSpPr>
          <p:cNvPr id="128019" name="Rectangle 39"/>
          <p:cNvSpPr>
            <a:spLocks noChangeArrowheads="1"/>
          </p:cNvSpPr>
          <p:nvPr/>
        </p:nvSpPr>
        <p:spPr bwMode="auto">
          <a:xfrm>
            <a:off x="3008313" y="3321050"/>
            <a:ext cx="24765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0" name="Rectangle 40"/>
          <p:cNvSpPr>
            <a:spLocks noChangeArrowheads="1"/>
          </p:cNvSpPr>
          <p:nvPr/>
        </p:nvSpPr>
        <p:spPr bwMode="auto">
          <a:xfrm>
            <a:off x="5902325" y="3321050"/>
            <a:ext cx="649288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1" name="Rectangle 41"/>
          <p:cNvSpPr>
            <a:spLocks noChangeArrowheads="1"/>
          </p:cNvSpPr>
          <p:nvPr/>
        </p:nvSpPr>
        <p:spPr bwMode="auto">
          <a:xfrm>
            <a:off x="4608513" y="3321050"/>
            <a:ext cx="517525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2" name="Rectangle 42"/>
          <p:cNvSpPr>
            <a:spLocks noChangeArrowheads="1"/>
          </p:cNvSpPr>
          <p:nvPr/>
        </p:nvSpPr>
        <p:spPr bwMode="auto">
          <a:xfrm>
            <a:off x="8058150" y="3327400"/>
            <a:ext cx="247650" cy="369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3" name="Rectangle 43"/>
          <p:cNvSpPr>
            <a:spLocks noChangeArrowheads="1"/>
          </p:cNvSpPr>
          <p:nvPr/>
        </p:nvSpPr>
        <p:spPr bwMode="auto">
          <a:xfrm>
            <a:off x="3802063" y="3321050"/>
            <a:ext cx="24765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4" name="Rectangle 44"/>
          <p:cNvSpPr>
            <a:spLocks noChangeArrowheads="1"/>
          </p:cNvSpPr>
          <p:nvPr/>
        </p:nvSpPr>
        <p:spPr bwMode="auto">
          <a:xfrm>
            <a:off x="7035800" y="3327400"/>
            <a:ext cx="247650" cy="369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25" name="Text Box 45"/>
          <p:cNvSpPr txBox="1">
            <a:spLocks noChangeArrowheads="1"/>
          </p:cNvSpPr>
          <p:nvPr/>
        </p:nvSpPr>
        <p:spPr bwMode="auto">
          <a:xfrm>
            <a:off x="7261225" y="3278188"/>
            <a:ext cx="871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directory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28026" name="Text Box 46"/>
          <p:cNvSpPr txBox="1">
            <a:spLocks noChangeArrowheads="1"/>
          </p:cNvSpPr>
          <p:nvPr/>
        </p:nvSpPr>
        <p:spPr bwMode="auto">
          <a:xfrm>
            <a:off x="4043363" y="3273425"/>
            <a:ext cx="5921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28027" name="Text Box 47"/>
          <p:cNvSpPr txBox="1">
            <a:spLocks noChangeArrowheads="1"/>
          </p:cNvSpPr>
          <p:nvPr/>
        </p:nvSpPr>
        <p:spPr bwMode="auto">
          <a:xfrm>
            <a:off x="6502400" y="3278188"/>
            <a:ext cx="592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28028" name="Text Box 48"/>
          <p:cNvSpPr txBox="1">
            <a:spLocks noChangeArrowheads="1"/>
          </p:cNvSpPr>
          <p:nvPr/>
        </p:nvSpPr>
        <p:spPr bwMode="auto">
          <a:xfrm>
            <a:off x="5081588" y="3276600"/>
            <a:ext cx="871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directory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28029" name="Rectangle 49"/>
          <p:cNvSpPr>
            <a:spLocks noChangeArrowheads="1"/>
          </p:cNvSpPr>
          <p:nvPr/>
        </p:nvSpPr>
        <p:spPr bwMode="auto">
          <a:xfrm>
            <a:off x="5029200" y="4572000"/>
            <a:ext cx="1524000" cy="895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30" name="Rectangle 50"/>
          <p:cNvSpPr>
            <a:spLocks noChangeArrowheads="1"/>
          </p:cNvSpPr>
          <p:nvPr/>
        </p:nvSpPr>
        <p:spPr bwMode="auto">
          <a:xfrm>
            <a:off x="5029200" y="48006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31" name="Line 11"/>
          <p:cNvSpPr>
            <a:spLocks noChangeShapeType="1"/>
          </p:cNvSpPr>
          <p:nvPr/>
        </p:nvSpPr>
        <p:spPr bwMode="auto">
          <a:xfrm>
            <a:off x="5562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32" name="Text Box 51"/>
          <p:cNvSpPr txBox="1">
            <a:spLocks noChangeArrowheads="1"/>
          </p:cNvSpPr>
          <p:nvPr/>
        </p:nvSpPr>
        <p:spPr bwMode="auto">
          <a:xfrm>
            <a:off x="4994275" y="4770438"/>
            <a:ext cx="61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000">
                <a:latin typeface="맑은 고딕" pitchFamily="50" charset="-127"/>
              </a:rPr>
              <a:t>number</a:t>
            </a:r>
          </a:p>
        </p:txBody>
      </p:sp>
      <p:sp>
        <p:nvSpPr>
          <p:cNvPr id="128033" name="Text Box 52"/>
          <p:cNvSpPr txBox="1">
            <a:spLocks noChangeArrowheads="1"/>
          </p:cNvSpPr>
          <p:nvPr/>
        </p:nvSpPr>
        <p:spPr bwMode="auto">
          <a:xfrm>
            <a:off x="5657850" y="4808538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filename</a:t>
            </a:r>
          </a:p>
        </p:txBody>
      </p:sp>
      <p:sp>
        <p:nvSpPr>
          <p:cNvPr id="128034" name="Rectangle 53"/>
          <p:cNvSpPr>
            <a:spLocks noChangeArrowheads="1"/>
          </p:cNvSpPr>
          <p:nvPr/>
        </p:nvSpPr>
        <p:spPr bwMode="auto">
          <a:xfrm>
            <a:off x="6934200" y="5105400"/>
            <a:ext cx="1524000" cy="895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35" name="Rectangle 54"/>
          <p:cNvSpPr>
            <a:spLocks noChangeArrowheads="1"/>
          </p:cNvSpPr>
          <p:nvPr/>
        </p:nvSpPr>
        <p:spPr bwMode="auto">
          <a:xfrm>
            <a:off x="6934200" y="5486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36" name="Line 55"/>
          <p:cNvSpPr>
            <a:spLocks noChangeShapeType="1"/>
          </p:cNvSpPr>
          <p:nvPr/>
        </p:nvSpPr>
        <p:spPr bwMode="auto">
          <a:xfrm>
            <a:off x="74676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37" name="Text Box 56"/>
          <p:cNvSpPr txBox="1">
            <a:spLocks noChangeArrowheads="1"/>
          </p:cNvSpPr>
          <p:nvPr/>
        </p:nvSpPr>
        <p:spPr bwMode="auto">
          <a:xfrm>
            <a:off x="6899275" y="5456238"/>
            <a:ext cx="61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000">
                <a:latin typeface="맑은 고딕" pitchFamily="50" charset="-127"/>
              </a:rPr>
              <a:t>number</a:t>
            </a:r>
          </a:p>
        </p:txBody>
      </p:sp>
      <p:sp>
        <p:nvSpPr>
          <p:cNvPr id="128038" name="Text Box 57"/>
          <p:cNvSpPr txBox="1">
            <a:spLocks noChangeArrowheads="1"/>
          </p:cNvSpPr>
          <p:nvPr/>
        </p:nvSpPr>
        <p:spPr bwMode="auto">
          <a:xfrm>
            <a:off x="7562850" y="5494338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filename</a:t>
            </a:r>
          </a:p>
        </p:txBody>
      </p:sp>
      <p:sp>
        <p:nvSpPr>
          <p:cNvPr id="128039" name="Text Box 58"/>
          <p:cNvSpPr txBox="1">
            <a:spLocks noChangeArrowheads="1"/>
          </p:cNvSpPr>
          <p:nvPr/>
        </p:nvSpPr>
        <p:spPr bwMode="auto">
          <a:xfrm>
            <a:off x="4435475" y="2971800"/>
            <a:ext cx="270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directory blocks and data blocks</a:t>
            </a:r>
          </a:p>
        </p:txBody>
      </p:sp>
      <p:sp>
        <p:nvSpPr>
          <p:cNvPr id="128040" name="Line 59"/>
          <p:cNvSpPr>
            <a:spLocks noChangeShapeType="1"/>
          </p:cNvSpPr>
          <p:nvPr/>
        </p:nvSpPr>
        <p:spPr bwMode="auto">
          <a:xfrm flipH="1">
            <a:off x="2979738" y="31400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1" name="Line 60"/>
          <p:cNvSpPr>
            <a:spLocks noChangeShapeType="1"/>
          </p:cNvSpPr>
          <p:nvPr/>
        </p:nvSpPr>
        <p:spPr bwMode="auto">
          <a:xfrm>
            <a:off x="71628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2" name="Line 61"/>
          <p:cNvSpPr>
            <a:spLocks noChangeShapeType="1"/>
          </p:cNvSpPr>
          <p:nvPr/>
        </p:nvSpPr>
        <p:spPr bwMode="auto">
          <a:xfrm flipH="1">
            <a:off x="5029200" y="3697288"/>
            <a:ext cx="93663" cy="874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3" name="Line 62"/>
          <p:cNvSpPr>
            <a:spLocks noChangeShapeType="1"/>
          </p:cNvSpPr>
          <p:nvPr/>
        </p:nvSpPr>
        <p:spPr bwMode="auto">
          <a:xfrm>
            <a:off x="5884863" y="3687763"/>
            <a:ext cx="655637" cy="868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4" name="Line 63"/>
          <p:cNvSpPr>
            <a:spLocks noChangeShapeType="1"/>
          </p:cNvSpPr>
          <p:nvPr/>
        </p:nvSpPr>
        <p:spPr bwMode="auto">
          <a:xfrm flipH="1">
            <a:off x="6935788" y="3687763"/>
            <a:ext cx="357187" cy="142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5" name="Line 64"/>
          <p:cNvSpPr>
            <a:spLocks noChangeShapeType="1"/>
          </p:cNvSpPr>
          <p:nvPr/>
        </p:nvSpPr>
        <p:spPr bwMode="auto">
          <a:xfrm>
            <a:off x="8035925" y="3687763"/>
            <a:ext cx="412750" cy="14176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6" name="Line 65"/>
          <p:cNvSpPr>
            <a:spLocks noChangeShapeType="1"/>
          </p:cNvSpPr>
          <p:nvPr/>
        </p:nvSpPr>
        <p:spPr bwMode="auto">
          <a:xfrm flipV="1">
            <a:off x="2895600" y="3754438"/>
            <a:ext cx="74930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7" name="Line 66"/>
          <p:cNvSpPr>
            <a:spLocks noChangeShapeType="1"/>
          </p:cNvSpPr>
          <p:nvPr/>
        </p:nvSpPr>
        <p:spPr bwMode="auto">
          <a:xfrm flipV="1">
            <a:off x="2970213" y="3746500"/>
            <a:ext cx="1409700" cy="906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8" name="Line 67"/>
          <p:cNvSpPr>
            <a:spLocks noChangeShapeType="1"/>
          </p:cNvSpPr>
          <p:nvPr/>
        </p:nvSpPr>
        <p:spPr bwMode="auto">
          <a:xfrm flipV="1">
            <a:off x="3135313" y="3736975"/>
            <a:ext cx="3657600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49" name="Freeform 69"/>
          <p:cNvSpPr>
            <a:spLocks/>
          </p:cNvSpPr>
          <p:nvPr/>
        </p:nvSpPr>
        <p:spPr bwMode="auto">
          <a:xfrm>
            <a:off x="3124200" y="5029200"/>
            <a:ext cx="1905000" cy="381000"/>
          </a:xfrm>
          <a:custGeom>
            <a:avLst/>
            <a:gdLst>
              <a:gd name="T0" fmla="*/ 1905000 w 1200"/>
              <a:gd name="T1" fmla="*/ 0 h 240"/>
              <a:gd name="T2" fmla="*/ 838200 w 1200"/>
              <a:gd name="T3" fmla="*/ 381000 h 240"/>
              <a:gd name="T4" fmla="*/ 0 w 1200"/>
              <a:gd name="T5" fmla="*/ 0 h 240"/>
              <a:gd name="T6" fmla="*/ 0 60000 65536"/>
              <a:gd name="T7" fmla="*/ 0 60000 65536"/>
              <a:gd name="T8" fmla="*/ 0 60000 65536"/>
              <a:gd name="T9" fmla="*/ 0 w 1200"/>
              <a:gd name="T10" fmla="*/ 0 h 240"/>
              <a:gd name="T11" fmla="*/ 1200 w 120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240">
                <a:moveTo>
                  <a:pt x="1200" y="0"/>
                </a:moveTo>
                <a:cubicBezTo>
                  <a:pt x="964" y="120"/>
                  <a:pt x="728" y="240"/>
                  <a:pt x="528" y="240"/>
                </a:cubicBezTo>
                <a:cubicBezTo>
                  <a:pt x="328" y="240"/>
                  <a:pt x="164" y="1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50" name="Freeform 70"/>
          <p:cNvSpPr>
            <a:spLocks/>
          </p:cNvSpPr>
          <p:nvPr/>
        </p:nvSpPr>
        <p:spPr bwMode="auto">
          <a:xfrm>
            <a:off x="3048000" y="5029200"/>
            <a:ext cx="3886200" cy="1219200"/>
          </a:xfrm>
          <a:custGeom>
            <a:avLst/>
            <a:gdLst>
              <a:gd name="T0" fmla="*/ 3886200 w 2448"/>
              <a:gd name="T1" fmla="*/ 650240 h 720"/>
              <a:gd name="T2" fmla="*/ 3505200 w 2448"/>
              <a:gd name="T3" fmla="*/ 812800 h 720"/>
              <a:gd name="T4" fmla="*/ 2667000 w 2448"/>
              <a:gd name="T5" fmla="*/ 975360 h 720"/>
              <a:gd name="T6" fmla="*/ 1066800 w 2448"/>
              <a:gd name="T7" fmla="*/ 1056640 h 720"/>
              <a:gd name="T8" fmla="*/ 0 w 2448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720"/>
              <a:gd name="T17" fmla="*/ 2448 w 2448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720">
                <a:moveTo>
                  <a:pt x="2448" y="384"/>
                </a:moveTo>
                <a:cubicBezTo>
                  <a:pt x="2392" y="416"/>
                  <a:pt x="2336" y="448"/>
                  <a:pt x="2208" y="480"/>
                </a:cubicBezTo>
                <a:cubicBezTo>
                  <a:pt x="2080" y="512"/>
                  <a:pt x="1936" y="552"/>
                  <a:pt x="1680" y="576"/>
                </a:cubicBezTo>
                <a:cubicBezTo>
                  <a:pt x="1424" y="600"/>
                  <a:pt x="952" y="720"/>
                  <a:pt x="672" y="624"/>
                </a:cubicBezTo>
                <a:cubicBezTo>
                  <a:pt x="392" y="528"/>
                  <a:pt x="196" y="2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051" name="Text Box 71"/>
          <p:cNvSpPr txBox="1">
            <a:spLocks noChangeArrowheads="1"/>
          </p:cNvSpPr>
          <p:nvPr/>
        </p:nvSpPr>
        <p:spPr bwMode="auto">
          <a:xfrm rot="-1878924">
            <a:off x="2935288" y="3968750"/>
            <a:ext cx="13922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>
                <a:latin typeface="맑은 고딕" pitchFamily="50" charset="-127"/>
              </a:rPr>
              <a:t>second data block</a:t>
            </a:r>
          </a:p>
        </p:txBody>
      </p:sp>
      <p:sp>
        <p:nvSpPr>
          <p:cNvPr id="128052" name="Text Box 72"/>
          <p:cNvSpPr txBox="1">
            <a:spLocks noChangeArrowheads="1"/>
          </p:cNvSpPr>
          <p:nvPr/>
        </p:nvSpPr>
        <p:spPr bwMode="auto">
          <a:xfrm rot="-791736">
            <a:off x="4102100" y="4029075"/>
            <a:ext cx="1231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200">
                <a:latin typeface="맑은 고딕" pitchFamily="50" charset="-127"/>
              </a:rPr>
              <a:t>third data block</a:t>
            </a:r>
          </a:p>
        </p:txBody>
      </p:sp>
      <p:sp>
        <p:nvSpPr>
          <p:cNvPr id="128053" name="Text Box 74"/>
          <p:cNvSpPr txBox="1">
            <a:spLocks noChangeArrowheads="1"/>
          </p:cNvSpPr>
          <p:nvPr/>
        </p:nvSpPr>
        <p:spPr bwMode="auto">
          <a:xfrm rot="-2999472">
            <a:off x="2523332" y="4025106"/>
            <a:ext cx="125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200">
                <a:latin typeface="맑은 고딕" pitchFamily="50" charset="-127"/>
              </a:rPr>
              <a:t>first data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Systems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A link count in an i-node = the number of directory entries that point to the i-node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st_nlink</a:t>
            </a:r>
            <a:r>
              <a:rPr lang="en-US" altLang="ko-KR" sz="1400" smtClean="0">
                <a:ea typeface="굴림" charset="-127"/>
              </a:rPr>
              <a:t> in the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stat</a:t>
            </a:r>
            <a:r>
              <a:rPr lang="en-US" altLang="ko-KR" sz="1400" smtClean="0">
                <a:ea typeface="굴림" charset="-127"/>
              </a:rPr>
              <a:t>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Hard vs. soft links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400" smtClean="0">
                <a:ea typeface="굴림" charset="-127"/>
              </a:rPr>
              <a:t>Symbolic links (soft links)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400" smtClean="0">
                <a:ea typeface="굴림" charset="-127"/>
              </a:rPr>
              <a:t>The actual content of the file (the data blocks) contains the filename that the symbolic link points to.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lrwxrwxrwx 1 root  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7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 Sep 25 07:14 lib-&gt;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usr/lib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smtClean="0">
                <a:ea typeface="굴림" charset="-127"/>
              </a:rPr>
              <a:t>No directory entry pointing to an i-node in a different file system.</a:t>
            </a:r>
          </a:p>
        </p:txBody>
      </p:sp>
      <p:sp>
        <p:nvSpPr>
          <p:cNvPr id="12595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5956" name="슬라이드 번호 개체 틀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94FE3-998B-4368-87E4-7BA247AB2D5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784350" y="3625850"/>
            <a:ext cx="62785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1119188" y="4953000"/>
            <a:ext cx="31845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55" name="Line 6"/>
          <p:cNvSpPr>
            <a:spLocks noChangeShapeType="1"/>
          </p:cNvSpPr>
          <p:nvPr/>
        </p:nvSpPr>
        <p:spPr bwMode="auto">
          <a:xfrm>
            <a:off x="22225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56" name="Line 7"/>
          <p:cNvSpPr>
            <a:spLocks noChangeShapeType="1"/>
          </p:cNvSpPr>
          <p:nvPr/>
        </p:nvSpPr>
        <p:spPr bwMode="auto">
          <a:xfrm>
            <a:off x="16891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57" name="Text Box 8"/>
          <p:cNvSpPr txBox="1">
            <a:spLocks noChangeArrowheads="1"/>
          </p:cNvSpPr>
          <p:nvPr/>
        </p:nvSpPr>
        <p:spPr bwMode="auto">
          <a:xfrm>
            <a:off x="1890713" y="364966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i-list array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1066800" y="4873625"/>
            <a:ext cx="677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400">
                <a:latin typeface="맑은 고딕" pitchFamily="50" charset="-127"/>
              </a:rPr>
              <a:t>0</a:t>
            </a:r>
          </a:p>
        </p:txBody>
      </p:sp>
      <p:sp>
        <p:nvSpPr>
          <p:cNvPr id="130059" name="Text Box 12"/>
          <p:cNvSpPr txBox="1">
            <a:spLocks noChangeArrowheads="1"/>
          </p:cNvSpPr>
          <p:nvPr/>
        </p:nvSpPr>
        <p:spPr bwMode="auto">
          <a:xfrm>
            <a:off x="2173288" y="4876800"/>
            <a:ext cx="6778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400">
                <a:latin typeface="맑은 고딕" pitchFamily="50" charset="-127"/>
              </a:rPr>
              <a:t>1267</a:t>
            </a:r>
          </a:p>
        </p:txBody>
      </p:sp>
      <p:sp>
        <p:nvSpPr>
          <p:cNvPr id="130060" name="Line 13"/>
          <p:cNvSpPr>
            <a:spLocks noChangeShapeType="1"/>
          </p:cNvSpPr>
          <p:nvPr/>
        </p:nvSpPr>
        <p:spPr bwMode="auto">
          <a:xfrm flipH="1">
            <a:off x="1117600" y="3992563"/>
            <a:ext cx="665163" cy="960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61" name="Line 14"/>
          <p:cNvSpPr>
            <a:spLocks noChangeShapeType="1"/>
          </p:cNvSpPr>
          <p:nvPr/>
        </p:nvSpPr>
        <p:spPr bwMode="auto">
          <a:xfrm>
            <a:off x="3008313" y="4014788"/>
            <a:ext cx="1306512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62" name="Rectangle 15"/>
          <p:cNvSpPr>
            <a:spLocks noChangeArrowheads="1"/>
          </p:cNvSpPr>
          <p:nvPr/>
        </p:nvSpPr>
        <p:spPr bwMode="auto">
          <a:xfrm>
            <a:off x="1676400" y="4953000"/>
            <a:ext cx="557213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63" name="Rectangle 16"/>
          <p:cNvSpPr>
            <a:spLocks noChangeArrowheads="1"/>
          </p:cNvSpPr>
          <p:nvPr/>
        </p:nvSpPr>
        <p:spPr bwMode="auto">
          <a:xfrm>
            <a:off x="3962400" y="4953000"/>
            <a:ext cx="352425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64" name="Text Box 17"/>
          <p:cNvSpPr txBox="1">
            <a:spLocks noChangeArrowheads="1"/>
          </p:cNvSpPr>
          <p:nvPr/>
        </p:nvSpPr>
        <p:spPr bwMode="auto">
          <a:xfrm>
            <a:off x="3316288" y="4878388"/>
            <a:ext cx="6778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400">
                <a:latin typeface="맑은 고딕" pitchFamily="50" charset="-127"/>
              </a:rPr>
              <a:t>2549</a:t>
            </a:r>
          </a:p>
        </p:txBody>
      </p:sp>
      <p:sp>
        <p:nvSpPr>
          <p:cNvPr id="130065" name="Rectangle 19"/>
          <p:cNvSpPr>
            <a:spLocks noChangeArrowheads="1"/>
          </p:cNvSpPr>
          <p:nvPr/>
        </p:nvSpPr>
        <p:spPr bwMode="auto">
          <a:xfrm>
            <a:off x="5902325" y="3625850"/>
            <a:ext cx="1393825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66" name="Rectangle 20"/>
          <p:cNvSpPr>
            <a:spLocks noChangeArrowheads="1"/>
          </p:cNvSpPr>
          <p:nvPr/>
        </p:nvSpPr>
        <p:spPr bwMode="auto">
          <a:xfrm>
            <a:off x="2997200" y="3625850"/>
            <a:ext cx="2128838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67" name="Rectangle 21"/>
          <p:cNvSpPr>
            <a:spLocks noChangeArrowheads="1"/>
          </p:cNvSpPr>
          <p:nvPr/>
        </p:nvSpPr>
        <p:spPr bwMode="auto">
          <a:xfrm>
            <a:off x="8058150" y="3632200"/>
            <a:ext cx="247650" cy="369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68" name="Text Box 24"/>
          <p:cNvSpPr txBox="1">
            <a:spLocks noChangeArrowheads="1"/>
          </p:cNvSpPr>
          <p:nvPr/>
        </p:nvSpPr>
        <p:spPr bwMode="auto">
          <a:xfrm>
            <a:off x="7261225" y="3582988"/>
            <a:ext cx="871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directory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30069" name="Text Box 27"/>
          <p:cNvSpPr txBox="1">
            <a:spLocks noChangeArrowheads="1"/>
          </p:cNvSpPr>
          <p:nvPr/>
        </p:nvSpPr>
        <p:spPr bwMode="auto">
          <a:xfrm>
            <a:off x="5081588" y="3581400"/>
            <a:ext cx="871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directory</a:t>
            </a:r>
          </a:p>
          <a:p>
            <a:pPr algn="ctr">
              <a:lnSpc>
                <a:spcPct val="90000"/>
              </a:lnSpc>
            </a:pPr>
            <a:r>
              <a:rPr kumimoji="0" lang="en-US" altLang="ko-KR" sz="1400">
                <a:latin typeface="맑은 고딕" pitchFamily="50" charset="-127"/>
              </a:rPr>
              <a:t>block</a:t>
            </a:r>
          </a:p>
        </p:txBody>
      </p:sp>
      <p:sp>
        <p:nvSpPr>
          <p:cNvPr id="130070" name="Rectangle 29"/>
          <p:cNvSpPr>
            <a:spLocks noChangeArrowheads="1"/>
          </p:cNvSpPr>
          <p:nvPr/>
        </p:nvSpPr>
        <p:spPr bwMode="auto">
          <a:xfrm>
            <a:off x="4776788" y="5140325"/>
            <a:ext cx="1368425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71" name="Text Box 31"/>
          <p:cNvSpPr txBox="1">
            <a:spLocks noChangeArrowheads="1"/>
          </p:cNvSpPr>
          <p:nvPr/>
        </p:nvSpPr>
        <p:spPr bwMode="auto">
          <a:xfrm>
            <a:off x="4724400" y="513715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2549</a:t>
            </a:r>
          </a:p>
        </p:txBody>
      </p:sp>
      <p:sp>
        <p:nvSpPr>
          <p:cNvPr id="130072" name="Text Box 32"/>
          <p:cNvSpPr txBox="1">
            <a:spLocks noChangeArrowheads="1"/>
          </p:cNvSpPr>
          <p:nvPr/>
        </p:nvSpPr>
        <p:spPr bwMode="auto">
          <a:xfrm>
            <a:off x="5365750" y="5113338"/>
            <a:ext cx="238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.</a:t>
            </a:r>
          </a:p>
        </p:txBody>
      </p:sp>
      <p:sp>
        <p:nvSpPr>
          <p:cNvPr id="130073" name="Rectangle 33"/>
          <p:cNvSpPr>
            <a:spLocks noChangeArrowheads="1"/>
          </p:cNvSpPr>
          <p:nvPr/>
        </p:nvSpPr>
        <p:spPr bwMode="auto">
          <a:xfrm>
            <a:off x="6934200" y="5680075"/>
            <a:ext cx="1366838" cy="6254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74" name="Rectangle 34"/>
          <p:cNvSpPr>
            <a:spLocks noChangeArrowheads="1"/>
          </p:cNvSpPr>
          <p:nvPr/>
        </p:nvSpPr>
        <p:spPr bwMode="auto">
          <a:xfrm>
            <a:off x="6934200" y="5791200"/>
            <a:ext cx="13652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75" name="Line 35"/>
          <p:cNvSpPr>
            <a:spLocks noChangeShapeType="1"/>
          </p:cNvSpPr>
          <p:nvPr/>
        </p:nvSpPr>
        <p:spPr bwMode="auto">
          <a:xfrm>
            <a:off x="7427913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76" name="Text Box 36"/>
          <p:cNvSpPr txBox="1">
            <a:spLocks noChangeArrowheads="1"/>
          </p:cNvSpPr>
          <p:nvPr/>
        </p:nvSpPr>
        <p:spPr bwMode="auto">
          <a:xfrm>
            <a:off x="6886575" y="58293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2549</a:t>
            </a:r>
          </a:p>
        </p:txBody>
      </p:sp>
      <p:sp>
        <p:nvSpPr>
          <p:cNvPr id="130077" name="Text Box 37"/>
          <p:cNvSpPr txBox="1">
            <a:spLocks noChangeArrowheads="1"/>
          </p:cNvSpPr>
          <p:nvPr/>
        </p:nvSpPr>
        <p:spPr bwMode="auto">
          <a:xfrm>
            <a:off x="7415213" y="5799138"/>
            <a:ext cx="677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testdir</a:t>
            </a:r>
          </a:p>
        </p:txBody>
      </p:sp>
      <p:sp>
        <p:nvSpPr>
          <p:cNvPr id="130078" name="Text Box 38"/>
          <p:cNvSpPr txBox="1">
            <a:spLocks noChangeArrowheads="1"/>
          </p:cNvSpPr>
          <p:nvPr/>
        </p:nvSpPr>
        <p:spPr bwMode="auto">
          <a:xfrm>
            <a:off x="4435475" y="3276600"/>
            <a:ext cx="270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directory blocks and data blocks</a:t>
            </a:r>
          </a:p>
        </p:txBody>
      </p:sp>
      <p:sp>
        <p:nvSpPr>
          <p:cNvPr id="130079" name="Line 39"/>
          <p:cNvSpPr>
            <a:spLocks noChangeShapeType="1"/>
          </p:cNvSpPr>
          <p:nvPr/>
        </p:nvSpPr>
        <p:spPr bwMode="auto">
          <a:xfrm flipH="1">
            <a:off x="2979738" y="34448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0" name="Line 40"/>
          <p:cNvSpPr>
            <a:spLocks noChangeShapeType="1"/>
          </p:cNvSpPr>
          <p:nvPr/>
        </p:nvSpPr>
        <p:spPr bwMode="auto">
          <a:xfrm>
            <a:off x="7162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1" name="Line 41"/>
          <p:cNvSpPr>
            <a:spLocks noChangeShapeType="1"/>
          </p:cNvSpPr>
          <p:nvPr/>
        </p:nvSpPr>
        <p:spPr bwMode="auto">
          <a:xfrm flipH="1">
            <a:off x="4767263" y="4002088"/>
            <a:ext cx="355600" cy="1146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2" name="Line 42"/>
          <p:cNvSpPr>
            <a:spLocks noChangeShapeType="1"/>
          </p:cNvSpPr>
          <p:nvPr/>
        </p:nvSpPr>
        <p:spPr bwMode="auto">
          <a:xfrm>
            <a:off x="5884863" y="3992563"/>
            <a:ext cx="255587" cy="113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3" name="Line 43"/>
          <p:cNvSpPr>
            <a:spLocks noChangeShapeType="1"/>
          </p:cNvSpPr>
          <p:nvPr/>
        </p:nvSpPr>
        <p:spPr bwMode="auto">
          <a:xfrm flipH="1">
            <a:off x="6934200" y="3992563"/>
            <a:ext cx="358775" cy="1101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4" name="Line 44"/>
          <p:cNvSpPr>
            <a:spLocks noChangeShapeType="1"/>
          </p:cNvSpPr>
          <p:nvPr/>
        </p:nvSpPr>
        <p:spPr bwMode="auto">
          <a:xfrm>
            <a:off x="8035925" y="3992563"/>
            <a:ext cx="247650" cy="1087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5" name="Line 46"/>
          <p:cNvSpPr>
            <a:spLocks noChangeShapeType="1"/>
          </p:cNvSpPr>
          <p:nvPr/>
        </p:nvSpPr>
        <p:spPr bwMode="auto">
          <a:xfrm flipV="1">
            <a:off x="3657600" y="40386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6" name="Line 47"/>
          <p:cNvSpPr>
            <a:spLocks noChangeShapeType="1"/>
          </p:cNvSpPr>
          <p:nvPr/>
        </p:nvSpPr>
        <p:spPr bwMode="auto">
          <a:xfrm flipV="1">
            <a:off x="2540000" y="4077072"/>
            <a:ext cx="5133975" cy="89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87" name="Text Box 50"/>
          <p:cNvSpPr txBox="1">
            <a:spLocks noChangeArrowheads="1"/>
          </p:cNvSpPr>
          <p:nvPr/>
        </p:nvSpPr>
        <p:spPr bwMode="auto">
          <a:xfrm rot="-1687423">
            <a:off x="4103688" y="4127500"/>
            <a:ext cx="1100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data block</a:t>
            </a:r>
          </a:p>
        </p:txBody>
      </p:sp>
      <p:sp>
        <p:nvSpPr>
          <p:cNvPr id="130088" name="Text Box 51"/>
          <p:cNvSpPr txBox="1">
            <a:spLocks noChangeArrowheads="1"/>
          </p:cNvSpPr>
          <p:nvPr/>
        </p:nvSpPr>
        <p:spPr bwMode="auto">
          <a:xfrm rot="-578531">
            <a:off x="5942013" y="3990975"/>
            <a:ext cx="992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data block</a:t>
            </a:r>
          </a:p>
        </p:txBody>
      </p:sp>
      <p:sp>
        <p:nvSpPr>
          <p:cNvPr id="130089" name="Rectangle 53"/>
          <p:cNvSpPr>
            <a:spLocks noChangeArrowheads="1"/>
          </p:cNvSpPr>
          <p:nvPr/>
        </p:nvSpPr>
        <p:spPr bwMode="auto">
          <a:xfrm>
            <a:off x="2819400" y="4953000"/>
            <a:ext cx="5334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90" name="Rectangle 54"/>
          <p:cNvSpPr>
            <a:spLocks noChangeArrowheads="1"/>
          </p:cNvSpPr>
          <p:nvPr/>
        </p:nvSpPr>
        <p:spPr bwMode="auto">
          <a:xfrm>
            <a:off x="4776788" y="5434013"/>
            <a:ext cx="1368425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91" name="Line 30"/>
          <p:cNvSpPr>
            <a:spLocks noChangeShapeType="1"/>
          </p:cNvSpPr>
          <p:nvPr/>
        </p:nvSpPr>
        <p:spPr bwMode="auto">
          <a:xfrm>
            <a:off x="5270500" y="5141913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92" name="Text Box 55"/>
          <p:cNvSpPr txBox="1">
            <a:spLocks noChangeArrowheads="1"/>
          </p:cNvSpPr>
          <p:nvPr/>
        </p:nvSpPr>
        <p:spPr bwMode="auto">
          <a:xfrm>
            <a:off x="4741863" y="5410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1267</a:t>
            </a:r>
          </a:p>
        </p:txBody>
      </p:sp>
      <p:sp>
        <p:nvSpPr>
          <p:cNvPr id="130093" name="Text Box 56"/>
          <p:cNvSpPr txBox="1">
            <a:spLocks noChangeArrowheads="1"/>
          </p:cNvSpPr>
          <p:nvPr/>
        </p:nvSpPr>
        <p:spPr bwMode="auto">
          <a:xfrm>
            <a:off x="5362575" y="54102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..</a:t>
            </a:r>
          </a:p>
        </p:txBody>
      </p:sp>
      <p:sp>
        <p:nvSpPr>
          <p:cNvPr id="130094" name="Rectangle 57"/>
          <p:cNvSpPr>
            <a:spLocks noChangeArrowheads="1"/>
          </p:cNvSpPr>
          <p:nvPr/>
        </p:nvSpPr>
        <p:spPr bwMode="auto">
          <a:xfrm>
            <a:off x="6934200" y="5095875"/>
            <a:ext cx="1368425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95" name="Text Box 58"/>
          <p:cNvSpPr txBox="1">
            <a:spLocks noChangeArrowheads="1"/>
          </p:cNvSpPr>
          <p:nvPr/>
        </p:nvSpPr>
        <p:spPr bwMode="auto">
          <a:xfrm>
            <a:off x="6881813" y="50927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400">
                <a:latin typeface="맑은 고딕" pitchFamily="50" charset="-127"/>
              </a:rPr>
              <a:t>1267</a:t>
            </a:r>
          </a:p>
        </p:txBody>
      </p:sp>
      <p:sp>
        <p:nvSpPr>
          <p:cNvPr id="130096" name="Text Box 59"/>
          <p:cNvSpPr txBox="1">
            <a:spLocks noChangeArrowheads="1"/>
          </p:cNvSpPr>
          <p:nvPr/>
        </p:nvSpPr>
        <p:spPr bwMode="auto">
          <a:xfrm>
            <a:off x="7523163" y="5068888"/>
            <a:ext cx="238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.</a:t>
            </a:r>
          </a:p>
        </p:txBody>
      </p:sp>
      <p:sp>
        <p:nvSpPr>
          <p:cNvPr id="130097" name="Rectangle 60"/>
          <p:cNvSpPr>
            <a:spLocks noChangeArrowheads="1"/>
          </p:cNvSpPr>
          <p:nvPr/>
        </p:nvSpPr>
        <p:spPr bwMode="auto">
          <a:xfrm>
            <a:off x="6934200" y="5389563"/>
            <a:ext cx="1368425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098" name="Line 61"/>
          <p:cNvSpPr>
            <a:spLocks noChangeShapeType="1"/>
          </p:cNvSpPr>
          <p:nvPr/>
        </p:nvSpPr>
        <p:spPr bwMode="auto">
          <a:xfrm>
            <a:off x="7427913" y="5097463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99" name="Text Box 62"/>
          <p:cNvSpPr txBox="1">
            <a:spLocks noChangeArrowheads="1"/>
          </p:cNvSpPr>
          <p:nvPr/>
        </p:nvSpPr>
        <p:spPr bwMode="auto">
          <a:xfrm>
            <a:off x="6872288" y="5322888"/>
            <a:ext cx="61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000">
                <a:latin typeface="맑은 고딕" pitchFamily="50" charset="-127"/>
              </a:rPr>
              <a:t>i-node</a:t>
            </a:r>
          </a:p>
          <a:p>
            <a:pPr algn="ctr"/>
            <a:r>
              <a:rPr kumimoji="0" lang="en-US" altLang="ko-KR" sz="1000">
                <a:latin typeface="맑은 고딕" pitchFamily="50" charset="-127"/>
              </a:rPr>
              <a:t>number</a:t>
            </a:r>
          </a:p>
        </p:txBody>
      </p:sp>
      <p:sp>
        <p:nvSpPr>
          <p:cNvPr id="130100" name="Text Box 63"/>
          <p:cNvSpPr txBox="1">
            <a:spLocks noChangeArrowheads="1"/>
          </p:cNvSpPr>
          <p:nvPr/>
        </p:nvSpPr>
        <p:spPr bwMode="auto">
          <a:xfrm>
            <a:off x="7519988" y="53657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400">
                <a:latin typeface="맑은 고딕" pitchFamily="50" charset="-127"/>
              </a:rPr>
              <a:t>..</a:t>
            </a:r>
          </a:p>
        </p:txBody>
      </p:sp>
      <p:sp>
        <p:nvSpPr>
          <p:cNvPr id="130101" name="Freeform 64"/>
          <p:cNvSpPr>
            <a:spLocks/>
          </p:cNvSpPr>
          <p:nvPr/>
        </p:nvSpPr>
        <p:spPr bwMode="auto">
          <a:xfrm>
            <a:off x="3733800" y="5334000"/>
            <a:ext cx="1066800" cy="342900"/>
          </a:xfrm>
          <a:custGeom>
            <a:avLst/>
            <a:gdLst>
              <a:gd name="T0" fmla="*/ 1066800 w 672"/>
              <a:gd name="T1" fmla="*/ 0 h 216"/>
              <a:gd name="T2" fmla="*/ 609600 w 672"/>
              <a:gd name="T3" fmla="*/ 228600 h 216"/>
              <a:gd name="T4" fmla="*/ 152400 w 672"/>
              <a:gd name="T5" fmla="*/ 304800 h 216"/>
              <a:gd name="T6" fmla="*/ 0 w 672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16"/>
              <a:gd name="T14" fmla="*/ 672 w 672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16">
                <a:moveTo>
                  <a:pt x="672" y="0"/>
                </a:moveTo>
                <a:cubicBezTo>
                  <a:pt x="576" y="56"/>
                  <a:pt x="480" y="112"/>
                  <a:pt x="384" y="144"/>
                </a:cubicBezTo>
                <a:cubicBezTo>
                  <a:pt x="288" y="176"/>
                  <a:pt x="160" y="216"/>
                  <a:pt x="96" y="192"/>
                </a:cubicBezTo>
                <a:cubicBezTo>
                  <a:pt x="32" y="168"/>
                  <a:pt x="16" y="8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102" name="Freeform 65"/>
          <p:cNvSpPr>
            <a:spLocks/>
          </p:cNvSpPr>
          <p:nvPr/>
        </p:nvSpPr>
        <p:spPr bwMode="auto">
          <a:xfrm>
            <a:off x="2438400" y="5334000"/>
            <a:ext cx="2362200" cy="876300"/>
          </a:xfrm>
          <a:custGeom>
            <a:avLst/>
            <a:gdLst>
              <a:gd name="T0" fmla="*/ 2362200 w 1488"/>
              <a:gd name="T1" fmla="*/ 228600 h 552"/>
              <a:gd name="T2" fmla="*/ 1447800 w 1488"/>
              <a:gd name="T3" fmla="*/ 685800 h 552"/>
              <a:gd name="T4" fmla="*/ 304800 w 1488"/>
              <a:gd name="T5" fmla="*/ 762000 h 552"/>
              <a:gd name="T6" fmla="*/ 0 w 1488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552"/>
              <a:gd name="T14" fmla="*/ 1488 w 1488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552">
                <a:moveTo>
                  <a:pt x="1488" y="144"/>
                </a:moveTo>
                <a:cubicBezTo>
                  <a:pt x="1308" y="260"/>
                  <a:pt x="1128" y="376"/>
                  <a:pt x="912" y="432"/>
                </a:cubicBezTo>
                <a:cubicBezTo>
                  <a:pt x="696" y="488"/>
                  <a:pt x="344" y="552"/>
                  <a:pt x="192" y="480"/>
                </a:cubicBezTo>
                <a:cubicBezTo>
                  <a:pt x="40" y="408"/>
                  <a:pt x="20" y="2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103" name="Freeform 66"/>
          <p:cNvSpPr>
            <a:spLocks/>
          </p:cNvSpPr>
          <p:nvPr/>
        </p:nvSpPr>
        <p:spPr bwMode="auto">
          <a:xfrm>
            <a:off x="2271713" y="5257800"/>
            <a:ext cx="4668837" cy="1155700"/>
          </a:xfrm>
          <a:custGeom>
            <a:avLst/>
            <a:gdLst>
              <a:gd name="T0" fmla="*/ 4668837 w 3024"/>
              <a:gd name="T1" fmla="*/ 0 h 728"/>
              <a:gd name="T2" fmla="*/ 3705427 w 3024"/>
              <a:gd name="T3" fmla="*/ 838200 h 728"/>
              <a:gd name="T4" fmla="*/ 1408062 w 3024"/>
              <a:gd name="T5" fmla="*/ 1143000 h 728"/>
              <a:gd name="T6" fmla="*/ 222326 w 3024"/>
              <a:gd name="T7" fmla="*/ 914400 h 728"/>
              <a:gd name="T8" fmla="*/ 74109 w 3024"/>
              <a:gd name="T9" fmla="*/ 7620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4"/>
              <a:gd name="T16" fmla="*/ 0 h 728"/>
              <a:gd name="T17" fmla="*/ 3024 w 3024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4" h="728">
                <a:moveTo>
                  <a:pt x="3024" y="0"/>
                </a:moveTo>
                <a:cubicBezTo>
                  <a:pt x="2888" y="204"/>
                  <a:pt x="2752" y="408"/>
                  <a:pt x="2400" y="528"/>
                </a:cubicBezTo>
                <a:cubicBezTo>
                  <a:pt x="2048" y="648"/>
                  <a:pt x="1288" y="712"/>
                  <a:pt x="912" y="720"/>
                </a:cubicBezTo>
                <a:cubicBezTo>
                  <a:pt x="536" y="728"/>
                  <a:pt x="288" y="688"/>
                  <a:pt x="144" y="576"/>
                </a:cubicBezTo>
                <a:cubicBezTo>
                  <a:pt x="0" y="464"/>
                  <a:pt x="24" y="256"/>
                  <a:pt x="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104" name="Freeform 67"/>
          <p:cNvSpPr>
            <a:spLocks/>
          </p:cNvSpPr>
          <p:nvPr/>
        </p:nvSpPr>
        <p:spPr bwMode="auto">
          <a:xfrm>
            <a:off x="3505200" y="5334000"/>
            <a:ext cx="3429000" cy="939800"/>
          </a:xfrm>
          <a:custGeom>
            <a:avLst/>
            <a:gdLst>
              <a:gd name="T0" fmla="*/ 3429000 w 2160"/>
              <a:gd name="T1" fmla="*/ 685800 h 592"/>
              <a:gd name="T2" fmla="*/ 914400 w 2160"/>
              <a:gd name="T3" fmla="*/ 914400 h 592"/>
              <a:gd name="T4" fmla="*/ 152400 w 2160"/>
              <a:gd name="T5" fmla="*/ 533400 h 592"/>
              <a:gd name="T6" fmla="*/ 0 w 2160"/>
              <a:gd name="T7" fmla="*/ 0 h 592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592"/>
              <a:gd name="T14" fmla="*/ 2160 w 2160"/>
              <a:gd name="T15" fmla="*/ 592 h 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592">
                <a:moveTo>
                  <a:pt x="2160" y="432"/>
                </a:moveTo>
                <a:cubicBezTo>
                  <a:pt x="1540" y="512"/>
                  <a:pt x="920" y="592"/>
                  <a:pt x="576" y="576"/>
                </a:cubicBezTo>
                <a:cubicBezTo>
                  <a:pt x="232" y="560"/>
                  <a:pt x="192" y="432"/>
                  <a:pt x="96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Courier New" pitchFamily="49" charset="0"/>
                <a:ea typeface="굴림" charset="-127"/>
              </a:rPr>
              <a:t>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unlink,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remove,</a:t>
            </a:r>
            <a:r>
              <a:rPr lang="en-US" altLang="ko-KR" sz="3200" smtClean="0">
                <a:ea typeface="굴림" charset="-127"/>
              </a:rPr>
              <a:t> and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rename</a:t>
            </a:r>
            <a:r>
              <a:rPr lang="en-US" altLang="ko-KR" sz="3200" smtClean="0">
                <a:ea typeface="굴림" charset="-127"/>
              </a:rPr>
              <a:t> Functions</a:t>
            </a:r>
            <a:endParaRPr lang="ko-KR" altLang="en-US" sz="32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3209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&lt;unistd.h&gt;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link(const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 smtClean="0">
                <a:ea typeface="굴림" charset="-127"/>
              </a:rPr>
              <a:t> *</a:t>
            </a:r>
            <a:r>
              <a:rPr lang="en-US" altLang="ko-KR" sz="2000" i="1" smtClean="0">
                <a:ea typeface="굴림" charset="-127"/>
              </a:rPr>
              <a:t>existingpath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 smtClean="0">
                <a:ea typeface="굴림" charset="-127"/>
              </a:rPr>
              <a:t> *</a:t>
            </a:r>
            <a:r>
              <a:rPr lang="en-US" altLang="ko-KR" sz="2000" i="1" smtClean="0">
                <a:ea typeface="굴림" charset="-127"/>
              </a:rPr>
              <a:t>newpath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Creates a new dir entry that references the existing path (, which increments the link count.)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Both pathnames must be on the same file system (although POSIX.1 supports linking across file systems.)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Only a superuser can create a link to a directory.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&lt;unistd.h&gt;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unlink(const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 smtClean="0">
                <a:ea typeface="굴림" charset="-127"/>
              </a:rPr>
              <a:t> 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Removes the dir entry and decrements the link count (the file is deleted, when it reaches 0).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If a symbolic link,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unlink</a:t>
            </a:r>
            <a:r>
              <a:rPr lang="en-US" altLang="ko-KR" sz="2000" smtClean="0">
                <a:ea typeface="굴림" charset="-127"/>
              </a:rPr>
              <a:t> references the symbolic link itself.</a:t>
            </a:r>
          </a:p>
        </p:txBody>
      </p:sp>
      <p:sp>
        <p:nvSpPr>
          <p:cNvPr id="12800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800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CE9D1-A89E-48EB-9D58-56479CB6F9C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Courier New" pitchFamily="49" charset="0"/>
                <a:ea typeface="굴림" charset="-127"/>
              </a:rPr>
              <a:t>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unlink,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remove,</a:t>
            </a:r>
            <a:r>
              <a:rPr lang="en-US" altLang="ko-KR" sz="3200" smtClean="0">
                <a:ea typeface="굴림" charset="-127"/>
              </a:rPr>
              <a:t> and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rename</a:t>
            </a:r>
            <a:r>
              <a:rPr lang="en-US" altLang="ko-KR" sz="3200" smtClean="0">
                <a:ea typeface="굴림" charset="-127"/>
              </a:rPr>
              <a:t> Functions</a:t>
            </a:r>
            <a:endParaRPr lang="en-US" altLang="ko-KR" sz="32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34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remove(const char </a:t>
            </a:r>
            <a:r>
              <a:rPr lang="en-US" altLang="ko-KR" sz="2400" smtClean="0">
                <a:ea typeface="굴림" charset="-127"/>
              </a:rPr>
              <a:t>*</a:t>
            </a:r>
            <a:r>
              <a:rPr lang="en-US" altLang="ko-KR" sz="2400" i="1" smtClean="0">
                <a:ea typeface="굴림" charset="-127"/>
              </a:rPr>
              <a:t>pathname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For a file, identical to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unlink</a:t>
            </a:r>
            <a:r>
              <a:rPr lang="en-US" altLang="ko-KR" sz="2400" smtClean="0">
                <a:ea typeface="굴림" charset="-127"/>
              </a:rPr>
              <a:t> and, for a directory, to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rmdir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rename(const char </a:t>
            </a:r>
            <a:r>
              <a:rPr lang="en-US" altLang="ko-KR" sz="2400" smtClean="0">
                <a:ea typeface="굴림" charset="-127"/>
              </a:rPr>
              <a:t>*</a:t>
            </a:r>
            <a:r>
              <a:rPr lang="en-US" altLang="ko-KR" sz="2400" i="1" smtClean="0">
                <a:ea typeface="굴림" charset="-127"/>
              </a:rPr>
              <a:t>oldname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2400" smtClean="0">
                <a:ea typeface="굴림" charset="-127"/>
              </a:rPr>
              <a:t>*</a:t>
            </a:r>
            <a:r>
              <a:rPr lang="en-US" altLang="ko-KR" sz="2400" i="1" smtClean="0">
                <a:ea typeface="굴림" charset="-127"/>
              </a:rPr>
              <a:t>newname</a:t>
            </a:r>
            <a:r>
              <a:rPr lang="en-US" altLang="ko-KR" sz="2400" smtClean="0">
                <a:ea typeface="굴림" charset="-127"/>
              </a:rPr>
              <a:t>);</a:t>
            </a:r>
            <a:endParaRPr lang="en-US" altLang="ko-KR" sz="2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30051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30052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87C1BC-7A74-44FB-A834-BA7A742A997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stat,</a:t>
            </a:r>
            <a:r>
              <a:rPr lang="en-US" altLang="ko-KR" smtClean="0">
                <a:ea typeface="굴림" charset="-127"/>
              </a:rPr>
              <a:t>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fstat,</a:t>
            </a:r>
            <a:r>
              <a:rPr lang="en-US" altLang="ko-KR" smtClean="0"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lstat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&lt;sys/stat.h&gt;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stat(const char </a:t>
            </a:r>
            <a:r>
              <a:rPr lang="en-US" altLang="ko-KR" sz="1800" smtClean="0">
                <a:ea typeface="굴림" charset="-127"/>
              </a:rPr>
              <a:t>*</a:t>
            </a:r>
            <a:r>
              <a:rPr lang="en-US" altLang="ko-KR" sz="1800" i="1" smtClean="0">
                <a:ea typeface="굴림" charset="-127"/>
              </a:rPr>
              <a:t>pathname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struct stat </a:t>
            </a:r>
            <a:r>
              <a:rPr lang="en-US" altLang="ko-KR" sz="1800" smtClean="0">
                <a:ea typeface="굴림" charset="-127"/>
              </a:rPr>
              <a:t>*</a:t>
            </a:r>
            <a:r>
              <a:rPr lang="en-US" altLang="ko-KR" sz="1800" i="1" smtClean="0">
                <a:ea typeface="굴림" charset="-127"/>
              </a:rPr>
              <a:t>buf</a:t>
            </a:r>
            <a:r>
              <a:rPr lang="en-US" altLang="ko-KR" sz="1800" smtClean="0"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fstat(int </a:t>
            </a:r>
            <a:r>
              <a:rPr lang="en-US" altLang="ko-KR" sz="1800" i="1" smtClean="0">
                <a:ea typeface="굴림" charset="-127"/>
              </a:rPr>
              <a:t>filedes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struct stat </a:t>
            </a:r>
            <a:r>
              <a:rPr lang="en-US" altLang="ko-KR" sz="1800" smtClean="0">
                <a:ea typeface="굴림" charset="-127"/>
              </a:rPr>
              <a:t>*</a:t>
            </a:r>
            <a:r>
              <a:rPr lang="en-US" altLang="ko-KR" sz="1800" i="1" smtClean="0">
                <a:ea typeface="굴림" charset="-127"/>
              </a:rPr>
              <a:t>buf</a:t>
            </a:r>
            <a:r>
              <a:rPr lang="en-US" altLang="ko-KR" sz="1800" smtClean="0"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lstat(const char </a:t>
            </a:r>
            <a:r>
              <a:rPr lang="en-US" altLang="ko-KR" sz="1800" smtClean="0">
                <a:ea typeface="굴림" charset="-127"/>
              </a:rPr>
              <a:t>*</a:t>
            </a:r>
            <a:r>
              <a:rPr lang="en-US" altLang="ko-KR" sz="1800" i="1" smtClean="0">
                <a:ea typeface="굴림" charset="-127"/>
              </a:rPr>
              <a:t>pathname</a:t>
            </a:r>
            <a:r>
              <a:rPr lang="en-US" altLang="ko-KR" sz="1800" smtClean="0">
                <a:ea typeface="굴림" charset="-127"/>
              </a:rPr>
              <a:t>,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 struct stat </a:t>
            </a:r>
            <a:r>
              <a:rPr lang="en-US" altLang="ko-KR" sz="1800" smtClean="0">
                <a:ea typeface="굴림" charset="-127"/>
              </a:rPr>
              <a:t>*</a:t>
            </a:r>
            <a:r>
              <a:rPr lang="en-US" altLang="ko-KR" sz="1800" i="1" smtClean="0">
                <a:ea typeface="굴림" charset="-127"/>
              </a:rPr>
              <a:t>buf</a:t>
            </a:r>
            <a:r>
              <a:rPr lang="en-US" altLang="ko-KR" sz="1800" smtClean="0"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smtClean="0">
              <a:ea typeface="굴림" charset="-127"/>
            </a:endParaRP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stat/fstat</a:t>
            </a:r>
            <a:r>
              <a:rPr lang="en-US" altLang="ko-KR" sz="2400" smtClean="0">
                <a:ea typeface="굴림" charset="-127"/>
              </a:rPr>
              <a:t> returns a structure of information about the named file.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lstat</a:t>
            </a:r>
            <a:r>
              <a:rPr lang="en-US" altLang="ko-KR" sz="2400" smtClean="0">
                <a:ea typeface="굴림" charset="-127"/>
              </a:rPr>
              <a:t> returns information about the symbolic link, not the file referenced by the symbolic link.</a:t>
            </a:r>
          </a:p>
        </p:txBody>
      </p:sp>
      <p:sp>
        <p:nvSpPr>
          <p:cNvPr id="80899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090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67196-58A9-40F7-957A-5FA75975BB1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latin typeface="Courier New" pitchFamily="49" charset="0"/>
                <a:ea typeface="굴림" charset="-127"/>
              </a:rPr>
              <a:t>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unlink,</a:t>
            </a:r>
            <a:r>
              <a:rPr lang="en-US" altLang="ko-KR" sz="3200" smtClean="0">
                <a:ea typeface="굴림" charset="-127"/>
              </a:rPr>
              <a:t>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remove,</a:t>
            </a:r>
            <a:r>
              <a:rPr lang="en-US" altLang="ko-KR" sz="3200" smtClean="0">
                <a:ea typeface="굴림" charset="-127"/>
              </a:rPr>
              <a:t> and </a:t>
            </a:r>
            <a:r>
              <a:rPr lang="en-US" altLang="ko-KR" sz="3200" smtClean="0">
                <a:latin typeface="Courier New" pitchFamily="49" charset="0"/>
                <a:ea typeface="굴림" charset="-127"/>
              </a:rPr>
              <a:t>rename</a:t>
            </a:r>
            <a:r>
              <a:rPr lang="en-US" altLang="ko-KR" sz="3200" smtClean="0">
                <a:ea typeface="굴림" charset="-127"/>
              </a:rPr>
              <a:t> Functions</a:t>
            </a:r>
            <a:endParaRPr lang="en-US" altLang="ko-KR" sz="32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hlinkClick r:id="rId3" action="ppaction://hlinkfile"/>
              </a:rPr>
              <a:t>Program 4.16</a:t>
            </a:r>
            <a:endParaRPr lang="en-US" altLang="ko-KR" sz="20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ls –l tempfile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-rw-r-----   1 sar     413265408   Jan 21  07:14  tempfile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df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Filesystem  1K-blocks     Used  Available  Use% Mounted 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/dev/hda4    11021440  1956332    9056108   18%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./a.out &amp;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1364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file unlinked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1" smtClean="0">
                <a:latin typeface="Courier New" pitchFamily="49" charset="0"/>
                <a:ea typeface="굴림" charset="-127"/>
              </a:rPr>
              <a:t>ls –l tempfile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ls: tempfile: No such file or directory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400" b="1" smtClean="0">
                <a:latin typeface="Courier New" pitchFamily="49" charset="0"/>
                <a:ea typeface="굴림" charset="-127"/>
              </a:rPr>
              <a:t>df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Filesystem  1K-blocks     Used  Available  Use% Mounted 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/dev/hda4    11021440  1956332    9056108   18%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$ 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1" smtClean="0">
                <a:latin typeface="Courier New" pitchFamily="49" charset="0"/>
                <a:ea typeface="굴림" charset="-127"/>
              </a:rPr>
              <a:t>df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Filesystem  1K-blocks     Used  Available  Use% Mounted 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/dev/hda4    11021440  1552352    9469088   15% /home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3209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3210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F34BB-6A22-4D74-ACC0-29E6F566406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 4.16</a:t>
            </a:r>
            <a:endParaRPr lang="ko-KR" altLang="en-US" smtClean="0"/>
          </a:p>
        </p:txBody>
      </p:sp>
      <p:sp>
        <p:nvSpPr>
          <p:cNvPr id="138242" name="내용 개체 틀 6"/>
          <p:cNvSpPr>
            <a:spLocks noGrp="1"/>
          </p:cNvSpPr>
          <p:nvPr>
            <p:ph sz="half" idx="1"/>
          </p:nvPr>
        </p:nvSpPr>
        <p:spPr>
          <a:xfrm>
            <a:off x="1358900" y="1371600"/>
            <a:ext cx="6742113" cy="4760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#include "apue.h“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#include &lt;fcntl.h&gt;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int main(void)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if (open("tempfile", O_RDWR) &lt;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   err_sys("open error");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if (unlink("tempfile") &lt;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   err_sys("unlink error");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printf("file unlinked\n");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sleep(15);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printf("done\n");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  exit(0);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}</a:t>
            </a:r>
            <a:endParaRPr lang="ko-KR" altLang="en-US" smtClean="0"/>
          </a:p>
        </p:txBody>
      </p:sp>
      <p:sp>
        <p:nvSpPr>
          <p:cNvPr id="13414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3414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07FDC-2D3C-43CE-B4FF-755264BC6908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Symbolic Links</a:t>
            </a:r>
          </a:p>
        </p:txBody>
      </p:sp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To get around the limitation of hard links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Linking across file systems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A hard link to a directory (only by superuser)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z="2400" smtClean="0">
              <a:ea typeface="굴림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mkdir foo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touch foo/a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ln –s ../foo foo/testdir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smtClean="0">
                <a:latin typeface="Courier New" pitchFamily="49" charset="0"/>
                <a:ea typeface="굴림" charset="-127"/>
              </a:rPr>
              <a:t>ls –l foo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total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-rw-rw-r--  1 sar   0 Dec 6 06:06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lrwxrwxrwx  1 sar   6 Dec 6 06:06 testdir-&gt;../foo</a:t>
            </a:r>
          </a:p>
        </p:txBody>
      </p:sp>
      <p:sp>
        <p:nvSpPr>
          <p:cNvPr id="135171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3517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874031-84DC-4711-811A-AE72154E7B0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140293" name="Oval 4"/>
          <p:cNvSpPr>
            <a:spLocks noChangeArrowheads="1"/>
          </p:cNvSpPr>
          <p:nvPr/>
        </p:nvSpPr>
        <p:spPr bwMode="auto">
          <a:xfrm>
            <a:off x="6705600" y="3048000"/>
            <a:ext cx="838200" cy="533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>
                <a:latin typeface="맑은 고딕" pitchFamily="50" charset="-127"/>
              </a:rPr>
              <a:t>foo</a:t>
            </a:r>
          </a:p>
        </p:txBody>
      </p:sp>
      <p:sp>
        <p:nvSpPr>
          <p:cNvPr id="140294" name="Rectangle 5"/>
          <p:cNvSpPr>
            <a:spLocks noChangeArrowheads="1"/>
          </p:cNvSpPr>
          <p:nvPr/>
        </p:nvSpPr>
        <p:spPr bwMode="auto">
          <a:xfrm>
            <a:off x="6096000" y="4191000"/>
            <a:ext cx="609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140295" name="Oval 6"/>
          <p:cNvSpPr>
            <a:spLocks noChangeArrowheads="1"/>
          </p:cNvSpPr>
          <p:nvPr/>
        </p:nvSpPr>
        <p:spPr bwMode="auto">
          <a:xfrm>
            <a:off x="7529513" y="4114800"/>
            <a:ext cx="776287" cy="6096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>
                <a:latin typeface="맑은 고딕" pitchFamily="50" charset="-127"/>
              </a:rPr>
              <a:t>testdir</a:t>
            </a:r>
          </a:p>
        </p:txBody>
      </p:sp>
      <p:sp>
        <p:nvSpPr>
          <p:cNvPr id="140296" name="Line 7"/>
          <p:cNvSpPr>
            <a:spLocks noChangeShapeType="1"/>
          </p:cNvSpPr>
          <p:nvPr/>
        </p:nvSpPr>
        <p:spPr bwMode="auto">
          <a:xfrm flipH="1">
            <a:off x="64770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7" name="Line 8"/>
          <p:cNvSpPr>
            <a:spLocks noChangeShapeType="1"/>
          </p:cNvSpPr>
          <p:nvPr/>
        </p:nvSpPr>
        <p:spPr bwMode="auto">
          <a:xfrm>
            <a:off x="7239000" y="3581400"/>
            <a:ext cx="474663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0298" name="Freeform 10"/>
          <p:cNvSpPr>
            <a:spLocks/>
          </p:cNvSpPr>
          <p:nvPr/>
        </p:nvSpPr>
        <p:spPr bwMode="auto">
          <a:xfrm>
            <a:off x="7543800" y="3352800"/>
            <a:ext cx="685800" cy="762000"/>
          </a:xfrm>
          <a:custGeom>
            <a:avLst/>
            <a:gdLst>
              <a:gd name="T0" fmla="*/ 457200 w 432"/>
              <a:gd name="T1" fmla="*/ 762000 h 480"/>
              <a:gd name="T2" fmla="*/ 609600 w 432"/>
              <a:gd name="T3" fmla="*/ 304800 h 480"/>
              <a:gd name="T4" fmla="*/ 0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288" y="480"/>
                </a:moveTo>
                <a:cubicBezTo>
                  <a:pt x="360" y="376"/>
                  <a:pt x="432" y="272"/>
                  <a:pt x="384" y="192"/>
                </a:cubicBezTo>
                <a:cubicBezTo>
                  <a:pt x="336" y="112"/>
                  <a:pt x="168" y="5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latin typeface="Courier New" pitchFamily="49" charset="0"/>
                <a:ea typeface="굴림" charset="-127"/>
              </a:rPr>
              <a:t>symlink</a:t>
            </a:r>
            <a:r>
              <a:rPr lang="en-US" altLang="ko-KR" sz="3600" smtClean="0">
                <a:ea typeface="굴림" charset="-127"/>
              </a:rPr>
              <a:t> and </a:t>
            </a:r>
            <a:r>
              <a:rPr lang="en-US" altLang="ko-KR" sz="3600" smtClean="0">
                <a:latin typeface="Courier New" pitchFamily="49" charset="0"/>
                <a:ea typeface="굴림" charset="-127"/>
              </a:rPr>
              <a:t>readlink</a:t>
            </a:r>
            <a:r>
              <a:rPr lang="en-US" altLang="ko-KR" sz="3600" smtClean="0">
                <a:ea typeface="굴림" charset="-127"/>
              </a:rPr>
              <a:t> Functions</a:t>
            </a:r>
            <a:endParaRPr lang="en-US" altLang="ko-KR" sz="36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unistd.h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symlink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 dirty="0" smtClean="0">
                <a:ea typeface="굴림" charset="-127"/>
              </a:rPr>
              <a:t> *</a:t>
            </a:r>
            <a:r>
              <a:rPr lang="en-US" altLang="ko-KR" sz="2000" i="1" dirty="0" err="1" smtClean="0">
                <a:ea typeface="굴림" charset="-127"/>
              </a:rPr>
              <a:t>actualpath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char </a:t>
            </a:r>
            <a:r>
              <a:rPr lang="en-US" altLang="ko-KR" sz="2000" dirty="0" smtClean="0">
                <a:ea typeface="굴림" charset="-127"/>
              </a:rPr>
              <a:t>*</a:t>
            </a:r>
            <a:r>
              <a:rPr lang="en-US" altLang="ko-KR" sz="2000" i="1" dirty="0" err="1" smtClean="0">
                <a:ea typeface="굴림" charset="-127"/>
              </a:rPr>
              <a:t>sympath</a:t>
            </a:r>
            <a:r>
              <a:rPr lang="en-US" altLang="ko-KR" sz="2000" dirty="0" smtClean="0"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 new </a:t>
            </a:r>
            <a:r>
              <a:rPr lang="en-US" altLang="ko-KR" sz="2400" dirty="0" err="1" smtClean="0">
                <a:ea typeface="굴림" charset="-127"/>
              </a:rPr>
              <a:t>dir</a:t>
            </a:r>
            <a:r>
              <a:rPr lang="en-US" altLang="ko-KR" sz="2400" dirty="0" smtClean="0">
                <a:ea typeface="굴림" charset="-127"/>
              </a:rPr>
              <a:t> entry, </a:t>
            </a:r>
            <a:r>
              <a:rPr lang="en-US" altLang="ko-KR" sz="2400" i="1" dirty="0" err="1" smtClean="0">
                <a:ea typeface="굴림" charset="-127"/>
              </a:rPr>
              <a:t>sympath</a:t>
            </a:r>
            <a:r>
              <a:rPr lang="en-US" altLang="ko-KR" sz="2400" dirty="0" smtClean="0">
                <a:ea typeface="굴림" charset="-127"/>
              </a:rPr>
              <a:t>, is created that points to </a:t>
            </a:r>
            <a:r>
              <a:rPr lang="en-US" altLang="ko-KR" sz="2400" i="1" dirty="0" err="1" smtClean="0">
                <a:ea typeface="굴림" charset="-127"/>
              </a:rPr>
              <a:t>actualpath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eaLnBrk="1" hangingPunct="1"/>
            <a:endParaRPr lang="en-US" altLang="ko-KR" sz="2400" dirty="0" smtClean="0">
              <a:latin typeface="Courier New" pitchFamily="49" charset="0"/>
              <a:ea typeface="굴림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unistd.h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ssize_t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readlink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char </a:t>
            </a:r>
            <a:r>
              <a:rPr lang="en-US" altLang="ko-KR" sz="2000" dirty="0" smtClean="0">
                <a:ea typeface="굴림" charset="-127"/>
              </a:rPr>
              <a:t>*</a:t>
            </a:r>
            <a:r>
              <a:rPr lang="en-US" altLang="ko-KR" sz="2000" i="1" dirty="0" smtClean="0">
                <a:ea typeface="굴림" charset="-127"/>
              </a:rPr>
              <a:t>pathname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2000" dirty="0" smtClean="0">
                <a:ea typeface="굴림" charset="-127"/>
              </a:rPr>
              <a:t> *</a:t>
            </a:r>
            <a:r>
              <a:rPr lang="en-US" altLang="ko-KR" sz="2000" i="1" dirty="0" err="1" smtClean="0">
                <a:ea typeface="굴림" charset="-127"/>
              </a:rPr>
              <a:t>buf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i="1" dirty="0" err="1" smtClean="0">
                <a:ea typeface="굴림" charset="-127"/>
              </a:rPr>
              <a:t>bufsize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open </a:t>
            </a:r>
            <a:r>
              <a:rPr lang="en-US" altLang="ko-KR" sz="2400" dirty="0" smtClean="0">
                <a:ea typeface="굴림" charset="-127"/>
              </a:rPr>
              <a:t>follows a symbolic link, while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dirty="0" err="1" smtClean="0">
                <a:latin typeface="Courier New" pitchFamily="49" charset="0"/>
                <a:ea typeface="굴림" charset="-127"/>
              </a:rPr>
              <a:t>readlink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opens the link itself and reads the name in the link.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Equivalent to the actions of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open, read, </a:t>
            </a:r>
            <a:r>
              <a:rPr lang="en-US" altLang="ko-KR" sz="2400" dirty="0" smtClean="0">
                <a:ea typeface="굴림" charset="-127"/>
              </a:rPr>
              <a:t>and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close.</a:t>
            </a:r>
          </a:p>
        </p:txBody>
      </p:sp>
      <p:sp>
        <p:nvSpPr>
          <p:cNvPr id="13721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3722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37F4F-EFF6-404C-B2A9-16A2BF0196E0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Times</a:t>
            </a:r>
          </a:p>
        </p:txBody>
      </p:sp>
      <p:sp>
        <p:nvSpPr>
          <p:cNvPr id="14438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071813"/>
            <a:ext cx="7772400" cy="3060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modification time is when the file contents were last modified.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changed-status time indicates when the i-node was last modified, e.g., changing the file access permission, the user ID, the number of links,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three times for a file/directory and its parent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For example, creating a new file affects the containing dir, and it affects the i-node for the new file. (Figure 4.20)</a:t>
            </a:r>
          </a:p>
        </p:txBody>
      </p:sp>
      <p:sp>
        <p:nvSpPr>
          <p:cNvPr id="13926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3926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D2818-4364-4FD9-BF5F-A87F0CC9191C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graphicFrame>
        <p:nvGraphicFramePr>
          <p:cNvPr id="190510" name="Group 46"/>
          <p:cNvGraphicFramePr>
            <a:graphicFrameLocks noGrp="1"/>
          </p:cNvGraphicFramePr>
          <p:nvPr/>
        </p:nvGraphicFramePr>
        <p:xfrm>
          <a:off x="1524000" y="1676400"/>
          <a:ext cx="6305550" cy="1193801"/>
        </p:xfrm>
        <a:graphic>
          <a:graphicData uri="http://schemas.openxmlformats.org/drawingml/2006/table">
            <a:tbl>
              <a:tblPr/>
              <a:tblGrid>
                <a:gridCol w="1039813"/>
                <a:gridCol w="2617787"/>
                <a:gridCol w="1481138"/>
                <a:gridCol w="116681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ls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(1) option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st_atime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st_mtime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st_ctime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Last access time of file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Last modification time of file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Last change time of i-node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chmod, chown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default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utime</a:t>
            </a:r>
            <a:r>
              <a:rPr lang="en-US" altLang="ko-KR" smtClean="0">
                <a:ea typeface="굴림" charset="-127"/>
              </a:rPr>
              <a:t> Function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#include &lt;sys/types.h&gt;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#include &lt;utime.h&gt;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int utime(const char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pathname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, const struct utimbuf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times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800" smtClean="0">
              <a:latin typeface="Tahoma" pitchFamily="34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Tahoma" pitchFamily="34" charset="0"/>
                <a:ea typeface="굴림" charset="-127"/>
              </a:rPr>
              <a:t>struct utimbuf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Tahoma" pitchFamily="34" charset="0"/>
                <a:ea typeface="굴림" charset="-127"/>
              </a:rPr>
              <a:t>	time_t  actime;           /* access time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Tahoma" pitchFamily="34" charset="0"/>
                <a:ea typeface="굴림" charset="-127"/>
              </a:rPr>
              <a:t>	time_t  modtime;        /* modification time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Tahoma" pitchFamily="34" charset="0"/>
                <a:ea typeface="굴림" charset="-127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smtClean="0">
              <a:latin typeface="Tahoma" pitchFamily="34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utime</a:t>
            </a:r>
            <a:r>
              <a:rPr lang="en-US" altLang="ko-KR" sz="2000" smtClean="0">
                <a:ea typeface="굴림" charset="-127"/>
              </a:rPr>
              <a:t> changes the access/modification time of a file.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If </a:t>
            </a:r>
            <a:r>
              <a:rPr lang="en-US" altLang="ko-KR" sz="2000" i="1" smtClean="0">
                <a:latin typeface="Courier New" pitchFamily="49" charset="0"/>
                <a:ea typeface="굴림" charset="-127"/>
              </a:rPr>
              <a:t>times</a:t>
            </a:r>
            <a:r>
              <a:rPr lang="en-US" altLang="ko-KR" sz="2000" smtClean="0">
                <a:ea typeface="굴림" charset="-127"/>
              </a:rPr>
              <a:t> is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NULL</a:t>
            </a:r>
            <a:r>
              <a:rPr lang="en-US" altLang="ko-KR" sz="2000" smtClean="0">
                <a:ea typeface="굴림" charset="-127"/>
              </a:rPr>
              <a:t>, set to current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Effective UID must equal the real ID of the file, or write permission for the file.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Otherwise, set to values pointed by </a:t>
            </a:r>
            <a:r>
              <a:rPr lang="en-US" altLang="ko-KR" sz="2000" i="1" smtClean="0">
                <a:latin typeface="Courier New" pitchFamily="49" charset="0"/>
                <a:ea typeface="굴림" charset="-127"/>
              </a:rPr>
              <a:t>times</a:t>
            </a:r>
            <a:r>
              <a:rPr lang="en-US" altLang="ko-KR" sz="2000" smtClean="0">
                <a:ea typeface="굴림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Effective UID must equal the real ID of the file, or superuser privilege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charset="-127"/>
                <a:hlinkClick r:id="rId3" action="ppaction://hlinkfile"/>
              </a:rPr>
              <a:t>Program 4.21</a:t>
            </a:r>
            <a:endParaRPr lang="en-US" altLang="ko-KR" sz="2000" smtClean="0">
              <a:ea typeface="굴림" charset="-127"/>
            </a:endParaRPr>
          </a:p>
        </p:txBody>
      </p:sp>
      <p:sp>
        <p:nvSpPr>
          <p:cNvPr id="14131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4131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9CCC2-A092-46AB-989B-2F951F6CB2F9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 4.21</a:t>
            </a:r>
            <a:endParaRPr lang="ko-KR" altLang="en-US" smtClean="0"/>
          </a:p>
        </p:txBody>
      </p:sp>
      <p:sp>
        <p:nvSpPr>
          <p:cNvPr id="148482" name="내용 개체 틀 6"/>
          <p:cNvSpPr>
            <a:spLocks noGrp="1"/>
          </p:cNvSpPr>
          <p:nvPr>
            <p:ph sz="half" idx="1"/>
          </p:nvPr>
        </p:nvSpPr>
        <p:spPr>
          <a:xfrm>
            <a:off x="1143000" y="1476375"/>
            <a:ext cx="6092825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#include "apue.h“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#include &lt;fcntl.h&gt;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#include &lt;utime.h&gt;</a:t>
            </a:r>
          </a:p>
          <a:p>
            <a:pPr eaLnBrk="1" hangingPunct="1">
              <a:lnSpc>
                <a:spcPct val="80000"/>
              </a:lnSpc>
            </a:pPr>
            <a:endParaRPr lang="en-US" altLang="ko-KR" sz="11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int main(int argc, char *argv[])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int   i, fd;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struct stat  statbuf;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struct utimbuf  timebuf;</a:t>
            </a:r>
          </a:p>
          <a:p>
            <a:pPr eaLnBrk="1" hangingPunct="1">
              <a:lnSpc>
                <a:spcPct val="80000"/>
              </a:lnSpc>
            </a:pPr>
            <a:endParaRPr lang="en-US" altLang="ko-KR" sz="11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for (i = 1; i &lt; argc; i++)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if (stat(argv[i], &amp;statbuf) &lt; 0) {  /* fetch current times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err_ret("%s: stat error", argv[i]);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continue;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if ((fd = open(argv[i], O_RDWR | O_TRUNC)) &lt; 0) { /* truncate */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err_ret("%s: open error", argv[i]);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continue;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close(fd);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timebuf.actime  = statbuf.st_atime;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timebuf.modtime = statbuf.st_mtime;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if (utime(argv[i], &amp;timebuf) &lt; 0) {/* reset times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err_ret("%s: utime error", argv[i]);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continue;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}</a:t>
            </a:r>
            <a:endParaRPr lang="ko-KR" altLang="en-US" sz="1100" smtClean="0"/>
          </a:p>
        </p:txBody>
      </p:sp>
      <p:sp>
        <p:nvSpPr>
          <p:cNvPr id="14336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4336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57FD82-56E1-4362-B85F-D51F8F320B9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mkdir</a:t>
            </a:r>
            <a:r>
              <a:rPr lang="en-US" altLang="ko-KR" smtClean="0"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rmdir</a:t>
            </a:r>
            <a:r>
              <a:rPr lang="en-US" altLang="ko-KR" smtClean="0">
                <a:ea typeface="굴림" charset="-127"/>
              </a:rPr>
              <a:t> Functions</a:t>
            </a:r>
            <a:endParaRPr lang="ko-KR" altLang="en-US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50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&lt;sys/stat.h&gt;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mkdir(const char </a:t>
            </a:r>
            <a:r>
              <a:rPr lang="en-US" altLang="ko-KR" sz="2000" smtClean="0">
                <a:ea typeface="굴림" charset="-127"/>
              </a:rPr>
              <a:t>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ea typeface="굴림" charset="-127"/>
              </a:rPr>
              <a:t>,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mode_t </a:t>
            </a:r>
            <a:r>
              <a:rPr lang="en-US" altLang="ko-KR" sz="2000" i="1" smtClean="0">
                <a:ea typeface="굴림" charset="-127"/>
              </a:rPr>
              <a:t>mode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The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mode </a:t>
            </a:r>
            <a:r>
              <a:rPr lang="en-US" altLang="ko-KR" sz="2400" smtClean="0">
                <a:ea typeface="굴림" charset="-127"/>
              </a:rPr>
              <a:t>is modified by the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umask </a:t>
            </a:r>
            <a:r>
              <a:rPr lang="en-US" altLang="ko-KR" sz="2400" smtClean="0">
                <a:ea typeface="굴림" charset="-127"/>
              </a:rPr>
              <a:t>of the process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.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The user ID and group ID of the new directory.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rmdir(const char </a:t>
            </a:r>
            <a:r>
              <a:rPr lang="en-US" altLang="ko-KR" sz="2000" smtClean="0">
                <a:ea typeface="굴림" charset="-127"/>
              </a:rPr>
              <a:t>*</a:t>
            </a:r>
            <a:r>
              <a:rPr lang="en-US" altLang="ko-KR" sz="2000" i="1" smtClean="0">
                <a:ea typeface="굴림" charset="-127"/>
              </a:rPr>
              <a:t>pathname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If the link count of the dir becomes 0, and no other process has the dir open, then the space occupied by the dir is freed.</a:t>
            </a:r>
            <a:endParaRPr lang="en-US" altLang="ko-KR" sz="2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4438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4438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1237BC-C726-44E5-86E3-9C0BBEFAF29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Reading Directories</a:t>
            </a:r>
          </a:p>
        </p:txBody>
      </p:sp>
      <p:sp>
        <p:nvSpPr>
          <p:cNvPr id="152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#include &lt;dirent.h&gt;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smtClean="0">
              <a:latin typeface="Tahoma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DIR *opendir(const char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pathname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struct dirent *readdir(DIR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dp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void rewinddir(DIR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dp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int closedir(DIR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dp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long telldir(DIR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dp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void seekdir(DIR *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dp, 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long</a:t>
            </a:r>
            <a:r>
              <a:rPr lang="en-US" altLang="ko-KR" sz="1800" i="1" smtClean="0">
                <a:latin typeface="Tahoma" pitchFamily="34" charset="0"/>
                <a:ea typeface="굴림" charset="-127"/>
              </a:rPr>
              <a:t> loc</a:t>
            </a:r>
            <a:r>
              <a:rPr lang="en-US" altLang="ko-KR" sz="1800" smtClean="0">
                <a:latin typeface="Tahom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smtClean="0">
              <a:latin typeface="Tahoma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struct dirent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	ino_t   d_ino;		      /* i-node number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	char    d_name[NAME_MAX + 1]; /* null-terminated fname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Tahoma" pitchFamily="34" charset="0"/>
                <a:ea typeface="굴림" charset="-127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Only the kernel can write to a directory.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Write and execute</a:t>
            </a:r>
            <a:r>
              <a:rPr lang="ko-KR" altLang="en-US" sz="24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permission to create/delete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  <a:hlinkClick r:id="rId3" action="ppaction://hlinkfile"/>
              </a:rPr>
              <a:t>Program 4.22</a:t>
            </a:r>
            <a:endParaRPr lang="en-US" altLang="ko-KR" sz="24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4643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4643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F5793-51E3-411F-90E9-B16E4AAD3F4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Courier New" pitchFamily="49" charset="0"/>
                <a:ea typeface="굴림" charset="-127"/>
              </a:rPr>
              <a:t>chdir,</a:t>
            </a:r>
            <a:r>
              <a:rPr lang="en-US" altLang="ko-KR" sz="4000" smtClean="0">
                <a:ea typeface="굴림" charset="-127"/>
              </a:rPr>
              <a:t>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fchdir,</a:t>
            </a:r>
            <a:r>
              <a:rPr lang="en-US" altLang="ko-KR" sz="4000" smtClean="0">
                <a:ea typeface="굴림" charset="-127"/>
              </a:rPr>
              <a:t> and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getcwd</a:t>
            </a:r>
          </a:p>
        </p:txBody>
      </p:sp>
      <p:sp>
        <p:nvSpPr>
          <p:cNvPr id="154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chdir(const char </a:t>
            </a:r>
            <a:r>
              <a:rPr lang="en-US" altLang="ko-KR" sz="2400" smtClean="0">
                <a:ea typeface="굴림" charset="-127"/>
              </a:rPr>
              <a:t>*</a:t>
            </a:r>
            <a:r>
              <a:rPr lang="en-US" altLang="ko-KR" sz="2400" i="1" smtClean="0">
                <a:ea typeface="굴림" charset="-127"/>
              </a:rPr>
              <a:t>pathname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fchdir(int </a:t>
            </a:r>
            <a:r>
              <a:rPr lang="en-US" altLang="ko-KR" sz="2400" i="1" smtClean="0">
                <a:ea typeface="굴림" charset="-127"/>
              </a:rPr>
              <a:t>filedes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char *getcwd(char </a:t>
            </a:r>
            <a:r>
              <a:rPr lang="en-US" altLang="ko-KR" sz="2400" smtClean="0">
                <a:ea typeface="굴림" charset="-127"/>
              </a:rPr>
              <a:t>*</a:t>
            </a:r>
            <a:r>
              <a:rPr lang="en-US" altLang="ko-KR" sz="2400" i="1" smtClean="0">
                <a:ea typeface="굴림" charset="-127"/>
              </a:rPr>
              <a:t>buf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, size_t </a:t>
            </a:r>
            <a:r>
              <a:rPr lang="en-US" altLang="ko-KR" sz="2400" i="1" smtClean="0">
                <a:ea typeface="굴림" charset="-127"/>
              </a:rPr>
              <a:t>size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endParaRPr lang="ko-KR" altLang="en-US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52579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52580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2894C-CE41-4ABB-A347-0D779468E4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pitchFamily="49" charset="0"/>
                <a:ea typeface="굴림" charset="-127"/>
              </a:rPr>
              <a:t>stat, fstat,</a:t>
            </a:r>
            <a:r>
              <a:rPr lang="en-US" altLang="ko-KR" smtClean="0"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lstat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struct stat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mode_t   st_mode;	/* file type &amp; mode (permission)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ino_t    st_ino;	/* i-node number (serial number)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dev_t    st_dev;	/* device number (file system)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dev_t    st_rdev;	/* device number for special files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nlink_t  st_nlink;  /* number of links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uid_t    st_uid;	/* user ID of owner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gid_t    st_gid;	/* group ID of owner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off_t    st_size;	/* size in bytes, for regular files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time_t   st_atime;  /* time of last access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time_t   st_mtime;  /* time of last modification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time_t   st_ctime;  /* time of last file status change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long	    st_blksize;/* best I/O block size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long	    st_blocks; /* no. of disk blocks allocated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};</a:t>
            </a:r>
            <a:endParaRPr lang="en-US" altLang="ko-KR" sz="2000" smtClean="0">
              <a:ea typeface="굴림" charset="-127"/>
            </a:endParaRPr>
          </a:p>
        </p:txBody>
      </p:sp>
      <p:sp>
        <p:nvSpPr>
          <p:cNvPr id="82947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294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FFC1A4-6150-49A3-8D4B-F5862BDD5B7E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Special Device Files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Every file system is known by its major/minor device numbers stored in a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dev_t</a:t>
            </a:r>
            <a:r>
              <a:rPr lang="en-US" altLang="ko-KR" sz="2400" smtClean="0">
                <a:ea typeface="굴림" charset="-127"/>
              </a:rPr>
              <a:t> object.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major</a:t>
            </a:r>
            <a:r>
              <a:rPr lang="en-US" altLang="ko-KR" sz="2400" smtClean="0">
                <a:ea typeface="굴림" charset="-127"/>
              </a:rPr>
              <a:t>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minor</a:t>
            </a:r>
            <a:r>
              <a:rPr lang="en-US" altLang="ko-KR" sz="2400" smtClean="0">
                <a:ea typeface="굴림" charset="-127"/>
              </a:rPr>
              <a:t> macros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to access 8/8, 8/24, 14/18, or 32/32 major/minor bits.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The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st_dev </a:t>
            </a:r>
            <a:r>
              <a:rPr lang="en-US" altLang="ko-KR" sz="2400" smtClean="0">
                <a:ea typeface="굴림" charset="-127"/>
              </a:rPr>
              <a:t>is the dev no. of the file system containing the file.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st_rdev </a:t>
            </a:r>
            <a:r>
              <a:rPr lang="en-US" altLang="ko-KR" sz="2400" smtClean="0">
                <a:ea typeface="굴림" charset="-127"/>
              </a:rPr>
              <a:t>contains the dev no. of the character/block special files.</a:t>
            </a:r>
          </a:p>
          <a:p>
            <a:pPr eaLnBrk="1" hangingPunct="1"/>
            <a:r>
              <a:rPr lang="en-US" altLang="ko-KR" sz="2400" smtClean="0">
                <a:ea typeface="굴림" charset="-127"/>
                <a:hlinkClick r:id="rId3" action="ppaction://hlinkfile"/>
              </a:rPr>
              <a:t>Program 4.25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15462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5462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8F0745-CA0C-4C76-9D3D-92005E98E18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 4.25</a:t>
            </a:r>
            <a:endParaRPr lang="ko-KR" altLang="en-US" smtClean="0"/>
          </a:p>
        </p:txBody>
      </p:sp>
      <p:sp>
        <p:nvSpPr>
          <p:cNvPr id="158722" name="내용 개체 틀 5"/>
          <p:cNvSpPr>
            <a:spLocks noGrp="1"/>
          </p:cNvSpPr>
          <p:nvPr>
            <p:ph sz="half" idx="1"/>
          </p:nvPr>
        </p:nvSpPr>
        <p:spPr>
          <a:xfrm>
            <a:off x="1358900" y="1371600"/>
            <a:ext cx="6669088" cy="4760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#include "apue.h“</a:t>
            </a:r>
          </a:p>
          <a:p>
            <a:pPr eaLnBrk="1" hangingPunct="1">
              <a:lnSpc>
                <a:spcPct val="80000"/>
              </a:lnSpc>
            </a:pP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#ifdef SOLARIS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#include &lt;sys/mkdev.h&gt;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#endif</a:t>
            </a:r>
          </a:p>
          <a:p>
            <a:pPr eaLnBrk="1" hangingPunct="1">
              <a:lnSpc>
                <a:spcPct val="80000"/>
              </a:lnSpc>
            </a:pPr>
            <a:endParaRPr lang="en-US" altLang="ko-KR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int main(int argc, char *argv[])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int  i;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struct stat  buf;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for (i = 1; i &lt; argc; i++)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printf("%s: ", argv[i]);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if (stat(argv[i], &amp;buf) &lt; 0)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   err_ret("stat error");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   continue;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printf("dev = %d/%d", major(buf.st_dev),  minor(buf.st_dev));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if (S_ISCHR(buf.st_mode) || S_ISBLK(buf.st_mode))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   printf(" (%s) rdev = %d/%d“,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           (S_ISCHR(buf.st_mode)) ? "character" : "block",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           major(buf.st_rdev), minor(buf.st_rdev));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   printf("\n");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   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}</a:t>
            </a:r>
            <a:endParaRPr lang="ko-KR" altLang="en-US" sz="1400" smtClean="0"/>
          </a:p>
        </p:txBody>
      </p:sp>
      <p:sp>
        <p:nvSpPr>
          <p:cNvPr id="15667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5667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73E4A6-73F6-429A-B8E5-629C5422D51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Types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Encoded in 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st_mode</a:t>
            </a:r>
            <a:r>
              <a:rPr lang="en-US" altLang="ko-KR" sz="2400" smtClean="0">
                <a:ea typeface="굴림" charset="-127"/>
              </a:rPr>
              <a:t> member of 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stat</a:t>
            </a:r>
            <a:r>
              <a:rPr lang="en-US" altLang="ko-KR" sz="2400" smtClean="0">
                <a:ea typeface="굴림" charset="-127"/>
              </a:rPr>
              <a:t> structure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Regular file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Directory file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pairs of (file name, pointer to information on the file)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Character special file, e.g. tty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Block special file, e.g. disk devices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FIFO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named pipe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Socket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used for network communication between processes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Symbolic link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A type of file pointing to another file</a:t>
            </a:r>
          </a:p>
          <a:p>
            <a:pPr eaLnBrk="1" hangingPunct="1"/>
            <a:r>
              <a:rPr lang="en-US" altLang="ko-KR" sz="2400" smtClean="0">
                <a:ea typeface="굴림" charset="-127"/>
                <a:hlinkClick r:id="rId3" action="ppaction://hlinkfile"/>
              </a:rPr>
              <a:t>Figure 4.3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8499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499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56BF53-6093-45F7-B860-402F12FD62C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Figure 4.3</a:t>
            </a:r>
            <a:endParaRPr lang="ko-KR" altLang="en-US" smtClean="0"/>
          </a:p>
        </p:txBody>
      </p:sp>
      <p:sp>
        <p:nvSpPr>
          <p:cNvPr id="87042" name="내용 개체 틀 6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4149725" cy="5081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#include "apue.h“</a:t>
            </a:r>
          </a:p>
          <a:p>
            <a:pPr eaLnBrk="1" hangingPunct="1">
              <a:lnSpc>
                <a:spcPct val="80000"/>
              </a:lnSpc>
            </a:pPr>
            <a:endParaRPr lang="en-US" altLang="ko-KR" sz="11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int main(int argc, char *argv[])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{  int	i;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struct stat	buf;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char	*ptr;</a:t>
            </a:r>
          </a:p>
          <a:p>
            <a:pPr eaLnBrk="1" hangingPunct="1">
              <a:lnSpc>
                <a:spcPct val="80000"/>
              </a:lnSpc>
            </a:pPr>
            <a:endParaRPr lang="en-US" altLang="ko-KR" sz="1100" smtClean="0"/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for (i = 1; i &lt; argc; i++)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printf("%s: ", argv[i]);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if (lstat(argv[i], &amp;buf) &lt; 0)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err_ret("lstat error");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   continue;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if (S_ISREG(buf.st_mode))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"regular";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(S_ISDIR(buf.st_mode))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"directory";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(S_ISCHR(buf.st_mode))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"character special";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(S_ISBLK(buf.st_mode))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"block special";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(S_ISFIFO(buf.st_mode))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"fifo";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(S_ISLNK(buf.st_mode))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"symbolic link";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 if (S_ISSOCK(buf.st_mode))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"socket";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	ptr = "** unknown mode **";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   printf("%s\n", ptr);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100" smtClean="0"/>
              <a:t>   }</a:t>
            </a:r>
          </a:p>
        </p:txBody>
      </p:sp>
      <p:sp>
        <p:nvSpPr>
          <p:cNvPr id="87043" name="바닥글 개체 틀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87044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19B95-A711-4199-88A4-9D339803431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87045" name="내용 개체 틀 7"/>
          <p:cNvSpPr>
            <a:spLocks noGrp="1"/>
          </p:cNvSpPr>
          <p:nvPr>
            <p:ph sz="half" idx="12"/>
          </p:nvPr>
        </p:nvSpPr>
        <p:spPr>
          <a:xfrm>
            <a:off x="5292725" y="1357313"/>
            <a:ext cx="3589338" cy="4760912"/>
          </a:xfrm>
        </p:spPr>
        <p:txBody>
          <a:bodyPr/>
          <a:lstStyle/>
          <a:p>
            <a:pPr eaLnBrk="1" hangingPunct="1"/>
            <a:r>
              <a:rPr lang="en-US" altLang="ko-KR" sz="1100" smtClean="0"/>
              <a:t>   exit(0);</a:t>
            </a:r>
          </a:p>
          <a:p>
            <a:pPr eaLnBrk="1" hangingPunct="1"/>
            <a:r>
              <a:rPr lang="en-US" altLang="ko-KR" sz="1100" smtClean="0"/>
              <a:t>}</a:t>
            </a:r>
            <a:endParaRPr lang="ko-KR" altLang="en-US" sz="11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Set-User-ID and Set-Group-ID</a:t>
            </a:r>
          </a:p>
        </p:txBody>
      </p:sp>
      <p:sp>
        <p:nvSpPr>
          <p:cNvPr id="89090" name="Rectangle 4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User IDs and group IDs associated with each process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real user ID, real group ID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effective user ID, effective group ID, supplementary group IDs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saved set-user-ID, saved set-group-ID</a:t>
            </a:r>
          </a:p>
          <a:p>
            <a:pPr eaLnBrk="1" hangingPunct="1"/>
            <a:r>
              <a:rPr lang="en-US" altLang="ko-KR" sz="2400" i="1" smtClean="0">
                <a:ea typeface="굴림" charset="-127"/>
              </a:rPr>
              <a:t>set-user-ID</a:t>
            </a:r>
            <a:r>
              <a:rPr lang="en-US" altLang="ko-KR" sz="2400" smtClean="0">
                <a:ea typeface="굴림" charset="-127"/>
              </a:rPr>
              <a:t> bit and </a:t>
            </a:r>
            <a:r>
              <a:rPr lang="en-US" altLang="ko-KR" sz="2400" i="1" smtClean="0">
                <a:ea typeface="굴림" charset="-127"/>
              </a:rPr>
              <a:t>set-group-ID</a:t>
            </a:r>
            <a:r>
              <a:rPr lang="en-US" altLang="ko-KR" sz="2400" smtClean="0">
                <a:ea typeface="굴림" charset="-127"/>
              </a:rPr>
              <a:t> bit in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st_mode</a:t>
            </a:r>
          </a:p>
          <a:p>
            <a:pPr lvl="1" eaLnBrk="1" hangingPunct="1"/>
            <a:r>
              <a:rPr lang="en-US" altLang="ko-KR" sz="2000" i="1" smtClean="0">
                <a:ea typeface="굴림" charset="-127"/>
              </a:rPr>
              <a:t>When this file is executed, set the effective user/group ID of the process to be the owner/group of the file.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As an example,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passwd(1) </a:t>
            </a:r>
            <a:r>
              <a:rPr lang="en-US" altLang="ko-KR" sz="2000" smtClean="0">
                <a:ea typeface="굴림" charset="-127"/>
              </a:rPr>
              <a:t>is a set-user-ID program.</a:t>
            </a:r>
          </a:p>
        </p:txBody>
      </p:sp>
      <p:sp>
        <p:nvSpPr>
          <p:cNvPr id="8806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8806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6730A-5D27-45D0-8484-97F59E051CB6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Access Permissions</a:t>
            </a:r>
          </a:p>
        </p:txBody>
      </p:sp>
      <p:sp>
        <p:nvSpPr>
          <p:cNvPr id="91138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The nine file access permission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ea typeface="굴림" charset="-127"/>
              </a:rPr>
              <a:t>     bits from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&lt;sys/</a:t>
            </a:r>
            <a:r>
              <a:rPr lang="en-US" altLang="ko-KR" sz="2400" dirty="0" err="1" smtClean="0">
                <a:latin typeface="Courier New" pitchFamily="49" charset="0"/>
                <a:ea typeface="굴림" charset="-127"/>
              </a:rPr>
              <a:t>stat.h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&gt;</a:t>
            </a:r>
            <a:r>
              <a:rPr lang="en-US" altLang="ko-KR" sz="2400" dirty="0" smtClean="0"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dirty="0" err="1" smtClean="0">
                <a:latin typeface="Courier New" pitchFamily="49" charset="0"/>
                <a:ea typeface="굴림" charset="-127"/>
              </a:rPr>
              <a:t>ls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 –l foo bar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  -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rwxr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-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xr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-x   	1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stevens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	0 Nov 16 16:23 bar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  -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rw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-r--r-- 	1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stevens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	0 Nov 16 16:23 foo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chmod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(1),</a:t>
            </a:r>
            <a:r>
              <a:rPr lang="en-US" altLang="ko-KR" sz="1800" dirty="0" smtClean="0">
                <a:ea typeface="굴림" charset="-127"/>
              </a:rPr>
              <a:t> e.g.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chmod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g+w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bar</a:t>
            </a:r>
          </a:p>
        </p:txBody>
      </p:sp>
      <p:sp>
        <p:nvSpPr>
          <p:cNvPr id="90115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011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2D91D-70E3-4131-B08D-2504F3B753C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148530" name="Group 50"/>
          <p:cNvGraphicFramePr>
            <a:graphicFrameLocks noGrp="1"/>
          </p:cNvGraphicFramePr>
          <p:nvPr/>
        </p:nvGraphicFramePr>
        <p:xfrm>
          <a:off x="5572125" y="1857375"/>
          <a:ext cx="2819400" cy="2755392"/>
        </p:xfrm>
        <a:graphic>
          <a:graphicData uri="http://schemas.openxmlformats.org/drawingml/2006/table">
            <a:tbl>
              <a:tblPr/>
              <a:tblGrid>
                <a:gridCol w="1376363"/>
                <a:gridCol w="14430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st_mode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S_IRUSR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S_IWUSR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S_IXUSR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User-read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User-write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User-execute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S_IRGRP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S_IWGRP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S_IXGRP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Group-read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Group-write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Group-execute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S_IROTH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S_IWOTH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S_IXOTH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Other-read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Other-write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Other-execute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File Access Permissions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444625"/>
            <a:ext cx="7772400" cy="4289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R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to obtain a list of all the file names in the dir.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W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to create/delete a file in the directory, both X and W are necessary.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X - to pass through the directory comprising a pathname (e.g., execute permission in 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/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/usr</a:t>
            </a:r>
            <a:r>
              <a:rPr lang="en-US" altLang="ko-KR" sz="2000" smtClean="0">
                <a:ea typeface="굴림" charset="-127"/>
              </a:rPr>
              <a:t>, and 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/usr/include</a:t>
            </a:r>
            <a:r>
              <a:rPr lang="en-US" altLang="ko-KR" sz="2000" smtClean="0">
                <a:ea typeface="굴림" charset="-127"/>
              </a:rPr>
              <a:t> to open </a:t>
            </a:r>
            <a:r>
              <a:rPr lang="en-US" altLang="ko-KR" sz="2000" smtClean="0">
                <a:latin typeface="Tahoma" pitchFamily="34" charset="0"/>
                <a:ea typeface="굴림" charset="-127"/>
              </a:rPr>
              <a:t>/usr/include/stdio.h</a:t>
            </a:r>
            <a:r>
              <a:rPr lang="en-US" altLang="ko-KR" sz="2000" smtClean="0">
                <a:ea typeface="굴림" charset="-127"/>
              </a:rPr>
              <a:t>), also called </a:t>
            </a:r>
            <a:r>
              <a:rPr lang="en-US" altLang="ko-KR" sz="2000" smtClean="0">
                <a:latin typeface="Arial" charset="0"/>
                <a:ea typeface="굴림" charset="-127"/>
              </a:rPr>
              <a:t>“</a:t>
            </a:r>
            <a:r>
              <a:rPr lang="en-US" altLang="ko-KR" sz="2000" smtClean="0">
                <a:ea typeface="굴림" charset="-127"/>
              </a:rPr>
              <a:t>search bit</a:t>
            </a:r>
            <a:r>
              <a:rPr lang="en-US" altLang="ko-KR" sz="2000" smtClean="0">
                <a:latin typeface="Arial" charset="0"/>
                <a:ea typeface="굴림" charset="-127"/>
              </a:rPr>
              <a:t>”</a:t>
            </a:r>
            <a:r>
              <a:rPr lang="en-US" altLang="ko-KR" sz="2000" smtClean="0">
                <a:ea typeface="굴림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File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R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O_RDONLY and O_RDWR for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open</a:t>
            </a:r>
            <a:r>
              <a:rPr lang="en-US" altLang="ko-KR" sz="2000" smtClean="0">
                <a:ea typeface="굴림" charset="-127"/>
              </a:rPr>
              <a:t>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W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O_WRONLY, O_RDWR, O_TRUNC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X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 functions</a:t>
            </a:r>
            <a:endParaRPr lang="en-US" altLang="ko-KR" sz="1800" smtClean="0">
              <a:ea typeface="굴림" charset="-127"/>
            </a:endParaRPr>
          </a:p>
        </p:txBody>
      </p:sp>
      <p:sp>
        <p:nvSpPr>
          <p:cNvPr id="9216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216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EE9365-65B4-44BD-A4D4-D14C1760B3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1288</TotalTime>
  <Words>3721</Words>
  <Application>Microsoft Office PowerPoint</Application>
  <PresentationFormat>화면 슬라이드 쇼(4:3)</PresentationFormat>
  <Paragraphs>764</Paragraphs>
  <Slides>41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1_Blends-chl2</vt:lpstr>
      <vt:lpstr>1_Custom Design</vt:lpstr>
      <vt:lpstr>Custom Design</vt:lpstr>
      <vt:lpstr>2_Blends-chl</vt:lpstr>
      <vt:lpstr>3_Blends-chl</vt:lpstr>
      <vt:lpstr>4_Blends-chl</vt:lpstr>
      <vt:lpstr>Files and Directories</vt:lpstr>
      <vt:lpstr>Introduction</vt:lpstr>
      <vt:lpstr>stat, fstat, and lstat</vt:lpstr>
      <vt:lpstr>stat, fstat, and lstat</vt:lpstr>
      <vt:lpstr>File Types</vt:lpstr>
      <vt:lpstr>Figure 4.3</vt:lpstr>
      <vt:lpstr>Set-User-ID and Set-Group-ID</vt:lpstr>
      <vt:lpstr>File Access Permissions</vt:lpstr>
      <vt:lpstr>File Access Permissions</vt:lpstr>
      <vt:lpstr>File Access Permissions</vt:lpstr>
      <vt:lpstr>Ownership of New Files and Directories</vt:lpstr>
      <vt:lpstr>access Function</vt:lpstr>
      <vt:lpstr>Figure 4.8</vt:lpstr>
      <vt:lpstr>access Function</vt:lpstr>
      <vt:lpstr>umask Function</vt:lpstr>
      <vt:lpstr>Figure 4.9</vt:lpstr>
      <vt:lpstr>chmod and fchmod Functions</vt:lpstr>
      <vt:lpstr>Figure 4.12</vt:lpstr>
      <vt:lpstr>Sticky Bit</vt:lpstr>
      <vt:lpstr>chown, fchown, and lchown</vt:lpstr>
      <vt:lpstr>chown, fchown, and lchown</vt:lpstr>
      <vt:lpstr>File Size</vt:lpstr>
      <vt:lpstr>File Size</vt:lpstr>
      <vt:lpstr>File Truncation</vt:lpstr>
      <vt:lpstr>File Systems</vt:lpstr>
      <vt:lpstr>File Systems</vt:lpstr>
      <vt:lpstr>File Systems</vt:lpstr>
      <vt:lpstr>link, unlink, remove, and rename Functions</vt:lpstr>
      <vt:lpstr>link, unlink, remove, and rename Functions</vt:lpstr>
      <vt:lpstr>link, unlink, remove, and rename Functions</vt:lpstr>
      <vt:lpstr>Program 4.16</vt:lpstr>
      <vt:lpstr>Symbolic Links</vt:lpstr>
      <vt:lpstr>symlink and readlink Functions</vt:lpstr>
      <vt:lpstr>File Times</vt:lpstr>
      <vt:lpstr>utime Function</vt:lpstr>
      <vt:lpstr>Program 4.21</vt:lpstr>
      <vt:lpstr>mkdir and rmdir Functions</vt:lpstr>
      <vt:lpstr>Reading Directories</vt:lpstr>
      <vt:lpstr>chdir, fchdir, and getcwd</vt:lpstr>
      <vt:lpstr>Special Device Files</vt:lpstr>
      <vt:lpstr>Program 4.25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내문서</cp:lastModifiedBy>
  <cp:revision>99</cp:revision>
  <dcterms:created xsi:type="dcterms:W3CDTF">2006-10-05T04:04:58Z</dcterms:created>
  <dcterms:modified xsi:type="dcterms:W3CDTF">2013-10-14T11:36:25Z</dcterms:modified>
</cp:coreProperties>
</file>