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</p:sldMasterIdLst>
  <p:notesMasterIdLst>
    <p:notesMasterId r:id="rId38"/>
  </p:notesMasterIdLst>
  <p:handoutMasterIdLst>
    <p:handoutMasterId r:id="rId39"/>
  </p:handoutMasterIdLst>
  <p:sldIdLst>
    <p:sldId id="263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9" r:id="rId33"/>
    <p:sldId id="315" r:id="rId34"/>
    <p:sldId id="316" r:id="rId35"/>
    <p:sldId id="317" r:id="rId36"/>
    <p:sldId id="318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595" autoAdjust="0"/>
  </p:normalViewPr>
  <p:slideViewPr>
    <p:cSldViewPr>
      <p:cViewPr varScale="1">
        <p:scale>
          <a:sx n="46" d="100"/>
          <a:sy n="46" d="100"/>
        </p:scale>
        <p:origin x="-11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3F4A5570-6BEF-46EC-A64C-D7708609ECFE}" type="datetimeFigureOut">
              <a:rPr lang="ko-KR" altLang="en-US"/>
              <a:pPr>
                <a:defRPr/>
              </a:pPr>
              <a:t>2013-10-07</a:t>
            </a:fld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CAC27904-92C2-479C-8CA5-F938C812C9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262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77F3FF-6F64-4B92-B340-71F8952BECDB}" type="datetimeFigureOut">
              <a:rPr lang="ko-KR" altLang="en-US"/>
              <a:pPr>
                <a:defRPr/>
              </a:pPr>
              <a:t>2013-10-07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1116A3-6154-4E05-AC81-68B2FEBC74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0BB18-DABC-4F2F-BB15-92624863F40E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W </a:t>
            </a:r>
            <a:r>
              <a:rPr lang="en-US" altLang="ko-KR" smtClean="0">
                <a:latin typeface="Arial" charset="0"/>
                <a:ea typeface="굴림" charset="-127"/>
              </a:rPr>
              <a:t>–</a:t>
            </a:r>
            <a:r>
              <a:rPr lang="en-US" altLang="ko-KR" smtClean="0">
                <a:ea typeface="굴림" charset="-127"/>
              </a:rPr>
              <a:t> to create/delete a file in the directory, both X and W are necessary (deletion: no need of RW permission for the file itself)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Any input data that may be buffered is discarded.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 to a file opened with O_APPEND flag: atomic since it causes the kernel to position the file to its current EOF before each </a:t>
            </a:r>
            <a:r>
              <a:rPr lang="en-US" altLang="ko-KR" sz="10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000" smtClean="0">
                <a:ea typeface="굴림" charset="-127"/>
              </a:rPr>
              <a:t>.</a:t>
            </a:r>
          </a:p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>
                <a:ea typeface="굴림" charset="-127"/>
              </a:rPr>
              <a:t>Files residing on disk are normally fully buffered by the standard I/O library.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5382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57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7496"/>
            <a:ext cx="6400800" cy="278130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bg2"/>
                </a:solidFill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E1DD01-F39C-47F3-A7D1-A4797FEDDC5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2646E-5BD0-4D5F-9C52-2881F38E86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38BE-7935-4D5C-B590-46D44036C7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533400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4827-E5D2-404F-B698-83A8A97A7D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76961-03C3-4834-9185-2A49B1219C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D7C1D-80C2-4528-B5D2-1F5EFCC337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B5B1-F4C4-4B62-9082-A68525D8E1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8F074-8286-4262-973C-BA04677C1B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59B10-491D-4A9D-B8AE-67C66AB003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3415-ECC3-4ECC-84ED-6B851A5556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B4BDC-3AD5-4633-B165-5FA16CC77F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EABB1-D9C5-4C6A-8F9E-426F5A91A2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9EC6-1A41-4D9A-9029-C1EE14D996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241C-CACB-47A8-BD43-0D6C1D4711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7949-0744-4702-9205-C6FC9B9D8C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B15D-1937-4863-B7CC-439D8FE1E2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A5F9-00BC-4CE9-9D89-54359767DB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43C03-62E0-4C03-B9F7-DA9EE130DA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FEF24-B07F-4550-B2AE-C123FD3BD1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88B6D-3046-4B92-9B06-A9304B5016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A15A4-9D03-46DB-9E19-4B8C47BEBA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276-BB21-4CF9-963C-2CCAE0578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ACD59-A592-4F01-81C8-0A28FFDC46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92D7-F4CE-4E69-88C0-CADEFBCFA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C8820-BF53-42CC-8F0D-45719CAC3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FF54-F2D9-40C2-8617-0A4D1FB6E4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653E0-C633-4549-BDF9-4B55385978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980E5-9A2B-457D-9B7A-8821735EF9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664CC46-6276-40F0-BA1C-4B8A85C602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F97F-C15F-4B1A-AA59-8547B00963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7459-1691-443E-A29E-65CF2AEE00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AF05-DCF6-4329-9523-73372BADFE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096AC-01C4-49D4-BA0B-A32EE3C104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843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4E83-811A-4FA4-9198-BADF04A7C3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EAEAA-483D-4272-8D46-57489B684A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6081D-FCE2-4141-AE10-49461103D5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FA97-C3E4-4A2F-AF5B-5C81675E5E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24C34-5268-4818-BEAF-D16A3A7CE8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DB7C7-D53B-4417-8AC7-0E55EBC2D1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122AB-E338-4DC3-921C-BC092B8835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B773840-B70C-49BA-BA10-B7257E578C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33BB2-A6DE-45C9-8B6D-436A803987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1038-D3FD-4FFB-959D-B5C4E9E86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8AAAF-7D73-4484-A834-10CB76381B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2"/>
          </p:nvPr>
        </p:nvSpPr>
        <p:spPr>
          <a:xfrm>
            <a:off x="5072066" y="1357298"/>
            <a:ext cx="3810000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7C21-710C-42F9-89AD-AEDADFD6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0B572-1310-4AF2-8323-2201074A66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1689A-3A64-4232-9A98-666FBBC644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7DF9D-2393-46B7-8434-60D4E4CE62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1B63E-C4BB-4B1D-9A37-97483FF207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B771-0686-44A7-B739-02C04E26F3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0885D-03DD-45F9-9421-B8306FD607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270A6-4A64-4F52-A4DE-FE701A1A5D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4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A8859A3-82D4-48EF-9E5A-4BF4B26E3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54EF-EDB9-483C-AE4D-34AFCD1B6D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35FE6-90A9-480A-B0DE-FA2AFB23FD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2976" y="1371600"/>
            <a:ext cx="7786742" cy="4760913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30575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E9B67-F54F-4EFB-9E21-669BC32D1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E649-0ABA-42CE-BD58-6A2CCD5CBC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490B-6F02-43EC-8F78-57EE3F4D01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0C086-1C9E-4D3F-BD0F-FDE92195B8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3B3DF-AC8A-4CE0-9729-C2797C23E8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9DEB-3342-4C06-B612-0C9A2118C1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8DF4-6AB1-47DC-A15B-5455CC0902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1416-0789-4331-8977-E1D9E439BA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871E5-0724-4777-8747-EF66897F36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6A7E0-628F-4B21-B61B-0CF8864985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E1061-4E39-474F-BBB5-28DE618ADE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6497" y="71414"/>
            <a:ext cx="4722825" cy="1162050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143636" y="1428736"/>
            <a:ext cx="29368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29146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43C7A-E308-42E0-8127-7B81642014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ltGray">
          <a:xfrm>
            <a:off x="417513" y="565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800100" y="565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541338" y="987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911225" y="987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12700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442913" y="1247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47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ko-KR" altLang="en-US"/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2D60D023-9435-4F6C-BC2F-3E4BE7531D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3200400" y="6248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+mn-lt"/>
                <a:ea typeface="굴림" charset="-127"/>
              </a:rPr>
              <a:t>System</a:t>
            </a:r>
            <a:r>
              <a:rPr kumimoji="0" lang="en-US" altLang="ko-KR" sz="1400">
                <a:latin typeface="+mn-lt"/>
                <a:ea typeface="굴림" charset="-127"/>
              </a:rPr>
              <a:t> programming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771" r:id="rId3"/>
    <p:sldLayoutId id="2147483826" r:id="rId4"/>
    <p:sldLayoutId id="2147483827" r:id="rId5"/>
    <p:sldLayoutId id="2147483828" r:id="rId6"/>
    <p:sldLayoutId id="2147483770" r:id="rId7"/>
    <p:sldLayoutId id="2147483769" r:id="rId8"/>
    <p:sldLayoutId id="2147483829" r:id="rId9"/>
    <p:sldLayoutId id="2147483768" r:id="rId10"/>
    <p:sldLayoutId id="2147483767" r:id="rId11"/>
    <p:sldLayoutId id="21474838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맑은 고딕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/>
          <a:ea typeface="맑은 고딕"/>
          <a:cs typeface="맑은 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맑은 고딕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맑은 고딕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맑은 고딕"/>
          <a:cs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9CAD24AE-4459-493F-9D9E-E2CA7613FB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0" r:id="rId3"/>
    <p:sldLayoutId id="2147483779" r:id="rId4"/>
    <p:sldLayoutId id="2147483778" r:id="rId5"/>
    <p:sldLayoutId id="2147483777" r:id="rId6"/>
    <p:sldLayoutId id="2147483776" r:id="rId7"/>
    <p:sldLayoutId id="2147483775" r:id="rId8"/>
    <p:sldLayoutId id="2147483774" r:id="rId9"/>
    <p:sldLayoutId id="2147483773" r:id="rId10"/>
    <p:sldLayoutId id="2147483772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788A7B70-C606-4E34-AF0B-A52FE64C7A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1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85" r:id="rId9"/>
    <p:sldLayoutId id="2147483784" r:id="rId10"/>
    <p:sldLayoutId id="2147483783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177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177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831EB19A-576A-4E3B-A469-E3B5C1D632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03" r:id="rId2"/>
    <p:sldLayoutId id="2147483802" r:id="rId3"/>
    <p:sldLayoutId id="2147483801" r:id="rId4"/>
    <p:sldLayoutId id="2147483800" r:id="rId5"/>
    <p:sldLayoutId id="2147483799" r:id="rId6"/>
    <p:sldLayoutId id="2147483798" r:id="rId7"/>
    <p:sldLayoutId id="2147483797" r:id="rId8"/>
    <p:sldLayoutId id="2147483796" r:id="rId9"/>
    <p:sldLayoutId id="2147483795" r:id="rId10"/>
    <p:sldLayoutId id="214748379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21BA593-AA0D-4FA9-9BC1-E417415A43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13" r:id="rId2"/>
    <p:sldLayoutId id="2147483812" r:id="rId3"/>
    <p:sldLayoutId id="2147483811" r:id="rId4"/>
    <p:sldLayoutId id="2147483810" r:id="rId5"/>
    <p:sldLayoutId id="2147483809" r:id="rId6"/>
    <p:sldLayoutId id="2147483808" r:id="rId7"/>
    <p:sldLayoutId id="2147483807" r:id="rId8"/>
    <p:sldLayoutId id="2147483806" r:id="rId9"/>
    <p:sldLayoutId id="2147483805" r:id="rId10"/>
    <p:sldLayoutId id="214748380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lt"/>
              <a:ea typeface="굴림" charset="-127"/>
            </a:endParaRPr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r>
              <a:rPr lang="de-DE" altLang="ko-KR"/>
              <a:t>©2007 E. Im, C. Lee, and Y. Park</a:t>
            </a:r>
            <a:endParaRPr lang="en-US" altLang="ko-KR"/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51F5DD06-E951-4092-8CEB-D3DD8E7B5B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3" r:id="rId2"/>
    <p:sldLayoutId id="2147483822" r:id="rId3"/>
    <p:sldLayoutId id="2147483821" r:id="rId4"/>
    <p:sldLayoutId id="2147483820" r:id="rId5"/>
    <p:sldLayoutId id="2147483819" r:id="rId6"/>
    <p:sldLayoutId id="2147483818" r:id="rId7"/>
    <p:sldLayoutId id="2147483817" r:id="rId8"/>
    <p:sldLayoutId id="2147483816" r:id="rId9"/>
    <p:sldLayoutId id="2147483815" r:id="rId10"/>
    <p:sldLayoutId id="2147483814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"/>
            <a:ext cx="7391400" cy="1462088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Standard I/O Library</a:t>
            </a:r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C31946-9CC1-4179-A785-1ED8FBFD56AC}" type="slidenum">
              <a:rPr lang="ko-KR" altLang="en-US">
                <a:cs typeface="맑은 고딕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>
              <a:cs typeface="맑은 고딕"/>
            </a:endParaRPr>
          </a:p>
        </p:txBody>
      </p:sp>
      <p:sp>
        <p:nvSpPr>
          <p:cNvPr id="7680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ko-KR">
                <a:cs typeface="맑은 고딕"/>
              </a:rPr>
              <a:t>©2007 E. Im, C. Lee, and Y. Park</a:t>
            </a:r>
            <a:endParaRPr lang="ko-KR" altLang="en-US">
              <a:cs typeface="맑은 고딕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048000"/>
          </a:xfrm>
        </p:spPr>
        <p:txBody>
          <a:bodyPr/>
          <a:lstStyle/>
          <a:p>
            <a:r>
              <a:rPr lang="ko-KR" altLang="en-US" sz="2000" dirty="0" smtClean="0">
                <a:ea typeface="굴림" charset="-127"/>
              </a:rPr>
              <a:t>시스템 프로그래밍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Fall </a:t>
            </a:r>
            <a:r>
              <a:rPr lang="en-US" altLang="ko-KR" sz="2000" dirty="0" smtClean="0">
                <a:ea typeface="굴림" charset="-127"/>
              </a:rPr>
              <a:t>2013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Div. of</a:t>
            </a:r>
            <a:r>
              <a:rPr lang="en-US" altLang="ko-KR" sz="2000" dirty="0" smtClean="0">
                <a:ea typeface="굴림" charset="-127"/>
              </a:rPr>
              <a:t>f Computer Science &amp; Engineering</a:t>
            </a:r>
          </a:p>
          <a:p>
            <a:r>
              <a:rPr lang="en-US" altLang="ko-KR" sz="2000" dirty="0" err="1" smtClean="0">
                <a:ea typeface="굴림" charset="-127"/>
              </a:rPr>
              <a:t>Hanyang</a:t>
            </a:r>
            <a:r>
              <a:rPr lang="en-US" altLang="ko-KR" sz="2000" dirty="0" smtClean="0">
                <a:ea typeface="굴림" charset="-127"/>
              </a:rPr>
              <a:t> University</a:t>
            </a:r>
            <a:endParaRPr lang="en-US" altLang="ko-KR" sz="2000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Opening a Stream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63688"/>
            <a:ext cx="8269288" cy="4379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*fopen(const char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pathname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type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*freopen(const char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pathname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type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FILE *fdopen(int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filedes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type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smtClean="0"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freopen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opens a file on a specified stream, closing the stream first, if it</a:t>
            </a:r>
            <a:r>
              <a:rPr lang="en-US" altLang="ko-KR" sz="2000" smtClean="0">
                <a:latin typeface="Arial" charset="0"/>
                <a:ea typeface="굴림" charset="-127"/>
              </a:rPr>
              <a:t>’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s already open. (typically used to open the file as one of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stdin, stdout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and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.)</a:t>
            </a:r>
          </a:p>
          <a:p>
            <a:pPr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fdopen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often used with pipes and network communication channels. (no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fopen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for these special files, so we have to call the device-specific function to obtain a file descriptor, and then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fdopen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Opening a Stream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4076700"/>
            <a:ext cx="7912100" cy="21336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b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stands for a binary file, but no effect for Unix.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With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fdopen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No truncation for opening for write, since it has already been opened.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Append mode can not create the file, since it already exists.</a:t>
            </a:r>
          </a:p>
        </p:txBody>
      </p:sp>
      <p:graphicFrame>
        <p:nvGraphicFramePr>
          <p:cNvPr id="98320" name="Group 16"/>
          <p:cNvGraphicFramePr>
            <a:graphicFrameLocks noGrp="1"/>
          </p:cNvGraphicFramePr>
          <p:nvPr/>
        </p:nvGraphicFramePr>
        <p:xfrm>
          <a:off x="1187450" y="1397000"/>
          <a:ext cx="7632700" cy="2397760"/>
        </p:xfrm>
        <a:graphic>
          <a:graphicData uri="http://schemas.openxmlformats.org/drawingml/2006/table">
            <a:tbl>
              <a:tblPr/>
              <a:tblGrid>
                <a:gridCol w="1800225"/>
                <a:gridCol w="58324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r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or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 rb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w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or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 wb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a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or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 ab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r+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r+b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or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rb+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w+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w+b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or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wb+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a+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a+b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or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ab+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open for 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truncate to 0 length or create for writing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append; open for writing at EOF, or create for writing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open for reading and writing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truncate to 0 length or create for reading and writing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open or create for reading and writing at 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28600"/>
            <a:ext cx="7793037" cy="928688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Opening a Stream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95438"/>
            <a:ext cx="7772400" cy="3705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fclose(FILE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Any buffered output data is flushed, and an automatically allocated buffer is released.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When a process terminates, all I/O streams are flushed and closed.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latin typeface="Verdana" pitchFamily="34" charset="0"/>
                <a:ea typeface="굴림" charset="-127"/>
              </a:rPr>
              <a:t>Reading and Writing a Stream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71600"/>
            <a:ext cx="7732712" cy="495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Unformatted I/O</a:t>
            </a:r>
          </a:p>
          <a:p>
            <a:pPr lvl="1"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Character-at-a-time I/O, e.g.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getc</a:t>
            </a:r>
          </a:p>
          <a:p>
            <a:pPr lvl="1"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Line-at-a-time I/O, e.g.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fgets</a:t>
            </a:r>
            <a:r>
              <a:rPr lang="en-US" altLang="ko-KR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fputs</a:t>
            </a:r>
          </a:p>
          <a:p>
            <a:pPr lvl="1"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Direct I/O, e.g.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fread</a:t>
            </a:r>
            <a:r>
              <a:rPr lang="en-US" altLang="ko-KR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mtClean="0">
                <a:latin typeface="Courier New" pitchFamily="49" charset="0"/>
                <a:ea typeface="굴림" charset="-127"/>
              </a:rPr>
              <a:t>fwrite</a:t>
            </a:r>
          </a:p>
          <a:p>
            <a:pPr lvl="2"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a.k.a. binary I/O, object-at-a-time, record-oriented I/O, or structure-oriented I/O</a:t>
            </a:r>
          </a:p>
          <a:p>
            <a:pPr lvl="2"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Read or write some number of objects, often used for binary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latin typeface="Verdana" pitchFamily="34" charset="0"/>
                <a:ea typeface="굴림" charset="-127"/>
              </a:rPr>
              <a:t>Reading and Writing a Stream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getc(FILE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fgetc(FILE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getchar(void);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8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All three return the next char (as an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unsigned 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converted to an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) if OK, EOF on end of file or error.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getchar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is equivalent to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getc(stdin)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getc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can be implemented as a macro, but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fgetc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is guaranteed to be a function.</a:t>
            </a:r>
          </a:p>
          <a:p>
            <a:pPr eaLnBrk="1" hangingPunct="1">
              <a:lnSpc>
                <a:spcPct val="90000"/>
              </a:lnSpc>
            </a:pPr>
            <a:endParaRPr lang="en-US" altLang="ko-KR" sz="1000" smtClean="0">
              <a:latin typeface="Verdana" pitchFamily="34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ferror(FILE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feof(FILE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void clearerr(FILE *</a:t>
            </a:r>
            <a:r>
              <a:rPr lang="en-US" altLang="ko-KR" sz="18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  /* clear both flags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8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The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getc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functions return the same value whether an error occurs or the end of file is reached. We call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ferror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or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feof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to distinguish between the two.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latin typeface="Verdana" pitchFamily="34" charset="0"/>
                <a:ea typeface="굴림" charset="-127"/>
              </a:rPr>
              <a:t>Reading and Writing a Stream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11288"/>
            <a:ext cx="7772400" cy="4760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ungetc(int c, FILE *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mtClean="0">
                <a:latin typeface="Verdana" pitchFamily="34" charset="0"/>
                <a:ea typeface="굴림" charset="-127"/>
              </a:rPr>
              <a:t>Pushback of a char that does not need to be the same char read.</a:t>
            </a:r>
          </a:p>
          <a:p>
            <a:pPr eaLnBrk="1" hangingPunct="1">
              <a:lnSpc>
                <a:spcPct val="80000"/>
              </a:lnSpc>
            </a:pPr>
            <a:endParaRPr lang="en-US" altLang="ko-KR" smtClean="0">
              <a:latin typeface="Verdana" pitchFamily="34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putc(int 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c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, FILE *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fputc(int 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c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, FILE *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fp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putchar(int </a:t>
            </a:r>
            <a:r>
              <a:rPr lang="en-US" altLang="ko-KR" sz="2400" i="1" smtClean="0">
                <a:latin typeface="Courier New" pitchFamily="49" charset="0"/>
                <a:ea typeface="굴림" charset="-127"/>
              </a:rPr>
              <a:t>c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putchar(c) = putc(c,stdout)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putc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can be implemented as a macro, but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fputc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must as a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Line-at-a-Time I/O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47800"/>
            <a:ext cx="7637462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char *fgets(char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n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char *gets(char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Both return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buf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if OK,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NULL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on end of file or error.</a:t>
            </a:r>
          </a:p>
          <a:p>
            <a:pPr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fgets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read up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-1 chars, including a newline, and the buffer is null-terminated.</a:t>
            </a:r>
          </a:p>
          <a:p>
            <a:pPr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gets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a deprecated function subject to buffer overflow, if the line is longer than the buffer, and it does not store a new line.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600" smtClean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Line-at-a-Time I/O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fputs(const 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str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puts(const 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str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fputs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write the null-terminated string to the stream.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No need to be line-at-a-time output, since the string need not contain a newline at the last char (which is usually the case.)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puts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writes the null-terminated string to the standard output, and then a newline.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Standard I/O Efficiency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63938" y="3522663"/>
            <a:ext cx="4032250" cy="91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400" smtClean="0">
                <a:latin typeface="Verdana" pitchFamily="34" charset="0"/>
                <a:ea typeface="굴림" charset="-127"/>
              </a:rPr>
              <a:t>Fig 3.4 -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read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() and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()</a:t>
            </a:r>
            <a:endParaRPr lang="ko-KR" altLang="en-US" sz="1400" smtClean="0">
              <a:latin typeface="Verdana" pitchFamily="34" charset="0"/>
              <a:ea typeface="굴림" charset="-127"/>
            </a:endParaRPr>
          </a:p>
        </p:txBody>
      </p:sp>
      <p:sp>
        <p:nvSpPr>
          <p:cNvPr id="112643" name="Rectangle 7"/>
          <p:cNvSpPr>
            <a:spLocks noChangeArrowheads="1"/>
          </p:cNvSpPr>
          <p:nvPr/>
        </p:nvSpPr>
        <p:spPr bwMode="auto">
          <a:xfrm>
            <a:off x="1042988" y="6096000"/>
            <a:ext cx="7345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ko-KR" sz="1400">
                <a:latin typeface="Verdana" pitchFamily="34" charset="0"/>
                <a:ea typeface="굴림" charset="-127"/>
              </a:rPr>
              <a:t>Fig 5.4 -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getc</a:t>
            </a:r>
            <a:r>
              <a:rPr kumimoji="0" lang="en-US" altLang="ko-KR" sz="1400">
                <a:latin typeface="Verdana" pitchFamily="34" charset="0"/>
                <a:ea typeface="굴림" charset="-127"/>
              </a:rPr>
              <a:t>() and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putc</a:t>
            </a:r>
            <a:r>
              <a:rPr kumimoji="0" lang="en-US" altLang="ko-KR" sz="1400">
                <a:latin typeface="Verdana" pitchFamily="34" charset="0"/>
                <a:ea typeface="굴림" charset="-127"/>
              </a:rPr>
              <a:t>()                            Fig 5.5 </a:t>
            </a:r>
            <a:r>
              <a:rPr kumimoji="0" lang="en-US" altLang="ko-KR" sz="1400">
                <a:latin typeface="Arial" charset="0"/>
                <a:ea typeface="굴림" charset="-127"/>
              </a:rPr>
              <a:t>–</a:t>
            </a:r>
            <a:r>
              <a:rPr kumimoji="0" lang="en-US" altLang="ko-KR" sz="1400">
                <a:latin typeface="Verdana" pitchFamily="34" charset="0"/>
                <a:ea typeface="굴림" charset="-127"/>
              </a:rPr>
              <a:t>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fgets</a:t>
            </a:r>
            <a:r>
              <a:rPr kumimoji="0" lang="en-US" altLang="ko-KR" sz="1400">
                <a:latin typeface="Verdana" pitchFamily="34" charset="0"/>
                <a:ea typeface="굴림" charset="-127"/>
              </a:rPr>
              <a:t>() and </a:t>
            </a:r>
            <a:r>
              <a:rPr kumimoji="0" lang="en-US" altLang="ko-KR" sz="1400">
                <a:latin typeface="Courier New" pitchFamily="49" charset="0"/>
                <a:ea typeface="굴림" charset="-127"/>
              </a:rPr>
              <a:t>fputs</a:t>
            </a:r>
            <a:r>
              <a:rPr kumimoji="0" lang="en-US" altLang="ko-KR" sz="1400">
                <a:latin typeface="Verdana" pitchFamily="34" charset="0"/>
                <a:ea typeface="굴림" charset="-127"/>
              </a:rPr>
              <a:t>()</a:t>
            </a:r>
            <a:endParaRPr kumimoji="0" lang="ko-KR" altLang="en-US" sz="1400">
              <a:latin typeface="Verdana" pitchFamily="34" charset="0"/>
              <a:ea typeface="굴림" charset="-127"/>
            </a:endParaRPr>
          </a:p>
        </p:txBody>
      </p:sp>
      <p:sp>
        <p:nvSpPr>
          <p:cNvPr id="112644" name="Text Box 8"/>
          <p:cNvSpPr txBox="1">
            <a:spLocks noChangeArrowheads="1"/>
          </p:cNvSpPr>
          <p:nvPr/>
        </p:nvSpPr>
        <p:spPr bwMode="auto">
          <a:xfrm>
            <a:off x="1835150" y="1196975"/>
            <a:ext cx="6284913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#define BUFFSIZE 4096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main(void) {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int n;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char buf[BUFFSIZE];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while ((n = read(STDIN_FILENO, buf, BUFFSIZE)) &gt; 0)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if (write(STDOUT_FILENO, buf, n) != n)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	err_sys("write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if (n &lt; 0)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err_sys("read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exit(0);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}</a:t>
            </a:r>
          </a:p>
        </p:txBody>
      </p:sp>
      <p:sp>
        <p:nvSpPr>
          <p:cNvPr id="112645" name="Text Box 9"/>
          <p:cNvSpPr txBox="1">
            <a:spLocks noChangeArrowheads="1"/>
          </p:cNvSpPr>
          <p:nvPr/>
        </p:nvSpPr>
        <p:spPr bwMode="auto">
          <a:xfrm>
            <a:off x="179388" y="3933825"/>
            <a:ext cx="360045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main(void) {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int c;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while ((c = getc(stdin)) != EOF)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if (putc(c, stdout) == EOF)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  err_sys("output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if (ferror(stdin))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err_sys("input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exit(0);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}</a:t>
            </a:r>
          </a:p>
        </p:txBody>
      </p:sp>
      <p:sp>
        <p:nvSpPr>
          <p:cNvPr id="112646" name="Text Box 11"/>
          <p:cNvSpPr txBox="1">
            <a:spLocks noChangeArrowheads="1"/>
          </p:cNvSpPr>
          <p:nvPr/>
        </p:nvSpPr>
        <p:spPr bwMode="auto">
          <a:xfrm>
            <a:off x="4319588" y="4005263"/>
            <a:ext cx="471646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main(void) {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char buf[MAXLINE];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while (fgets(buf, MAXLINE, stdin) != NULL)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if (fputs(buf, stdout) == EOF)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	err_sys("output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if (ferror(stdin))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	err_sys("input error");</a:t>
            </a:r>
          </a:p>
          <a:p>
            <a:pPr lvl="1"/>
            <a:r>
              <a:rPr lang="en-US" altLang="ko-KR" sz="1400">
                <a:latin typeface="Verdana" pitchFamily="34" charset="0"/>
                <a:ea typeface="굴림" charset="-127"/>
              </a:rPr>
              <a:t>exit(0);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Standard I/O Efficiency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3573463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Copying a 98.5 MB</a:t>
            </a:r>
            <a:r>
              <a:rPr lang="ko-KR" altLang="en-US" sz="20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file from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stdin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User CPU time dominated by a loop which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100 million times in the character-at-a-time versions.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3,144,984 times in the line-at-a-time version.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12,611 times in the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read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version (for a buffer size of 8192.)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System CPU time is the same as before, because the standard I/O routines performs buffering using the optimal I/O size.</a:t>
            </a:r>
          </a:p>
        </p:txBody>
      </p:sp>
      <p:graphicFrame>
        <p:nvGraphicFramePr>
          <p:cNvPr id="114730" name="Group 42"/>
          <p:cNvGraphicFramePr>
            <a:graphicFrameLocks noGrp="1"/>
          </p:cNvGraphicFramePr>
          <p:nvPr/>
        </p:nvGraphicFramePr>
        <p:xfrm>
          <a:off x="900113" y="1484313"/>
          <a:ext cx="7632700" cy="2016125"/>
        </p:xfrm>
        <a:graphic>
          <a:graphicData uri="http://schemas.openxmlformats.org/drawingml/2006/table">
            <a:tbl>
              <a:tblPr/>
              <a:tblGrid>
                <a:gridCol w="2735262"/>
                <a:gridCol w="1081088"/>
                <a:gridCol w="1295400"/>
                <a:gridCol w="1152525"/>
                <a:gridCol w="1368425"/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User CPU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(seconds)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System CPU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(seconds)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Clock time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(seconds)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Bytes of program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best time from Figure 3.5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fgets, fputs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getc, putc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fgetc, fputc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single byte time from Fig3.5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0.01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2.59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10.84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10.44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124.89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0.18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0.19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0.27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0.27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161.65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6.67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7.15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12.07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11.42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288.64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139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120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58888" y="404813"/>
            <a:ext cx="6629400" cy="798512"/>
          </a:xfrm>
        </p:spPr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Introduction</a:t>
            </a:r>
          </a:p>
        </p:txBody>
      </p:sp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1187450" y="1628775"/>
            <a:ext cx="727233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The standard I/O library by Dennis Ritchie around 1975 based on the Portable I/O library by Mike Lesk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The ISO</a:t>
            </a:r>
            <a:r>
              <a:rPr kumimoji="0" lang="ko-KR" altLang="en-US" sz="2000">
                <a:latin typeface="Verdana" pitchFamily="34" charset="0"/>
                <a:ea typeface="굴림" charset="-127"/>
              </a:rPr>
              <a:t> </a:t>
            </a:r>
            <a:r>
              <a:rPr kumimoji="0" lang="en-US" altLang="ko-KR" sz="2000">
                <a:latin typeface="Verdana" pitchFamily="34" charset="0"/>
                <a:ea typeface="굴림" charset="-127"/>
              </a:rPr>
              <a:t>C standard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Additional interfaces by the Single UNIX Specification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>
                <a:latin typeface="Verdana" pitchFamily="34" charset="0"/>
                <a:ea typeface="굴림" charset="-127"/>
              </a:rPr>
              <a:t>Easy-to-use library for buffer allocation, I/O in optimal-sized chunks, etc.</a:t>
            </a:r>
            <a:endParaRPr kumimoji="0" lang="en-US" altLang="ko-KR" sz="200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Binary I/O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11288"/>
            <a:ext cx="7772400" cy="49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fread(void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ptr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size_t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size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nobj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fwrite(const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ptr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size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nobj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FILE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Read or write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Example 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float data[10]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if (fwrite(&amp;data[2], sizeof(float), 4, fp) != 4)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err_sys(“fwrite error”);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600" smtClean="0">
              <a:latin typeface="Courier New" pitchFamily="49" charset="0"/>
              <a:ea typeface="굴림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Example 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struct {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short count;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long total;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char name[NAMESIZE];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} item;</a:t>
            </a:r>
            <a:endParaRPr lang="ko-KR" altLang="en-US" sz="1600" smtClean="0">
              <a:latin typeface="Courier New" pitchFamily="49" charset="0"/>
              <a:ea typeface="굴림" charset="-127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if (fwrite(&amp;item, sizeof(item), 1, fp) != 1)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	err_sys(“fwrite error”);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Binary I/O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95438"/>
            <a:ext cx="7637462" cy="4281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fread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returns the number of objects less than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nobj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on the end of file or error. </a:t>
            </a:r>
            <a:r>
              <a:rPr lang="en-US" altLang="ko-KR" sz="2400" smtClean="0">
                <a:latin typeface="Verdana" pitchFamily="34" charset="0"/>
                <a:ea typeface="굴림" charset="-127"/>
                <a:sym typeface="Wingdings" pitchFamily="2" charset="2"/>
              </a:rPr>
              <a:t>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ferror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or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feof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If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fwrite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returns the value less than the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 nobj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an error has occurred.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Portability problem with binary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The offset of a member within a structure may differ between compilers and systems (i.e. different alignments)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Byte ordering for multibyte integers and floating-point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Positioning a Stream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24000"/>
            <a:ext cx="7637462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long ftell(FILE 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int fseek(FILE 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,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 long 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offset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whence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void rewind(FILE 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whence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: SEEK_SET, SEEK_CUR, SEEK_END that are the same as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lseek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A stream is set to the beginning of the file with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rewind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6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off_t ftello(FILE 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Courier New" pitchFamily="49" charset="0"/>
                <a:ea typeface="굴림" charset="-127"/>
              </a:rPr>
              <a:t>int fseeko(FILE 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, off_t 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offset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1600" i="1" smtClean="0">
                <a:latin typeface="Verdana" pitchFamily="34" charset="0"/>
                <a:ea typeface="굴림" charset="-127"/>
              </a:rPr>
              <a:t>whence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Introduced in the Single UNIX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The type of 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offset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off_t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instead of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long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Positioning a Stream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524000"/>
            <a:ext cx="77724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fgetpos(FILE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fpos_t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pos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int fsetpos(FILE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, const fpos_t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pos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New with the ISO C standard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fgetpos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stores the file</a:t>
            </a:r>
            <a:r>
              <a:rPr lang="en-US" altLang="ko-KR" sz="2400" smtClean="0">
                <a:latin typeface="Arial" charset="0"/>
                <a:ea typeface="굴림" charset="-127"/>
              </a:rPr>
              <a:t>’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s current position indicator in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pos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which can be used in a later call to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fsetpos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to reposition the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Formatted I/O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5088" y="1303338"/>
            <a:ext cx="7275512" cy="49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printf(const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fprintf(FILE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sprintf(char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snprintf(char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size_t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n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,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 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&lt;stdarg.h&gt;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vprintf(const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vfprintf(FILE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vsprinf(char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vsnprinf(char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size_t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 n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scanf(const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fscanf(FILE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sscanf(const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…);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4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&lt;stdarg.h&gt;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vscanf(const char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*format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vfscanf(FILE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*fp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*format,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 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400" smtClean="0">
                <a:latin typeface="Courier New" pitchFamily="49" charset="0"/>
                <a:ea typeface="굴림" charset="-127"/>
              </a:rPr>
              <a:t>int vsscanf(const char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*buf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const char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*format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, va_list </a:t>
            </a:r>
            <a:r>
              <a:rPr lang="en-US" altLang="ko-KR" sz="1400" i="1" smtClean="0">
                <a:latin typeface="Verdana" pitchFamily="34" charset="0"/>
                <a:ea typeface="굴림" charset="-127"/>
              </a:rPr>
              <a:t>arg</a:t>
            </a:r>
            <a:r>
              <a:rPr lang="en-US" altLang="ko-KR" sz="1400" smtClean="0">
                <a:latin typeface="Courier New" pitchFamily="49" charset="0"/>
                <a:ea typeface="굴림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Implementation Details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87488"/>
            <a:ext cx="7772400" cy="4760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fileno(FILE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*fp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It returns the file descriptor associated with the stream (if you want to call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dup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fcntl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etc.)</a:t>
            </a:r>
          </a:p>
          <a:p>
            <a:pPr eaLnBrk="1" hangingPunct="1"/>
            <a:endParaRPr lang="en-US" altLang="ko-KR" sz="2400" smtClean="0">
              <a:latin typeface="Verdana" pitchFamily="34" charset="0"/>
              <a:ea typeface="굴림" charset="-127"/>
            </a:endParaRP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Print buffering for various standard I/O streams (Figure 5.11)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stdin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stdout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: line buffered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stderr: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unbuffered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Regular files: fully buffered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66713"/>
            <a:ext cx="7793037" cy="92868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4000" smtClean="0">
                <a:latin typeface="Verdana" pitchFamily="34" charset="0"/>
                <a:ea typeface="굴림" charset="-127"/>
              </a:rPr>
              <a:t>Print buffering for various standard I/O streams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4663" y="6165850"/>
            <a:ext cx="1219200" cy="91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Fig 5.11</a:t>
            </a:r>
          </a:p>
        </p:txBody>
      </p:sp>
      <p:sp>
        <p:nvSpPr>
          <p:cNvPr id="129027" name="Text Box 6"/>
          <p:cNvSpPr txBox="1">
            <a:spLocks noChangeArrowheads="1"/>
          </p:cNvSpPr>
          <p:nvPr/>
        </p:nvSpPr>
        <p:spPr bwMode="auto">
          <a:xfrm>
            <a:off x="323850" y="1916113"/>
            <a:ext cx="4321175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void pr_stdio(const char *, FILE *);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main(void) {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FILE *fp;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fputs("enter any character\n", stdout);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(getchar() == EOF) err_sys("getchar error");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fputs("one line to standard error\n", stderr);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pr_stdio("stdin", stdin);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pr_stdio("stdout", stdout);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pr_stdio("stderr", stderr);</a:t>
            </a:r>
          </a:p>
          <a:p>
            <a:endParaRPr lang="en-US" altLang="ko-KR" sz="1400">
              <a:latin typeface="Verdana" pitchFamily="34" charset="0"/>
              <a:ea typeface="굴림" charset="-127"/>
            </a:endParaRP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((fp = fopen("/etc/motd", "r")) == NULL)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 err_sys("fopen error");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(getc(fp) == EOF) err_sys("getc error");</a:t>
            </a:r>
          </a:p>
          <a:p>
            <a:endParaRPr lang="en-US" altLang="ko-KR" sz="1400">
              <a:latin typeface="Verdana" pitchFamily="34" charset="0"/>
              <a:ea typeface="굴림" charset="-127"/>
            </a:endParaRP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pr_stdio("/etc/motd", fp);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exit(0);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}</a:t>
            </a:r>
          </a:p>
        </p:txBody>
      </p:sp>
      <p:sp>
        <p:nvSpPr>
          <p:cNvPr id="129028" name="Text Box 7"/>
          <p:cNvSpPr txBox="1">
            <a:spLocks noChangeArrowheads="1"/>
          </p:cNvSpPr>
          <p:nvPr/>
        </p:nvSpPr>
        <p:spPr bwMode="auto">
          <a:xfrm>
            <a:off x="4679950" y="1916113"/>
            <a:ext cx="4464050" cy="2836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void pr_stdio(const char *name, FILE *fp) 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{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printf("stream = %s, ", name);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/* The following is nonportable.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(fp-&gt;_IO_file_flags &amp; _IO_UNBUFFERED)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 printf("unbuffered");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else if (fp-&gt;_IO_file_flags &amp; _IO_LINE_BUF)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 printf("line buffered");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else /* if neither of above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printf("fully buffered");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printf(", buffer size = %d\n", 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        </a:t>
            </a:r>
            <a:r>
              <a:rPr lang="en-US" altLang="ko-KR" sz="1200">
                <a:latin typeface="Verdana" pitchFamily="34" charset="0"/>
                <a:ea typeface="굴림" charset="-127"/>
              </a:rPr>
              <a:t>fp-&gt;_IO_buf_end - fp-&gt;_IO_buf_base); </a:t>
            </a:r>
          </a:p>
          <a:p>
            <a:r>
              <a:rPr lang="en-US" altLang="ko-KR" sz="1200">
                <a:latin typeface="Verdana" pitchFamily="34" charset="0"/>
                <a:ea typeface="굴림" charset="-127"/>
              </a:rPr>
              <a:t>}</a:t>
            </a:r>
            <a:endParaRPr lang="ko-KR" altLang="en-US" sz="120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66713"/>
            <a:ext cx="7793037" cy="92868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ko-KR" sz="4000" smtClean="0">
                <a:latin typeface="Verdana" pitchFamily="34" charset="0"/>
                <a:ea typeface="굴림" charset="-127"/>
              </a:rPr>
              <a:t>Print buffering for various standard I/O streams</a:t>
            </a:r>
          </a:p>
        </p:txBody>
      </p:sp>
      <p:sp>
        <p:nvSpPr>
          <p:cNvPr id="131074" name="Text Box 6"/>
          <p:cNvSpPr txBox="1">
            <a:spLocks noChangeArrowheads="1"/>
          </p:cNvSpPr>
          <p:nvPr/>
        </p:nvSpPr>
        <p:spPr bwMode="auto">
          <a:xfrm>
            <a:off x="1258888" y="1628775"/>
            <a:ext cx="6408737" cy="371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./a.out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stdin, stdout, and stderr connected to terminal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enter any character</a:t>
            </a:r>
          </a:p>
          <a:p>
            <a:r>
              <a:rPr lang="en-US" altLang="ko-KR" sz="1400" i="1">
                <a:latin typeface="Verdana" pitchFamily="34" charset="0"/>
                <a:ea typeface="굴림" charset="-127"/>
              </a:rPr>
              <a:t>we type a newline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one line to standard error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stdin, line buffered, buffer size = 1024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stdout, line buffered, buffer size = 1024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stderr, unbuffered, buffer size = 1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/etc/motd, fully buffered, buffer size = 4096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./a.out &lt; /etc/termcap &gt; std.out 2&gt; std.err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cat std.err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one line to standard error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cat std.out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enter any character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stdin, fully buffered, buffer size = 4096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stdout, fully buffered, buffer size = 4096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stderr, unbuffered, buffer size = 1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stream = /etc/motd, fully buffered, buffer size = 4096</a:t>
            </a:r>
            <a:endParaRPr lang="ko-KR" altLang="en-US" sz="140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Temporary Files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47800"/>
            <a:ext cx="77327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char *tmpnam(char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ptr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FILE *tmpfile(void);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tmpnam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generates a unique file name using the path prefix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P_tmpdir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If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ptr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NULL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the generated pathname is stored in an internal static area.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Else an array of at least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L_tmpnam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assumed.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tmpfile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creates a temporary file (type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wb+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) that is automatically removed when it is closed or on program termination.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Equivalent to (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tmpnam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then create the file, and immediately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unlink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it)</a:t>
            </a:r>
            <a:endParaRPr lang="en-US" altLang="ko-KR" sz="2000" smtClean="0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Temporary Files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5638800"/>
            <a:ext cx="6208713" cy="38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Figure 5.12 </a:t>
            </a:r>
            <a:r>
              <a:rPr lang="en-US" altLang="ko-KR" sz="1600" smtClean="0">
                <a:latin typeface="Arial" charset="0"/>
                <a:ea typeface="굴림" charset="-127"/>
              </a:rPr>
              <a:t>–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 Demonstrate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tmpnam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tmpfile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 functions</a:t>
            </a:r>
            <a:endParaRPr lang="en-US" altLang="ko-KR" sz="1600" smtClean="0">
              <a:latin typeface="Courier New" pitchFamily="49" charset="0"/>
              <a:ea typeface="굴림" charset="-127"/>
            </a:endParaRPr>
          </a:p>
        </p:txBody>
      </p:sp>
      <p:pic>
        <p:nvPicPr>
          <p:cNvPr id="1351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1773238"/>
            <a:ext cx="2362200" cy="1039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5172" name="Text Box 6"/>
          <p:cNvSpPr txBox="1">
            <a:spLocks noChangeArrowheads="1"/>
          </p:cNvSpPr>
          <p:nvPr/>
        </p:nvSpPr>
        <p:spPr bwMode="auto">
          <a:xfrm>
            <a:off x="900113" y="1773238"/>
            <a:ext cx="5472112" cy="371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main(void) {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char name[L_tmpnam], line[MAXLINE];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FILE *fp;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printf("%s\n", tmpnam(NULL)); /* first temp name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tmpnam(name); /* second temp name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printf("%s\n", name);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((fp = tmpfile()) == NULL) /* create temp file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err_sys("tmpfile error");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fputs("one line of output\n", fp); /* write to temp file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rewind(fp); /* then read it back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(fgets(line, sizeof(line), fp) == NULL)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err_sys("fgets error");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fputs(line, stdout); /* print the line we wrote */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exit(0);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}</a:t>
            </a:r>
            <a:endParaRPr lang="ko-KR" altLang="en-US" sz="140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latin typeface="Verdana" pitchFamily="34" charset="0"/>
                <a:ea typeface="굴림" charset="-127"/>
              </a:rPr>
              <a:t>Streams and</a:t>
            </a:r>
            <a:r>
              <a:rPr lang="en-US" altLang="ko-KR" sz="4000" smtClean="0">
                <a:latin typeface="Courier New" pitchFamily="49" charset="0"/>
                <a:ea typeface="굴림" charset="-127"/>
              </a:rPr>
              <a:t> FILE </a:t>
            </a:r>
            <a:r>
              <a:rPr lang="en-US" altLang="ko-KR" sz="4000" smtClean="0">
                <a:latin typeface="Verdana" pitchFamily="34" charset="0"/>
                <a:ea typeface="굴림" charset="-127"/>
              </a:rPr>
              <a:t>Objects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219200"/>
            <a:ext cx="7421562" cy="48768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When we open or create a file with the standard I/O library, a </a:t>
            </a:r>
            <a:r>
              <a:rPr lang="en-US" altLang="ko-KR" sz="2400" b="1" smtClean="0">
                <a:latin typeface="Verdana" pitchFamily="34" charset="0"/>
                <a:ea typeface="굴림" charset="-127"/>
              </a:rPr>
              <a:t>stream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is associated with the file.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The standard I/O function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fopen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returns a pointer to a </a:t>
            </a:r>
            <a:r>
              <a:rPr lang="en-US" altLang="ko-KR" sz="2400" b="1" smtClean="0">
                <a:latin typeface="Verdana" pitchFamily="34" charset="0"/>
                <a:ea typeface="굴림" charset="-127"/>
              </a:rPr>
              <a:t>FILE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object, i.e. a </a:t>
            </a:r>
            <a:r>
              <a:rPr lang="en-US" altLang="ko-KR" sz="2400" b="1" i="1" smtClean="0">
                <a:latin typeface="Verdana" pitchFamily="34" charset="0"/>
                <a:ea typeface="굴림" charset="-127"/>
              </a:rPr>
              <a:t>file pointer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containing all the information to manage the stream.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The file descriptor, a pointer to a buffer, the size of the buffer, # of characters in the buffer, an error flag, and the like.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Three predefined streams: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stdin, stdout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,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stderr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Temporary Files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358900"/>
            <a:ext cx="7732712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*tempnam(const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directory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const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char 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prefix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Four choices for the directory</a:t>
            </a:r>
          </a:p>
          <a:p>
            <a:pPr lvl="1" eaLnBrk="1" hangingPunct="1"/>
            <a:r>
              <a:rPr lang="en-US" altLang="ko-KR" sz="1800" smtClean="0">
                <a:latin typeface="Verdana" pitchFamily="34" charset="0"/>
                <a:ea typeface="굴림" charset="-127"/>
              </a:rPr>
              <a:t>Environment variable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TMPDIR</a:t>
            </a:r>
          </a:p>
          <a:p>
            <a:pPr lvl="1" eaLnBrk="1" hangingPunct="1"/>
            <a:r>
              <a:rPr lang="en-US" altLang="ko-KR" sz="1800" smtClean="0">
                <a:latin typeface="Verdana" pitchFamily="34" charset="0"/>
                <a:ea typeface="굴림" charset="-127"/>
              </a:rPr>
              <a:t>The</a:t>
            </a:r>
            <a:r>
              <a:rPr lang="en-US" altLang="ko-KR" sz="1800" i="1" smtClean="0">
                <a:latin typeface="Verdana" pitchFamily="34" charset="0"/>
                <a:ea typeface="굴림" charset="-127"/>
              </a:rPr>
              <a:t> directory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if not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NULL</a:t>
            </a:r>
          </a:p>
          <a:p>
            <a:pPr lvl="1" eaLnBrk="1" hangingPunct="1"/>
            <a:r>
              <a:rPr lang="en-US" altLang="ko-KR" sz="1800" smtClean="0">
                <a:latin typeface="Courier New" pitchFamily="49" charset="0"/>
                <a:ea typeface="굴림" charset="-127"/>
              </a:rPr>
              <a:t>P_tmpdir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in &lt;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stdio.h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&gt;</a:t>
            </a:r>
          </a:p>
          <a:p>
            <a:pPr lvl="1" eaLnBrk="1" hangingPunct="1"/>
            <a:r>
              <a:rPr lang="en-US" altLang="ko-KR" sz="1800" smtClean="0">
                <a:latin typeface="Verdana" pitchFamily="34" charset="0"/>
                <a:ea typeface="굴림" charset="-127"/>
              </a:rPr>
              <a:t>A local directory, usually </a:t>
            </a:r>
            <a:r>
              <a:rPr lang="en-US" altLang="ko-KR" sz="1800" smtClean="0">
                <a:latin typeface="Courier New" pitchFamily="49" charset="0"/>
                <a:ea typeface="굴림" charset="-127"/>
              </a:rPr>
              <a:t>/tmp</a:t>
            </a: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The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 prefix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- up to five bytes, if not NULL.</a:t>
            </a:r>
          </a:p>
          <a:p>
            <a:pPr eaLnBrk="1" hangingPunct="1"/>
            <a:endParaRPr lang="en-US" altLang="ko-KR" sz="2000" smtClean="0">
              <a:latin typeface="Verdana" pitchFamily="34" charset="0"/>
              <a:ea typeface="굴림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mkstemp(char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*template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Similar to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tmpfile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but returns an open file descriptor instead of a file pointer. We also need to unlink it ourselves.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Temporary Files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3886200"/>
            <a:ext cx="44958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smtClean="0">
                <a:latin typeface="Verdana" pitchFamily="34" charset="0"/>
                <a:ea typeface="굴림" charset="-127"/>
              </a:rPr>
              <a:t>Fig 5.13 </a:t>
            </a:r>
            <a:r>
              <a:rPr lang="en-US" altLang="ko-KR" sz="1600" smtClean="0">
                <a:latin typeface="Arial" charset="0"/>
                <a:ea typeface="굴림" charset="-127"/>
              </a:rPr>
              <a:t>–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 Demonstrate </a:t>
            </a:r>
            <a:r>
              <a:rPr lang="en-US" altLang="ko-KR" sz="1600" smtClean="0">
                <a:latin typeface="Courier New" pitchFamily="49" charset="0"/>
                <a:ea typeface="굴림" charset="-127"/>
              </a:rPr>
              <a:t>tempnam</a:t>
            </a:r>
            <a:r>
              <a:rPr lang="en-US" altLang="ko-KR" sz="1600" smtClean="0">
                <a:latin typeface="Verdana" pitchFamily="34" charset="0"/>
                <a:ea typeface="굴림" charset="-127"/>
              </a:rPr>
              <a:t> function</a:t>
            </a:r>
          </a:p>
        </p:txBody>
      </p:sp>
      <p:sp>
        <p:nvSpPr>
          <p:cNvPr id="139267" name="Text Box 6"/>
          <p:cNvSpPr txBox="1">
            <a:spLocks noChangeArrowheads="1"/>
          </p:cNvSpPr>
          <p:nvPr/>
        </p:nvSpPr>
        <p:spPr bwMode="auto">
          <a:xfrm>
            <a:off x="1116013" y="1557338"/>
            <a:ext cx="68421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#include "apue.h"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int main(int argc, char *argv[])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{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if (argc != 3)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err_quit("usage: a.out &lt;directory&gt; &lt;prefix&gt;");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printf("%s\n", tempnam(argv[1][0] != ' ' ? argv[1] : NULL,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         argv[2][0] != ' ' ? argv[2] : NULL));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  exit(0);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}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611188" y="4437063"/>
            <a:ext cx="8027987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./a.out /home/sar TEMP              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specify both directory and prefix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/home/sar/TEMPsf00zi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./a.out " " PFX                              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use default directory: </a:t>
            </a:r>
            <a:r>
              <a:rPr lang="en-US" altLang="ko-KR" sz="1400">
                <a:latin typeface="Verdana" pitchFamily="34" charset="0"/>
                <a:ea typeface="굴림" charset="-127"/>
              </a:rPr>
              <a:t>P_tmpdir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/tmp/PFXfBw7Gi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TMPDIR=/var/tmp ./a.out /usr/tmp " "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use environment variable; no prefix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/var/tmp/file8fVYNi             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environment variable overrides directory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$ </a:t>
            </a:r>
            <a:r>
              <a:rPr lang="en-US" altLang="ko-KR" sz="1400" b="1">
                <a:latin typeface="Verdana" pitchFamily="34" charset="0"/>
                <a:ea typeface="굴림" charset="-127"/>
              </a:rPr>
              <a:t>TMPDIR=/no/such/dir ./a.out /home/sar/tmp QQQ</a:t>
            </a:r>
          </a:p>
          <a:p>
            <a:r>
              <a:rPr lang="en-US" altLang="ko-KR" sz="1400">
                <a:latin typeface="Verdana" pitchFamily="34" charset="0"/>
                <a:ea typeface="굴림" charset="-127"/>
              </a:rPr>
              <a:t>/home/sar/tmp/QQQ98s8Ui     </a:t>
            </a:r>
            <a:r>
              <a:rPr lang="en-US" altLang="ko-KR" sz="1400" i="1">
                <a:latin typeface="Verdana" pitchFamily="34" charset="0"/>
                <a:ea typeface="굴림" charset="-127"/>
              </a:rPr>
              <a:t>invalid environment directory is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Stream Orientation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62075"/>
            <a:ext cx="7046912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#incluce &lt;wchar.h&gt;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int fwide(FILE </a:t>
            </a:r>
            <a:r>
              <a:rPr lang="en-US" altLang="ko-KR" sz="2400" i="1" smtClean="0">
                <a:latin typeface="Verdana" pitchFamily="34" charset="0"/>
                <a:ea typeface="굴림" charset="-127"/>
              </a:rPr>
              <a:t>*fp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4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/>
            <a:endParaRPr lang="en-US" altLang="ko-KR" sz="2400" smtClean="0">
              <a:latin typeface="Verdana" pitchFamily="34" charset="0"/>
              <a:ea typeface="굴림" charset="-127"/>
            </a:endParaRP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Single-byte vs. multibyte character sets</a:t>
            </a:r>
          </a:p>
          <a:p>
            <a:pPr eaLnBrk="1" hangingPunct="1"/>
            <a:r>
              <a:rPr lang="en-US" altLang="ko-KR" sz="2400" smtClean="0">
                <a:latin typeface="Courier New" pitchFamily="49" charset="0"/>
                <a:ea typeface="굴림" charset="-127"/>
              </a:rPr>
              <a:t>fwide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will not change the orientation of a stream if already oriented.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A negative value of the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tries to make it byte-oriented. 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A positive value of the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tries to make it wide-oriented.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Zero value of the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returns a value identifying the stream</a:t>
            </a:r>
            <a:r>
              <a:rPr lang="en-US" altLang="ko-KR" sz="2000" smtClean="0">
                <a:latin typeface="Arial" charset="0"/>
                <a:ea typeface="굴림" charset="-127"/>
              </a:rPr>
              <a:t>’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s orientation.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Buffering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8700" y="1447800"/>
            <a:ext cx="7791450" cy="41910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To use the minimum number of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read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write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calls.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Three types: fully buffered, line buffered, and unbuffered</a:t>
            </a:r>
          </a:p>
          <a:p>
            <a:pPr eaLnBrk="1" hangingPunct="1"/>
            <a:endParaRPr lang="en-US" altLang="ko-KR" sz="2400" smtClean="0">
              <a:latin typeface="Verdana" pitchFamily="34" charset="0"/>
              <a:ea typeface="굴림" charset="-127"/>
            </a:endParaRP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Fully buffered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Actual I/O takes place, when the buffer is filled.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The buffer is obtained by the first I/O function on a stream.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The buffer can be flushed (i.e., writing out its contents.)</a:t>
            </a:r>
          </a:p>
          <a:p>
            <a:pPr lvl="2" eaLnBrk="1" hangingPunct="1"/>
            <a:r>
              <a:rPr lang="en-US" altLang="ko-KR" sz="1800" smtClean="0">
                <a:latin typeface="Verdana" pitchFamily="34" charset="0"/>
                <a:ea typeface="굴림" charset="-127"/>
              </a:rPr>
              <a:t>Automatically when the buffer fills, or</a:t>
            </a:r>
          </a:p>
          <a:p>
            <a:pPr lvl="2" eaLnBrk="1" hangingPunct="1"/>
            <a:r>
              <a:rPr lang="en-US" altLang="ko-KR" sz="1800" smtClean="0">
                <a:latin typeface="Courier New" pitchFamily="49" charset="0"/>
                <a:ea typeface="굴림" charset="-127"/>
              </a:rPr>
              <a:t>fflush</a:t>
            </a:r>
            <a:r>
              <a:rPr lang="en-US" altLang="ko-KR" sz="1800" smtClean="0">
                <a:latin typeface="Verdana" pitchFamily="34" charset="0"/>
                <a:ea typeface="굴림" charset="-127"/>
              </a:rPr>
              <a:t> flushes a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Buffering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913" y="1482725"/>
            <a:ext cx="7632700" cy="4538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Line buffered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Actual I/O is performed, when a new line char is encountered on input or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Typically used on a stream to refer to a terminal.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Two caveats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Actual I/O might take place if the buffer is filled before a newline.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latin typeface="Verdana" pitchFamily="34" charset="0"/>
                <a:ea typeface="굴림" charset="-127"/>
              </a:rPr>
              <a:t>All line-buffered output streams are flushed, if input is requested from an unbuffered or a line-buffered stream.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Unbuffered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No buffering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The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normally unbuffered.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Buffering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443038"/>
            <a:ext cx="7772400" cy="436245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ISO C requirements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stdin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stdout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are fully buffered, iff it is not an interactive device.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never fully buffered.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In most implemtations,</a:t>
            </a:r>
          </a:p>
          <a:p>
            <a:pPr lvl="1" eaLnBrk="1" hangingPunct="1"/>
            <a:r>
              <a:rPr lang="en-US" altLang="ko-KR" sz="2000" smtClean="0"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always unbuffered.</a:t>
            </a:r>
          </a:p>
          <a:p>
            <a:pPr lvl="1" eaLnBrk="1" hangingPunct="1"/>
            <a:r>
              <a:rPr lang="en-US" altLang="ko-KR" sz="2000" smtClean="0">
                <a:latin typeface="Verdana" pitchFamily="34" charset="0"/>
                <a:ea typeface="굴림" charset="-127"/>
              </a:rPr>
              <a:t>All other streams are line buffered if referring to a terminal device; otherwise, they are fully buffered.</a:t>
            </a:r>
          </a:p>
          <a:p>
            <a:pPr eaLnBrk="1" hangingPunct="1"/>
            <a:r>
              <a:rPr lang="en-US" altLang="ko-KR" sz="2400" smtClean="0">
                <a:latin typeface="Verdana" pitchFamily="34" charset="0"/>
                <a:ea typeface="굴림" charset="-127"/>
              </a:rPr>
              <a:t>These defaults can be changed by either of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setbuf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and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setvbuf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Buffering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1371600"/>
            <a:ext cx="7351712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void setbuf(FILE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setvbuf(FILE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char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int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, size_t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size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Verdana" pitchFamily="34" charset="0"/>
                <a:ea typeface="굴림" charset="-127"/>
              </a:rPr>
              <a:t>To enable/disable buffering, we set 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setbuf</a:t>
            </a:r>
            <a:r>
              <a:rPr lang="en-US" altLang="ko-KR" sz="2400" smtClean="0"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s </a:t>
            </a:r>
            <a:r>
              <a:rPr lang="en-US" altLang="ko-KR" sz="24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 to non-null/</a:t>
            </a:r>
            <a:r>
              <a:rPr lang="en-US" altLang="ko-KR" sz="2400" smtClean="0">
                <a:latin typeface="Courier New" pitchFamily="49" charset="0"/>
                <a:ea typeface="굴림" charset="-127"/>
              </a:rPr>
              <a:t>NULL</a:t>
            </a:r>
            <a:r>
              <a:rPr lang="en-US" altLang="ko-KR" sz="2400" smtClean="0">
                <a:latin typeface="Verdana" pitchFamily="34" charset="0"/>
                <a:ea typeface="굴림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latin typeface="Courier New" pitchFamily="49" charset="0"/>
                <a:ea typeface="굴림" charset="-127"/>
              </a:rPr>
              <a:t>setvbuf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smtClean="0">
                <a:latin typeface="Verdana" pitchFamily="34" charset="0"/>
                <a:ea typeface="굴림" charset="-127"/>
              </a:rPr>
              <a:t>mode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: _IOFBF, _IOLBF,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and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_IONBF.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Optional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buf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and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size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arguments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>
                <a:latin typeface="Courier New" pitchFamily="49" charset="0"/>
                <a:ea typeface="굴림" charset="-127"/>
              </a:rPr>
              <a:t>Int fflush(FILE 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*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latin typeface="Verdana" pitchFamily="34" charset="0"/>
                <a:ea typeface="굴림" charset="-127"/>
              </a:rPr>
              <a:t>A stream or all output streams, if </a:t>
            </a:r>
            <a:r>
              <a:rPr lang="en-US" altLang="ko-KR" sz="2000" i="1" smtClean="0">
                <a:latin typeface="Verdana" pitchFamily="34" charset="0"/>
                <a:ea typeface="굴림" charset="-127"/>
              </a:rPr>
              <a:t>fp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 is </a:t>
            </a:r>
            <a:r>
              <a:rPr lang="en-US" altLang="ko-KR" sz="2000" smtClean="0">
                <a:latin typeface="Courier New" pitchFamily="49" charset="0"/>
                <a:ea typeface="굴림" charset="-127"/>
              </a:rPr>
              <a:t>NULL</a:t>
            </a:r>
            <a:r>
              <a:rPr lang="en-US" altLang="ko-KR" sz="2000" smtClean="0">
                <a:latin typeface="Verdana" pitchFamily="34" charset="0"/>
                <a:ea typeface="굴림" charset="-127"/>
              </a:rPr>
              <a:t>, are flushed.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Verdana" pitchFamily="34" charset="0"/>
                <a:ea typeface="굴림" charset="-127"/>
              </a:rPr>
              <a:t>Buffering</a:t>
            </a:r>
          </a:p>
        </p:txBody>
      </p:sp>
      <p:graphicFrame>
        <p:nvGraphicFramePr>
          <p:cNvPr id="94261" name="Group 53"/>
          <p:cNvGraphicFramePr>
            <a:graphicFrameLocks noGrp="1"/>
          </p:cNvGraphicFramePr>
          <p:nvPr>
            <p:ph idx="4294967295"/>
          </p:nvPr>
        </p:nvGraphicFramePr>
        <p:xfrm>
          <a:off x="609600" y="1754188"/>
          <a:ext cx="8229600" cy="4261485"/>
        </p:xfrm>
        <a:graphic>
          <a:graphicData uri="http://schemas.openxmlformats.org/drawingml/2006/table">
            <a:tbl>
              <a:tblPr/>
              <a:tblGrid>
                <a:gridCol w="1066800"/>
                <a:gridCol w="1023938"/>
                <a:gridCol w="1150937"/>
                <a:gridCol w="2881313"/>
                <a:gridCol w="210661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buf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Buffer and 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Type of buffering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setbuf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non-null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user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buf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of length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BUFSIZ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fully buffered or line buffered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(no buffer)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unbuffered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setvbuf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_IOFBF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non-null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user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buf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of length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fully buffered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system buffer of appropriate 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_IOLBF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non-null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user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buf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 of length </a:t>
                      </a:r>
                      <a:r>
                        <a:rPr kumimoji="0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line buffered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system buffer of appropriate 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맑은 고딕" pitchFamily="50" charset="-127"/>
                        </a:rPr>
                        <a:t>_IONBF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(ignored)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(no buffer)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맑은 고딕" pitchFamily="50" charset="-127"/>
                        </a:rPr>
                        <a:t>unbuffered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-chl2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-chl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-chl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-chl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ends-chl">
  <a:themeElements>
    <a:clrScheme name="2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-chl">
  <a:themeElements>
    <a:clrScheme name="3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3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-chl">
  <a:themeElements>
    <a:clrScheme name="4_Blends-ch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-ch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4_Blends-ch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-ch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-ch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sys-prog</Template>
  <TotalTime>348</TotalTime>
  <Words>3025</Words>
  <Application>Microsoft Office PowerPoint</Application>
  <PresentationFormat>화면 슬라이드 쇼(4:3)</PresentationFormat>
  <Paragraphs>450</Paragraphs>
  <Slides>31</Slides>
  <Notes>31</Notes>
  <HiddenSlides>1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1_Blends-chl2</vt:lpstr>
      <vt:lpstr>1_Custom Design</vt:lpstr>
      <vt:lpstr>Custom Design</vt:lpstr>
      <vt:lpstr>2_Blends-chl</vt:lpstr>
      <vt:lpstr>3_Blends-chl</vt:lpstr>
      <vt:lpstr>4_Blends-chl</vt:lpstr>
      <vt:lpstr>Standard I/O Library</vt:lpstr>
      <vt:lpstr>Introduction</vt:lpstr>
      <vt:lpstr>Streams and FILE Objects</vt:lpstr>
      <vt:lpstr>Stream Orientation</vt:lpstr>
      <vt:lpstr>Buffering</vt:lpstr>
      <vt:lpstr>Buffering</vt:lpstr>
      <vt:lpstr>Buffering</vt:lpstr>
      <vt:lpstr>Buffering</vt:lpstr>
      <vt:lpstr>Buffering</vt:lpstr>
      <vt:lpstr>Opening a Stream</vt:lpstr>
      <vt:lpstr>Opening a Stream</vt:lpstr>
      <vt:lpstr>Opening a Stream</vt:lpstr>
      <vt:lpstr>Reading and Writing a Stream</vt:lpstr>
      <vt:lpstr>Reading and Writing a Stream</vt:lpstr>
      <vt:lpstr>Reading and Writing a Stream</vt:lpstr>
      <vt:lpstr>Line-at-a-Time I/O</vt:lpstr>
      <vt:lpstr>Line-at-a-Time I/O</vt:lpstr>
      <vt:lpstr>Standard I/O Efficiency</vt:lpstr>
      <vt:lpstr>Standard I/O Efficiency</vt:lpstr>
      <vt:lpstr>Binary I/O</vt:lpstr>
      <vt:lpstr>Binary I/O</vt:lpstr>
      <vt:lpstr>Positioning a Stream</vt:lpstr>
      <vt:lpstr>Positioning a Stream</vt:lpstr>
      <vt:lpstr>Formatted I/O</vt:lpstr>
      <vt:lpstr>Implementation Details</vt:lpstr>
      <vt:lpstr>Print buffering for various standard I/O streams</vt:lpstr>
      <vt:lpstr>Print buffering for various standard I/O streams</vt:lpstr>
      <vt:lpstr>Temporary Files</vt:lpstr>
      <vt:lpstr>Temporary Files</vt:lpstr>
      <vt:lpstr>Temporary Files</vt:lpstr>
      <vt:lpstr>Temporary Files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DBLAB</cp:lastModifiedBy>
  <cp:revision>65</cp:revision>
  <dcterms:created xsi:type="dcterms:W3CDTF">2006-10-05T04:04:58Z</dcterms:created>
  <dcterms:modified xsi:type="dcterms:W3CDTF">2013-10-07T05:24:56Z</dcterms:modified>
</cp:coreProperties>
</file>