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  <p:sldMasterId id="2147483744" r:id="rId5"/>
    <p:sldMasterId id="2147483756" r:id="rId6"/>
  </p:sldMasterIdLst>
  <p:notesMasterIdLst>
    <p:notesMasterId r:id="rId31"/>
  </p:notesMasterIdLst>
  <p:handoutMasterIdLst>
    <p:handoutMasterId r:id="rId32"/>
  </p:handoutMasterIdLst>
  <p:sldIdLst>
    <p:sldId id="263" r:id="rId7"/>
    <p:sldId id="321" r:id="rId8"/>
    <p:sldId id="322" r:id="rId9"/>
    <p:sldId id="323" r:id="rId10"/>
    <p:sldId id="324" r:id="rId11"/>
    <p:sldId id="325" r:id="rId12"/>
    <p:sldId id="341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42" r:id="rId24"/>
    <p:sldId id="336" r:id="rId25"/>
    <p:sldId id="337" r:id="rId26"/>
    <p:sldId id="338" r:id="rId27"/>
    <p:sldId id="339" r:id="rId28"/>
    <p:sldId id="343" r:id="rId29"/>
    <p:sldId id="340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3" autoAdjust="0"/>
    <p:restoredTop sz="94595" autoAdjust="0"/>
  </p:normalViewPr>
  <p:slideViewPr>
    <p:cSldViewPr>
      <p:cViewPr varScale="1">
        <p:scale>
          <a:sx n="182" d="100"/>
          <a:sy n="182" d="100"/>
        </p:scale>
        <p:origin x="-14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94E8BBDC-355F-4789-9884-3F0F565811BF}" type="datetimeFigureOut">
              <a:rPr lang="ko-KR" altLang="en-US"/>
              <a:pPr>
                <a:defRPr/>
              </a:pPr>
              <a:t>2007-10-25</a:t>
            </a:fld>
            <a:endParaRPr lang="en-US" altLang="ko-KR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CF7E1D85-DDA0-47AC-BA94-422FC440DB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39038B1-C2B2-4214-AA5E-BF1AC2940AD3}" type="datetimeFigureOut">
              <a:rPr lang="ko-KR" altLang="en-US"/>
              <a:pPr>
                <a:defRPr/>
              </a:pPr>
              <a:t>2007-10-25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469D50-1BAD-47FB-B7BE-5ABA94C7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CB6D60-2BF1-4D1D-B1CE-A08D0095B19B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>
              <a:cs typeface="맑은 고딕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W </a:t>
            </a:r>
            <a:r>
              <a:rPr lang="en-US" altLang="ko-KR" smtClean="0">
                <a:latin typeface="Arial" charset="0"/>
                <a:ea typeface="굴림" charset="-127"/>
              </a:rPr>
              <a:t>–</a:t>
            </a:r>
            <a:r>
              <a:rPr lang="en-US" altLang="ko-KR" smtClean="0">
                <a:ea typeface="굴림" charset="-127"/>
              </a:rPr>
              <a:t> to create/delete a file in the directory, both X and W are necessary (deletion: no need of RW permission for the file itself)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W </a:t>
            </a:r>
            <a:r>
              <a:rPr lang="en-US" altLang="ko-KR" smtClean="0">
                <a:latin typeface="Arial" charset="0"/>
                <a:ea typeface="굴림" charset="-127"/>
              </a:rPr>
              <a:t>–</a:t>
            </a:r>
            <a:r>
              <a:rPr lang="en-US" altLang="ko-KR" smtClean="0">
                <a:ea typeface="굴림" charset="-127"/>
              </a:rPr>
              <a:t> to create/delete a file in the directory, both X and W are necessary (deletion: no need of RW permission for the file itself)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5382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57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57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7496"/>
            <a:ext cx="6400800" cy="278130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bg2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E8C64C9-B43B-43AF-AFFE-12A8834B71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298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D2E44-3623-4585-89C1-F2D66019E6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0820B-1EFF-4F07-8E70-615731BFD6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0"/>
          </p:nvPr>
        </p:nvSpPr>
        <p:spPr>
          <a:xfrm>
            <a:off x="533400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0A64D-E68E-4396-9331-2D03CE994E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B5DB6-EC5D-48F9-BD67-797F0E4BA10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2278-D190-47BC-BD52-FDF6369B82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7ACF7-DE76-4886-BFFB-E654C47D48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EDCE9-B3C4-410B-8E00-B6AA3563BC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FC10-3C3A-484C-90EE-EF4F1C5B2C0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18A7-9C05-423A-932C-E035EEC40F6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957B8-93BD-44A7-AD2D-AB501A6F52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A6FD-D1C3-45CE-8EF1-1833B2D28F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81B77-2401-451F-85A5-5F71EA91A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F4EE-702B-4FDA-8AD8-03315E91D3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F0EB3-C8FC-44D0-90F7-C6A4471331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F2109-B6AE-481D-A9A0-E3AC2E8E16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BCE7F-9B8B-48FC-96F7-557ED91C9B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32607-DA3D-4A94-8DD2-209C496C40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912C2-37D1-4D64-A7E2-05FE4B9DDB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9E398-70C4-4740-8E94-8A247BA829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37F8E-8606-444D-A382-1CCDB678F91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E1238-BFA8-43F9-8401-FC85935C6D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AD6BF-DF6F-4D0B-8AF3-F58480691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131A-BF65-47DB-AB81-DAF1AD804C5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26D2A-F3DA-4A00-8C1B-4801DFB0FC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9A1C-7C1E-4B59-B455-E1C4246FA6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098C2-E518-42B7-A273-8818F5B18A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39F7F-F928-4355-B929-D1149891EC0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C9D2AA0-F8B1-4B2E-90B6-64B986CCD0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7783C-FDD9-440C-9F2F-768E92E71AA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22602-79B8-4556-B0F9-6AD509836C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C60F8-9734-4075-9DD2-08097EF69A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90FF3-1D01-4587-9594-3160EE8761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B70F-82F3-43AC-B1BB-9FA19E7199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7AE90-B1B1-4250-AAF5-E1A02DAB2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8915D-D81A-4D2C-9154-641C4E7BC9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10B31-A392-47CF-A5BE-EB12AB08C6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47D8-6B45-4236-9637-C67D6A418F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FEB67-36F4-4A79-A6E1-2DCA51B987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ECD8-C6DE-442E-874A-C5B23B2791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18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18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DCBDE6-5878-4328-8501-EC5F13983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1AC99-08F0-418A-8D66-00985208A80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07C89-1C10-4170-962E-06CE6A90C2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ED168-6A1F-42D2-8B45-7788EE7B78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2"/>
          </p:nvPr>
        </p:nvSpPr>
        <p:spPr>
          <a:xfrm>
            <a:off x="5072066" y="1357298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B8FE-7853-45FD-8617-5C14E84B9F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55050-34D4-4741-A931-408D456552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3EA34-6D11-48A8-88F2-08D4DDB0EA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C82B8-991D-448F-9B22-6630D79A1E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0AD4E-29EE-4A0F-8585-4D2A339AEA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783CF-4B20-4B7A-86DC-553BC7C6B4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A996D-1F9B-44D2-9619-98AAF24AED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350AE-24D9-4053-B8B1-BEA4FC448A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49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49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BF2EBF-1585-437E-A793-FCBB3FFDC6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8463D-9B5F-4804-AF4E-57740EDE48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7FA21-F786-4C65-AE12-BFCC51A9D7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7786742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30575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38E0C-C605-423A-9FAE-355D1C8E13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7AFD4-DF57-4CC4-9882-22A897EB1A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DC3CB-9D50-41A0-A0CC-83DFE8F07B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B7A88-378A-4383-BC3F-17839FDE4A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51EE-502C-48A2-9D01-4101FD4D9A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389-03AD-4099-81EA-8D067DC5F0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4AA0A-4523-4EC9-AB5A-C4B6825295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F96F2-D4A0-4FAC-92E1-89C0090CA1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7216A-0F11-45F4-B82F-1AFBBE2F36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ED15E-9FA3-404E-8522-E4DEF0ACB4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20123-DB99-4265-87F2-49688FAE23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6497" y="71414"/>
            <a:ext cx="4722825" cy="1162050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24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43636" y="1428736"/>
            <a:ext cx="29368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D9B26-D087-47ED-8083-4C99D1C8EB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47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0B2342A-76A6-4E0F-A09B-C8045307D4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3200400" y="6248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+mn-lt"/>
                <a:ea typeface="굴림" charset="-127"/>
              </a:rPr>
              <a:t>System</a:t>
            </a:r>
            <a:r>
              <a:rPr kumimoji="0" lang="en-US" altLang="ko-KR" sz="1400">
                <a:latin typeface="+mn-lt"/>
                <a:ea typeface="굴림" charset="-127"/>
              </a:rPr>
              <a:t>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771" r:id="rId3"/>
    <p:sldLayoutId id="2147483826" r:id="rId4"/>
    <p:sldLayoutId id="2147483827" r:id="rId5"/>
    <p:sldLayoutId id="2147483828" r:id="rId6"/>
    <p:sldLayoutId id="2147483770" r:id="rId7"/>
    <p:sldLayoutId id="2147483769" r:id="rId8"/>
    <p:sldLayoutId id="2147483829" r:id="rId9"/>
    <p:sldLayoutId id="2147483768" r:id="rId10"/>
    <p:sldLayoutId id="2147483767" r:id="rId11"/>
    <p:sldLayoutId id="21474838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맑은 고딕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/>
          <a:ea typeface="맑은 고딕"/>
          <a:cs typeface="맑은 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/>
          <a:ea typeface="맑은 고딕"/>
          <a:cs typeface="맑은 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/>
          <a:ea typeface="맑은 고딕"/>
          <a:cs typeface="맑은 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/>
          <a:ea typeface="맑은 고딕"/>
          <a:cs typeface="맑은 고딕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맑은 고딕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맑은 고딕"/>
          <a:cs typeface="맑은 고딕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F6CA9883-0AEA-4C72-A8E2-5817A2A835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1" r:id="rId2"/>
    <p:sldLayoutId id="2147483780" r:id="rId3"/>
    <p:sldLayoutId id="2147483779" r:id="rId4"/>
    <p:sldLayoutId id="2147483778" r:id="rId5"/>
    <p:sldLayoutId id="2147483777" r:id="rId6"/>
    <p:sldLayoutId id="2147483776" r:id="rId7"/>
    <p:sldLayoutId id="2147483775" r:id="rId8"/>
    <p:sldLayoutId id="2147483774" r:id="rId9"/>
    <p:sldLayoutId id="2147483773" r:id="rId10"/>
    <p:sldLayoutId id="2147483772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6A7613D4-80CD-4E97-A5A4-995FC8EF3A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2" r:id="rId2"/>
    <p:sldLayoutId id="2147483791" r:id="rId3"/>
    <p:sldLayoutId id="2147483790" r:id="rId4"/>
    <p:sldLayoutId id="2147483789" r:id="rId5"/>
    <p:sldLayoutId id="2147483788" r:id="rId6"/>
    <p:sldLayoutId id="2147483787" r:id="rId7"/>
    <p:sldLayoutId id="2147483786" r:id="rId8"/>
    <p:sldLayoutId id="2147483785" r:id="rId9"/>
    <p:sldLayoutId id="2147483784" r:id="rId10"/>
    <p:sldLayoutId id="2147483783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77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77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9935A97-BA59-4E7D-9728-E017865C1E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03" r:id="rId2"/>
    <p:sldLayoutId id="2147483802" r:id="rId3"/>
    <p:sldLayoutId id="2147483801" r:id="rId4"/>
    <p:sldLayoutId id="2147483800" r:id="rId5"/>
    <p:sldLayoutId id="2147483799" r:id="rId6"/>
    <p:sldLayoutId id="2147483798" r:id="rId7"/>
    <p:sldLayoutId id="2147483797" r:id="rId8"/>
    <p:sldLayoutId id="2147483796" r:id="rId9"/>
    <p:sldLayoutId id="2147483795" r:id="rId10"/>
    <p:sldLayoutId id="214748379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2F5F89C1-25CB-40EF-B256-DE2EECDB1B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13" r:id="rId2"/>
    <p:sldLayoutId id="2147483812" r:id="rId3"/>
    <p:sldLayoutId id="2147483811" r:id="rId4"/>
    <p:sldLayoutId id="2147483810" r:id="rId5"/>
    <p:sldLayoutId id="2147483809" r:id="rId6"/>
    <p:sldLayoutId id="2147483808" r:id="rId7"/>
    <p:sldLayoutId id="2147483807" r:id="rId8"/>
    <p:sldLayoutId id="2147483806" r:id="rId9"/>
    <p:sldLayoutId id="2147483805" r:id="rId10"/>
    <p:sldLayoutId id="214748380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9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92846E2E-5123-4BED-9109-C56E24612E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3" r:id="rId2"/>
    <p:sldLayoutId id="2147483822" r:id="rId3"/>
    <p:sldLayoutId id="2147483821" r:id="rId4"/>
    <p:sldLayoutId id="2147483820" r:id="rId5"/>
    <p:sldLayoutId id="2147483819" r:id="rId6"/>
    <p:sldLayoutId id="2147483818" r:id="rId7"/>
    <p:sldLayoutId id="2147483817" r:id="rId8"/>
    <p:sldLayoutId id="2147483816" r:id="rId9"/>
    <p:sldLayoutId id="2147483815" r:id="rId10"/>
    <p:sldLayoutId id="214748381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environ/cmd1.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environ/cmd1.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environ/testjmp.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environ/doatexit.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environ/doatexit.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"/>
            <a:ext cx="7391400" cy="1462088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Process Environment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357563"/>
            <a:ext cx="6858000" cy="3024187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latin typeface="Verdana" pitchFamily="34" charset="0"/>
                <a:ea typeface="굴림" charset="-127"/>
              </a:rPr>
              <a:t>시스템 프로그래밍</a:t>
            </a: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 eaLnBrk="1" hangingPunct="1"/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Fall 2007</a:t>
            </a:r>
          </a:p>
          <a:p>
            <a:pPr eaLnBrk="1" hangingPunct="1"/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College of Information &amp; Communications</a:t>
            </a:r>
          </a:p>
          <a:p>
            <a:pPr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Hanyang University</a:t>
            </a:r>
          </a:p>
        </p:txBody>
      </p:sp>
      <p:sp>
        <p:nvSpPr>
          <p:cNvPr id="76803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F4A33-6870-4C81-8D1B-97538AB676DD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>
              <a:cs typeface="맑은 고딕"/>
            </a:endParaRPr>
          </a:p>
        </p:txBody>
      </p:sp>
      <p:sp>
        <p:nvSpPr>
          <p:cNvPr id="7680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>
                <a:cs typeface="맑은 고딕"/>
              </a:rPr>
              <a:t>©2007 E. Im, C. Lee, and Y. Park</a:t>
            </a:r>
            <a:endParaRPr lang="ko-KR" altLang="en-US"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600" smtClean="0">
                <a:latin typeface="Verdana" pitchFamily="34" charset="0"/>
                <a:ea typeface="굴림" charset="-127"/>
              </a:rPr>
              <a:t>Memory Layout of a C Program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Text segment: machine instructions 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ko-KR" sz="1600" smtClean="0">
                <a:latin typeface="Verdana" pitchFamily="34" charset="0"/>
                <a:ea typeface="굴림" charset="-127"/>
              </a:rPr>
              <a:t>Sharable (a single copy for frequently executed programs such as text editors, C compiler, shells, etc.)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ko-KR" sz="1600" smtClean="0">
                <a:latin typeface="Verdana" pitchFamily="34" charset="0"/>
                <a:ea typeface="굴림" charset="-127"/>
              </a:rPr>
              <a:t>Often read-only</a:t>
            </a:r>
          </a:p>
          <a:p>
            <a:pPr marL="533400" indent="-533400">
              <a:lnSpc>
                <a:spcPct val="80000"/>
              </a:lnSpc>
            </a:pPr>
            <a:endParaRPr lang="en-US" altLang="ko-KR" sz="1800" smtClean="0">
              <a:latin typeface="Verdana" pitchFamily="34" charset="0"/>
              <a:ea typeface="굴림" charset="-127"/>
            </a:endParaRPr>
          </a:p>
          <a:p>
            <a:pPr marL="533400" indent="-533400"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(Initialized) data segment: variables specifically initialized in the program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int maxcount = 99;</a:t>
            </a:r>
          </a:p>
          <a:p>
            <a:pPr marL="533400" indent="-533400">
              <a:lnSpc>
                <a:spcPct val="80000"/>
              </a:lnSpc>
            </a:pPr>
            <a:endParaRPr lang="en-US" altLang="ko-KR" sz="1800" smtClean="0">
              <a:latin typeface="Verdana" pitchFamily="34" charset="0"/>
              <a:ea typeface="굴림" charset="-127"/>
            </a:endParaRPr>
          </a:p>
          <a:p>
            <a:pPr marL="533400" indent="-533400"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Uninitialized data segment (bss segment): initialized by the kernel to arithmetic 0 or null pointers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long sum[1000];</a:t>
            </a:r>
          </a:p>
          <a:p>
            <a:pPr marL="533400" indent="-533400">
              <a:lnSpc>
                <a:spcPct val="80000"/>
              </a:lnSpc>
            </a:pPr>
            <a:endParaRPr lang="en-US" altLang="ko-KR" sz="1800" smtClean="0">
              <a:latin typeface="Verdana" pitchFamily="34" charset="0"/>
              <a:ea typeface="굴림" charset="-127"/>
            </a:endParaRPr>
          </a:p>
          <a:p>
            <a:pPr marL="533400" indent="-533400"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Stack: return addr &amp; certain information about the caller</a:t>
            </a:r>
            <a:r>
              <a:rPr lang="en-US" altLang="ko-KR" sz="1800" smtClean="0">
                <a:latin typeface="Arial" charset="0"/>
                <a:ea typeface="굴림" charset="-127"/>
              </a:rPr>
              <a:t>’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s environ (such as some of the machine registers), auto variables</a:t>
            </a:r>
          </a:p>
          <a:p>
            <a:pPr marL="533400" indent="-533400">
              <a:lnSpc>
                <a:spcPct val="80000"/>
              </a:lnSpc>
            </a:pPr>
            <a:endParaRPr lang="en-US" altLang="ko-KR" sz="1800" smtClean="0">
              <a:latin typeface="Verdana" pitchFamily="34" charset="0"/>
              <a:ea typeface="굴림" charset="-127"/>
            </a:endParaRPr>
          </a:p>
          <a:p>
            <a:pPr marL="533400" indent="-533400"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Heap: dynamic memory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600" smtClean="0">
                <a:latin typeface="Verdana" pitchFamily="34" charset="0"/>
                <a:ea typeface="굴림" charset="-127"/>
              </a:rPr>
              <a:t>Memory Layout of a C Program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16088" y="5297488"/>
            <a:ext cx="7046912" cy="950912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size /bin/cc /bin/sh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text		data	bss	dec	hex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81920	16384	664	98968	18298	/bin/cc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90112	16384	0	106496	1a000	/bin/sh</a:t>
            </a:r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3505200" y="1600200"/>
            <a:ext cx="1828800" cy="481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3505200" y="2076450"/>
            <a:ext cx="1828800" cy="153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09" name="Rectangle 6"/>
          <p:cNvSpPr>
            <a:spLocks noChangeArrowheads="1"/>
          </p:cNvSpPr>
          <p:nvPr/>
        </p:nvSpPr>
        <p:spPr bwMode="auto">
          <a:xfrm>
            <a:off x="3505200" y="3619500"/>
            <a:ext cx="1828800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10" name="Rectangle 7"/>
          <p:cNvSpPr>
            <a:spLocks noChangeArrowheads="1"/>
          </p:cNvSpPr>
          <p:nvPr/>
        </p:nvSpPr>
        <p:spPr bwMode="auto">
          <a:xfrm>
            <a:off x="3505200" y="4075113"/>
            <a:ext cx="1828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11" name="Rectangle 8"/>
          <p:cNvSpPr>
            <a:spLocks noChangeArrowheads="1"/>
          </p:cNvSpPr>
          <p:nvPr/>
        </p:nvSpPr>
        <p:spPr bwMode="auto">
          <a:xfrm>
            <a:off x="3505200" y="4379913"/>
            <a:ext cx="1828800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12" name="Line 9"/>
          <p:cNvSpPr>
            <a:spLocks noChangeShapeType="1"/>
          </p:cNvSpPr>
          <p:nvPr/>
        </p:nvSpPr>
        <p:spPr bwMode="auto">
          <a:xfrm>
            <a:off x="3505200" y="243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3" name="Line 10"/>
          <p:cNvSpPr>
            <a:spLocks noChangeShapeType="1"/>
          </p:cNvSpPr>
          <p:nvPr/>
        </p:nvSpPr>
        <p:spPr bwMode="auto">
          <a:xfrm>
            <a:off x="3505200" y="3200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4" name="Text Box 11"/>
          <p:cNvSpPr txBox="1">
            <a:spLocks noChangeArrowheads="1"/>
          </p:cNvSpPr>
          <p:nvPr/>
        </p:nvSpPr>
        <p:spPr bwMode="auto">
          <a:xfrm>
            <a:off x="2470150" y="1516063"/>
            <a:ext cx="1079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high address</a:t>
            </a:r>
          </a:p>
        </p:txBody>
      </p:sp>
      <p:sp>
        <p:nvSpPr>
          <p:cNvPr id="98315" name="Text Box 12"/>
          <p:cNvSpPr txBox="1">
            <a:spLocks noChangeArrowheads="1"/>
          </p:cNvSpPr>
          <p:nvPr/>
        </p:nvSpPr>
        <p:spPr bwMode="auto">
          <a:xfrm>
            <a:off x="2490788" y="4540250"/>
            <a:ext cx="1030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low address</a:t>
            </a:r>
          </a:p>
        </p:txBody>
      </p:sp>
      <p:sp>
        <p:nvSpPr>
          <p:cNvPr id="98316" name="Text Box 13"/>
          <p:cNvSpPr txBox="1">
            <a:spLocks noChangeArrowheads="1"/>
          </p:cNvSpPr>
          <p:nvPr/>
        </p:nvSpPr>
        <p:spPr bwMode="auto">
          <a:xfrm>
            <a:off x="4265613" y="4430713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text</a:t>
            </a:r>
          </a:p>
        </p:txBody>
      </p:sp>
      <p:sp>
        <p:nvSpPr>
          <p:cNvPr id="98317" name="Text Box 14"/>
          <p:cNvSpPr txBox="1">
            <a:spLocks noChangeArrowheads="1"/>
          </p:cNvSpPr>
          <p:nvPr/>
        </p:nvSpPr>
        <p:spPr bwMode="auto">
          <a:xfrm>
            <a:off x="3870325" y="4049713"/>
            <a:ext cx="1236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initialized data</a:t>
            </a:r>
          </a:p>
        </p:txBody>
      </p:sp>
      <p:sp>
        <p:nvSpPr>
          <p:cNvPr id="98318" name="Text Box 15"/>
          <p:cNvSpPr txBox="1">
            <a:spLocks noChangeArrowheads="1"/>
          </p:cNvSpPr>
          <p:nvPr/>
        </p:nvSpPr>
        <p:spPr bwMode="auto">
          <a:xfrm>
            <a:off x="3865563" y="3557588"/>
            <a:ext cx="1276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unitialized data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(bss)</a:t>
            </a:r>
          </a:p>
        </p:txBody>
      </p:sp>
      <p:sp>
        <p:nvSpPr>
          <p:cNvPr id="98319" name="Text Box 16"/>
          <p:cNvSpPr txBox="1">
            <a:spLocks noChangeArrowheads="1"/>
          </p:cNvSpPr>
          <p:nvPr/>
        </p:nvSpPr>
        <p:spPr bwMode="auto">
          <a:xfrm>
            <a:off x="4191000" y="3232150"/>
            <a:ext cx="520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heap</a:t>
            </a:r>
          </a:p>
        </p:txBody>
      </p:sp>
      <p:sp>
        <p:nvSpPr>
          <p:cNvPr id="98320" name="Text Box 17"/>
          <p:cNvSpPr txBox="1">
            <a:spLocks noChangeArrowheads="1"/>
          </p:cNvSpPr>
          <p:nvPr/>
        </p:nvSpPr>
        <p:spPr bwMode="auto">
          <a:xfrm>
            <a:off x="4146550" y="2084388"/>
            <a:ext cx="550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stack</a:t>
            </a:r>
          </a:p>
        </p:txBody>
      </p:sp>
      <p:sp>
        <p:nvSpPr>
          <p:cNvPr id="98321" name="Text Box 18"/>
          <p:cNvSpPr txBox="1">
            <a:spLocks noChangeArrowheads="1"/>
          </p:cNvSpPr>
          <p:nvPr/>
        </p:nvSpPr>
        <p:spPr bwMode="auto">
          <a:xfrm>
            <a:off x="5470525" y="1524000"/>
            <a:ext cx="2071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command-line arguments</a:t>
            </a:r>
          </a:p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and environment variables</a:t>
            </a:r>
          </a:p>
        </p:txBody>
      </p:sp>
      <p:sp>
        <p:nvSpPr>
          <p:cNvPr id="98322" name="Text Box 19"/>
          <p:cNvSpPr txBox="1">
            <a:spLocks noChangeArrowheads="1"/>
          </p:cNvSpPr>
          <p:nvPr/>
        </p:nvSpPr>
        <p:spPr bwMode="auto">
          <a:xfrm>
            <a:off x="5478463" y="3560763"/>
            <a:ext cx="11826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initialized to</a:t>
            </a:r>
          </a:p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zero by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exec</a:t>
            </a:r>
          </a:p>
        </p:txBody>
      </p:sp>
      <p:sp>
        <p:nvSpPr>
          <p:cNvPr id="98323" name="Text Box 20"/>
          <p:cNvSpPr txBox="1">
            <a:spLocks noChangeArrowheads="1"/>
          </p:cNvSpPr>
          <p:nvPr/>
        </p:nvSpPr>
        <p:spPr bwMode="auto">
          <a:xfrm>
            <a:off x="5478463" y="4054475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read from</a:t>
            </a:r>
          </a:p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program file</a:t>
            </a:r>
          </a:p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by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exec</a:t>
            </a:r>
          </a:p>
        </p:txBody>
      </p:sp>
      <p:sp>
        <p:nvSpPr>
          <p:cNvPr id="98324" name="AutoShape 21"/>
          <p:cNvSpPr>
            <a:spLocks/>
          </p:cNvSpPr>
          <p:nvPr/>
        </p:nvSpPr>
        <p:spPr bwMode="auto">
          <a:xfrm>
            <a:off x="5386388" y="1600200"/>
            <a:ext cx="144462" cy="479425"/>
          </a:xfrm>
          <a:prstGeom prst="rightBrace">
            <a:avLst>
              <a:gd name="adj1" fmla="val 276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25" name="AutoShape 22"/>
          <p:cNvSpPr>
            <a:spLocks/>
          </p:cNvSpPr>
          <p:nvPr/>
        </p:nvSpPr>
        <p:spPr bwMode="auto">
          <a:xfrm>
            <a:off x="5378450" y="3621088"/>
            <a:ext cx="152400" cy="417512"/>
          </a:xfrm>
          <a:prstGeom prst="rightBrace">
            <a:avLst>
              <a:gd name="adj1" fmla="val 228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26" name="AutoShape 23"/>
          <p:cNvSpPr>
            <a:spLocks/>
          </p:cNvSpPr>
          <p:nvPr/>
        </p:nvSpPr>
        <p:spPr bwMode="auto">
          <a:xfrm>
            <a:off x="5370513" y="4098925"/>
            <a:ext cx="152400" cy="704850"/>
          </a:xfrm>
          <a:prstGeom prst="rightBrace">
            <a:avLst>
              <a:gd name="adj1" fmla="val 385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27" name="Line 24"/>
          <p:cNvSpPr>
            <a:spLocks noChangeShapeType="1"/>
          </p:cNvSpPr>
          <p:nvPr/>
        </p:nvSpPr>
        <p:spPr bwMode="auto">
          <a:xfrm>
            <a:off x="44196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8" name="Line 25"/>
          <p:cNvSpPr>
            <a:spLocks noChangeShapeType="1"/>
          </p:cNvSpPr>
          <p:nvPr/>
        </p:nvSpPr>
        <p:spPr bwMode="auto">
          <a:xfrm flipV="1">
            <a:off x="4419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ea typeface="굴림" charset="-127"/>
              </a:rPr>
              <a:t>Shared Libraries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5240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Static library (*.a) vs. dynamic library (*.so)</a:t>
            </a:r>
          </a:p>
          <a:p>
            <a:pPr>
              <a:lnSpc>
                <a:spcPct val="8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A single copy of the library routine somewhere in memory</a:t>
            </a:r>
          </a:p>
          <a:p>
            <a:pPr>
              <a:lnSpc>
                <a:spcPct val="8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Reduces executable size at the cost of run-time overhead (the first time shared libraries are called)</a:t>
            </a:r>
          </a:p>
          <a:p>
            <a:pPr>
              <a:lnSpc>
                <a:spcPct val="8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Can be replaced with new version without re-linking</a:t>
            </a:r>
          </a:p>
          <a:p>
            <a:pPr>
              <a:lnSpc>
                <a:spcPct val="80000"/>
              </a:lnSpc>
            </a:pP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ldd tcsh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libsocket.so.1 =&gt; 	/usr/lib/libsocket.so.1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libnsl.so.1 =&gt;   /usr/lib/libnsl.so.1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libc.so.1 =&gt;     /usr/lib/libc.so.1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libdl.so.1 =&gt;    /usr/lib/libdl.so.1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libmp.so.2 =&gt;    /usr/lib/libmp.so.2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       /usr/platform/SUNW,Ultra-60/lib/libc_psr.so.1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00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LD_LIBRARY_PATH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28600"/>
            <a:ext cx="7793037" cy="928688"/>
          </a:xfrm>
        </p:spPr>
        <p:txBody>
          <a:bodyPr/>
          <a:lstStyle/>
          <a:p>
            <a:r>
              <a:rPr lang="en-US" altLang="ko-KR" sz="4000" smtClean="0">
                <a:latin typeface="Verdana" pitchFamily="34" charset="0"/>
                <a:ea typeface="굴림" charset="-127"/>
              </a:rPr>
              <a:t>Memory Allocation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412875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&lt;stdlib.h&gt;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void *malloc(size_t 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size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void *calloc(size_t 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nobj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size_t 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size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void *realloc(void *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ptr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size_t 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newsize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void free(void *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ptr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malloc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allocates a specified number of bytes of memory whose initial value is indeterminate.</a:t>
            </a:r>
          </a:p>
          <a:p>
            <a:pPr>
              <a:lnSpc>
                <a:spcPct val="80000"/>
              </a:lnSpc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calloc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allocates space for a specified number of objects of a specified size. The space is initialized to all 0 bits.</a:t>
            </a:r>
          </a:p>
          <a:p>
            <a:pPr>
              <a:lnSpc>
                <a:spcPct val="80000"/>
              </a:lnSpc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realloc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changes the size of a previously allocated area. (If increased, it may involve moving the previous area somewhere else). The initial value of increased space is indeterminate.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28600"/>
            <a:ext cx="7793037" cy="928688"/>
          </a:xfrm>
        </p:spPr>
        <p:txBody>
          <a:bodyPr/>
          <a:lstStyle/>
          <a:p>
            <a:r>
              <a:rPr lang="en-US" altLang="ko-KR" sz="4000" smtClean="0">
                <a:latin typeface="Verdana" pitchFamily="34" charset="0"/>
                <a:ea typeface="굴림" charset="-127"/>
              </a:rPr>
              <a:t>Memory Allocation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47800"/>
            <a:ext cx="7772400" cy="4800600"/>
          </a:xfrm>
        </p:spPr>
        <p:txBody>
          <a:bodyPr/>
          <a:lstStyle/>
          <a:p>
            <a:r>
              <a:rPr lang="en-US" altLang="ko-KR" sz="2000" smtClean="0">
                <a:latin typeface="Verdana" pitchFamily="34" charset="0"/>
                <a:ea typeface="굴림" charset="-127"/>
              </a:rPr>
              <a:t>Additional space for record keeping</a:t>
            </a:r>
          </a:p>
          <a:p>
            <a:pPr lvl="1"/>
            <a:r>
              <a:rPr lang="en-US" altLang="ko-KR" sz="1800" smtClean="0">
                <a:latin typeface="Verdana" pitchFamily="34" charset="0"/>
                <a:ea typeface="굴림" charset="-127"/>
              </a:rPr>
              <a:t>Blk size, a ptr to the next blk, and the like. Overwriting this record-keeping information often leads to a catastrophe.</a:t>
            </a:r>
          </a:p>
          <a:p>
            <a:pPr lvl="1"/>
            <a:r>
              <a:rPr lang="en-US" altLang="ko-KR" sz="1800" smtClean="0">
                <a:latin typeface="Verdana" pitchFamily="34" charset="0"/>
                <a:ea typeface="굴림" charset="-127"/>
              </a:rPr>
              <a:t>Freeing an already freed block or a block not obtained from the allocation functions </a:t>
            </a:r>
            <a:r>
              <a:rPr lang="en-US" altLang="ko-KR" sz="1800" smtClean="0">
                <a:latin typeface="Arial" charset="0"/>
                <a:ea typeface="굴림" charset="-127"/>
              </a:rPr>
              <a:t>–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can also be fatal.</a:t>
            </a:r>
          </a:p>
          <a:p>
            <a:r>
              <a:rPr lang="en-US" altLang="ko-KR" sz="2000" smtClean="0">
                <a:latin typeface="Verdana" pitchFamily="34" charset="0"/>
                <a:ea typeface="굴림" charset="-127"/>
              </a:rPr>
              <a:t>Memory leakage</a:t>
            </a:r>
          </a:p>
          <a:p>
            <a:r>
              <a:rPr lang="en-US" altLang="ko-KR" sz="2000" smtClean="0">
                <a:latin typeface="Courier New" pitchFamily="49" charset="0"/>
                <a:ea typeface="굴림" charset="-127"/>
              </a:rPr>
              <a:t>void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*alloca(size_t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size)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</a:p>
          <a:p>
            <a:pPr lvl="1"/>
            <a:r>
              <a:rPr lang="en-US" altLang="ko-KR" sz="1800" smtClean="0">
                <a:latin typeface="Verdana" pitchFamily="34" charset="0"/>
                <a:ea typeface="굴림" charset="-127"/>
              </a:rPr>
              <a:t>It allocates size bytes of space in the stack frame.</a:t>
            </a:r>
          </a:p>
          <a:p>
            <a:pPr lvl="1"/>
            <a:r>
              <a:rPr lang="en-US" altLang="ko-KR" sz="1800" smtClean="0">
                <a:latin typeface="Verdana" pitchFamily="34" charset="0"/>
                <a:ea typeface="굴림" charset="-127"/>
              </a:rPr>
              <a:t>No need to free the space.</a:t>
            </a:r>
          </a:p>
          <a:p>
            <a:pPr lvl="2"/>
            <a:r>
              <a:rPr lang="en-US" altLang="ko-KR" sz="1800" smtClean="0">
                <a:latin typeface="Verdana" pitchFamily="34" charset="0"/>
                <a:ea typeface="맑은 고딕" pitchFamily="50" charset="-127"/>
              </a:rPr>
              <a:t>automatically freed when the function from which alloca() is called returns.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ea typeface="굴림" charset="-127"/>
              </a:rPr>
              <a:t>Environment Variables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444625"/>
            <a:ext cx="7732713" cy="4289425"/>
          </a:xfrm>
        </p:spPr>
        <p:txBody>
          <a:bodyPr/>
          <a:lstStyle/>
          <a:p>
            <a:r>
              <a:rPr lang="en-US" altLang="ko-KR" sz="2400" smtClean="0">
                <a:latin typeface="Verdana" pitchFamily="34" charset="0"/>
                <a:ea typeface="굴림" charset="-127"/>
              </a:rPr>
              <a:t>Environment variables vs. shell variables</a:t>
            </a:r>
          </a:p>
          <a:p>
            <a:pPr lvl="1"/>
            <a:r>
              <a:rPr lang="en-US" altLang="ko-KR" sz="2000" i="1" smtClean="0">
                <a:latin typeface="Verdana" pitchFamily="34" charset="0"/>
                <a:ea typeface="굴림" charset="-127"/>
              </a:rPr>
              <a:t>name=value</a:t>
            </a:r>
          </a:p>
          <a:p>
            <a:r>
              <a:rPr lang="en-US" altLang="ko-KR" sz="2400" smtClean="0">
                <a:latin typeface="Verdana" pitchFamily="34" charset="0"/>
                <a:ea typeface="굴림" charset="-127"/>
              </a:rPr>
              <a:t>Defined environment variables</a:t>
            </a:r>
          </a:p>
          <a:p>
            <a:pPr lvl="1"/>
            <a:r>
              <a:rPr lang="en-US" altLang="ko-KR" sz="1800" smtClean="0">
                <a:latin typeface="Verdana" pitchFamily="34" charset="0"/>
                <a:ea typeface="굴림" charset="-127"/>
              </a:rPr>
              <a:t>HOME, LANG, LC_ALL, LC_COLLATE, LC_CTYPE, LC_MONETARY, LC_NUMERIC, LC_TIME, LOGNAME, NLSPATH, SHELL, PATH, TERM, TZ</a:t>
            </a:r>
          </a:p>
          <a:p>
            <a:r>
              <a:rPr lang="en-US" altLang="ko-KR" sz="2400" smtClean="0">
                <a:latin typeface="Verdana" pitchFamily="34" charset="0"/>
                <a:ea typeface="굴림" charset="-127"/>
              </a:rPr>
              <a:t>csh built-in commands: env, setenv, unsetenv</a:t>
            </a:r>
          </a:p>
          <a:p>
            <a:pPr>
              <a:buFont typeface="Wingdings" pitchFamily="2" charset="2"/>
              <a:buNone/>
            </a:pPr>
            <a:endParaRPr lang="en-US" altLang="ko-KR" sz="1800" smtClean="0">
              <a:latin typeface="Courier New" pitchFamily="49" charset="0"/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&lt;stdlib.h&gt;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char *getenv(const char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name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 /* ISO C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ea typeface="굴림" charset="-127"/>
              </a:rPr>
              <a:t>Environment Variables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71600"/>
            <a:ext cx="7732712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&lt;stdlib.h&gt;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putenv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(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str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setenv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(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name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value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rewrite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void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unsetenv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(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name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altLang="ko-KR" sz="1800" smtClean="0">
              <a:latin typeface="Courier New" pitchFamily="49" charset="0"/>
              <a:ea typeface="굴림" charset="-127"/>
            </a:endParaRPr>
          </a:p>
          <a:p>
            <a:r>
              <a:rPr lang="en-US" altLang="ko-KR" sz="2000" smtClean="0">
                <a:latin typeface="Courier New" pitchFamily="49" charset="0"/>
                <a:ea typeface="굴림" charset="-127"/>
              </a:rPr>
              <a:t>putenv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takes a string of the form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name=value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. If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name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already exists, its old definition is first removed.</a:t>
            </a:r>
          </a:p>
          <a:p>
            <a:r>
              <a:rPr lang="en-US" altLang="ko-KR" sz="2000" smtClean="0">
                <a:latin typeface="Courier New" pitchFamily="49" charset="0"/>
                <a:ea typeface="굴림" charset="-127"/>
              </a:rPr>
              <a:t>setenv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sets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name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to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value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. </a:t>
            </a:r>
          </a:p>
          <a:p>
            <a:pPr lvl="1"/>
            <a:r>
              <a:rPr lang="en-US" altLang="ko-KR" sz="1800" smtClean="0">
                <a:latin typeface="Verdana" pitchFamily="34" charset="0"/>
                <a:ea typeface="굴림" charset="-127"/>
              </a:rPr>
              <a:t>If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name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already exists, then</a:t>
            </a:r>
          </a:p>
          <a:p>
            <a:pPr lvl="2"/>
            <a:r>
              <a:rPr lang="en-US" altLang="ko-KR" sz="1800" smtClean="0">
                <a:latin typeface="Verdana" pitchFamily="34" charset="0"/>
                <a:ea typeface="굴림" charset="-127"/>
              </a:rPr>
              <a:t>If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rewrite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is nonzero, the existing definition is first removed.</a:t>
            </a:r>
          </a:p>
          <a:p>
            <a:pPr lvl="2"/>
            <a:r>
              <a:rPr lang="en-US" altLang="ko-KR" sz="1800" smtClean="0">
                <a:latin typeface="Verdana" pitchFamily="34" charset="0"/>
                <a:ea typeface="굴림" charset="-127"/>
              </a:rPr>
              <a:t>Otherwise, no effect.</a:t>
            </a:r>
          </a:p>
          <a:p>
            <a:r>
              <a:rPr lang="en-US" altLang="ko-KR" sz="2000" smtClean="0">
                <a:latin typeface="Courier New" pitchFamily="49" charset="0"/>
                <a:ea typeface="굴림" charset="-127"/>
              </a:rPr>
              <a:t>unsetenv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removes any definition of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name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600" smtClean="0">
                <a:latin typeface="Courier New" pitchFamily="49" charset="0"/>
                <a:ea typeface="굴림" charset="-127"/>
              </a:rPr>
              <a:t>setjmp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3600" smtClean="0">
                <a:latin typeface="Courier New" pitchFamily="49" charset="0"/>
                <a:ea typeface="굴림" charset="-127"/>
              </a:rPr>
              <a:t>longjmp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Functions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47788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Useful for handling error conditions in a deeply nested function call.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  <a:hlinkClick r:id="rId3" action="ppaction://hlinkfile"/>
              </a:rPr>
              <a:t>Program 7.9</a:t>
            </a: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Nonlocal goto to handle nonfatal errors</a:t>
            </a:r>
          </a:p>
          <a:p>
            <a:pPr lvl="1">
              <a:lnSpc>
                <a:spcPct val="9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If the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cmd_add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encounters an error, it might want to ignore the rest of the line, and return to the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main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to read the next input line.</a:t>
            </a:r>
          </a:p>
          <a:p>
            <a:pPr lvl="1">
              <a:lnSpc>
                <a:spcPct val="9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A chain of return values? </a:t>
            </a:r>
          </a:p>
        </p:txBody>
      </p:sp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3733800" y="2576513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6" name="Rectangle 5"/>
          <p:cNvSpPr>
            <a:spLocks noChangeArrowheads="1"/>
          </p:cNvSpPr>
          <p:nvPr/>
        </p:nvSpPr>
        <p:spPr bwMode="auto">
          <a:xfrm>
            <a:off x="3733800" y="3186113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7" name="Rectangle 6"/>
          <p:cNvSpPr>
            <a:spLocks noChangeArrowheads="1"/>
          </p:cNvSpPr>
          <p:nvPr/>
        </p:nvSpPr>
        <p:spPr bwMode="auto">
          <a:xfrm>
            <a:off x="3733800" y="3643313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8" name="Line 7"/>
          <p:cNvSpPr>
            <a:spLocks noChangeShapeType="1"/>
          </p:cNvSpPr>
          <p:nvPr/>
        </p:nvSpPr>
        <p:spPr bwMode="auto">
          <a:xfrm>
            <a:off x="3733800" y="41005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599" name="Line 8"/>
          <p:cNvSpPr>
            <a:spLocks noChangeShapeType="1"/>
          </p:cNvSpPr>
          <p:nvPr/>
        </p:nvSpPr>
        <p:spPr bwMode="auto">
          <a:xfrm>
            <a:off x="5486400" y="41005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600" name="Line 9"/>
          <p:cNvSpPr>
            <a:spLocks noChangeShapeType="1"/>
          </p:cNvSpPr>
          <p:nvPr/>
        </p:nvSpPr>
        <p:spPr bwMode="auto">
          <a:xfrm>
            <a:off x="3505200" y="3948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601" name="Text Box 10"/>
          <p:cNvSpPr txBox="1">
            <a:spLocks noChangeArrowheads="1"/>
          </p:cNvSpPr>
          <p:nvPr/>
        </p:nvSpPr>
        <p:spPr bwMode="auto">
          <a:xfrm>
            <a:off x="2330450" y="3871913"/>
            <a:ext cx="1098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direction of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stack growth</a:t>
            </a:r>
          </a:p>
        </p:txBody>
      </p:sp>
      <p:sp>
        <p:nvSpPr>
          <p:cNvPr id="110602" name="Text Box 11"/>
          <p:cNvSpPr txBox="1">
            <a:spLocks noChangeArrowheads="1"/>
          </p:cNvSpPr>
          <p:nvPr/>
        </p:nvSpPr>
        <p:spPr bwMode="auto">
          <a:xfrm>
            <a:off x="2474913" y="2500313"/>
            <a:ext cx="1290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bottom of stack</a:t>
            </a:r>
          </a:p>
        </p:txBody>
      </p:sp>
      <p:sp>
        <p:nvSpPr>
          <p:cNvPr id="110603" name="Text Box 12"/>
          <p:cNvSpPr txBox="1">
            <a:spLocks noChangeArrowheads="1"/>
          </p:cNvSpPr>
          <p:nvPr/>
        </p:nvSpPr>
        <p:spPr bwMode="auto">
          <a:xfrm>
            <a:off x="4098925" y="2624138"/>
            <a:ext cx="1009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stack frame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for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main</a:t>
            </a:r>
          </a:p>
        </p:txBody>
      </p:sp>
      <p:sp>
        <p:nvSpPr>
          <p:cNvPr id="110604" name="Text Box 13"/>
          <p:cNvSpPr txBox="1">
            <a:spLocks noChangeArrowheads="1"/>
          </p:cNvSpPr>
          <p:nvPr/>
        </p:nvSpPr>
        <p:spPr bwMode="auto">
          <a:xfrm>
            <a:off x="4025900" y="3144838"/>
            <a:ext cx="1179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stack frame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for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do_line</a:t>
            </a:r>
          </a:p>
        </p:txBody>
      </p:sp>
      <p:sp>
        <p:nvSpPr>
          <p:cNvPr id="110605" name="Text Box 14"/>
          <p:cNvSpPr txBox="1">
            <a:spLocks noChangeArrowheads="1"/>
          </p:cNvSpPr>
          <p:nvPr/>
        </p:nvSpPr>
        <p:spPr bwMode="auto">
          <a:xfrm>
            <a:off x="4025900" y="3598863"/>
            <a:ext cx="1179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stack frame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for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cmd_add</a:t>
            </a:r>
          </a:p>
        </p:txBody>
      </p:sp>
      <p:sp>
        <p:nvSpPr>
          <p:cNvPr id="110606" name="Text Box 15"/>
          <p:cNvSpPr txBox="1">
            <a:spLocks noChangeArrowheads="1"/>
          </p:cNvSpPr>
          <p:nvPr/>
        </p:nvSpPr>
        <p:spPr bwMode="auto">
          <a:xfrm>
            <a:off x="5454650" y="2492375"/>
            <a:ext cx="1217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higher address</a:t>
            </a:r>
          </a:p>
        </p:txBody>
      </p:sp>
      <p:sp>
        <p:nvSpPr>
          <p:cNvPr id="110607" name="Text Box 16"/>
          <p:cNvSpPr txBox="1">
            <a:spLocks noChangeArrowheads="1"/>
          </p:cNvSpPr>
          <p:nvPr/>
        </p:nvSpPr>
        <p:spPr bwMode="auto">
          <a:xfrm>
            <a:off x="5446713" y="4176713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lower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600" smtClean="0">
                <a:latin typeface="Courier New" pitchFamily="49" charset="0"/>
                <a:ea typeface="굴림" charset="-127"/>
              </a:rPr>
              <a:t>setjmp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3600" smtClean="0">
                <a:latin typeface="Courier New" pitchFamily="49" charset="0"/>
                <a:ea typeface="굴림" charset="-127"/>
              </a:rPr>
              <a:t>longjmp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Functions</a:t>
            </a:r>
          </a:p>
        </p:txBody>
      </p:sp>
      <p:sp>
        <p:nvSpPr>
          <p:cNvPr id="112642" name="Text Box 17"/>
          <p:cNvSpPr txBox="1">
            <a:spLocks noChangeArrowheads="1"/>
          </p:cNvSpPr>
          <p:nvPr/>
        </p:nvSpPr>
        <p:spPr bwMode="auto">
          <a:xfrm>
            <a:off x="107950" y="1484313"/>
            <a:ext cx="4311650" cy="520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#include "apue.h"</a:t>
            </a:r>
          </a:p>
          <a:p>
            <a:r>
              <a:rPr lang="en-US" altLang="ko-KR" sz="1400">
                <a:latin typeface="Arial" charset="0"/>
              </a:rPr>
              <a:t>#define TOK_ADD 5</a:t>
            </a:r>
          </a:p>
          <a:p>
            <a:r>
              <a:rPr lang="en-US" altLang="ko-KR" sz="1400">
                <a:latin typeface="Arial" charset="0"/>
              </a:rPr>
              <a:t>void do_line(char *);</a:t>
            </a:r>
          </a:p>
          <a:p>
            <a:r>
              <a:rPr lang="en-US" altLang="ko-KR" sz="1400">
                <a:latin typeface="Arial" charset="0"/>
              </a:rPr>
              <a:t>void cmd_add(void);</a:t>
            </a:r>
          </a:p>
          <a:p>
            <a:r>
              <a:rPr lang="en-US" altLang="ko-KR" sz="1400">
                <a:latin typeface="Arial" charset="0"/>
              </a:rPr>
              <a:t>int get_token(void);</a:t>
            </a:r>
          </a:p>
          <a:p>
            <a:r>
              <a:rPr lang="en-US" altLang="ko-KR" sz="1400">
                <a:latin typeface="Arial" charset="0"/>
              </a:rPr>
              <a:t>int main(void) {</a:t>
            </a:r>
          </a:p>
          <a:p>
            <a:r>
              <a:rPr lang="en-US" altLang="ko-KR" sz="1400">
                <a:latin typeface="Arial" charset="0"/>
              </a:rPr>
              <a:t>    char line[MAXLINE];</a:t>
            </a:r>
          </a:p>
          <a:p>
            <a:r>
              <a:rPr lang="en-US" altLang="ko-KR" sz="1400">
                <a:latin typeface="Arial" charset="0"/>
              </a:rPr>
              <a:t>    while (fgets(line, MAXLINE, stdin) != NULL)</a:t>
            </a:r>
          </a:p>
          <a:p>
            <a:r>
              <a:rPr lang="en-US" altLang="ko-KR" sz="1400">
                <a:latin typeface="Arial" charset="0"/>
              </a:rPr>
              <a:t>        do_line(line);</a:t>
            </a:r>
          </a:p>
          <a:p>
            <a:r>
              <a:rPr lang="en-US" altLang="ko-KR" sz="1400">
                <a:latin typeface="Arial" charset="0"/>
              </a:rPr>
              <a:t>    exit(0);</a:t>
            </a:r>
          </a:p>
          <a:p>
            <a:r>
              <a:rPr lang="en-US" altLang="ko-KR" sz="1400">
                <a:latin typeface="Arial" charset="0"/>
              </a:rPr>
              <a:t>}</a:t>
            </a:r>
          </a:p>
          <a:p>
            <a:r>
              <a:rPr lang="en-US" altLang="ko-KR" sz="1400">
                <a:latin typeface="Arial" charset="0"/>
              </a:rPr>
              <a:t>char *tok_ptr; /* global pointer for get_token() */</a:t>
            </a:r>
          </a:p>
          <a:p>
            <a:r>
              <a:rPr lang="en-US" altLang="ko-KR" sz="1400">
                <a:latin typeface="Arial" charset="0"/>
              </a:rPr>
              <a:t>void do_line(char *ptr) /* process one line of input */</a:t>
            </a:r>
          </a:p>
          <a:p>
            <a:r>
              <a:rPr lang="en-US" altLang="ko-KR" sz="1400">
                <a:latin typeface="Arial" charset="0"/>
              </a:rPr>
              <a:t>{</a:t>
            </a:r>
          </a:p>
          <a:p>
            <a:r>
              <a:rPr lang="en-US" altLang="ko-KR" sz="1400">
                <a:latin typeface="Arial" charset="0"/>
              </a:rPr>
              <a:t>    int cmd;</a:t>
            </a:r>
          </a:p>
          <a:p>
            <a:r>
              <a:rPr lang="en-US" altLang="ko-KR" sz="1400">
                <a:latin typeface="Arial" charset="0"/>
              </a:rPr>
              <a:t>    tok_ptr = ptr;</a:t>
            </a:r>
          </a:p>
          <a:p>
            <a:r>
              <a:rPr lang="en-US" altLang="ko-KR" sz="1400">
                <a:latin typeface="Arial" charset="0"/>
              </a:rPr>
              <a:t>    while ((cmd = get_token()) &gt; 0) {</a:t>
            </a:r>
          </a:p>
          <a:p>
            <a:r>
              <a:rPr lang="en-US" altLang="ko-KR" sz="1400">
                <a:latin typeface="Arial" charset="0"/>
              </a:rPr>
              <a:t>        switch (cmd) { /* one case for each command */</a:t>
            </a:r>
          </a:p>
          <a:p>
            <a:r>
              <a:rPr lang="en-US" altLang="ko-KR" sz="1400">
                <a:latin typeface="Arial" charset="0"/>
              </a:rPr>
              <a:t>            case TOK_ADD:</a:t>
            </a:r>
          </a:p>
          <a:p>
            <a:r>
              <a:rPr lang="en-US" altLang="ko-KR" sz="1400">
                <a:latin typeface="Arial" charset="0"/>
              </a:rPr>
              <a:t>                cmd_add();</a:t>
            </a:r>
          </a:p>
          <a:p>
            <a:r>
              <a:rPr lang="en-US" altLang="ko-KR" sz="1400">
                <a:latin typeface="Arial" charset="0"/>
              </a:rPr>
              <a:t>                break;</a:t>
            </a:r>
          </a:p>
          <a:p>
            <a:r>
              <a:rPr lang="en-US" altLang="ko-KR" sz="1400">
                <a:latin typeface="Arial" charset="0"/>
              </a:rPr>
              <a:t>        }</a:t>
            </a:r>
          </a:p>
          <a:p>
            <a:r>
              <a:rPr lang="en-US" altLang="ko-KR" sz="1400">
                <a:latin typeface="Arial" charset="0"/>
              </a:rPr>
              <a:t>    }</a:t>
            </a:r>
          </a:p>
          <a:p>
            <a:r>
              <a:rPr lang="en-US" altLang="ko-KR" sz="1400">
                <a:latin typeface="Arial" charset="0"/>
              </a:rPr>
              <a:t>}</a:t>
            </a:r>
          </a:p>
        </p:txBody>
      </p:sp>
      <p:sp>
        <p:nvSpPr>
          <p:cNvPr id="112643" name="Text Box 19"/>
          <p:cNvSpPr txBox="1">
            <a:spLocks noChangeArrowheads="1"/>
          </p:cNvSpPr>
          <p:nvPr/>
        </p:nvSpPr>
        <p:spPr bwMode="auto">
          <a:xfrm>
            <a:off x="4500563" y="1484313"/>
            <a:ext cx="4360862" cy="244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void cmd_add(void)</a:t>
            </a:r>
          </a:p>
          <a:p>
            <a:r>
              <a:rPr lang="en-US" altLang="ko-KR" sz="1400">
                <a:latin typeface="Arial" charset="0"/>
              </a:rPr>
              <a:t>{</a:t>
            </a:r>
          </a:p>
          <a:p>
            <a:r>
              <a:rPr lang="en-US" altLang="ko-KR" sz="1400">
                <a:latin typeface="Arial" charset="0"/>
              </a:rPr>
              <a:t>    int token;</a:t>
            </a:r>
          </a:p>
          <a:p>
            <a:r>
              <a:rPr lang="en-US" altLang="ko-KR" sz="1400">
                <a:latin typeface="Arial" charset="0"/>
              </a:rPr>
              <a:t>    token = get_token();</a:t>
            </a:r>
          </a:p>
          <a:p>
            <a:r>
              <a:rPr lang="en-US" altLang="ko-KR" sz="1400">
                <a:latin typeface="Arial" charset="0"/>
              </a:rPr>
              <a:t>    /* rest of processing for this command */</a:t>
            </a:r>
          </a:p>
          <a:p>
            <a:r>
              <a:rPr lang="en-US" altLang="ko-KR" sz="1400">
                <a:latin typeface="Arial" charset="0"/>
              </a:rPr>
              <a:t>}</a:t>
            </a:r>
          </a:p>
          <a:p>
            <a:endParaRPr lang="en-US" altLang="ko-KR" sz="1400">
              <a:latin typeface="Arial" charset="0"/>
            </a:endParaRPr>
          </a:p>
          <a:p>
            <a:r>
              <a:rPr lang="en-US" altLang="ko-KR" sz="1400">
                <a:latin typeface="Arial" charset="0"/>
              </a:rPr>
              <a:t>int get_token(void)</a:t>
            </a:r>
          </a:p>
          <a:p>
            <a:r>
              <a:rPr lang="en-US" altLang="ko-KR" sz="1400">
                <a:latin typeface="Arial" charset="0"/>
              </a:rPr>
              <a:t>{</a:t>
            </a:r>
          </a:p>
          <a:p>
            <a:r>
              <a:rPr lang="en-US" altLang="ko-KR" sz="1400">
                <a:latin typeface="Arial" charset="0"/>
              </a:rPr>
              <a:t>    /* fetch next token from line pointed to by tok_ptr */</a:t>
            </a:r>
          </a:p>
          <a:p>
            <a:r>
              <a:rPr lang="en-US" altLang="ko-KR" sz="1400">
                <a:latin typeface="Arial" charset="0"/>
              </a:rPr>
              <a:t>}</a:t>
            </a:r>
            <a:endParaRPr lang="ko-KR" altLang="en-US" sz="1400">
              <a:latin typeface="Arial" charset="0"/>
            </a:endParaRPr>
          </a:p>
        </p:txBody>
      </p:sp>
      <p:sp>
        <p:nvSpPr>
          <p:cNvPr id="112644" name="Rectangle 20"/>
          <p:cNvSpPr>
            <a:spLocks noChangeArrowheads="1"/>
          </p:cNvSpPr>
          <p:nvPr/>
        </p:nvSpPr>
        <p:spPr bwMode="auto">
          <a:xfrm>
            <a:off x="4500563" y="4005263"/>
            <a:ext cx="1611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>
                <a:latin typeface="Verdana" pitchFamily="34" charset="0"/>
                <a:hlinkClick r:id="rId3" action="ppaction://hlinkfile"/>
              </a:rPr>
              <a:t>Program 7.9</a:t>
            </a:r>
            <a:endParaRPr kumimoji="0" lang="en-US" altLang="ko-KR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600" smtClean="0">
                <a:latin typeface="Courier New" pitchFamily="49" charset="0"/>
                <a:ea typeface="굴림" charset="-127"/>
              </a:rPr>
              <a:t>setjmp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3600" smtClean="0">
                <a:latin typeface="Courier New" pitchFamily="49" charset="0"/>
                <a:ea typeface="굴림" charset="-127"/>
              </a:rPr>
              <a:t>longjmp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Functions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25" y="1366838"/>
            <a:ext cx="6773863" cy="4654550"/>
          </a:xfrm>
        </p:spPr>
        <p:txBody>
          <a:bodyPr/>
          <a:lstStyle/>
          <a:p>
            <a:r>
              <a:rPr lang="en-US" altLang="ko-KR" sz="2000" smtClean="0">
                <a:latin typeface="Verdana" pitchFamily="34" charset="0"/>
                <a:ea typeface="굴림" charset="-127"/>
              </a:rPr>
              <a:t>Nonlocal goto (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setjmp/longjmp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) as opposed to C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goto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statement within a function.</a:t>
            </a:r>
          </a:p>
          <a:p>
            <a:endParaRPr lang="en-US" altLang="ko-KR" sz="1800" smtClean="0">
              <a:latin typeface="Courier New" pitchFamily="49" charset="0"/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&lt;setjmp.h&gt;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setjmp(jmp_buf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env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void longjmp(jmp_buf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env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val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altLang="ko-KR" sz="1800" smtClean="0">
              <a:latin typeface="Courier New" pitchFamily="49" charset="0"/>
              <a:ea typeface="굴림" charset="-127"/>
            </a:endParaRPr>
          </a:p>
          <a:p>
            <a:r>
              <a:rPr lang="en-US" altLang="ko-KR" sz="2000" smtClean="0">
                <a:latin typeface="Courier New" pitchFamily="49" charset="0"/>
                <a:ea typeface="굴림" charset="-127"/>
              </a:rPr>
              <a:t>setjmp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returns 0 if called directly, nonzero if returning from a call to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longjmp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.</a:t>
            </a:r>
          </a:p>
          <a:p>
            <a:r>
              <a:rPr lang="en-US" altLang="ko-KR" sz="2000" smtClean="0">
                <a:latin typeface="Courier New" pitchFamily="49" charset="0"/>
                <a:ea typeface="굴림" charset="-127"/>
              </a:rPr>
              <a:t>jmp_buf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some form of array holding all the information required to restore the status of the stack.</a:t>
            </a:r>
          </a:p>
          <a:p>
            <a:r>
              <a:rPr lang="en-US" altLang="ko-KR" sz="2000" smtClean="0">
                <a:latin typeface="Courier New" pitchFamily="49" charset="0"/>
                <a:ea typeface="굴림" charset="-127"/>
              </a:rPr>
              <a:t>env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a global variable.</a:t>
            </a:r>
          </a:p>
          <a:p>
            <a:endParaRPr lang="en-US" altLang="ko-KR" sz="2000" smtClean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333375"/>
            <a:ext cx="6629400" cy="871538"/>
          </a:xfrm>
        </p:spPr>
        <p:txBody>
          <a:bodyPr/>
          <a:lstStyle/>
          <a:p>
            <a:r>
              <a:rPr lang="en-US" altLang="ko-KR" sz="4000" smtClean="0">
                <a:latin typeface="Verdana" pitchFamily="34" charset="0"/>
                <a:ea typeface="굴림" charset="-127"/>
              </a:rPr>
              <a:t>Introduction</a:t>
            </a:r>
          </a:p>
        </p:txBody>
      </p:sp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1182688" y="1700213"/>
            <a:ext cx="69183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How a program is executed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How command-line arguments are passed to the new program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What the typical memory layout looks like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Different ways to terminate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Environment variable, </a:t>
            </a:r>
            <a:r>
              <a:rPr kumimoji="0" lang="en-US" altLang="ko-KR" sz="2000">
                <a:latin typeface="Courier New" pitchFamily="49" charset="0"/>
                <a:ea typeface="굴림" charset="-127"/>
              </a:rPr>
              <a:t>longjmp/setjmp</a:t>
            </a:r>
            <a:r>
              <a:rPr kumimoji="0" lang="en-US" altLang="ko-KR" sz="2000">
                <a:latin typeface="Verdana" pitchFamily="34" charset="0"/>
                <a:ea typeface="굴림" charset="-127"/>
              </a:rPr>
              <a:t> functions, and process resource limits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ko-KR" altLang="en-US" sz="200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600" smtClean="0">
                <a:latin typeface="Courier New" pitchFamily="49" charset="0"/>
                <a:ea typeface="굴림" charset="-127"/>
              </a:rPr>
              <a:t>setjmp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3600" smtClean="0">
                <a:latin typeface="Courier New" pitchFamily="49" charset="0"/>
                <a:ea typeface="굴림" charset="-127"/>
              </a:rPr>
              <a:t>longjmp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Functions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68425"/>
            <a:ext cx="7772400" cy="4797425"/>
          </a:xfrm>
        </p:spPr>
        <p:txBody>
          <a:bodyPr/>
          <a:lstStyle/>
          <a:p>
            <a:r>
              <a:rPr lang="en-US" altLang="ko-KR" sz="2400" smtClean="0">
                <a:latin typeface="Courier New" pitchFamily="49" charset="0"/>
                <a:ea typeface="굴림" charset="-127"/>
              </a:rPr>
              <a:t>longjmp(env, val)</a:t>
            </a:r>
          </a:p>
          <a:p>
            <a:pPr lvl="1"/>
            <a:r>
              <a:rPr lang="en-US" altLang="ko-KR" sz="2000" smtClean="0">
                <a:latin typeface="Verdana" pitchFamily="34" charset="0"/>
                <a:ea typeface="굴림" charset="-127"/>
              </a:rPr>
              <a:t>The same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env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used in a call to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setjmp.</a:t>
            </a:r>
          </a:p>
          <a:p>
            <a:pPr lvl="1"/>
            <a:r>
              <a:rPr lang="en-US" altLang="ko-KR" sz="2000" smtClean="0">
                <a:latin typeface="Verdana" pitchFamily="34" charset="0"/>
                <a:ea typeface="굴림" charset="-127"/>
              </a:rPr>
              <a:t>A nonzero value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val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becomes the return value from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setjmp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.</a:t>
            </a:r>
          </a:p>
          <a:p>
            <a:r>
              <a:rPr lang="en-US" altLang="ko-KR" sz="2400" smtClean="0">
                <a:latin typeface="Verdana" pitchFamily="34" charset="0"/>
                <a:ea typeface="굴림" charset="-127"/>
              </a:rPr>
              <a:t>A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longjmp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call in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cmd_add</a:t>
            </a:r>
          </a:p>
          <a:p>
            <a:endParaRPr lang="ko-KR" altLang="en-US" sz="2400" smtClean="0">
              <a:latin typeface="Verdana" pitchFamily="34" charset="0"/>
              <a:ea typeface="굴림" charset="-127"/>
            </a:endParaRPr>
          </a:p>
        </p:txBody>
      </p:sp>
      <p:sp>
        <p:nvSpPr>
          <p:cNvPr id="116739" name="Rectangle 4"/>
          <p:cNvSpPr>
            <a:spLocks noChangeArrowheads="1"/>
          </p:cNvSpPr>
          <p:nvPr/>
        </p:nvSpPr>
        <p:spPr bwMode="auto">
          <a:xfrm>
            <a:off x="4038600" y="3792538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40" name="Rectangle 5"/>
          <p:cNvSpPr>
            <a:spLocks noChangeArrowheads="1"/>
          </p:cNvSpPr>
          <p:nvPr/>
        </p:nvSpPr>
        <p:spPr bwMode="auto">
          <a:xfrm>
            <a:off x="4038600" y="44021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41" name="Rectangle 6"/>
          <p:cNvSpPr>
            <a:spLocks noChangeArrowheads="1"/>
          </p:cNvSpPr>
          <p:nvPr/>
        </p:nvSpPr>
        <p:spPr bwMode="auto">
          <a:xfrm>
            <a:off x="4038600" y="4859338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42" name="Line 7"/>
          <p:cNvSpPr>
            <a:spLocks noChangeShapeType="1"/>
          </p:cNvSpPr>
          <p:nvPr/>
        </p:nvSpPr>
        <p:spPr bwMode="auto">
          <a:xfrm>
            <a:off x="4038600" y="5316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6743" name="Line 8"/>
          <p:cNvSpPr>
            <a:spLocks noChangeShapeType="1"/>
          </p:cNvSpPr>
          <p:nvPr/>
        </p:nvSpPr>
        <p:spPr bwMode="auto">
          <a:xfrm>
            <a:off x="5791200" y="5316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6744" name="Line 9"/>
          <p:cNvSpPr>
            <a:spLocks noChangeShapeType="1"/>
          </p:cNvSpPr>
          <p:nvPr/>
        </p:nvSpPr>
        <p:spPr bwMode="auto">
          <a:xfrm>
            <a:off x="3810000" y="51641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6745" name="Text Box 10"/>
          <p:cNvSpPr txBox="1">
            <a:spLocks noChangeArrowheads="1"/>
          </p:cNvSpPr>
          <p:nvPr/>
        </p:nvSpPr>
        <p:spPr bwMode="auto">
          <a:xfrm>
            <a:off x="2635250" y="5087938"/>
            <a:ext cx="1098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direction of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stack growth</a:t>
            </a:r>
          </a:p>
        </p:txBody>
      </p:sp>
      <p:sp>
        <p:nvSpPr>
          <p:cNvPr id="116746" name="Text Box 11"/>
          <p:cNvSpPr txBox="1">
            <a:spLocks noChangeArrowheads="1"/>
          </p:cNvSpPr>
          <p:nvPr/>
        </p:nvSpPr>
        <p:spPr bwMode="auto">
          <a:xfrm>
            <a:off x="2779713" y="3716338"/>
            <a:ext cx="1290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bottom of stack</a:t>
            </a:r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4403725" y="3840163"/>
            <a:ext cx="10096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stack frame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for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main</a:t>
            </a:r>
          </a:p>
        </p:txBody>
      </p:sp>
      <p:sp>
        <p:nvSpPr>
          <p:cNvPr id="116748" name="Text Box 13"/>
          <p:cNvSpPr txBox="1">
            <a:spLocks noChangeArrowheads="1"/>
          </p:cNvSpPr>
          <p:nvPr/>
        </p:nvSpPr>
        <p:spPr bwMode="auto">
          <a:xfrm>
            <a:off x="4330700" y="4360863"/>
            <a:ext cx="1179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stack frame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for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do_line</a:t>
            </a:r>
          </a:p>
        </p:txBody>
      </p:sp>
      <p:sp>
        <p:nvSpPr>
          <p:cNvPr id="116749" name="Text Box 14"/>
          <p:cNvSpPr txBox="1">
            <a:spLocks noChangeArrowheads="1"/>
          </p:cNvSpPr>
          <p:nvPr/>
        </p:nvSpPr>
        <p:spPr bwMode="auto">
          <a:xfrm>
            <a:off x="4330700" y="4814888"/>
            <a:ext cx="1179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stack frame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for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cmd_add</a:t>
            </a:r>
          </a:p>
        </p:txBody>
      </p:sp>
      <p:sp>
        <p:nvSpPr>
          <p:cNvPr id="116750" name="Freeform 15"/>
          <p:cNvSpPr>
            <a:spLocks/>
          </p:cNvSpPr>
          <p:nvPr/>
        </p:nvSpPr>
        <p:spPr bwMode="auto">
          <a:xfrm>
            <a:off x="5645150" y="4386263"/>
            <a:ext cx="968375" cy="930275"/>
          </a:xfrm>
          <a:custGeom>
            <a:avLst/>
            <a:gdLst>
              <a:gd name="T0" fmla="*/ 0 w 480"/>
              <a:gd name="T1" fmla="*/ 672 h 672"/>
              <a:gd name="T2" fmla="*/ 384 w 480"/>
              <a:gd name="T3" fmla="*/ 576 h 672"/>
              <a:gd name="T4" fmla="*/ 432 w 480"/>
              <a:gd name="T5" fmla="*/ 144 h 672"/>
              <a:gd name="T6" fmla="*/ 96 w 48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672"/>
              <a:gd name="T14" fmla="*/ 480 w 48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672">
                <a:moveTo>
                  <a:pt x="0" y="672"/>
                </a:moveTo>
                <a:cubicBezTo>
                  <a:pt x="156" y="668"/>
                  <a:pt x="312" y="664"/>
                  <a:pt x="384" y="576"/>
                </a:cubicBezTo>
                <a:cubicBezTo>
                  <a:pt x="456" y="488"/>
                  <a:pt x="480" y="240"/>
                  <a:pt x="432" y="144"/>
                </a:cubicBezTo>
                <a:cubicBezTo>
                  <a:pt x="384" y="48"/>
                  <a:pt x="240" y="24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600" smtClean="0">
                <a:latin typeface="Courier New" pitchFamily="49" charset="0"/>
                <a:ea typeface="굴림" charset="-127"/>
              </a:rPr>
              <a:t>setjmp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3600" smtClean="0">
                <a:latin typeface="Courier New" pitchFamily="49" charset="0"/>
                <a:ea typeface="굴림" charset="-127"/>
              </a:rPr>
              <a:t>longjmp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Functions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0475" y="1412875"/>
            <a:ext cx="7559675" cy="475297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#include </a:t>
            </a:r>
            <a:r>
              <a:rPr lang="en-US" altLang="ko-KR" sz="1200" smtClean="0">
                <a:latin typeface="Arial" charset="0"/>
                <a:ea typeface="굴림" charset="-127"/>
              </a:rPr>
              <a:t>“</a:t>
            </a:r>
            <a:r>
              <a:rPr lang="en-US" altLang="ko-KR" sz="1200" smtClean="0">
                <a:latin typeface="Verdana" pitchFamily="34" charset="0"/>
                <a:ea typeface="굴림" charset="-127"/>
              </a:rPr>
              <a:t>apue.h</a:t>
            </a:r>
            <a:r>
              <a:rPr lang="en-US" altLang="ko-KR" sz="1200" smtClean="0">
                <a:latin typeface="Arial" charset="0"/>
                <a:ea typeface="굴림" charset="-127"/>
              </a:rPr>
              <a:t>”</a:t>
            </a:r>
            <a:endParaRPr lang="en-US" altLang="ko-KR" sz="12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#include &lt;setjmp.h&gt;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2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jmp_buf    jmpbuffer;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2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int main(void)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char   line[MAXLINE];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2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if (</a:t>
            </a:r>
            <a:r>
              <a:rPr lang="en-US" altLang="ko-KR" sz="1200" b="1" smtClean="0">
                <a:latin typeface="Verdana" pitchFamily="34" charset="0"/>
                <a:ea typeface="굴림" charset="-127"/>
              </a:rPr>
              <a:t>setjmp(jmpbuffer)</a:t>
            </a:r>
            <a:r>
              <a:rPr lang="en-US" altLang="ko-KR" sz="1200" smtClean="0">
                <a:latin typeface="Verdana" pitchFamily="34" charset="0"/>
                <a:ea typeface="굴림" charset="-127"/>
              </a:rPr>
              <a:t> != 0)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	printf(</a:t>
            </a:r>
            <a:r>
              <a:rPr lang="en-US" altLang="ko-KR" sz="1200" smtClean="0">
                <a:latin typeface="Arial" charset="0"/>
                <a:ea typeface="굴림" charset="-127"/>
              </a:rPr>
              <a:t>“</a:t>
            </a:r>
            <a:r>
              <a:rPr lang="en-US" altLang="ko-KR" sz="1200" smtClean="0">
                <a:latin typeface="Verdana" pitchFamily="34" charset="0"/>
                <a:ea typeface="굴림" charset="-127"/>
              </a:rPr>
              <a:t>error</a:t>
            </a:r>
            <a:r>
              <a:rPr lang="en-US" altLang="ko-KR" sz="1200" smtClean="0">
                <a:latin typeface="Arial" charset="0"/>
                <a:ea typeface="굴림" charset="-127"/>
              </a:rPr>
              <a:t>”</a:t>
            </a:r>
            <a:r>
              <a:rPr lang="en-US" altLang="ko-KR" sz="1200" smtClean="0">
                <a:latin typeface="Verdana" pitchFamily="34" charset="0"/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while (fgets(line, MAXLINE, stdin) !=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	do_line(line);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exit(0);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2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Arial" charset="0"/>
                <a:ea typeface="굴림" charset="-127"/>
              </a:rPr>
              <a:t>…</a:t>
            </a:r>
            <a:endParaRPr lang="en-US" altLang="ko-KR" sz="12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2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void cmd_add(void)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int   token;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2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token = get_token();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if (token &lt; 0)		/* an error has occurred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	</a:t>
            </a:r>
            <a:r>
              <a:rPr lang="en-US" altLang="ko-KR" sz="1200" b="1" smtClean="0">
                <a:latin typeface="Verdana" pitchFamily="34" charset="0"/>
                <a:ea typeface="굴림" charset="-127"/>
              </a:rPr>
              <a:t>longjmp(jmpbuffer, 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		/* rest of processing for this command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smtClean="0">
                <a:latin typeface="Verdana" pitchFamily="34" charset="0"/>
                <a:ea typeface="굴림" charset="-127"/>
              </a:rPr>
              <a:t>}</a:t>
            </a:r>
            <a:endParaRPr lang="ko-KR" altLang="en-US" sz="1600" smtClean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600" smtClean="0">
                <a:latin typeface="Courier New" pitchFamily="49" charset="0"/>
                <a:ea typeface="굴림" charset="-127"/>
              </a:rPr>
              <a:t>setjmp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3600" smtClean="0">
                <a:latin typeface="Courier New" pitchFamily="49" charset="0"/>
                <a:ea typeface="굴림" charset="-127"/>
              </a:rPr>
              <a:t>longjmp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Functions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47788"/>
            <a:ext cx="7772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What are the states of the automatic vars and register vars in the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main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function? </a:t>
            </a:r>
          </a:p>
          <a:p>
            <a:pPr lvl="1"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Rolled back or left alone? The answer is </a:t>
            </a:r>
            <a:r>
              <a:rPr lang="en-US" altLang="ko-KR" sz="1800" smtClean="0">
                <a:latin typeface="Arial" charset="0"/>
                <a:ea typeface="굴림" charset="-127"/>
              </a:rPr>
              <a:t>“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indeterminate.</a:t>
            </a:r>
            <a:r>
              <a:rPr lang="en-US" altLang="ko-KR" sz="1800" smtClean="0">
                <a:latin typeface="Arial" charset="0"/>
                <a:ea typeface="굴림" charset="-127"/>
              </a:rPr>
              <a:t>”</a:t>
            </a:r>
            <a:endParaRPr lang="en-US" altLang="ko-KR" sz="1800" smtClean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If you don</a:t>
            </a:r>
            <a:r>
              <a:rPr lang="en-US" altLang="ko-KR" sz="1800" smtClean="0">
                <a:latin typeface="Arial" charset="0"/>
                <a:ea typeface="굴림" charset="-127"/>
              </a:rPr>
              <a:t>’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t want your automatic var rolled back, define it with the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volatile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attribute. If you want it </a:t>
            </a:r>
            <a:r>
              <a:rPr lang="en-US" altLang="ko-KR" sz="1800" smtClean="0">
                <a:latin typeface="Arial" charset="0"/>
                <a:ea typeface="굴림" charset="-127"/>
              </a:rPr>
              <a:t>“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left alone</a:t>
            </a:r>
            <a:r>
              <a:rPr lang="en-US" altLang="ko-KR" sz="1800" smtClean="0">
                <a:latin typeface="Arial" charset="0"/>
                <a:ea typeface="굴림" charset="-127"/>
              </a:rPr>
              <a:t>”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declare it global or static.</a:t>
            </a:r>
          </a:p>
          <a:p>
            <a:pPr lvl="1">
              <a:lnSpc>
                <a:spcPct val="80000"/>
              </a:lnSpc>
            </a:pPr>
            <a:endParaRPr lang="en-US" altLang="ko-KR" sz="7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2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  <a:hlinkClick r:id="rId3" action="ppaction://hlinkfile"/>
              </a:rPr>
              <a:t>Program 7.13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on a system with vars in registers rolled back and vars in memory left alone.</a:t>
            </a:r>
          </a:p>
          <a:p>
            <a:pPr>
              <a:lnSpc>
                <a:spcPct val="80000"/>
              </a:lnSpc>
            </a:pPr>
            <a:endParaRPr lang="en-US" altLang="ko-KR" sz="600" smtClean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b="1" smtClean="0">
                <a:latin typeface="Helvetica" pitchFamily="34" charset="0"/>
                <a:ea typeface="굴림" charset="-127"/>
              </a:rPr>
              <a:t>$ cc testjmp.c; ./a.out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elvetica" pitchFamily="34" charset="0"/>
                <a:ea typeface="굴림" charset="-127"/>
              </a:rPr>
              <a:t>in f1():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elvetica" pitchFamily="34" charset="0"/>
                <a:ea typeface="굴림" charset="-127"/>
              </a:rPr>
              <a:t>globval = 95, autoval = 96, regival = 97, volaval = 98, statval = 99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elvetica" pitchFamily="34" charset="0"/>
                <a:ea typeface="굴림" charset="-127"/>
              </a:rPr>
              <a:t>after longjmp: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elvetica" pitchFamily="34" charset="0"/>
                <a:ea typeface="굴림" charset="-127"/>
              </a:rPr>
              <a:t>globval = 95, autoval = 96, regival = 97, volaval = 98, statval = 99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b="1" smtClean="0">
                <a:latin typeface="Helvetica" pitchFamily="34" charset="0"/>
                <a:ea typeface="굴림" charset="-127"/>
              </a:rPr>
              <a:t>$ cc –O testjmp.c; ./a.out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elvetica" pitchFamily="34" charset="0"/>
                <a:ea typeface="굴림" charset="-127"/>
              </a:rPr>
              <a:t>in f1():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elvetica" pitchFamily="34" charset="0"/>
                <a:ea typeface="굴림" charset="-127"/>
              </a:rPr>
              <a:t>globval = 95, autoval = 96, regival = 97, volaval = 98, statval = 99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elvetica" pitchFamily="34" charset="0"/>
                <a:ea typeface="굴림" charset="-127"/>
              </a:rPr>
              <a:t>after longjmp: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elvetica" pitchFamily="34" charset="0"/>
                <a:ea typeface="굴림" charset="-127"/>
              </a:rPr>
              <a:t>globval = 95, autoval = 2, regival = 3, volaval = 98, statval = 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600" smtClean="0">
                <a:latin typeface="Courier New" pitchFamily="49" charset="0"/>
                <a:ea typeface="굴림" charset="-127"/>
              </a:rPr>
              <a:t>setjmp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3600" smtClean="0">
                <a:latin typeface="Courier New" pitchFamily="49" charset="0"/>
                <a:ea typeface="굴림" charset="-127"/>
              </a:rPr>
              <a:t>longjmp</a:t>
            </a:r>
            <a:r>
              <a:rPr lang="en-US" altLang="ko-KR" sz="3600" smtClean="0">
                <a:latin typeface="Verdana" pitchFamily="34" charset="0"/>
                <a:ea typeface="굴림" charset="-127"/>
              </a:rPr>
              <a:t> Functions</a:t>
            </a:r>
          </a:p>
        </p:txBody>
      </p:sp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323850" y="1268413"/>
            <a:ext cx="4248150" cy="49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Arial" charset="0"/>
              </a:rPr>
              <a:t>#include "apue.h"</a:t>
            </a:r>
          </a:p>
          <a:p>
            <a:r>
              <a:rPr lang="en-US" altLang="ko-KR" sz="1400">
                <a:latin typeface="Arial" charset="0"/>
              </a:rPr>
              <a:t>#include &lt;setjmp.h&gt;</a:t>
            </a:r>
          </a:p>
          <a:p>
            <a:r>
              <a:rPr lang="en-US" altLang="ko-KR" sz="1400">
                <a:latin typeface="Arial" charset="0"/>
              </a:rPr>
              <a:t>static void f1(int, int, int, int);</a:t>
            </a:r>
          </a:p>
          <a:p>
            <a:r>
              <a:rPr lang="en-US" altLang="ko-KR" sz="1400">
                <a:latin typeface="Arial" charset="0"/>
              </a:rPr>
              <a:t>static void f2(void);</a:t>
            </a:r>
          </a:p>
          <a:p>
            <a:r>
              <a:rPr lang="en-US" altLang="ko-KR" sz="1400">
                <a:latin typeface="Arial" charset="0"/>
              </a:rPr>
              <a:t>static jmp_buf jmpbuffer;</a:t>
            </a:r>
          </a:p>
          <a:p>
            <a:r>
              <a:rPr lang="en-US" altLang="ko-KR" sz="1400">
                <a:latin typeface="Arial" charset="0"/>
              </a:rPr>
              <a:t>static int globval;</a:t>
            </a:r>
          </a:p>
          <a:p>
            <a:r>
              <a:rPr lang="en-US" altLang="ko-KR" sz="1400">
                <a:latin typeface="Arial" charset="0"/>
              </a:rPr>
              <a:t>int main(void)</a:t>
            </a:r>
          </a:p>
          <a:p>
            <a:r>
              <a:rPr lang="en-US" altLang="ko-KR" sz="1400">
                <a:latin typeface="Arial" charset="0"/>
              </a:rPr>
              <a:t>{</a:t>
            </a:r>
          </a:p>
          <a:p>
            <a:r>
              <a:rPr lang="en-US" altLang="ko-KR" sz="1400">
                <a:latin typeface="Arial" charset="0"/>
              </a:rPr>
              <a:t>    int autoval;</a:t>
            </a:r>
          </a:p>
          <a:p>
            <a:r>
              <a:rPr lang="en-US" altLang="ko-KR" sz="1400">
                <a:latin typeface="Arial" charset="0"/>
              </a:rPr>
              <a:t>    register int regival;</a:t>
            </a:r>
          </a:p>
          <a:p>
            <a:r>
              <a:rPr lang="en-US" altLang="ko-KR" sz="1400">
                <a:latin typeface="Arial" charset="0"/>
              </a:rPr>
              <a:t>    volatile int volaval;</a:t>
            </a:r>
          </a:p>
          <a:p>
            <a:r>
              <a:rPr lang="en-US" altLang="ko-KR" sz="1400">
                <a:latin typeface="Arial" charset="0"/>
              </a:rPr>
              <a:t>    static int statval;</a:t>
            </a:r>
          </a:p>
          <a:p>
            <a:r>
              <a:rPr lang="en-US" altLang="ko-KR" sz="1400">
                <a:latin typeface="Arial" charset="0"/>
              </a:rPr>
              <a:t>    globval = 1; autoval = 2; regival = 3; volaval = 4;</a:t>
            </a:r>
          </a:p>
          <a:p>
            <a:r>
              <a:rPr lang="en-US" altLang="ko-KR" sz="1400">
                <a:latin typeface="Arial" charset="0"/>
              </a:rPr>
              <a:t>    statval = 5;</a:t>
            </a:r>
          </a:p>
          <a:p>
            <a:r>
              <a:rPr lang="en-US" altLang="ko-KR" sz="1400">
                <a:latin typeface="Arial" charset="0"/>
              </a:rPr>
              <a:t>    </a:t>
            </a:r>
          </a:p>
          <a:p>
            <a:r>
              <a:rPr lang="en-US" altLang="ko-KR" sz="1400">
                <a:latin typeface="Arial" charset="0"/>
              </a:rPr>
              <a:t>    if (setjmp(jmpbuffer) != 0) {</a:t>
            </a:r>
          </a:p>
          <a:p>
            <a:r>
              <a:rPr lang="en-US" altLang="ko-KR" sz="1400">
                <a:latin typeface="Arial" charset="0"/>
              </a:rPr>
              <a:t>        printf("after longjmp:\n");</a:t>
            </a:r>
          </a:p>
          <a:p>
            <a:r>
              <a:rPr lang="en-US" altLang="ko-KR" sz="1400">
                <a:latin typeface="Arial" charset="0"/>
              </a:rPr>
              <a:t>        printf("globval = %d, autoval = %d, </a:t>
            </a:r>
          </a:p>
          <a:p>
            <a:r>
              <a:rPr lang="en-US" altLang="ko-KR" sz="1400">
                <a:latin typeface="Arial" charset="0"/>
              </a:rPr>
              <a:t>                   regival = %d, volaval = %d, </a:t>
            </a:r>
          </a:p>
          <a:p>
            <a:r>
              <a:rPr lang="en-US" altLang="ko-KR" sz="1400">
                <a:latin typeface="Arial" charset="0"/>
              </a:rPr>
              <a:t>                   statval = %d\n", globval, autoval,</a:t>
            </a:r>
          </a:p>
          <a:p>
            <a:r>
              <a:rPr lang="en-US" altLang="ko-KR" sz="1400">
                <a:latin typeface="Arial" charset="0"/>
              </a:rPr>
              <a:t>                   regival, volaval, statval);</a:t>
            </a:r>
          </a:p>
          <a:p>
            <a:r>
              <a:rPr lang="en-US" altLang="ko-KR" sz="1400">
                <a:latin typeface="Arial" charset="0"/>
              </a:rPr>
              <a:t>        exit(0);</a:t>
            </a:r>
          </a:p>
          <a:p>
            <a:r>
              <a:rPr lang="en-US" altLang="ko-KR" sz="1400">
                <a:latin typeface="Arial" charset="0"/>
              </a:rPr>
              <a:t>    }</a:t>
            </a:r>
          </a:p>
        </p:txBody>
      </p:sp>
      <p:sp>
        <p:nvSpPr>
          <p:cNvPr id="122883" name="Text Box 6"/>
          <p:cNvSpPr txBox="1">
            <a:spLocks noChangeArrowheads="1"/>
          </p:cNvSpPr>
          <p:nvPr/>
        </p:nvSpPr>
        <p:spPr bwMode="auto">
          <a:xfrm>
            <a:off x="4645025" y="1268413"/>
            <a:ext cx="4464050" cy="456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Arial" charset="0"/>
              </a:rPr>
              <a:t>/* Change variables after setjmp, but before longjmp.*/</a:t>
            </a:r>
          </a:p>
          <a:p>
            <a:r>
              <a:rPr lang="en-US" altLang="ko-KR" sz="1400">
                <a:latin typeface="Arial" charset="0"/>
              </a:rPr>
              <a:t>    globval = 95; autoval = 96; regival = 97; </a:t>
            </a:r>
          </a:p>
          <a:p>
            <a:r>
              <a:rPr lang="en-US" altLang="ko-KR" sz="1400">
                <a:latin typeface="Arial" charset="0"/>
              </a:rPr>
              <a:t>    volaval = 98; statval = 99;</a:t>
            </a:r>
          </a:p>
          <a:p>
            <a:endParaRPr lang="en-US" altLang="ko-KR" sz="1400">
              <a:latin typeface="Arial" charset="0"/>
            </a:endParaRPr>
          </a:p>
          <a:p>
            <a:r>
              <a:rPr lang="en-US" altLang="ko-KR" sz="1400">
                <a:latin typeface="Arial" charset="0"/>
              </a:rPr>
              <a:t>    /* never returns */</a:t>
            </a:r>
          </a:p>
          <a:p>
            <a:r>
              <a:rPr lang="en-US" altLang="ko-KR" sz="1400">
                <a:latin typeface="Arial" charset="0"/>
              </a:rPr>
              <a:t>    f1(autoval, regival, volaval, statval); </a:t>
            </a:r>
          </a:p>
          <a:p>
            <a:r>
              <a:rPr lang="en-US" altLang="ko-KR" sz="1400">
                <a:latin typeface="Arial" charset="0"/>
              </a:rPr>
              <a:t>    exit(0);</a:t>
            </a:r>
          </a:p>
          <a:p>
            <a:r>
              <a:rPr lang="en-US" altLang="ko-KR" sz="1400">
                <a:latin typeface="Arial" charset="0"/>
              </a:rPr>
              <a:t>}</a:t>
            </a:r>
          </a:p>
          <a:p>
            <a:endParaRPr lang="en-US" altLang="ko-KR" sz="1400">
              <a:latin typeface="Arial" charset="0"/>
            </a:endParaRPr>
          </a:p>
          <a:p>
            <a:r>
              <a:rPr lang="en-US" altLang="ko-KR" sz="1400">
                <a:latin typeface="Arial" charset="0"/>
              </a:rPr>
              <a:t>static void f1(int i, int j, int k, int l)</a:t>
            </a:r>
          </a:p>
          <a:p>
            <a:r>
              <a:rPr lang="en-US" altLang="ko-KR" sz="1400">
                <a:latin typeface="Arial" charset="0"/>
              </a:rPr>
              <a:t>{</a:t>
            </a:r>
          </a:p>
          <a:p>
            <a:r>
              <a:rPr lang="en-US" altLang="ko-KR" sz="1400">
                <a:latin typeface="Arial" charset="0"/>
              </a:rPr>
              <a:t>    printf("in f1():\n");</a:t>
            </a:r>
          </a:p>
          <a:p>
            <a:r>
              <a:rPr lang="en-US" altLang="ko-KR" sz="1400">
                <a:latin typeface="Arial" charset="0"/>
              </a:rPr>
              <a:t>    printf("globval = %d, autoval = %d, regival = %d,</a:t>
            </a:r>
          </a:p>
          <a:p>
            <a:r>
              <a:rPr lang="en-US" altLang="ko-KR" sz="1400">
                <a:latin typeface="Arial" charset="0"/>
              </a:rPr>
              <a:t>              volaval = %d, statval = %d\n", </a:t>
            </a:r>
          </a:p>
          <a:p>
            <a:r>
              <a:rPr lang="en-US" altLang="ko-KR" sz="1400">
                <a:latin typeface="Arial" charset="0"/>
              </a:rPr>
              <a:t>              globval, i, j, k, l);</a:t>
            </a:r>
          </a:p>
          <a:p>
            <a:r>
              <a:rPr lang="en-US" altLang="ko-KR" sz="1400">
                <a:latin typeface="Arial" charset="0"/>
              </a:rPr>
              <a:t>    f2();</a:t>
            </a:r>
          </a:p>
          <a:p>
            <a:r>
              <a:rPr lang="en-US" altLang="ko-KR" sz="1400">
                <a:latin typeface="Arial" charset="0"/>
              </a:rPr>
              <a:t>}</a:t>
            </a:r>
          </a:p>
          <a:p>
            <a:r>
              <a:rPr lang="en-US" altLang="ko-KR" sz="1400">
                <a:latin typeface="Arial" charset="0"/>
              </a:rPr>
              <a:t>static void f2(void)</a:t>
            </a:r>
          </a:p>
          <a:p>
            <a:r>
              <a:rPr lang="en-US" altLang="ko-KR" sz="1400">
                <a:latin typeface="Arial" charset="0"/>
              </a:rPr>
              <a:t>{</a:t>
            </a:r>
          </a:p>
          <a:p>
            <a:r>
              <a:rPr lang="en-US" altLang="ko-KR" sz="1400">
                <a:latin typeface="Arial" charset="0"/>
              </a:rPr>
              <a:t>    longjmp(jmpbuffer, 1);</a:t>
            </a:r>
          </a:p>
          <a:p>
            <a:r>
              <a:rPr lang="en-US" altLang="ko-KR" sz="1400">
                <a:latin typeface="Arial" charset="0"/>
              </a:rPr>
              <a:t>}</a:t>
            </a:r>
            <a:endParaRPr lang="ko-KR" alt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getrlimit</a:t>
            </a:r>
            <a:r>
              <a:rPr lang="en-US" altLang="ko-KR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setrlimit</a:t>
            </a:r>
            <a:endParaRPr lang="en-US" altLang="ko-KR" smtClean="0">
              <a:latin typeface="Verdana" pitchFamily="34" charset="0"/>
              <a:ea typeface="굴림" charset="-127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11288"/>
            <a:ext cx="8229600" cy="49133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&lt;sys/time.h&gt;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&lt;sys/resource.h&gt;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getrlimit(int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resource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struct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rlimit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rlptr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setrlimit(int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resource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struct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rlimit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rlptr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struct rlimit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 rlim_t rlim_cur; /* soft limit: current limit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 rlim_t rlim_max; /* hard limit: max value for rlim_cur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i="1" smtClean="0">
                <a:latin typeface="Courier New" pitchFamily="49" charset="0"/>
                <a:ea typeface="굴림" charset="-127"/>
              </a:rPr>
              <a:t>resource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: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RLIMIT_AS, RLIMIT_CORE, RLIMIT_CPU, RLIMIT_DATA, RLIMIT_FSIZE, RLIMIT_LOCKS, RLIMIT_MEMLOCK, RLIMIT_NOFILE, RLIMIT_NPROC, RLIMIT_RSS, RLIMIT_SBSIZE, RLIMIT_STACK, RLIMIT_VMEM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ko-KR" sz="18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latin typeface="Verdana" pitchFamily="34" charset="0"/>
                <a:ea typeface="굴림" charset="-127"/>
              </a:rPr>
              <a:t>The resource limits for a process are established by process 0 on boot and then inherited by each successive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ea typeface="굴림" charset="-127"/>
              </a:rPr>
              <a:t>Program Execution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371600"/>
            <a:ext cx="7046912" cy="4876800"/>
          </a:xfrm>
        </p:spPr>
        <p:txBody>
          <a:bodyPr/>
          <a:lstStyle/>
          <a:p>
            <a:r>
              <a:rPr lang="en-US" altLang="ko-KR" sz="2000" smtClean="0">
                <a:latin typeface="Courier New" pitchFamily="49" charset="0"/>
                <a:ea typeface="굴림" charset="-127"/>
              </a:rPr>
              <a:t>int main(int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args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char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argv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[])</a:t>
            </a:r>
          </a:p>
          <a:p>
            <a:r>
              <a:rPr lang="en-US" altLang="ko-KR" sz="2000" smtClean="0">
                <a:latin typeface="Verdana" pitchFamily="34" charset="0"/>
                <a:ea typeface="굴림" charset="-127"/>
              </a:rPr>
              <a:t>When executed by the kernel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exec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, a special start-up routine sets up things, including the command-line arguments, so that the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main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function can be called.</a:t>
            </a:r>
          </a:p>
          <a:p>
            <a:r>
              <a:rPr lang="en-US" altLang="ko-KR" sz="2000" smtClean="0">
                <a:latin typeface="Verdana" pitchFamily="34" charset="0"/>
                <a:ea typeface="굴림" charset="-127"/>
              </a:rPr>
              <a:t>The start-up routine may look like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…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exit( main(argc, argv) 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…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900" smtClean="0">
              <a:latin typeface="Courier New" pitchFamily="49" charset="0"/>
              <a:ea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Five ways for a process to terminate</a:t>
            </a:r>
          </a:p>
          <a:p>
            <a:pPr lvl="1">
              <a:spcBef>
                <a:spcPct val="0"/>
              </a:spcBef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Normal termination: return from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main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calling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and calling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_exit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or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_Exit</a:t>
            </a:r>
            <a:endParaRPr lang="en-US" altLang="ko-KR" sz="1800" smtClean="0">
              <a:latin typeface="Verdana" pitchFamily="34" charset="0"/>
              <a:ea typeface="굴림" charset="-127"/>
            </a:endParaRPr>
          </a:p>
          <a:p>
            <a:pPr lvl="1">
              <a:spcBef>
                <a:spcPct val="0"/>
              </a:spcBef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Abnormal termination: calling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abort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and terminated by a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ea typeface="굴림" charset="-127"/>
              </a:rPr>
              <a:t>Process Termination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7450" y="1341438"/>
            <a:ext cx="7580313" cy="4876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&lt;stdlib.h&gt;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void exit(int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status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void _Exit(int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status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void _exit(int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status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r>
              <a:rPr lang="en-US" altLang="ko-KR" sz="200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performs certain cleanup processing and then returns to the kernel, while _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exit/_Exit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returns to the kernel immediately.</a:t>
            </a:r>
          </a:p>
          <a:p>
            <a:pPr lvl="1"/>
            <a:r>
              <a:rPr lang="en-US" altLang="ko-KR" sz="1800" smtClean="0">
                <a:latin typeface="Verdana" pitchFamily="34" charset="0"/>
                <a:ea typeface="굴림" charset="-127"/>
              </a:rPr>
              <a:t>In the case of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fclose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is called for all open streams.</a:t>
            </a:r>
          </a:p>
          <a:p>
            <a:r>
              <a:rPr lang="en-US" altLang="ko-KR" sz="2000" smtClean="0">
                <a:latin typeface="Verdana" pitchFamily="34" charset="0"/>
                <a:ea typeface="굴림" charset="-127"/>
              </a:rPr>
              <a:t>The exit status is undefined if</a:t>
            </a:r>
          </a:p>
          <a:p>
            <a:pPr lvl="1"/>
            <a:r>
              <a:rPr lang="en-US" altLang="ko-KR" sz="1800" smtClean="0">
                <a:latin typeface="Verdana" pitchFamily="34" charset="0"/>
                <a:ea typeface="굴림" charset="-127"/>
              </a:rPr>
              <a:t>Any of these functions is called without an exit status,</a:t>
            </a:r>
          </a:p>
          <a:p>
            <a:pPr lvl="1"/>
            <a:r>
              <a:rPr lang="en-US" altLang="ko-KR" sz="1800" smtClean="0">
                <a:latin typeface="Courier New" pitchFamily="49" charset="0"/>
                <a:ea typeface="굴림" charset="-127"/>
              </a:rPr>
              <a:t>main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does a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return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without a return value, or</a:t>
            </a:r>
          </a:p>
          <a:p>
            <a:pPr lvl="1"/>
            <a:r>
              <a:rPr lang="en-US" altLang="ko-KR" sz="1800" smtClean="0">
                <a:latin typeface="Courier New" pitchFamily="49" charset="0"/>
                <a:ea typeface="굴림" charset="-127"/>
              </a:rPr>
              <a:t>main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is not declared to return an integer.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66713"/>
            <a:ext cx="7793037" cy="928687"/>
          </a:xfrm>
        </p:spPr>
        <p:txBody>
          <a:bodyPr/>
          <a:lstStyle/>
          <a:p>
            <a:r>
              <a:rPr lang="en-US" altLang="ko-KR" sz="4000" smtClean="0">
                <a:latin typeface="Verdana" pitchFamily="34" charset="0"/>
                <a:ea typeface="굴림" charset="-127"/>
              </a:rPr>
              <a:t>How a C Program is Started </a:t>
            </a:r>
            <a:br>
              <a:rPr lang="en-US" altLang="ko-KR" sz="4000" smtClean="0">
                <a:latin typeface="Verdana" pitchFamily="34" charset="0"/>
                <a:ea typeface="굴림" charset="-127"/>
              </a:rPr>
            </a:br>
            <a:r>
              <a:rPr lang="en-US" altLang="ko-KR" sz="4000" smtClean="0">
                <a:latin typeface="Verdana" pitchFamily="34" charset="0"/>
                <a:ea typeface="굴림" charset="-127"/>
              </a:rPr>
              <a:t>and Terminated</a:t>
            </a:r>
          </a:p>
        </p:txBody>
      </p:sp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4343400" y="2971800"/>
            <a:ext cx="785813" cy="527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exit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function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2284413" y="4054475"/>
            <a:ext cx="900112" cy="527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C start-up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routine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2286000" y="3048000"/>
            <a:ext cx="898525" cy="527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main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function</a:t>
            </a:r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2286000" y="2057400"/>
            <a:ext cx="900113" cy="527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user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function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172200" y="2133600"/>
            <a:ext cx="1131888" cy="314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exit handler</a:t>
            </a:r>
          </a:p>
        </p:txBody>
      </p:sp>
      <p:sp>
        <p:nvSpPr>
          <p:cNvPr id="86023" name="Text Box 8"/>
          <p:cNvSpPr txBox="1">
            <a:spLocks noChangeArrowheads="1"/>
          </p:cNvSpPr>
          <p:nvPr/>
        </p:nvSpPr>
        <p:spPr bwMode="auto">
          <a:xfrm>
            <a:off x="6172200" y="2886075"/>
            <a:ext cx="1131888" cy="314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exit handler</a:t>
            </a:r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6183313" y="3816350"/>
            <a:ext cx="1131887" cy="527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Standard I/O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cleanup</a:t>
            </a:r>
          </a:p>
        </p:txBody>
      </p:sp>
      <p:sp>
        <p:nvSpPr>
          <p:cNvPr id="86025" name="Text Box 10"/>
          <p:cNvSpPr txBox="1">
            <a:spLocks noChangeArrowheads="1"/>
          </p:cNvSpPr>
          <p:nvPr/>
        </p:nvSpPr>
        <p:spPr bwMode="auto">
          <a:xfrm>
            <a:off x="6453188" y="235902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>
                <a:latin typeface="Times New Roman" pitchFamily="18" charset="0"/>
                <a:ea typeface="굴림" charset="-127"/>
              </a:rPr>
              <a:t>. . .</a:t>
            </a:r>
          </a:p>
        </p:txBody>
      </p:sp>
      <p:sp>
        <p:nvSpPr>
          <p:cNvPr id="86026" name="Line 11"/>
          <p:cNvSpPr>
            <a:spLocks noChangeShapeType="1"/>
          </p:cNvSpPr>
          <p:nvPr/>
        </p:nvSpPr>
        <p:spPr bwMode="auto">
          <a:xfrm flipV="1">
            <a:off x="5121275" y="2211388"/>
            <a:ext cx="1033463" cy="836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27" name="Line 12"/>
          <p:cNvSpPr>
            <a:spLocks noChangeShapeType="1"/>
          </p:cNvSpPr>
          <p:nvPr/>
        </p:nvSpPr>
        <p:spPr bwMode="auto">
          <a:xfrm flipH="1">
            <a:off x="5146675" y="2298700"/>
            <a:ext cx="992188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28" name="Line 13"/>
          <p:cNvSpPr>
            <a:spLocks noChangeShapeType="1"/>
          </p:cNvSpPr>
          <p:nvPr/>
        </p:nvSpPr>
        <p:spPr bwMode="auto">
          <a:xfrm flipV="1">
            <a:off x="5121275" y="2968625"/>
            <a:ext cx="1033463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29" name="Line 14"/>
          <p:cNvSpPr>
            <a:spLocks noChangeShapeType="1"/>
          </p:cNvSpPr>
          <p:nvPr/>
        </p:nvSpPr>
        <p:spPr bwMode="auto">
          <a:xfrm flipH="1">
            <a:off x="5146675" y="3055938"/>
            <a:ext cx="100965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0" name="Line 15"/>
          <p:cNvSpPr>
            <a:spLocks noChangeShapeType="1"/>
          </p:cNvSpPr>
          <p:nvPr/>
        </p:nvSpPr>
        <p:spPr bwMode="auto">
          <a:xfrm>
            <a:off x="5121275" y="3352800"/>
            <a:ext cx="1050925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1" name="Line 16"/>
          <p:cNvSpPr>
            <a:spLocks noChangeShapeType="1"/>
          </p:cNvSpPr>
          <p:nvPr/>
        </p:nvSpPr>
        <p:spPr bwMode="auto">
          <a:xfrm flipH="1" flipV="1">
            <a:off x="5111750" y="3408363"/>
            <a:ext cx="107156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2" name="Line 17"/>
          <p:cNvSpPr>
            <a:spLocks noChangeShapeType="1"/>
          </p:cNvSpPr>
          <p:nvPr/>
        </p:nvSpPr>
        <p:spPr bwMode="auto">
          <a:xfrm>
            <a:off x="2592388" y="26035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3" name="Line 18"/>
          <p:cNvSpPr>
            <a:spLocks noChangeShapeType="1"/>
          </p:cNvSpPr>
          <p:nvPr/>
        </p:nvSpPr>
        <p:spPr bwMode="auto">
          <a:xfrm>
            <a:off x="2614613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4" name="Line 19"/>
          <p:cNvSpPr>
            <a:spLocks noChangeShapeType="1"/>
          </p:cNvSpPr>
          <p:nvPr/>
        </p:nvSpPr>
        <p:spPr bwMode="auto">
          <a:xfrm flipV="1">
            <a:off x="2798763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5" name="Line 20"/>
          <p:cNvSpPr>
            <a:spLocks noChangeShapeType="1"/>
          </p:cNvSpPr>
          <p:nvPr/>
        </p:nvSpPr>
        <p:spPr bwMode="auto">
          <a:xfrm flipV="1">
            <a:off x="2790825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6" name="Line 21"/>
          <p:cNvSpPr>
            <a:spLocks noChangeShapeType="1"/>
          </p:cNvSpPr>
          <p:nvPr/>
        </p:nvSpPr>
        <p:spPr bwMode="auto">
          <a:xfrm>
            <a:off x="3187700" y="2316163"/>
            <a:ext cx="1131888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7" name="Line 22"/>
          <p:cNvSpPr>
            <a:spLocks noChangeShapeType="1"/>
          </p:cNvSpPr>
          <p:nvPr/>
        </p:nvSpPr>
        <p:spPr bwMode="auto">
          <a:xfrm flipV="1">
            <a:off x="3200400" y="3251200"/>
            <a:ext cx="1127125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8" name="Line 23"/>
          <p:cNvSpPr>
            <a:spLocks noChangeShapeType="1"/>
          </p:cNvSpPr>
          <p:nvPr/>
        </p:nvSpPr>
        <p:spPr bwMode="auto">
          <a:xfrm flipV="1">
            <a:off x="3200400" y="3352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39" name="Rectangle 24"/>
          <p:cNvSpPr>
            <a:spLocks noChangeArrowheads="1"/>
          </p:cNvSpPr>
          <p:nvPr/>
        </p:nvSpPr>
        <p:spPr bwMode="auto">
          <a:xfrm>
            <a:off x="1981200" y="1752600"/>
            <a:ext cx="5629275" cy="31369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40" name="Rectangle 25"/>
          <p:cNvSpPr>
            <a:spLocks noChangeArrowheads="1"/>
          </p:cNvSpPr>
          <p:nvPr/>
        </p:nvSpPr>
        <p:spPr bwMode="auto">
          <a:xfrm>
            <a:off x="1143000" y="5181600"/>
            <a:ext cx="7086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41" name="Text Box 26"/>
          <p:cNvSpPr txBox="1">
            <a:spLocks noChangeArrowheads="1"/>
          </p:cNvSpPr>
          <p:nvPr/>
        </p:nvSpPr>
        <p:spPr bwMode="auto">
          <a:xfrm>
            <a:off x="4532313" y="528478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latin typeface="Times New Roman" pitchFamily="18" charset="0"/>
                <a:ea typeface="굴림" charset="-127"/>
              </a:rPr>
              <a:t>Kernel</a:t>
            </a:r>
          </a:p>
        </p:txBody>
      </p:sp>
      <p:sp>
        <p:nvSpPr>
          <p:cNvPr id="86042" name="Line 27"/>
          <p:cNvSpPr>
            <a:spLocks noChangeShapeType="1"/>
          </p:cNvSpPr>
          <p:nvPr/>
        </p:nvSpPr>
        <p:spPr bwMode="auto">
          <a:xfrm flipH="1">
            <a:off x="1371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43" name="Line 28"/>
          <p:cNvSpPr>
            <a:spLocks noChangeShapeType="1"/>
          </p:cNvSpPr>
          <p:nvPr/>
        </p:nvSpPr>
        <p:spPr bwMode="auto">
          <a:xfrm flipH="1">
            <a:off x="1752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44" name="Text Box 29"/>
          <p:cNvSpPr txBox="1">
            <a:spLocks noChangeArrowheads="1"/>
          </p:cNvSpPr>
          <p:nvPr/>
        </p:nvSpPr>
        <p:spPr bwMode="auto">
          <a:xfrm>
            <a:off x="1412875" y="1665288"/>
            <a:ext cx="584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>
                <a:latin typeface="Times New Roman" pitchFamily="18" charset="0"/>
                <a:ea typeface="굴림" charset="-127"/>
              </a:rPr>
              <a:t>_exit </a:t>
            </a:r>
          </a:p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>
                <a:latin typeface="Times New Roman" pitchFamily="18" charset="0"/>
                <a:ea typeface="굴림" charset="-127"/>
              </a:rPr>
              <a:t>or</a:t>
            </a:r>
          </a:p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>
                <a:latin typeface="Times New Roman" pitchFamily="18" charset="0"/>
                <a:ea typeface="굴림" charset="-127"/>
              </a:rPr>
              <a:t>_Exit</a:t>
            </a:r>
          </a:p>
        </p:txBody>
      </p:sp>
      <p:sp>
        <p:nvSpPr>
          <p:cNvPr id="86045" name="Line 30"/>
          <p:cNvSpPr>
            <a:spLocks noChangeShapeType="1"/>
          </p:cNvSpPr>
          <p:nvPr/>
        </p:nvSpPr>
        <p:spPr bwMode="auto">
          <a:xfrm>
            <a:off x="1752600" y="3352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46" name="Line 31"/>
          <p:cNvSpPr>
            <a:spLocks noChangeShapeType="1"/>
          </p:cNvSpPr>
          <p:nvPr/>
        </p:nvSpPr>
        <p:spPr bwMode="auto">
          <a:xfrm>
            <a:off x="1371600" y="2286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47" name="Line 32"/>
          <p:cNvSpPr>
            <a:spLocks noChangeShapeType="1"/>
          </p:cNvSpPr>
          <p:nvPr/>
        </p:nvSpPr>
        <p:spPr bwMode="auto">
          <a:xfrm flipV="1">
            <a:off x="2719388" y="4595813"/>
            <a:ext cx="0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48" name="Line 33"/>
          <p:cNvSpPr>
            <a:spLocks noChangeShapeType="1"/>
          </p:cNvSpPr>
          <p:nvPr/>
        </p:nvSpPr>
        <p:spPr bwMode="auto">
          <a:xfrm>
            <a:off x="4724400" y="3505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49" name="Text Box 34"/>
          <p:cNvSpPr txBox="1">
            <a:spLocks noChangeArrowheads="1"/>
          </p:cNvSpPr>
          <p:nvPr/>
        </p:nvSpPr>
        <p:spPr bwMode="auto">
          <a:xfrm>
            <a:off x="7632700" y="3055938"/>
            <a:ext cx="7191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user 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process</a:t>
            </a:r>
          </a:p>
        </p:txBody>
      </p:sp>
      <p:sp>
        <p:nvSpPr>
          <p:cNvPr id="86050" name="Text Box 35"/>
          <p:cNvSpPr txBox="1">
            <a:spLocks noChangeArrowheads="1"/>
          </p:cNvSpPr>
          <p:nvPr/>
        </p:nvSpPr>
        <p:spPr bwMode="auto">
          <a:xfrm>
            <a:off x="2659063" y="4811713"/>
            <a:ext cx="511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exec</a:t>
            </a:r>
          </a:p>
        </p:txBody>
      </p:sp>
      <p:sp>
        <p:nvSpPr>
          <p:cNvPr id="86051" name="Text Box 36"/>
          <p:cNvSpPr txBox="1">
            <a:spLocks noChangeArrowheads="1"/>
          </p:cNvSpPr>
          <p:nvPr/>
        </p:nvSpPr>
        <p:spPr bwMode="auto">
          <a:xfrm rot="-2267553">
            <a:off x="5410200" y="234632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call</a:t>
            </a:r>
          </a:p>
        </p:txBody>
      </p:sp>
      <p:sp>
        <p:nvSpPr>
          <p:cNvPr id="86052" name="Text Box 37"/>
          <p:cNvSpPr txBox="1">
            <a:spLocks noChangeArrowheads="1"/>
          </p:cNvSpPr>
          <p:nvPr/>
        </p:nvSpPr>
        <p:spPr bwMode="auto">
          <a:xfrm rot="-2233769">
            <a:off x="5511800" y="2486025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return</a:t>
            </a:r>
          </a:p>
        </p:txBody>
      </p:sp>
      <p:sp>
        <p:nvSpPr>
          <p:cNvPr id="86053" name="Text Box 38"/>
          <p:cNvSpPr txBox="1">
            <a:spLocks noChangeArrowheads="1"/>
          </p:cNvSpPr>
          <p:nvPr/>
        </p:nvSpPr>
        <p:spPr bwMode="auto">
          <a:xfrm rot="-665302">
            <a:off x="5414963" y="283527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call</a:t>
            </a:r>
          </a:p>
        </p:txBody>
      </p:sp>
      <p:sp>
        <p:nvSpPr>
          <p:cNvPr id="86054" name="Text Box 39"/>
          <p:cNvSpPr txBox="1">
            <a:spLocks noChangeArrowheads="1"/>
          </p:cNvSpPr>
          <p:nvPr/>
        </p:nvSpPr>
        <p:spPr bwMode="auto">
          <a:xfrm rot="-602234">
            <a:off x="5414963" y="3067050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return</a:t>
            </a:r>
          </a:p>
        </p:txBody>
      </p:sp>
      <p:sp>
        <p:nvSpPr>
          <p:cNvPr id="86055" name="Text Box 40"/>
          <p:cNvSpPr txBox="1">
            <a:spLocks noChangeArrowheads="1"/>
          </p:cNvSpPr>
          <p:nvPr/>
        </p:nvSpPr>
        <p:spPr bwMode="auto">
          <a:xfrm rot="1892696">
            <a:off x="5599113" y="343852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call</a:t>
            </a:r>
          </a:p>
        </p:txBody>
      </p:sp>
      <p:sp>
        <p:nvSpPr>
          <p:cNvPr id="86056" name="Text Box 41"/>
          <p:cNvSpPr txBox="1">
            <a:spLocks noChangeArrowheads="1"/>
          </p:cNvSpPr>
          <p:nvPr/>
        </p:nvSpPr>
        <p:spPr bwMode="auto">
          <a:xfrm rot="1893990">
            <a:off x="5351463" y="3662363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return</a:t>
            </a:r>
          </a:p>
        </p:txBody>
      </p:sp>
      <p:sp>
        <p:nvSpPr>
          <p:cNvPr id="86057" name="Text Box 42"/>
          <p:cNvSpPr txBox="1">
            <a:spLocks noChangeArrowheads="1"/>
          </p:cNvSpPr>
          <p:nvPr/>
        </p:nvSpPr>
        <p:spPr bwMode="auto">
          <a:xfrm rot="2096993">
            <a:off x="3594100" y="2470150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exit</a:t>
            </a:r>
          </a:p>
        </p:txBody>
      </p:sp>
      <p:sp>
        <p:nvSpPr>
          <p:cNvPr id="86058" name="Text Box 43"/>
          <p:cNvSpPr txBox="1">
            <a:spLocks noChangeArrowheads="1"/>
          </p:cNvSpPr>
          <p:nvPr/>
        </p:nvSpPr>
        <p:spPr bwMode="auto">
          <a:xfrm rot="2090244">
            <a:off x="3241675" y="2679700"/>
            <a:ext cx="1033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000">
                <a:latin typeface="Times New Roman" pitchFamily="18" charset="0"/>
                <a:ea typeface="굴림" charset="-127"/>
              </a:rPr>
              <a:t>(does not return)</a:t>
            </a:r>
          </a:p>
        </p:txBody>
      </p:sp>
      <p:sp>
        <p:nvSpPr>
          <p:cNvPr id="86059" name="Text Box 44"/>
          <p:cNvSpPr txBox="1">
            <a:spLocks noChangeArrowheads="1"/>
          </p:cNvSpPr>
          <p:nvPr/>
        </p:nvSpPr>
        <p:spPr bwMode="auto">
          <a:xfrm>
            <a:off x="3511550" y="2990850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exit</a:t>
            </a:r>
          </a:p>
        </p:txBody>
      </p:sp>
      <p:sp>
        <p:nvSpPr>
          <p:cNvPr id="86060" name="Text Box 45"/>
          <p:cNvSpPr txBox="1">
            <a:spLocks noChangeArrowheads="1"/>
          </p:cNvSpPr>
          <p:nvPr/>
        </p:nvSpPr>
        <p:spPr bwMode="auto">
          <a:xfrm>
            <a:off x="3233738" y="3213100"/>
            <a:ext cx="1033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000">
                <a:latin typeface="Times New Roman" pitchFamily="18" charset="0"/>
                <a:ea typeface="굴림" charset="-127"/>
              </a:rPr>
              <a:t>(does not return)</a:t>
            </a:r>
          </a:p>
        </p:txBody>
      </p:sp>
      <p:sp>
        <p:nvSpPr>
          <p:cNvPr id="86061" name="Text Box 46"/>
          <p:cNvSpPr txBox="1">
            <a:spLocks noChangeArrowheads="1"/>
          </p:cNvSpPr>
          <p:nvPr/>
        </p:nvSpPr>
        <p:spPr bwMode="auto">
          <a:xfrm rot="-2383133">
            <a:off x="3482975" y="3581400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exit</a:t>
            </a:r>
          </a:p>
        </p:txBody>
      </p:sp>
      <p:sp>
        <p:nvSpPr>
          <p:cNvPr id="86062" name="Text Box 47"/>
          <p:cNvSpPr txBox="1">
            <a:spLocks noChangeArrowheads="1"/>
          </p:cNvSpPr>
          <p:nvPr/>
        </p:nvSpPr>
        <p:spPr bwMode="auto">
          <a:xfrm rot="-2550380">
            <a:off x="3317875" y="3794125"/>
            <a:ext cx="1033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000">
                <a:latin typeface="Times New Roman" pitchFamily="18" charset="0"/>
                <a:ea typeface="굴림" charset="-127"/>
              </a:rPr>
              <a:t>(does not return)</a:t>
            </a:r>
          </a:p>
        </p:txBody>
      </p:sp>
      <p:sp>
        <p:nvSpPr>
          <p:cNvPr id="86063" name="Text Box 48"/>
          <p:cNvSpPr txBox="1">
            <a:spLocks noChangeArrowheads="1"/>
          </p:cNvSpPr>
          <p:nvPr/>
        </p:nvSpPr>
        <p:spPr bwMode="auto">
          <a:xfrm rot="-5400000">
            <a:off x="2162969" y="2667794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return</a:t>
            </a:r>
          </a:p>
        </p:txBody>
      </p:sp>
      <p:sp>
        <p:nvSpPr>
          <p:cNvPr id="86064" name="Text Box 49"/>
          <p:cNvSpPr txBox="1">
            <a:spLocks noChangeArrowheads="1"/>
          </p:cNvSpPr>
          <p:nvPr/>
        </p:nvSpPr>
        <p:spPr bwMode="auto">
          <a:xfrm rot="5400000">
            <a:off x="2674937" y="2678113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call</a:t>
            </a:r>
          </a:p>
        </p:txBody>
      </p:sp>
      <p:sp>
        <p:nvSpPr>
          <p:cNvPr id="86065" name="Text Box 50"/>
          <p:cNvSpPr txBox="1">
            <a:spLocks noChangeArrowheads="1"/>
          </p:cNvSpPr>
          <p:nvPr/>
        </p:nvSpPr>
        <p:spPr bwMode="auto">
          <a:xfrm rot="5400000">
            <a:off x="2698750" y="3681413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call</a:t>
            </a:r>
          </a:p>
        </p:txBody>
      </p:sp>
      <p:sp>
        <p:nvSpPr>
          <p:cNvPr id="86066" name="Text Box 51"/>
          <p:cNvSpPr txBox="1">
            <a:spLocks noChangeArrowheads="1"/>
          </p:cNvSpPr>
          <p:nvPr/>
        </p:nvSpPr>
        <p:spPr bwMode="auto">
          <a:xfrm rot="-5400000">
            <a:off x="2183607" y="3652044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return</a:t>
            </a:r>
          </a:p>
        </p:txBody>
      </p:sp>
      <p:sp>
        <p:nvSpPr>
          <p:cNvPr id="86067" name="Text Box 52"/>
          <p:cNvSpPr txBox="1">
            <a:spLocks noChangeArrowheads="1"/>
          </p:cNvSpPr>
          <p:nvPr/>
        </p:nvSpPr>
        <p:spPr bwMode="auto">
          <a:xfrm>
            <a:off x="1452563" y="2717800"/>
            <a:ext cx="584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>
                <a:latin typeface="Times New Roman" pitchFamily="18" charset="0"/>
                <a:ea typeface="굴림" charset="-127"/>
              </a:rPr>
              <a:t>_exit </a:t>
            </a:r>
          </a:p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>
                <a:latin typeface="Times New Roman" pitchFamily="18" charset="0"/>
                <a:ea typeface="굴림" charset="-127"/>
              </a:rPr>
              <a:t>or</a:t>
            </a:r>
          </a:p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>
                <a:latin typeface="Times New Roman" pitchFamily="18" charset="0"/>
                <a:ea typeface="굴림" charset="-127"/>
              </a:rPr>
              <a:t>_Exit</a:t>
            </a:r>
          </a:p>
        </p:txBody>
      </p:sp>
      <p:sp>
        <p:nvSpPr>
          <p:cNvPr id="86068" name="Text Box 53"/>
          <p:cNvSpPr txBox="1">
            <a:spLocks noChangeArrowheads="1"/>
          </p:cNvSpPr>
          <p:nvPr/>
        </p:nvSpPr>
        <p:spPr bwMode="auto">
          <a:xfrm>
            <a:off x="4668838" y="3983038"/>
            <a:ext cx="584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>
                <a:latin typeface="Times New Roman" pitchFamily="18" charset="0"/>
                <a:ea typeface="굴림" charset="-127"/>
              </a:rPr>
              <a:t>_exit </a:t>
            </a:r>
          </a:p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>
                <a:latin typeface="Times New Roman" pitchFamily="18" charset="0"/>
                <a:ea typeface="굴림" charset="-127"/>
              </a:rPr>
              <a:t>or</a:t>
            </a:r>
          </a:p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>
                <a:latin typeface="Times New Roman" pitchFamily="18" charset="0"/>
                <a:ea typeface="굴림" charset="-127"/>
              </a:rPr>
              <a:t>_Exit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ea typeface="굴림" charset="-127"/>
              </a:rPr>
              <a:t>Process Termination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447800"/>
            <a:ext cx="7580312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smtClean="0">
                <a:latin typeface="Verdana" pitchFamily="34" charset="0"/>
                <a:ea typeface="굴림" charset="-127"/>
              </a:rPr>
              <a:t>ISO C </a:t>
            </a:r>
            <a:r>
              <a:rPr lang="en-US" altLang="ko-KR" sz="2400" i="1" smtClean="0">
                <a:latin typeface="Verdana" pitchFamily="34" charset="0"/>
                <a:ea typeface="굴림" charset="-127"/>
              </a:rPr>
              <a:t>exit handlers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: up to 32 functions that are automatically called by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exit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&lt;stdlib.h&gt;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atexit(void (*</a:t>
            </a:r>
            <a:r>
              <a:rPr lang="en-US" altLang="ko-KR" sz="2000" i="1" smtClean="0">
                <a:latin typeface="Courier New" pitchFamily="49" charset="0"/>
                <a:ea typeface="굴림" charset="-127"/>
              </a:rPr>
              <a:t>func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)(void));</a:t>
            </a:r>
          </a:p>
          <a:p>
            <a:pPr>
              <a:spcBef>
                <a:spcPct val="0"/>
              </a:spcBef>
            </a:pPr>
            <a:endParaRPr lang="en-US" altLang="ko-KR" sz="2400" smtClean="0">
              <a:latin typeface="Verdana" pitchFamily="34" charset="0"/>
              <a:ea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 smtClean="0">
                <a:latin typeface="Verdana" pitchFamily="34" charset="0"/>
                <a:ea typeface="굴림" charset="-127"/>
              </a:rPr>
              <a:t>Called in reverse order of their registration</a:t>
            </a:r>
          </a:p>
          <a:p>
            <a:pPr>
              <a:spcBef>
                <a:spcPct val="0"/>
              </a:spcBef>
            </a:pPr>
            <a:r>
              <a:rPr lang="en-US" altLang="ko-KR" sz="2400" smtClean="0">
                <a:latin typeface="Verdana" pitchFamily="34" charset="0"/>
                <a:ea typeface="굴림" charset="-127"/>
                <a:hlinkClick r:id="rId3" action="ppaction://hlinkfile"/>
              </a:rPr>
              <a:t>Program 7.3</a:t>
            </a:r>
            <a:endParaRPr lang="en-US" altLang="ko-KR" sz="3200" smtClean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ea typeface="굴림" charset="-127"/>
              </a:rPr>
              <a:t>Process Termination</a:t>
            </a: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1331913" y="1557338"/>
            <a:ext cx="3455987" cy="435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Arial" charset="0"/>
              </a:rPr>
              <a:t>#include "apue.h"</a:t>
            </a:r>
          </a:p>
          <a:p>
            <a:r>
              <a:rPr lang="en-US" altLang="ko-KR" sz="1400">
                <a:latin typeface="Arial" charset="0"/>
              </a:rPr>
              <a:t>static void my_exit1(void);</a:t>
            </a:r>
          </a:p>
          <a:p>
            <a:r>
              <a:rPr lang="en-US" altLang="ko-KR" sz="1400">
                <a:latin typeface="Arial" charset="0"/>
              </a:rPr>
              <a:t>static void my_exit2(void);</a:t>
            </a:r>
          </a:p>
          <a:p>
            <a:r>
              <a:rPr lang="en-US" altLang="ko-KR" sz="1400">
                <a:latin typeface="Arial" charset="0"/>
              </a:rPr>
              <a:t>int main(void)</a:t>
            </a:r>
          </a:p>
          <a:p>
            <a:r>
              <a:rPr lang="en-US" altLang="ko-KR" sz="1400">
                <a:latin typeface="Arial" charset="0"/>
              </a:rPr>
              <a:t>{</a:t>
            </a:r>
          </a:p>
          <a:p>
            <a:r>
              <a:rPr lang="en-US" altLang="ko-KR" sz="1400">
                <a:latin typeface="Arial" charset="0"/>
              </a:rPr>
              <a:t>    if (atexit(my_exit2) != 0)</a:t>
            </a:r>
          </a:p>
          <a:p>
            <a:r>
              <a:rPr lang="en-US" altLang="ko-KR" sz="1400">
                <a:latin typeface="Arial" charset="0"/>
              </a:rPr>
              <a:t>       err_sys("can't register my_exit2");</a:t>
            </a:r>
          </a:p>
          <a:p>
            <a:r>
              <a:rPr lang="en-US" altLang="ko-KR" sz="1400">
                <a:latin typeface="Arial" charset="0"/>
              </a:rPr>
              <a:t>    if (atexit(my_exit1) != 0)</a:t>
            </a:r>
          </a:p>
          <a:p>
            <a:r>
              <a:rPr lang="en-US" altLang="ko-KR" sz="1400">
                <a:latin typeface="Arial" charset="0"/>
              </a:rPr>
              <a:t>       err_sys("can't register my_exit1");</a:t>
            </a:r>
          </a:p>
          <a:p>
            <a:r>
              <a:rPr lang="en-US" altLang="ko-KR" sz="1400">
                <a:latin typeface="Arial" charset="0"/>
              </a:rPr>
              <a:t>    if (atexit(my_exit1) != 0)</a:t>
            </a:r>
          </a:p>
          <a:p>
            <a:r>
              <a:rPr lang="en-US" altLang="ko-KR" sz="1400">
                <a:latin typeface="Arial" charset="0"/>
              </a:rPr>
              <a:t>        err_sys("can't register my_exit1");</a:t>
            </a:r>
          </a:p>
          <a:p>
            <a:r>
              <a:rPr lang="en-US" altLang="ko-KR" sz="1400">
                <a:latin typeface="Arial" charset="0"/>
              </a:rPr>
              <a:t>    printf("main is done\n");</a:t>
            </a:r>
          </a:p>
          <a:p>
            <a:r>
              <a:rPr lang="en-US" altLang="ko-KR" sz="1400">
                <a:latin typeface="Arial" charset="0"/>
              </a:rPr>
              <a:t>    return(0);</a:t>
            </a:r>
          </a:p>
          <a:p>
            <a:r>
              <a:rPr lang="en-US" altLang="ko-KR" sz="1400">
                <a:latin typeface="Arial" charset="0"/>
              </a:rPr>
              <a:t>}</a:t>
            </a:r>
          </a:p>
          <a:p>
            <a:r>
              <a:rPr lang="en-US" altLang="ko-KR" sz="1400">
                <a:latin typeface="Arial" charset="0"/>
              </a:rPr>
              <a:t>static void my_exit1(void) {</a:t>
            </a:r>
          </a:p>
          <a:p>
            <a:r>
              <a:rPr lang="en-US" altLang="ko-KR" sz="1400">
                <a:latin typeface="Arial" charset="0"/>
              </a:rPr>
              <a:t>    printf("first exit handler\n");</a:t>
            </a:r>
          </a:p>
          <a:p>
            <a:r>
              <a:rPr lang="en-US" altLang="ko-KR" sz="1400">
                <a:latin typeface="Arial" charset="0"/>
              </a:rPr>
              <a:t>}</a:t>
            </a:r>
          </a:p>
          <a:p>
            <a:r>
              <a:rPr lang="en-US" altLang="ko-KR" sz="1400">
                <a:latin typeface="Arial" charset="0"/>
              </a:rPr>
              <a:t>static void my_exit2(void) {</a:t>
            </a:r>
          </a:p>
          <a:p>
            <a:r>
              <a:rPr lang="en-US" altLang="ko-KR" sz="1400">
                <a:latin typeface="Arial" charset="0"/>
              </a:rPr>
              <a:t>    printf("second exit handler\n");</a:t>
            </a:r>
          </a:p>
          <a:p>
            <a:r>
              <a:rPr lang="en-US" altLang="ko-KR" sz="1400">
                <a:latin typeface="Arial" charset="0"/>
              </a:rPr>
              <a:t>}</a:t>
            </a:r>
            <a:endParaRPr lang="ko-KR" altLang="en-US" sz="1400">
              <a:latin typeface="Arial" charset="0"/>
            </a:endParaRPr>
          </a:p>
        </p:txBody>
      </p:sp>
      <p:sp>
        <p:nvSpPr>
          <p:cNvPr id="90116" name="Rectangle 5"/>
          <p:cNvSpPr>
            <a:spLocks noChangeArrowheads="1"/>
          </p:cNvSpPr>
          <p:nvPr/>
        </p:nvSpPr>
        <p:spPr bwMode="auto">
          <a:xfrm>
            <a:off x="2168525" y="5949950"/>
            <a:ext cx="161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Verdana" pitchFamily="34" charset="0"/>
                <a:hlinkClick r:id="rId3" action="ppaction://hlinkfile"/>
              </a:rPr>
              <a:t>Program 7.3</a:t>
            </a:r>
            <a:endParaRPr kumimoji="0" lang="ko-KR" altLang="en-US">
              <a:latin typeface="Verdana" pitchFamily="34" charset="0"/>
            </a:endParaRPr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4932363" y="1557338"/>
            <a:ext cx="3455987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Arial" charset="0"/>
              </a:rPr>
              <a:t>$ </a:t>
            </a:r>
            <a:r>
              <a:rPr lang="en-US" altLang="ko-KR" b="1">
                <a:latin typeface="Arial" charset="0"/>
              </a:rPr>
              <a:t>./a.out</a:t>
            </a:r>
          </a:p>
          <a:p>
            <a:r>
              <a:rPr lang="en-US" altLang="ko-KR">
                <a:latin typeface="Arial" charset="0"/>
              </a:rPr>
              <a:t>main is done</a:t>
            </a:r>
          </a:p>
          <a:p>
            <a:r>
              <a:rPr lang="en-US" altLang="ko-KR">
                <a:latin typeface="Arial" charset="0"/>
              </a:rPr>
              <a:t>first exit handler</a:t>
            </a:r>
          </a:p>
          <a:p>
            <a:r>
              <a:rPr lang="en-US" altLang="ko-KR">
                <a:latin typeface="Arial" charset="0"/>
              </a:rPr>
              <a:t>first exit handler</a:t>
            </a:r>
          </a:p>
          <a:p>
            <a:r>
              <a:rPr lang="en-US" altLang="ko-KR">
                <a:latin typeface="Arial" charset="0"/>
              </a:rPr>
              <a:t>second exit handler</a:t>
            </a:r>
            <a:endParaRPr lang="ko-KR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Verdana" pitchFamily="34" charset="0"/>
                <a:ea typeface="굴림" charset="-127"/>
              </a:rPr>
              <a:t>Command-Line Arguments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8588" y="1371600"/>
            <a:ext cx="6342062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#include </a:t>
            </a:r>
            <a:r>
              <a:rPr lang="en-US" altLang="ko-KR" sz="1800" smtClean="0">
                <a:latin typeface="Arial" charset="0"/>
                <a:ea typeface="굴림" charset="-127"/>
              </a:rPr>
              <a:t>“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apue.h</a:t>
            </a:r>
            <a:r>
              <a:rPr lang="ko-KR" altLang="en-US" sz="1800" smtClean="0">
                <a:latin typeface="Arial" charset="0"/>
                <a:ea typeface="굴림" charset="-127"/>
              </a:rPr>
              <a:t>”</a:t>
            </a:r>
            <a:endParaRPr lang="ko-KR" altLang="en-US" sz="18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main(int argc, char *argv[])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Verdana" pitchFamily="34" charset="0"/>
                <a:ea typeface="굴림" charset="-127"/>
              </a:rPr>
              <a:t>int i;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Verdana" pitchFamily="34" charset="0"/>
                <a:ea typeface="굴림" charset="-127"/>
              </a:rPr>
              <a:t>for (i = 0; i &lt; argc; i++)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printf(</a:t>
            </a:r>
            <a:r>
              <a:rPr lang="en-US" altLang="ko-KR" sz="1800" smtClean="0">
                <a:latin typeface="Arial" charset="0"/>
                <a:ea typeface="굴림" charset="-127"/>
              </a:rPr>
              <a:t>“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argv[%d]: %s\n</a:t>
            </a:r>
            <a:r>
              <a:rPr lang="en-US" altLang="ko-KR" sz="1800" smtClean="0">
                <a:latin typeface="Arial" charset="0"/>
                <a:ea typeface="굴림" charset="-127"/>
              </a:rPr>
              <a:t>”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i, argv[i]);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Verdana" pitchFamily="34" charset="0"/>
                <a:ea typeface="굴림" charset="-127"/>
              </a:rPr>
              <a:t>exit(0);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./echoarg arg1 TEST foo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argv[0]: ./echoarg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argv[1]: arg1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argv[2]: TEST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argv[3]: foo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ea typeface="굴림" charset="-127"/>
              </a:rPr>
              <a:t>Environment List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371600"/>
            <a:ext cx="7351712" cy="4760913"/>
          </a:xfrm>
        </p:spPr>
        <p:txBody>
          <a:bodyPr/>
          <a:lstStyle/>
          <a:p>
            <a:r>
              <a:rPr lang="en-US" altLang="ko-KR" sz="2400" smtClean="0">
                <a:latin typeface="Verdana" pitchFamily="34" charset="0"/>
                <a:ea typeface="굴림" charset="-127"/>
              </a:rPr>
              <a:t>Each program is passed an environment list, an array of char pointers.</a:t>
            </a:r>
          </a:p>
          <a:p>
            <a:r>
              <a:rPr lang="en-US" altLang="ko-KR" sz="2400" smtClean="0">
                <a:latin typeface="Verdana" pitchFamily="34" charset="0"/>
                <a:ea typeface="굴림" charset="-127"/>
              </a:rPr>
              <a:t>A global variable: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extern char **environ;</a:t>
            </a:r>
          </a:p>
          <a:p>
            <a:r>
              <a:rPr lang="en-US" altLang="ko-KR" sz="2400" smtClean="0">
                <a:latin typeface="Courier New" pitchFamily="49" charset="0"/>
                <a:ea typeface="굴림" charset="-127"/>
              </a:rPr>
              <a:t>getenv/putenv 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functions</a:t>
            </a:r>
            <a:endParaRPr lang="en-US" altLang="ko-KR" sz="24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2406650" y="40386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4235450" y="40386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3" name="Rectangle 6"/>
          <p:cNvSpPr>
            <a:spLocks noChangeArrowheads="1"/>
          </p:cNvSpPr>
          <p:nvPr/>
        </p:nvSpPr>
        <p:spPr bwMode="auto">
          <a:xfrm>
            <a:off x="4235450" y="43434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4" name="Rectangle 7"/>
          <p:cNvSpPr>
            <a:spLocks noChangeArrowheads="1"/>
          </p:cNvSpPr>
          <p:nvPr/>
        </p:nvSpPr>
        <p:spPr bwMode="auto">
          <a:xfrm>
            <a:off x="4235450" y="55626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5" name="Rectangle 8"/>
          <p:cNvSpPr>
            <a:spLocks noChangeArrowheads="1"/>
          </p:cNvSpPr>
          <p:nvPr/>
        </p:nvSpPr>
        <p:spPr bwMode="auto">
          <a:xfrm>
            <a:off x="4235450" y="46482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6" name="Rectangle 9"/>
          <p:cNvSpPr>
            <a:spLocks noChangeArrowheads="1"/>
          </p:cNvSpPr>
          <p:nvPr/>
        </p:nvSpPr>
        <p:spPr bwMode="auto">
          <a:xfrm>
            <a:off x="4235450" y="52578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7" name="Rectangle 10"/>
          <p:cNvSpPr>
            <a:spLocks noChangeArrowheads="1"/>
          </p:cNvSpPr>
          <p:nvPr/>
        </p:nvSpPr>
        <p:spPr bwMode="auto">
          <a:xfrm>
            <a:off x="4235450" y="49530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8" name="Line 11"/>
          <p:cNvSpPr>
            <a:spLocks noChangeShapeType="1"/>
          </p:cNvSpPr>
          <p:nvPr/>
        </p:nvSpPr>
        <p:spPr bwMode="auto">
          <a:xfrm>
            <a:off x="3244850" y="4191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19" name="Line 12"/>
          <p:cNvSpPr>
            <a:spLocks noChangeShapeType="1"/>
          </p:cNvSpPr>
          <p:nvPr/>
        </p:nvSpPr>
        <p:spPr bwMode="auto">
          <a:xfrm>
            <a:off x="499745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20" name="Line 13"/>
          <p:cNvSpPr>
            <a:spLocks noChangeShapeType="1"/>
          </p:cNvSpPr>
          <p:nvPr/>
        </p:nvSpPr>
        <p:spPr bwMode="auto">
          <a:xfrm>
            <a:off x="499745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21" name="Line 14"/>
          <p:cNvSpPr>
            <a:spLocks noChangeShapeType="1"/>
          </p:cNvSpPr>
          <p:nvPr/>
        </p:nvSpPr>
        <p:spPr bwMode="auto">
          <a:xfrm>
            <a:off x="499745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22" name="Line 15"/>
          <p:cNvSpPr>
            <a:spLocks noChangeShapeType="1"/>
          </p:cNvSpPr>
          <p:nvPr/>
        </p:nvSpPr>
        <p:spPr bwMode="auto">
          <a:xfrm>
            <a:off x="4997450" y="541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23" name="Line 16"/>
          <p:cNvSpPr>
            <a:spLocks noChangeShapeType="1"/>
          </p:cNvSpPr>
          <p:nvPr/>
        </p:nvSpPr>
        <p:spPr bwMode="auto">
          <a:xfrm>
            <a:off x="499745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24" name="Text Box 17"/>
          <p:cNvSpPr txBox="1">
            <a:spLocks noChangeArrowheads="1"/>
          </p:cNvSpPr>
          <p:nvPr/>
        </p:nvSpPr>
        <p:spPr bwMode="auto">
          <a:xfrm>
            <a:off x="4400550" y="5549900"/>
            <a:ext cx="657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NULL</a:t>
            </a:r>
          </a:p>
        </p:txBody>
      </p:sp>
      <p:sp>
        <p:nvSpPr>
          <p:cNvPr id="94225" name="Text Box 18"/>
          <p:cNvSpPr txBox="1">
            <a:spLocks noChangeArrowheads="1"/>
          </p:cNvSpPr>
          <p:nvPr/>
        </p:nvSpPr>
        <p:spPr bwMode="auto">
          <a:xfrm>
            <a:off x="5800725" y="4054475"/>
            <a:ext cx="188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HOME=/home/sar\0</a:t>
            </a:r>
          </a:p>
        </p:txBody>
      </p:sp>
      <p:sp>
        <p:nvSpPr>
          <p:cNvPr id="94226" name="Text Box 19"/>
          <p:cNvSpPr txBox="1">
            <a:spLocks noChangeArrowheads="1"/>
          </p:cNvSpPr>
          <p:nvPr/>
        </p:nvSpPr>
        <p:spPr bwMode="auto">
          <a:xfrm>
            <a:off x="5803900" y="4346575"/>
            <a:ext cx="2417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PATH=:/bin:/usr/bin\0</a:t>
            </a:r>
          </a:p>
        </p:txBody>
      </p:sp>
      <p:sp>
        <p:nvSpPr>
          <p:cNvPr id="94227" name="Text Box 20"/>
          <p:cNvSpPr txBox="1">
            <a:spLocks noChangeArrowheads="1"/>
          </p:cNvSpPr>
          <p:nvPr/>
        </p:nvSpPr>
        <p:spPr bwMode="auto">
          <a:xfrm>
            <a:off x="5803900" y="4659313"/>
            <a:ext cx="1992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SHELL=/bin/bash\0</a:t>
            </a:r>
          </a:p>
        </p:txBody>
      </p:sp>
      <p:sp>
        <p:nvSpPr>
          <p:cNvPr id="94228" name="Text Box 21"/>
          <p:cNvSpPr txBox="1">
            <a:spLocks noChangeArrowheads="1"/>
          </p:cNvSpPr>
          <p:nvPr/>
        </p:nvSpPr>
        <p:spPr bwMode="auto">
          <a:xfrm>
            <a:off x="5792788" y="4964113"/>
            <a:ext cx="1247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USER=sar\0</a:t>
            </a:r>
          </a:p>
        </p:txBody>
      </p:sp>
      <p:sp>
        <p:nvSpPr>
          <p:cNvPr id="94229" name="Text Box 22"/>
          <p:cNvSpPr txBox="1">
            <a:spLocks noChangeArrowheads="1"/>
          </p:cNvSpPr>
          <p:nvPr/>
        </p:nvSpPr>
        <p:spPr bwMode="auto">
          <a:xfrm>
            <a:off x="5803900" y="5273675"/>
            <a:ext cx="156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LOGNAME=sar\0</a:t>
            </a:r>
          </a:p>
        </p:txBody>
      </p:sp>
      <p:sp>
        <p:nvSpPr>
          <p:cNvPr id="94230" name="Text Box 23"/>
          <p:cNvSpPr txBox="1">
            <a:spLocks noChangeArrowheads="1"/>
          </p:cNvSpPr>
          <p:nvPr/>
        </p:nvSpPr>
        <p:spPr bwMode="auto">
          <a:xfrm>
            <a:off x="1447800" y="4029075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environ:</a:t>
            </a:r>
          </a:p>
        </p:txBody>
      </p:sp>
      <p:sp>
        <p:nvSpPr>
          <p:cNvPr id="94231" name="Text Box 24"/>
          <p:cNvSpPr txBox="1">
            <a:spLocks noChangeArrowheads="1"/>
          </p:cNvSpPr>
          <p:nvPr/>
        </p:nvSpPr>
        <p:spPr bwMode="auto">
          <a:xfrm>
            <a:off x="2374900" y="3513138"/>
            <a:ext cx="1082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environment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pointer</a:t>
            </a:r>
          </a:p>
        </p:txBody>
      </p:sp>
      <p:sp>
        <p:nvSpPr>
          <p:cNvPr id="94232" name="Text Box 25"/>
          <p:cNvSpPr txBox="1">
            <a:spLocks noChangeArrowheads="1"/>
          </p:cNvSpPr>
          <p:nvPr/>
        </p:nvSpPr>
        <p:spPr bwMode="auto">
          <a:xfrm>
            <a:off x="4211638" y="3497263"/>
            <a:ext cx="1082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environment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list</a:t>
            </a:r>
          </a:p>
        </p:txBody>
      </p:sp>
      <p:sp>
        <p:nvSpPr>
          <p:cNvPr id="94233" name="Text Box 26"/>
          <p:cNvSpPr txBox="1">
            <a:spLocks noChangeArrowheads="1"/>
          </p:cNvSpPr>
          <p:nvPr/>
        </p:nvSpPr>
        <p:spPr bwMode="auto">
          <a:xfrm>
            <a:off x="6064250" y="3489325"/>
            <a:ext cx="1082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environment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-chl2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-chl">
  <a:themeElements>
    <a:clrScheme name="2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2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ends-chl">
  <a:themeElements>
    <a:clrScheme name="3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ends-chl">
  <a:themeElements>
    <a:clrScheme name="4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4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sys-prog</Template>
  <TotalTime>522</TotalTime>
  <Words>1613</Words>
  <Application>Microsoft Office PowerPoint</Application>
  <PresentationFormat>On-screen Show (4:3)</PresentationFormat>
  <Paragraphs>432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디자인 서식 파일</vt:lpstr>
      </vt:variant>
      <vt:variant>
        <vt:i4>16</vt:i4>
      </vt:variant>
      <vt:variant>
        <vt:lpstr>슬라이드 제목</vt:lpstr>
      </vt:variant>
      <vt:variant>
        <vt:i4>24</vt:i4>
      </vt:variant>
    </vt:vector>
  </HeadingPairs>
  <TitlesOfParts>
    <vt:vector size="49" baseType="lpstr">
      <vt:lpstr>굴림</vt:lpstr>
      <vt:lpstr>맑은 고딕</vt:lpstr>
      <vt:lpstr>Arial</vt:lpstr>
      <vt:lpstr>Wingdings</vt:lpstr>
      <vt:lpstr>Tahoma</vt:lpstr>
      <vt:lpstr>Verdana</vt:lpstr>
      <vt:lpstr>Courier New</vt:lpstr>
      <vt:lpstr>Times New Roman</vt:lpstr>
      <vt:lpstr>Helvetica</vt:lpstr>
      <vt:lpstr>1_Blends-chl2</vt:lpstr>
      <vt:lpstr>1_Custom Design</vt:lpstr>
      <vt:lpstr>Custom Design</vt:lpstr>
      <vt:lpstr>2_Blends-chl</vt:lpstr>
      <vt:lpstr>3_Blends-chl</vt:lpstr>
      <vt:lpstr>4_Blends-chl</vt:lpstr>
      <vt:lpstr>1_Blends-chl2</vt:lpstr>
      <vt:lpstr>1_Blends-chl2</vt:lpstr>
      <vt:lpstr>1_Blends-chl2</vt:lpstr>
      <vt:lpstr>1_Blends-chl2</vt:lpstr>
      <vt:lpstr>1_Blends-chl2</vt:lpstr>
      <vt:lpstr>1_Blends-chl2</vt:lpstr>
      <vt:lpstr>1_Blends-chl2</vt:lpstr>
      <vt:lpstr>2_Blends-chl</vt:lpstr>
      <vt:lpstr>3_Blends-chl</vt:lpstr>
      <vt:lpstr>4_Blends-chl</vt:lpstr>
      <vt:lpstr>Process Environment</vt:lpstr>
      <vt:lpstr>Introduction</vt:lpstr>
      <vt:lpstr>Program Execution</vt:lpstr>
      <vt:lpstr>Process Termination</vt:lpstr>
      <vt:lpstr>How a C Program is Started  and Terminated</vt:lpstr>
      <vt:lpstr>Process Termination</vt:lpstr>
      <vt:lpstr>Process Termination</vt:lpstr>
      <vt:lpstr>Command-Line Arguments</vt:lpstr>
      <vt:lpstr>Environment List</vt:lpstr>
      <vt:lpstr>Memory Layout of a C Program</vt:lpstr>
      <vt:lpstr>Memory Layout of a C Program</vt:lpstr>
      <vt:lpstr>Shared Libraries</vt:lpstr>
      <vt:lpstr>Memory Allocation</vt:lpstr>
      <vt:lpstr>Memory Allocation</vt:lpstr>
      <vt:lpstr>Environment Variables</vt:lpstr>
      <vt:lpstr>Environment Variables</vt:lpstr>
      <vt:lpstr>setjmp and longjmp Functions</vt:lpstr>
      <vt:lpstr>setjmp and longjmp Functions</vt:lpstr>
      <vt:lpstr>setjmp and longjmp Functions</vt:lpstr>
      <vt:lpstr>setjmp and longjmp Functions</vt:lpstr>
      <vt:lpstr>setjmp and longjmp Functions</vt:lpstr>
      <vt:lpstr>setjmp and longjmp Functions</vt:lpstr>
      <vt:lpstr>setjmp and longjmp Functions</vt:lpstr>
      <vt:lpstr>getrlimit and setrlimit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Lee</cp:lastModifiedBy>
  <cp:revision>77</cp:revision>
  <dcterms:created xsi:type="dcterms:W3CDTF">2006-10-05T04:04:58Z</dcterms:created>
  <dcterms:modified xsi:type="dcterms:W3CDTF">2007-10-25T07:33:55Z</dcterms:modified>
</cp:coreProperties>
</file>