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6" r:id="rId6"/>
  </p:sldMasterIdLst>
  <p:notesMasterIdLst>
    <p:notesMasterId r:id="rId53"/>
  </p:notesMasterIdLst>
  <p:handoutMasterIdLst>
    <p:handoutMasterId r:id="rId54"/>
  </p:handoutMasterIdLst>
  <p:sldIdLst>
    <p:sldId id="263" r:id="rId7"/>
    <p:sldId id="323" r:id="rId8"/>
    <p:sldId id="324" r:id="rId9"/>
    <p:sldId id="325" r:id="rId10"/>
    <p:sldId id="326" r:id="rId11"/>
    <p:sldId id="327" r:id="rId12"/>
    <p:sldId id="354" r:id="rId13"/>
    <p:sldId id="328" r:id="rId14"/>
    <p:sldId id="329" r:id="rId15"/>
    <p:sldId id="330" r:id="rId16"/>
    <p:sldId id="331" r:id="rId17"/>
    <p:sldId id="332" r:id="rId18"/>
    <p:sldId id="355" r:id="rId19"/>
    <p:sldId id="333" r:id="rId20"/>
    <p:sldId id="334" r:id="rId21"/>
    <p:sldId id="335" r:id="rId22"/>
    <p:sldId id="336" r:id="rId23"/>
    <p:sldId id="356" r:id="rId24"/>
    <p:sldId id="357" r:id="rId25"/>
    <p:sldId id="337" r:id="rId26"/>
    <p:sldId id="358" r:id="rId27"/>
    <p:sldId id="338" r:id="rId28"/>
    <p:sldId id="339" r:id="rId29"/>
    <p:sldId id="340" r:id="rId30"/>
    <p:sldId id="341" r:id="rId31"/>
    <p:sldId id="342" r:id="rId32"/>
    <p:sldId id="359" r:id="rId33"/>
    <p:sldId id="361" r:id="rId34"/>
    <p:sldId id="343" r:id="rId35"/>
    <p:sldId id="344" r:id="rId36"/>
    <p:sldId id="345" r:id="rId37"/>
    <p:sldId id="362" r:id="rId38"/>
    <p:sldId id="346" r:id="rId39"/>
    <p:sldId id="347" r:id="rId40"/>
    <p:sldId id="348" r:id="rId41"/>
    <p:sldId id="363" r:id="rId42"/>
    <p:sldId id="349" r:id="rId43"/>
    <p:sldId id="364" r:id="rId44"/>
    <p:sldId id="366" r:id="rId45"/>
    <p:sldId id="350" r:id="rId46"/>
    <p:sldId id="367" r:id="rId47"/>
    <p:sldId id="351" r:id="rId48"/>
    <p:sldId id="352" r:id="rId49"/>
    <p:sldId id="353" r:id="rId50"/>
    <p:sldId id="368" r:id="rId51"/>
    <p:sldId id="369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85624" autoAdjust="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8BE60DB2-FE78-4512-8CA3-DE928AD0AF33}" type="datetimeFigureOut">
              <a:rPr lang="ko-KR" altLang="en-US"/>
              <a:pPr>
                <a:defRPr/>
              </a:pPr>
              <a:t>2013-11-13</a:t>
            </a:fld>
            <a:endParaRPr lang="en-US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188763E2-2AED-4A0B-B260-2F1CF23AC3D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1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7E030-E9B6-4777-96A6-9DE778D05E47}" type="datetimeFigureOut">
              <a:rPr lang="ko-KR" altLang="en-US"/>
              <a:pPr>
                <a:defRPr/>
              </a:pPr>
              <a:t>2013-11-13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1AE7B0-7BF6-42C0-9576-18BE947668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46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7EAE6-E524-4B5D-AC12-8758B201959E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cs typeface="맑은 고딕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W </a:t>
            </a:r>
            <a:r>
              <a:rPr lang="en-US" altLang="ko-KR" smtClean="0">
                <a:latin typeface="Arial" charset="0"/>
                <a:ea typeface="굴림" charset="-127"/>
              </a:rPr>
              <a:t>–</a:t>
            </a:r>
            <a:r>
              <a:rPr lang="en-US" altLang="ko-KR" smtClean="0">
                <a:ea typeface="굴림" charset="-127"/>
              </a:rPr>
              <a:t> to create/delete a file in the directory, both X and W are necessary (deletion: no need of RW permission for the file itself)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Note also that we set the first argument, argv[0] in the new program, to be the filename component of the pathname. Some shells set this argument to be the complete pathname. This is a convention only. We can set argv[0] to any string we like.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Note also that we set the first argument, argv[0] in the new program, to be the filename component of the pathname. Some shells set this argument to be the complete pathname. This is a convention only. We can set argv[0] to any string we like.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Note also that we set the first argument, argv[0] in the new program, to be the filename component of the pathname. Some shells set this argument to be the complete pathname. This is a convention only. We can set argv[0] to any string we like.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Only a superuser process can change the real user ID. Normally, the real user ID is set by the login program when we log in and never changes. Because login is a superuser process, it sets all three user IDs when it calls setuid.</a:t>
            </a: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To prevent being tricked into running the wrong commands or overwriting the wrong files, the man command has to switch between two sets of privileges: those of the user running the man command and those of the user that owns the man executable file.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To prevent being tricked into running the wrong commands or overwriting the wrong files, the man command has to switch between two sets of privileges: those of the user running the man command and those of the user that owns the man executable file.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Key point in Program 8.22</a:t>
            </a:r>
          </a:p>
          <a:p>
            <a:r>
              <a:rPr lang="en-US" altLang="ko-KR" smtClean="0">
                <a:ea typeface="굴림" charset="-127"/>
              </a:rPr>
              <a:t>	</a:t>
            </a:r>
            <a:r>
              <a:rPr lang="en-US" altLang="ko-KR" smtClean="0">
                <a:ea typeface="굴림" charset="-127"/>
                <a:sym typeface="Wingdings" pitchFamily="2" charset="2"/>
              </a:rPr>
              <a:t> _exit(127) : this line is called only if execl() fails. Otherwise, the process image is replaced with the shell. So, _exit() is never called.</a:t>
            </a: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Key point in Program 8.12</a:t>
            </a:r>
          </a:p>
          <a:p>
            <a:r>
              <a:rPr lang="en-US" altLang="ko-KR" smtClean="0">
                <a:ea typeface="굴림" charset="-127"/>
              </a:rPr>
              <a:t>	</a:t>
            </a:r>
            <a:r>
              <a:rPr lang="en-US" altLang="ko-KR" smtClean="0">
                <a:ea typeface="굴림" charset="-127"/>
                <a:sym typeface="Wingdings" pitchFamily="2" charset="2"/>
              </a:rPr>
              <a:t> _exit(127) : this line is called only if execl() fails. Otherwise, the process image is replaced with the shell. So, _exit() is never called.</a:t>
            </a: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ea typeface="굴림" charset="-127"/>
              </a:rPr>
              <a:t>Key point in Program 8.12</a:t>
            </a:r>
          </a:p>
          <a:p>
            <a:r>
              <a:rPr lang="en-US" altLang="ko-KR" smtClean="0">
                <a:ea typeface="굴림" charset="-127"/>
              </a:rPr>
              <a:t>	</a:t>
            </a:r>
            <a:r>
              <a:rPr lang="en-US" altLang="ko-KR" smtClean="0">
                <a:ea typeface="굴림" charset="-127"/>
                <a:sym typeface="Wingdings" pitchFamily="2" charset="2"/>
              </a:rPr>
              <a:t> _exit(127) : this line is called only if execl() fails. Otherwise, the process image is replaced with the shell. So, _exit() is never called.</a:t>
            </a:r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굴림" charset="-127"/>
              </a:rPr>
              <a:t>Many current implementations don</a:t>
            </a:r>
            <a:r>
              <a:rPr lang="en-US" altLang="ko-KR" dirty="0" smtClean="0">
                <a:latin typeface="Arial" charset="0"/>
                <a:ea typeface="굴림" charset="-127"/>
              </a:rPr>
              <a:t>’</a:t>
            </a:r>
            <a:r>
              <a:rPr lang="en-US" altLang="ko-KR" dirty="0" smtClean="0">
                <a:ea typeface="굴림" charset="-127"/>
              </a:rPr>
              <a:t>t perform a complete copy of the parent</a:t>
            </a:r>
            <a:r>
              <a:rPr lang="en-US" altLang="ko-KR" dirty="0" smtClean="0">
                <a:latin typeface="Arial" charset="0"/>
                <a:ea typeface="굴림" charset="-127"/>
              </a:rPr>
              <a:t>’</a:t>
            </a:r>
            <a:r>
              <a:rPr lang="en-US" altLang="ko-KR" dirty="0" smtClean="0">
                <a:ea typeface="굴림" charset="-127"/>
              </a:rPr>
              <a:t>s data, stack, and heap, since a fork is often followed by an exec. Instead,</a:t>
            </a:r>
          </a:p>
          <a:p>
            <a:r>
              <a:rPr lang="en-US" altLang="ko-KR" dirty="0" smtClean="0">
                <a:ea typeface="굴림" charset="-127"/>
              </a:rPr>
              <a:t>A technique called copy-on-write(COW) is used. These regions are shared by the parent and child and have their protection changed by the kernel to</a:t>
            </a:r>
          </a:p>
          <a:p>
            <a:r>
              <a:rPr lang="en-US" altLang="ko-KR" dirty="0" smtClean="0">
                <a:ea typeface="굴림" charset="-127"/>
              </a:rPr>
              <a:t>Read-only. If either process tries to modify these regions, the kernel then makes a copy of that piece of memory only, typically a </a:t>
            </a:r>
            <a:r>
              <a:rPr lang="en-US" altLang="ko-KR" dirty="0" smtClean="0">
                <a:latin typeface="Arial" charset="0"/>
                <a:ea typeface="굴림" charset="-127"/>
              </a:rPr>
              <a:t>“</a:t>
            </a:r>
            <a:r>
              <a:rPr lang="en-US" altLang="ko-KR" dirty="0" smtClean="0">
                <a:ea typeface="굴림" charset="-127"/>
              </a:rPr>
              <a:t>page</a:t>
            </a:r>
            <a:r>
              <a:rPr lang="en-US" altLang="ko-KR" dirty="0" smtClean="0">
                <a:latin typeface="Arial" charset="0"/>
                <a:ea typeface="굴림" charset="-127"/>
              </a:rPr>
              <a:t>”</a:t>
            </a:r>
            <a:r>
              <a:rPr lang="en-US" altLang="ko-KR" dirty="0" smtClean="0">
                <a:ea typeface="굴림" charset="-127"/>
              </a:rPr>
              <a:t> in a virtual</a:t>
            </a:r>
          </a:p>
          <a:p>
            <a:r>
              <a:rPr lang="en-US" altLang="ko-KR" dirty="0" smtClean="0">
                <a:ea typeface="굴림" charset="-127"/>
              </a:rPr>
              <a:t>Memory system.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57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7496"/>
            <a:ext cx="6400800" cy="278130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C81117D-709E-4449-93B3-9A0ED2BB3E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298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D62F2-B845-42D3-A393-090DE510E9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E7F99-FCB4-4E99-84B3-AC248531E4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533400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1F706-DCE1-4DE1-A7F5-4863C0364C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E3045-764E-4C72-B6B7-9A6FDE613B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73E90-8B3D-4914-8D4C-D41852E6C8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73066-7CE3-4343-8AAB-3095A4B87F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BB02-CF76-486C-BC49-ED9D0FCE5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DC440-3024-4791-B037-45EB899D64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C990-8A89-4BB2-8642-4CE3595ABB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1040A-2BB4-4664-AF27-F361A4AD2D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004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kumimoji="0" lang="en-US" altLang="ko-KR" sz="1400">
                <a:latin typeface="Verdana" pitchFamily="34" charset="0"/>
                <a:ea typeface="굴림" charset="-127"/>
                <a:cs typeface="맑은 고딕"/>
              </a:rPr>
              <a:t>System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Verdana" pitchFamily="34" charset="0"/>
                <a:cs typeface="맑은 고딕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C3EBA-34DB-4055-9D14-546E118DF3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B921A-0888-4907-B8B5-2666D182E8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F02B5-40A7-4930-AC4E-5CB481EB59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7C514-FB10-42AB-975E-AAD8192986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102DB-7066-43BC-9994-4DAA8E344F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8EE8D-4BCA-40D8-B780-7321FCCBC6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9EFEE-9D32-4DB7-820E-E4C84564A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DEC25-44A7-411F-96D6-FD827654E0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9762C-ACA0-4F9A-A1B6-47A5157A3E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9CBB1-CF7C-4B25-B55F-570E9EC041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84E49-3ECA-4367-86E1-B129555991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DF786-841E-4346-B47A-269E6F28A2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A06FC-914E-4F39-BF8C-B7E7C28656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F0D23-C239-4927-B46E-DD851E2F5B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8798E-7ACA-4A43-89E7-101F78A3AF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A24ED-7431-478A-891A-28CA0704B6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EFA6A-E33D-46DB-B7B3-0442188BB9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199673D-E2E7-4D9B-8737-AA3A37343A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14F0D-62A6-4C4C-9FF7-C9906C256F7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BAEA7-A33D-45F6-8D1B-9A1F00E13F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2EC0-7499-4EB7-BB9D-F35D8ADA26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0F9E-EA26-4075-8889-EF97AA7795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545B0-FD59-4D55-976C-62B93A37B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12D2D-D837-490F-B3CB-5ED857E91C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AE77-7FB6-4405-A17F-D9197298FB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B6619-79D6-467F-9509-7C51432327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D973C-81CF-4B77-8FBF-73B339E590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6D8AB-A57B-4DDA-B7B1-D12B81E0F7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B9E84-60F1-4EB3-A21D-FB07B1B7E6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AD2E3DC-99FC-4843-A2CF-D4FB409551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5F2CC-4C8F-49EA-BE32-4D5DEAED9D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4612-D6D4-4FAE-ABB6-56F9D6A864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348E0-7CCF-4984-A315-4C4459F688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2"/>
          </p:nvPr>
        </p:nvSpPr>
        <p:spPr>
          <a:xfrm>
            <a:off x="5072066" y="1357298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CBEC3-11B1-4B20-816A-A8199C3F71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5E0B6-6F46-4ACA-BB55-EDE5CD56E5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43F21-521C-483B-94DC-32E65179AE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4E444-C3EF-4BE2-B5B7-E5E988D0A8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FCC86-C735-4132-BCE9-9F9F68A9D3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2F661-9842-4AE5-A5DC-BAE24F2639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33FD1-A7D8-44A6-9AEA-72AF6C99F5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995FF-E13B-451A-9C0B-05645B041A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49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5321DD1-CA25-4E93-849E-FC53196DC2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05219-8CD0-4AFC-BC5D-A150968D73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F727-D692-44B6-B2C6-4F0DFCB91D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7786742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30575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D26AF-0A34-4535-8E67-3ED9DB7D80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EAD99-556A-49AE-A325-DC0A38CB15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53F30-7AD8-4BD1-B881-6913DEE228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E38C4-CE85-44EF-9633-3A70554E7E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14E7E-CA8C-42F5-90EC-BBE60A5C4E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E1B1-7604-467E-8735-0ECAC2B41F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56A11-E8AB-42B8-B1AF-96CC40903C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BB0C8-409C-40B7-8300-FF9D739262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95CF1-506A-4FAD-9574-3B1BEDB5FB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6075F-52B3-4B4E-8FB8-66EC2D2565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886C1-1E98-4869-9D2F-E3E20CA58B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497" y="71414"/>
            <a:ext cx="4722825" cy="1162050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43636" y="1428736"/>
            <a:ext cx="29368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39CA-5C79-416C-A989-8375D5A9BA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47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7269AAF3-1EB3-45E6-8678-3BB02D9D7C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32004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+mn-lt"/>
                <a:ea typeface="굴림" charset="-127"/>
              </a:rPr>
              <a:t>System</a:t>
            </a:r>
            <a:r>
              <a:rPr kumimoji="0" lang="en-US" altLang="ko-KR" sz="1400">
                <a:latin typeface="+mn-lt"/>
                <a:ea typeface="굴림" charset="-127"/>
              </a:rPr>
              <a:t>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771" r:id="rId3"/>
    <p:sldLayoutId id="2147483826" r:id="rId4"/>
    <p:sldLayoutId id="2147483827" r:id="rId5"/>
    <p:sldLayoutId id="2147483828" r:id="rId6"/>
    <p:sldLayoutId id="2147483770" r:id="rId7"/>
    <p:sldLayoutId id="2147483769" r:id="rId8"/>
    <p:sldLayoutId id="2147483829" r:id="rId9"/>
    <p:sldLayoutId id="2147483768" r:id="rId10"/>
    <p:sldLayoutId id="2147483767" r:id="rId11"/>
    <p:sldLayoutId id="21474838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+mj-ea"/>
          <a:cs typeface="맑은 고딕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맑은 고딕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맑은 고딕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맑은 고딕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맑은 고딕"/>
          <a:cs typeface="맑은 고딕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Verdana" pitchFamily="34" charset="0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맑은 고딕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Verdana" pitchFamily="34" charset="0"/>
          <a:ea typeface="맑은 고딕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Verdana" pitchFamily="34" charset="0"/>
          <a:ea typeface="맑은 고딕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Verdana" pitchFamily="34" charset="0"/>
          <a:ea typeface="맑은 고딕"/>
          <a:cs typeface="맑은 고딕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8D50909D-ABFC-4C0A-8A90-0B0E6A73C5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0" r:id="rId3"/>
    <p:sldLayoutId id="2147483779" r:id="rId4"/>
    <p:sldLayoutId id="2147483778" r:id="rId5"/>
    <p:sldLayoutId id="2147483777" r:id="rId6"/>
    <p:sldLayoutId id="2147483776" r:id="rId7"/>
    <p:sldLayoutId id="2147483775" r:id="rId8"/>
    <p:sldLayoutId id="2147483774" r:id="rId9"/>
    <p:sldLayoutId id="2147483773" r:id="rId10"/>
    <p:sldLayoutId id="2147483772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B380EFAD-3AAB-4DA4-8C12-022E185DDF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91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85" r:id="rId9"/>
    <p:sldLayoutId id="2147483784" r:id="rId10"/>
    <p:sldLayoutId id="2147483783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FCDDB36-AC1F-4F0A-BD3E-ADC02A8B92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03" r:id="rId2"/>
    <p:sldLayoutId id="2147483802" r:id="rId3"/>
    <p:sldLayoutId id="2147483801" r:id="rId4"/>
    <p:sldLayoutId id="2147483800" r:id="rId5"/>
    <p:sldLayoutId id="2147483799" r:id="rId6"/>
    <p:sldLayoutId id="2147483798" r:id="rId7"/>
    <p:sldLayoutId id="2147483797" r:id="rId8"/>
    <p:sldLayoutId id="2147483796" r:id="rId9"/>
    <p:sldLayoutId id="2147483795" r:id="rId10"/>
    <p:sldLayoutId id="214748379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B9698BE1-278D-43BC-9430-09AD994525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13" r:id="rId2"/>
    <p:sldLayoutId id="2147483812" r:id="rId3"/>
    <p:sldLayoutId id="2147483811" r:id="rId4"/>
    <p:sldLayoutId id="2147483810" r:id="rId5"/>
    <p:sldLayoutId id="2147483809" r:id="rId6"/>
    <p:sldLayoutId id="2147483808" r:id="rId7"/>
    <p:sldLayoutId id="2147483807" r:id="rId8"/>
    <p:sldLayoutId id="2147483806" r:id="rId9"/>
    <p:sldLayoutId id="2147483805" r:id="rId10"/>
    <p:sldLayoutId id="214748380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9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3D6D03C-1C83-4B16-BD88-22F564411D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3" r:id="rId2"/>
    <p:sldLayoutId id="2147483822" r:id="rId3"/>
    <p:sldLayoutId id="2147483821" r:id="rId4"/>
    <p:sldLayoutId id="2147483820" r:id="rId5"/>
    <p:sldLayoutId id="2147483819" r:id="rId6"/>
    <p:sldLayoutId id="2147483818" r:id="rId7"/>
    <p:sldLayoutId id="2147483817" r:id="rId8"/>
    <p:sldLayoutId id="2147483816" r:id="rId9"/>
    <p:sldLayoutId id="2147483815" r:id="rId10"/>
    <p:sldLayoutId id="214748381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vfork1.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vfork1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lib/prexit.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rc.apue.2e/proc/wait1.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lib/prexit.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wait1.c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fork2.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fork2.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exec1.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rc.apue.2e/proc/echoall.c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exec1.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echoall.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exec2.c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exec2.c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system.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rc.apue.2e/proc/systest1.c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system.c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systest1.c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times1.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times1.c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times1.c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fork1.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rc.apue.2e/proc/fork1.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"/>
            <a:ext cx="7391400" cy="1462088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charset="-127"/>
              </a:rPr>
              <a:t>Process Control</a:t>
            </a:r>
            <a:endParaRPr lang="ko-KR" altLang="en-US" sz="4800" smtClean="0">
              <a:ea typeface="굴림" charset="-127"/>
            </a:endParaRPr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7CD84F-72F7-47CE-AB41-655294354BFD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cs typeface="맑은 고딕"/>
            </a:endParaRPr>
          </a:p>
        </p:txBody>
      </p:sp>
      <p:sp>
        <p:nvSpPr>
          <p:cNvPr id="7782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16238" y="6092825"/>
            <a:ext cx="3481387" cy="45720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ko-KR" smtClean="0">
                <a:solidFill>
                  <a:schemeClr val="tx1"/>
                </a:solidFill>
                <a:latin typeface="Verdana" pitchFamily="34" charset="0"/>
              </a:rPr>
              <a:t>©2007 E. Im, C. Lee, and Y. Park</a:t>
            </a:r>
            <a:endParaRPr lang="ko-KR" altLang="en-US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858000" cy="3048000"/>
          </a:xfrm>
        </p:spPr>
        <p:txBody>
          <a:bodyPr/>
          <a:lstStyle/>
          <a:p>
            <a:r>
              <a:rPr lang="ko-KR" altLang="en-US" sz="2000" dirty="0" smtClean="0">
                <a:ea typeface="굴림" charset="-127"/>
              </a:rPr>
              <a:t>시스템 프로그래밍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Fall 2013</a:t>
            </a: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Div. off Computer Science &amp; Engineering</a:t>
            </a:r>
          </a:p>
          <a:p>
            <a:r>
              <a:rPr lang="en-US" altLang="ko-KR" sz="2000" dirty="0" err="1" smtClean="0">
                <a:ea typeface="굴림" charset="-127"/>
              </a:rPr>
              <a:t>Hanyang</a:t>
            </a:r>
            <a:r>
              <a:rPr lang="en-US" altLang="ko-KR" sz="2000" dirty="0" smtClean="0">
                <a:ea typeface="굴림" charset="-127"/>
              </a:rPr>
              <a:t>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295400"/>
            <a:ext cx="7772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Properties inherited by the child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real UID/GID, effective UID/GID, supplementary GIDs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process group ID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session ID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controlling terminal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set-user-ID flag and set-group-ID flag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current working directory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root directory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file mode creation mask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signal mask and dispositions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the close-on-exec flag for any open file descriptors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environment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attached shared memory segments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memory mapping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resource limits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ea typeface="굴림" charset="-127"/>
              </a:rPr>
              <a:t>Differences between the parent and child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the return value from </a:t>
            </a:r>
            <a:r>
              <a:rPr lang="en-US" altLang="ko-KR" sz="1400" dirty="0" smtClean="0">
                <a:latin typeface="Courier New" pitchFamily="49" charset="0"/>
                <a:ea typeface="굴림" charset="-127"/>
              </a:rPr>
              <a:t>fork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the process IDs, parent process IDs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the child</a:t>
            </a:r>
            <a:r>
              <a:rPr lang="en-US" altLang="ko-KR" sz="1400" dirty="0" smtClean="0">
                <a:latin typeface="Arial" charset="0"/>
                <a:ea typeface="굴림" charset="-127"/>
              </a:rPr>
              <a:t>’</a:t>
            </a:r>
            <a:r>
              <a:rPr lang="en-US" altLang="ko-KR" sz="1400" dirty="0" smtClean="0">
                <a:ea typeface="굴림" charset="-127"/>
              </a:rPr>
              <a:t>s values for </a:t>
            </a:r>
            <a:r>
              <a:rPr lang="en-US" altLang="ko-KR" sz="1400" dirty="0" err="1" smtClean="0">
                <a:ea typeface="굴림" charset="-127"/>
              </a:rPr>
              <a:t>tms_utime</a:t>
            </a:r>
            <a:r>
              <a:rPr lang="en-US" altLang="ko-KR" sz="1400" dirty="0" smtClean="0">
                <a:ea typeface="굴림" charset="-127"/>
              </a:rPr>
              <a:t>, </a:t>
            </a:r>
            <a:r>
              <a:rPr lang="en-US" altLang="ko-KR" sz="1400" dirty="0" err="1" smtClean="0">
                <a:ea typeface="굴림" charset="-127"/>
              </a:rPr>
              <a:t>tms_stime</a:t>
            </a:r>
            <a:r>
              <a:rPr lang="en-US" altLang="ko-KR" sz="1400" dirty="0" smtClean="0">
                <a:ea typeface="굴림" charset="-127"/>
              </a:rPr>
              <a:t>, </a:t>
            </a:r>
            <a:r>
              <a:rPr lang="en-US" altLang="ko-KR" sz="1400" dirty="0" err="1" smtClean="0">
                <a:ea typeface="굴림" charset="-127"/>
              </a:rPr>
              <a:t>tms_cutime</a:t>
            </a:r>
            <a:r>
              <a:rPr lang="en-US" altLang="ko-KR" sz="1400" dirty="0" smtClean="0">
                <a:ea typeface="굴림" charset="-127"/>
              </a:rPr>
              <a:t>, and </a:t>
            </a:r>
            <a:r>
              <a:rPr lang="en-US" altLang="ko-KR" sz="1400" dirty="0" err="1" smtClean="0">
                <a:ea typeface="굴림" charset="-127"/>
              </a:rPr>
              <a:t>tms_cstime</a:t>
            </a:r>
            <a:r>
              <a:rPr lang="en-US" altLang="ko-KR" sz="1400" dirty="0" smtClean="0">
                <a:ea typeface="굴림" charset="-127"/>
              </a:rPr>
              <a:t> are set to 0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file locks set by the parent are not inherited by the child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pending alarms are cleared for the child</a:t>
            </a:r>
          </a:p>
          <a:p>
            <a:pPr lvl="1">
              <a:lnSpc>
                <a:spcPct val="80000"/>
              </a:lnSpc>
            </a:pPr>
            <a:r>
              <a:rPr lang="en-US" altLang="ko-KR" sz="1400" dirty="0" smtClean="0">
                <a:ea typeface="굴림" charset="-127"/>
              </a:rPr>
              <a:t>the set of pending signals for the child is set to the empty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43038"/>
            <a:ext cx="7772400" cy="4073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Two reasons for 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400" dirty="0" smtClean="0">
                <a:ea typeface="굴림" charset="-127"/>
              </a:rPr>
              <a:t> to fail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Too many processes in the system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CHILD_MAX: the total number of processes per real user ID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Two uses for 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fork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The parent and child execute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ea typeface="굴림" charset="-127"/>
              </a:rPr>
              <a:t>different sections of code at the same time,</a:t>
            </a:r>
            <a:r>
              <a:rPr lang="en-US" altLang="ko-KR" sz="2000" dirty="0" smtClean="0">
                <a:ea typeface="굴림" charset="-127"/>
              </a:rPr>
              <a:t> e.g. network servers.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The parent and child execute a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ea typeface="굴림" charset="-127"/>
              </a:rPr>
              <a:t>different program, </a:t>
            </a:r>
            <a:r>
              <a:rPr lang="en-US" altLang="ko-KR" sz="2000" dirty="0" smtClean="0">
                <a:ea typeface="굴림" charset="-127"/>
              </a:rPr>
              <a:t>e.g. shells (the child does an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dirty="0" smtClean="0">
                <a:ea typeface="굴림" charset="-127"/>
              </a:rPr>
              <a:t> right after returning from the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000" dirty="0" smtClean="0">
                <a:ea typeface="굴림" charset="-127"/>
              </a:rPr>
              <a:t>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04800"/>
            <a:ext cx="7793037" cy="928688"/>
          </a:xfrm>
        </p:spPr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vfork</a:t>
            </a:r>
            <a:r>
              <a:rPr lang="en-US" altLang="ko-KR" sz="4000" smtClean="0">
                <a:ea typeface="굴림" charset="-127"/>
              </a:rPr>
              <a:t> Function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43038"/>
            <a:ext cx="7277100" cy="4649787"/>
          </a:xfrm>
        </p:spPr>
        <p:txBody>
          <a:bodyPr/>
          <a:lstStyle/>
          <a:p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vfork</a:t>
            </a:r>
            <a:r>
              <a:rPr lang="en-US" altLang="ko-KR" sz="2000" dirty="0" smtClean="0">
                <a:ea typeface="굴림" charset="-127"/>
              </a:rPr>
              <a:t> does not fully copy the address space of the parent into the child </a:t>
            </a:r>
            <a:br>
              <a:rPr lang="en-US" altLang="ko-KR" sz="2000" dirty="0" smtClean="0">
                <a:ea typeface="굴림" charset="-127"/>
              </a:rPr>
            </a:br>
            <a:r>
              <a:rPr lang="en-US" altLang="ko-KR" sz="2000" dirty="0" smtClean="0">
                <a:ea typeface="굴림" charset="-127"/>
              </a:rPr>
              <a:t>(since the child won</a:t>
            </a:r>
            <a:r>
              <a:rPr lang="en-US" altLang="ko-KR" sz="2000" dirty="0" smtClean="0">
                <a:latin typeface="Arial" charset="0"/>
                <a:ea typeface="굴림" charset="-127"/>
              </a:rPr>
              <a:t>’</a:t>
            </a:r>
            <a:r>
              <a:rPr lang="en-US" altLang="ko-KR" sz="2000" dirty="0" smtClean="0">
                <a:ea typeface="굴림" charset="-127"/>
              </a:rPr>
              <a:t>t reference that address space </a:t>
            </a:r>
            <a:r>
              <a:rPr lang="en-US" altLang="ko-KR" sz="2000" dirty="0" smtClean="0">
                <a:latin typeface="Arial" charset="0"/>
                <a:ea typeface="굴림" charset="-127"/>
              </a:rPr>
              <a:t>–</a:t>
            </a:r>
            <a:r>
              <a:rPr lang="en-US" altLang="ko-KR" sz="2000" dirty="0" smtClean="0">
                <a:ea typeface="굴림" charset="-127"/>
              </a:rPr>
              <a:t> the child just calls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dirty="0" smtClean="0">
                <a:ea typeface="굴림" charset="-127"/>
              </a:rPr>
              <a:t> or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2000" dirty="0" smtClean="0">
                <a:ea typeface="굴림" charset="-127"/>
              </a:rPr>
              <a:t>.) The child runs in the parent address space.(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ea typeface="굴림" charset="-127"/>
              </a:rPr>
              <a:t>데이터 공유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ea typeface="굴림" charset="-127"/>
              </a:rPr>
              <a:t>!!!!!!!!1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vfork</a:t>
            </a:r>
            <a:r>
              <a:rPr lang="en-US" altLang="ko-KR" sz="2000" dirty="0" smtClean="0">
                <a:ea typeface="굴림" charset="-127"/>
              </a:rPr>
              <a:t> guarantees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ea typeface="굴림" charset="-127"/>
              </a:rPr>
              <a:t>that the child runs first,</a:t>
            </a:r>
            <a:r>
              <a:rPr lang="en-US" altLang="ko-KR" sz="2000" dirty="0" smtClean="0">
                <a:ea typeface="굴림" charset="-127"/>
              </a:rPr>
              <a:t> until the child calls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ea typeface="굴림" charset="-127"/>
              </a:rPr>
              <a:t> or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en-US" altLang="ko-KR" sz="2000" dirty="0" smtClean="0">
                <a:ea typeface="굴림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ea typeface="굴림" charset="-127"/>
                <a:sym typeface="Wingdings" panose="05000000000000000000" pitchFamily="2" charset="2"/>
              </a:rPr>
              <a:t>잠깐 처리하는 용도 </a:t>
            </a:r>
            <a:r>
              <a:rPr lang="en-US" altLang="ko-KR" sz="2000" dirty="0" smtClean="0">
                <a:ea typeface="굴림" charset="-127"/>
                <a:sym typeface="Wingdings" panose="05000000000000000000" pitchFamily="2" charset="2"/>
              </a:rPr>
              <a:t>!!</a:t>
            </a:r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  <a:hlinkClick r:id="rId3" action="ppaction://hlinkfile"/>
              </a:rPr>
              <a:t>Figure 8.3</a:t>
            </a:r>
            <a:endParaRPr lang="en-US" altLang="ko-KR" sz="2000" dirty="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 _exit</a:t>
            </a:r>
            <a:r>
              <a:rPr lang="en-US" altLang="ko-KR" sz="2000" dirty="0" smtClean="0">
                <a:ea typeface="굴림" charset="-127"/>
              </a:rPr>
              <a:t> vs.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2000" dirty="0" smtClean="0">
                <a:ea typeface="굴림" charset="-127"/>
              </a:rPr>
              <a:t> (flushing and closing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stdout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altLang="ko-KR" sz="1800" b="1" dirty="0" smtClean="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$ </a:t>
            </a:r>
            <a:r>
              <a:rPr lang="en-US" altLang="ko-KR" sz="1800" b="1" dirty="0" err="1" smtClean="0">
                <a:latin typeface="Courier New" pitchFamily="49" charset="0"/>
                <a:ea typeface="굴림" charset="-127"/>
              </a:rPr>
              <a:t>a.out</a:t>
            </a:r>
            <a:endParaRPr lang="en-US" altLang="ko-KR" sz="1800" b="1" dirty="0" smtClean="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before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vfork</a:t>
            </a:r>
            <a:endParaRPr lang="en-US" altLang="ko-KR" sz="1800" dirty="0" smtClean="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= 29039, glob = 7, 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</a:rPr>
              <a:t>var</a:t>
            </a:r>
            <a:r>
              <a:rPr lang="en-US" altLang="ko-KR" sz="1800" dirty="0" smtClean="0">
                <a:latin typeface="Courier New" pitchFamily="49" charset="0"/>
                <a:ea typeface="굴림" charset="-127"/>
              </a:rPr>
              <a:t> = 89</a:t>
            </a:r>
            <a:endParaRPr lang="en-US" altLang="ko-KR" sz="20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04800"/>
            <a:ext cx="7793037" cy="928688"/>
          </a:xfrm>
        </p:spPr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vfork</a:t>
            </a:r>
            <a:r>
              <a:rPr lang="en-US" altLang="ko-KR" sz="4000" smtClean="0">
                <a:ea typeface="굴림" charset="-127"/>
              </a:rPr>
              <a:t> Function</a:t>
            </a:r>
          </a:p>
        </p:txBody>
      </p:sp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1835150" y="1449388"/>
            <a:ext cx="5221288" cy="435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#include "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apue.h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"</a:t>
            </a:r>
          </a:p>
          <a:p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glob = 6; /* external variable in initialized data */</a:t>
            </a:r>
          </a:p>
          <a:p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main(void)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{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int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var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; /* automatic variable on the stack */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pid_t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;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var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= 88;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printf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("before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vfork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\n"); /* we don't flush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stdio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*/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if ((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=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vfork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()) &lt; 0) {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err_sys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("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vfork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error");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} else if (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== 0) { /* child */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   glob++; /* modify parent's variables */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var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++;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   _exit(0); /* child terminates */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}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/* Parent continues here.*/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printf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("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pid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= %d, glob = %d,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var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= %d\n", 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         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getpid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(), glob, </a:t>
            </a:r>
            <a:r>
              <a:rPr lang="en-US" altLang="ko-KR" sz="1400" dirty="0" err="1">
                <a:solidFill>
                  <a:srgbClr val="990033"/>
                </a:solidFill>
                <a:latin typeface="Arial" charset="0"/>
              </a:rPr>
              <a:t>var</a:t>
            </a:r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);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 dirty="0">
                <a:solidFill>
                  <a:srgbClr val="990033"/>
                </a:solidFill>
                <a:latin typeface="Arial" charset="0"/>
              </a:rPr>
              <a:t>}</a:t>
            </a:r>
          </a:p>
        </p:txBody>
      </p:sp>
      <p:sp>
        <p:nvSpPr>
          <p:cNvPr id="102403" name="Rectangle 7"/>
          <p:cNvSpPr>
            <a:spLocks noChangeArrowheads="1"/>
          </p:cNvSpPr>
          <p:nvPr/>
        </p:nvSpPr>
        <p:spPr bwMode="auto">
          <a:xfrm>
            <a:off x="5651500" y="5805488"/>
            <a:ext cx="1355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8.3</a:t>
            </a:r>
            <a:endParaRPr kumimoji="0" lang="en-US" altLang="ko-KR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mtClean="0">
                <a:ea typeface="굴림" charset="-127"/>
              </a:rPr>
              <a:t> Functions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71600"/>
            <a:ext cx="7732712" cy="4953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Five ways to terminate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Normal termination</a:t>
            </a:r>
          </a:p>
          <a:p>
            <a:pPr lvl="2"/>
            <a:r>
              <a:rPr lang="en-US" altLang="ko-KR" dirty="0" smtClean="0">
                <a:latin typeface="Courier New" pitchFamily="49" charset="0"/>
                <a:ea typeface="굴림" charset="-127"/>
              </a:rPr>
              <a:t>return</a:t>
            </a:r>
            <a:r>
              <a:rPr lang="en-US" altLang="ko-KR" dirty="0" smtClean="0">
                <a:ea typeface="굴림" charset="-127"/>
              </a:rPr>
              <a:t> from the </a:t>
            </a:r>
            <a:r>
              <a:rPr lang="en-US" altLang="ko-KR" dirty="0" smtClean="0">
                <a:latin typeface="Courier New" pitchFamily="49" charset="0"/>
                <a:ea typeface="굴림" charset="-127"/>
              </a:rPr>
              <a:t>main</a:t>
            </a:r>
            <a:r>
              <a:rPr lang="en-US" altLang="ko-KR" dirty="0" smtClean="0">
                <a:ea typeface="굴림" charset="-127"/>
              </a:rPr>
              <a:t> function</a:t>
            </a:r>
          </a:p>
          <a:p>
            <a:pPr lvl="2"/>
            <a:r>
              <a:rPr lang="en-US" altLang="ko-KR" dirty="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dirty="0" smtClean="0">
                <a:ea typeface="굴림" charset="-127"/>
              </a:rPr>
              <a:t> function that calls all exit handlers and closes all standard I/O streams.</a:t>
            </a:r>
          </a:p>
          <a:p>
            <a:pPr lvl="2"/>
            <a:r>
              <a:rPr lang="en-US" altLang="ko-KR" dirty="0" smtClean="0">
                <a:ea typeface="굴림" charset="-127"/>
              </a:rPr>
              <a:t>_</a:t>
            </a:r>
            <a:r>
              <a:rPr lang="en-US" altLang="ko-KR" dirty="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dirty="0" smtClean="0">
                <a:ea typeface="굴림" charset="-127"/>
              </a:rPr>
              <a:t> or </a:t>
            </a:r>
            <a:r>
              <a:rPr lang="en-US" altLang="ko-KR" dirty="0" smtClean="0">
                <a:latin typeface="Courier New" pitchFamily="49" charset="0"/>
                <a:ea typeface="굴림" charset="-127"/>
              </a:rPr>
              <a:t>_Exit</a:t>
            </a:r>
            <a:r>
              <a:rPr lang="en-US" altLang="ko-KR" dirty="0" smtClean="0">
                <a:ea typeface="굴림" charset="-127"/>
              </a:rPr>
              <a:t> function (</a:t>
            </a:r>
            <a:r>
              <a:rPr lang="en-US" altLang="ko-KR" dirty="0" smtClean="0">
                <a:latin typeface="Courier New" pitchFamily="49" charset="0"/>
                <a:ea typeface="굴림" charset="-127"/>
              </a:rPr>
              <a:t>_Exit</a:t>
            </a:r>
            <a:r>
              <a:rPr lang="en-US" altLang="ko-KR" dirty="0" smtClean="0">
                <a:ea typeface="굴림" charset="-127"/>
              </a:rPr>
              <a:t> to terminate a process without running exit handlers and signal handlers)</a:t>
            </a:r>
          </a:p>
          <a:p>
            <a:pPr lvl="2"/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Abnormal termination</a:t>
            </a:r>
          </a:p>
          <a:p>
            <a:pPr lvl="2"/>
            <a:r>
              <a:rPr lang="en-US" altLang="ko-KR" dirty="0" smtClean="0">
                <a:latin typeface="Courier New" pitchFamily="49" charset="0"/>
                <a:ea typeface="굴림" charset="-127"/>
              </a:rPr>
              <a:t>abort</a:t>
            </a:r>
            <a:r>
              <a:rPr lang="en-US" altLang="ko-KR" dirty="0" smtClean="0">
                <a:ea typeface="굴림" charset="-127"/>
              </a:rPr>
              <a:t> function (SIGABRT signal)</a:t>
            </a:r>
          </a:p>
          <a:p>
            <a:pPr lvl="2"/>
            <a:r>
              <a:rPr lang="en-US" altLang="ko-KR" dirty="0" smtClean="0">
                <a:ea typeface="굴림" charset="-127"/>
              </a:rPr>
              <a:t>When the process receives certain signals.</a:t>
            </a:r>
            <a:endParaRPr lang="en-US" altLang="ko-KR" sz="1600" dirty="0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exit </a:t>
            </a:r>
            <a:r>
              <a:rPr lang="en-US" altLang="ko-KR" smtClean="0">
                <a:ea typeface="굴림" charset="-127"/>
              </a:rPr>
              <a:t>Functions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An </a:t>
            </a:r>
            <a:r>
              <a:rPr lang="en-US" altLang="ko-KR" sz="2000" i="1" dirty="0" smtClean="0">
                <a:ea typeface="굴림" charset="-127"/>
              </a:rPr>
              <a:t>exit status</a:t>
            </a:r>
            <a:r>
              <a:rPr lang="en-US" altLang="ko-KR" sz="2000" dirty="0" smtClean="0">
                <a:ea typeface="굴림" charset="-127"/>
              </a:rPr>
              <a:t> as the argument to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2000" dirty="0" smtClean="0">
                <a:ea typeface="굴림" charset="-127"/>
              </a:rPr>
              <a:t>, _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2000" dirty="0" smtClean="0">
                <a:ea typeface="굴림" charset="-127"/>
              </a:rPr>
              <a:t>, and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_Exit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 </a:t>
            </a:r>
            <a:r>
              <a:rPr lang="en-US" altLang="ko-KR" sz="2000" i="1" dirty="0" smtClean="0">
                <a:ea typeface="굴림" charset="-127"/>
              </a:rPr>
              <a:t>termination status</a:t>
            </a:r>
            <a:r>
              <a:rPr lang="en-US" altLang="ko-KR" sz="2000" dirty="0" smtClean="0">
                <a:ea typeface="굴림" charset="-127"/>
              </a:rPr>
              <a:t> generated by the kernel to indicate the reason for the abnormal termination.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In any case, the parent can obtain the termination status from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wait/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waitpid</a:t>
            </a:r>
            <a:r>
              <a:rPr lang="en-US" altLang="ko-KR" sz="2000" dirty="0" smtClean="0">
                <a:ea typeface="굴림" charset="-127"/>
              </a:rPr>
              <a:t>. (the exit status is converted to a termination status by the kernel when _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2000" dirty="0" smtClean="0">
                <a:ea typeface="굴림" charset="-127"/>
              </a:rPr>
              <a:t> is called.)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An orphan process is inherited by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init</a:t>
            </a:r>
            <a:r>
              <a:rPr lang="en-US" altLang="ko-KR" sz="2000" dirty="0" err="1" smtClean="0">
                <a:ea typeface="굴림" charset="-127"/>
              </a:rPr>
              <a:t>.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//still working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What if the child terminates before the parent?</a:t>
            </a:r>
            <a:r>
              <a:rPr lang="en-US" altLang="ko-KR" sz="2000" dirty="0" smtClean="0">
                <a:ea typeface="굴림" charset="-127"/>
                <a:sym typeface="Wingdings" pitchFamily="2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charset="-127"/>
                <a:sym typeface="Wingdings" pitchFamily="2" charset="2"/>
              </a:rPr>
              <a:t>The kernel keeps a certain amount of information (</a:t>
            </a:r>
            <a:r>
              <a:rPr lang="en-US" altLang="ko-KR" sz="1800" dirty="0" err="1" smtClean="0">
                <a:ea typeface="굴림" charset="-127"/>
                <a:sym typeface="Wingdings" pitchFamily="2" charset="2"/>
              </a:rPr>
              <a:t>pid</a:t>
            </a:r>
            <a:r>
              <a:rPr lang="en-US" altLang="ko-KR" sz="1800" dirty="0" smtClean="0">
                <a:ea typeface="굴림" charset="-127"/>
                <a:sym typeface="Wingdings" pitchFamily="2" charset="2"/>
              </a:rPr>
              <a:t>, termination status, and used CPU time), so that the information is available for the parent</a:t>
            </a:r>
            <a:r>
              <a:rPr lang="en-US" altLang="ko-KR" sz="1800" dirty="0" smtClean="0">
                <a:latin typeface="Arial" charset="0"/>
                <a:ea typeface="굴림" charset="-127"/>
                <a:sym typeface="Wingdings" pitchFamily="2" charset="2"/>
              </a:rPr>
              <a:t>’</a:t>
            </a:r>
            <a:r>
              <a:rPr lang="en-US" altLang="ko-KR" sz="1800" dirty="0" smtClean="0">
                <a:ea typeface="굴림" charset="-127"/>
                <a:sym typeface="Wingdings" pitchFamily="2" charset="2"/>
              </a:rPr>
              <a:t>s call to </a:t>
            </a:r>
            <a:r>
              <a:rPr lang="en-US" altLang="ko-KR" sz="1800" dirty="0" smtClean="0">
                <a:latin typeface="Courier New" pitchFamily="49" charset="0"/>
                <a:ea typeface="굴림" charset="-127"/>
                <a:sym typeface="Wingdings" pitchFamily="2" charset="2"/>
              </a:rPr>
              <a:t>wait/</a:t>
            </a:r>
            <a:r>
              <a:rPr lang="en-US" altLang="ko-KR" sz="1800" dirty="0" err="1" smtClean="0">
                <a:latin typeface="Courier New" pitchFamily="49" charset="0"/>
                <a:ea typeface="굴림" charset="-127"/>
                <a:sym typeface="Wingdings" pitchFamily="2" charset="2"/>
              </a:rPr>
              <a:t>waitpid</a:t>
            </a:r>
            <a:r>
              <a:rPr lang="en-US" altLang="ko-KR" sz="1800" dirty="0" smtClean="0">
                <a:ea typeface="굴림" charset="-127"/>
                <a:sym typeface="Wingdings" pitchFamily="2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ea typeface="굴림" charset="-127"/>
                <a:sym typeface="Wingdings" pitchFamily="2" charset="2"/>
              </a:rPr>
              <a:t>A </a:t>
            </a:r>
            <a:r>
              <a:rPr lang="en-US" altLang="ko-KR" sz="1800" i="1" dirty="0" smtClean="0">
                <a:ea typeface="굴림" charset="-127"/>
                <a:sym typeface="Wingdings" pitchFamily="2" charset="2"/>
              </a:rPr>
              <a:t>zombie</a:t>
            </a:r>
            <a:r>
              <a:rPr lang="en-US" altLang="ko-KR" sz="1800" dirty="0" smtClean="0">
                <a:ea typeface="굴림" charset="-127"/>
                <a:sym typeface="Wingdings" pitchFamily="2" charset="2"/>
              </a:rPr>
              <a:t> is a process that has terminated, but whose parent has not yet waited for it.  </a:t>
            </a:r>
            <a:r>
              <a:rPr lang="en-US" altLang="ko-KR" sz="1800" dirty="0" smtClean="0">
                <a:ea typeface="굴림" charset="-127"/>
                <a:sym typeface="Wingdings" pitchFamily="2" charset="2"/>
              </a:rPr>
              <a:t>//</a:t>
            </a:r>
            <a:r>
              <a:rPr lang="ko-KR" altLang="en-US" sz="1800" dirty="0" smtClean="0">
                <a:ea typeface="굴림" charset="-127"/>
                <a:sym typeface="Wingdings" pitchFamily="2" charset="2"/>
              </a:rPr>
              <a:t>종료 되길 기다린다</a:t>
            </a:r>
            <a:r>
              <a:rPr lang="en-US" altLang="ko-KR" sz="1800" dirty="0" smtClean="0">
                <a:ea typeface="굴림" charset="-127"/>
                <a:sym typeface="Wingdings" pitchFamily="2" charset="2"/>
              </a:rPr>
              <a:t>.</a:t>
            </a:r>
            <a:endParaRPr lang="en-US" altLang="ko-KR" sz="18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4000" smtClean="0">
                <a:ea typeface="굴림" charset="-127"/>
              </a:rPr>
              <a:t> and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 waitpid </a:t>
            </a:r>
            <a:r>
              <a:rPr lang="en-US" altLang="ko-KR" sz="4000" smtClean="0">
                <a:ea typeface="굴림" charset="-127"/>
              </a:rPr>
              <a:t>Function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371600"/>
            <a:ext cx="7772400" cy="4760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When a process terminates, the parent is notified by the kernel via the SIGCHLD signal.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#include &lt;sys/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wait.h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wait(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*</a:t>
            </a:r>
            <a:r>
              <a:rPr lang="en-US" altLang="ko-KR" sz="1600" i="1" dirty="0" err="1" smtClean="0">
                <a:ea typeface="굴림" charset="-127"/>
              </a:rPr>
              <a:t>statloc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-&gt; </a:t>
            </a:r>
            <a:r>
              <a:rPr lang="ko-KR" altLang="en-US" sz="1600" dirty="0" err="1" smtClean="0">
                <a:latin typeface="Courier New" pitchFamily="49" charset="0"/>
                <a:ea typeface="굴림" charset="-127"/>
              </a:rPr>
              <a:t>한놈이</a:t>
            </a:r>
            <a:r>
              <a:rPr lang="ko-KR" altLang="en-US" sz="1600" dirty="0" smtClean="0">
                <a:latin typeface="Courier New" pitchFamily="49" charset="0"/>
                <a:ea typeface="굴림" charset="-127"/>
              </a:rPr>
              <a:t> 죽으면 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statloc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 – </a:t>
            </a:r>
            <a:r>
              <a:rPr lang="ko-KR" altLang="en-US" sz="1600" dirty="0" smtClean="0">
                <a:latin typeface="Courier New" pitchFamily="49" charset="0"/>
                <a:ea typeface="굴림" charset="-127"/>
              </a:rPr>
              <a:t>종료 상태 </a:t>
            </a:r>
            <a:endParaRPr lang="en-US" altLang="ko-KR" sz="16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waitpid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(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i="1" dirty="0" err="1" smtClean="0">
                <a:ea typeface="굴림" charset="-127"/>
              </a:rPr>
              <a:t>pid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 *</a:t>
            </a:r>
            <a:r>
              <a:rPr lang="en-US" altLang="ko-KR" sz="1600" i="1" dirty="0" err="1" smtClean="0">
                <a:ea typeface="굴림" charset="-127"/>
              </a:rPr>
              <a:t>statloc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en-US" altLang="ko-KR" sz="1600" i="1" dirty="0" smtClean="0">
                <a:ea typeface="굴림" charset="-127"/>
              </a:rPr>
              <a:t>options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-&gt; </a:t>
            </a:r>
            <a:r>
              <a:rPr lang="ko-KR" altLang="en-US" sz="2000" dirty="0" err="1" smtClean="0">
                <a:latin typeface="Courier New" pitchFamily="49" charset="0"/>
                <a:ea typeface="굴림" charset="-127"/>
              </a:rPr>
              <a:t>한놈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 선택</a:t>
            </a:r>
            <a:endParaRPr lang="en-US" altLang="ko-KR" sz="20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2000" dirty="0" smtClean="0">
                <a:ea typeface="굴림" charset="-127"/>
              </a:rPr>
              <a:t> can block the caller until a child terminates, while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waitpid</a:t>
            </a:r>
            <a:r>
              <a:rPr lang="en-US" altLang="ko-KR" sz="2000" dirty="0" smtClean="0">
                <a:ea typeface="굴림" charset="-127"/>
              </a:rPr>
              <a:t> has an option that prevents it from blocking.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If a child is a zombie,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2000" dirty="0" smtClean="0">
                <a:ea typeface="굴림" charset="-127"/>
              </a:rPr>
              <a:t> immediately returns that child</a:t>
            </a:r>
            <a:r>
              <a:rPr lang="en-US" altLang="ko-KR" sz="2000" dirty="0" smtClean="0">
                <a:latin typeface="Arial" charset="0"/>
                <a:ea typeface="굴림" charset="-127"/>
              </a:rPr>
              <a:t>’</a:t>
            </a:r>
            <a:r>
              <a:rPr lang="en-US" altLang="ko-KR" sz="2000" dirty="0" smtClean="0">
                <a:ea typeface="굴림" charset="-127"/>
              </a:rPr>
              <a:t>s process ID with its termination status. Otherwise, it blocks the caller until a child terminates.</a:t>
            </a: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waitpid</a:t>
            </a:r>
            <a:r>
              <a:rPr lang="en-US" altLang="ko-KR" sz="2000" dirty="0" smtClean="0">
                <a:ea typeface="굴림" charset="-127"/>
              </a:rPr>
              <a:t> can wait for a specific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4000" dirty="0" smtClean="0">
                <a:ea typeface="굴림" charset="-127"/>
              </a:rPr>
              <a:t> and</a:t>
            </a:r>
            <a:r>
              <a:rPr lang="en-US" altLang="ko-KR" sz="4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4000" dirty="0" err="1" smtClean="0">
                <a:latin typeface="Courier New" pitchFamily="49" charset="0"/>
                <a:ea typeface="굴림" charset="-127"/>
              </a:rPr>
              <a:t>waitpid</a:t>
            </a:r>
            <a:r>
              <a:rPr lang="en-US" altLang="ko-KR" sz="4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4000" dirty="0" smtClean="0">
                <a:ea typeface="굴림" charset="-127"/>
              </a:rPr>
              <a:t>Function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4000"/>
            <a:ext cx="7772400" cy="4648200"/>
          </a:xfrm>
        </p:spPr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Macros to examine termination status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WIFEXITED(</a:t>
            </a:r>
            <a:r>
              <a:rPr lang="en-US" altLang="ko-KR" sz="2000" i="1" dirty="0" smtClean="0">
                <a:ea typeface="굴림" charset="-127"/>
              </a:rPr>
              <a:t>status</a:t>
            </a:r>
            <a:r>
              <a:rPr lang="en-US" altLang="ko-KR" sz="2000" dirty="0" smtClean="0">
                <a:ea typeface="굴림" charset="-127"/>
              </a:rPr>
              <a:t>): normal termination</a:t>
            </a:r>
          </a:p>
          <a:p>
            <a:pPr lvl="2"/>
            <a:r>
              <a:rPr lang="en-US" altLang="ko-KR" sz="1800" dirty="0" smtClean="0">
                <a:ea typeface="굴림" charset="-127"/>
              </a:rPr>
              <a:t>WEXITSTATUS(</a:t>
            </a:r>
            <a:r>
              <a:rPr lang="en-US" altLang="ko-KR" sz="1800" i="1" dirty="0" smtClean="0">
                <a:ea typeface="굴림" charset="-127"/>
              </a:rPr>
              <a:t>status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WIFSIGNALED(</a:t>
            </a:r>
            <a:r>
              <a:rPr lang="en-US" altLang="ko-KR" sz="2000" i="1" dirty="0" smtClean="0">
                <a:ea typeface="굴림" charset="-127"/>
              </a:rPr>
              <a:t>status</a:t>
            </a:r>
            <a:r>
              <a:rPr lang="en-US" altLang="ko-KR" sz="2000" dirty="0" smtClean="0">
                <a:ea typeface="굴림" charset="-127"/>
              </a:rPr>
              <a:t>) : terminated by a signal</a:t>
            </a:r>
          </a:p>
          <a:p>
            <a:pPr lvl="2"/>
            <a:r>
              <a:rPr lang="en-US" altLang="ko-KR" sz="1800" dirty="0" smtClean="0">
                <a:ea typeface="굴림" charset="-127"/>
              </a:rPr>
              <a:t>WTERMSIG(</a:t>
            </a:r>
            <a:r>
              <a:rPr lang="en-US" altLang="ko-KR" sz="1800" i="1" dirty="0" smtClean="0">
                <a:ea typeface="굴림" charset="-127"/>
              </a:rPr>
              <a:t>status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lvl="2"/>
            <a:r>
              <a:rPr lang="en-US" altLang="ko-KR" sz="1800" dirty="0" smtClean="0">
                <a:ea typeface="굴림" charset="-127"/>
              </a:rPr>
              <a:t>WCOREDUMP(</a:t>
            </a:r>
            <a:r>
              <a:rPr lang="en-US" altLang="ko-KR" sz="1800" i="1" dirty="0" smtClean="0">
                <a:ea typeface="굴림" charset="-127"/>
              </a:rPr>
              <a:t>status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WIFSTOPPED(</a:t>
            </a:r>
            <a:r>
              <a:rPr lang="en-US" altLang="ko-KR" sz="2000" i="1" dirty="0" smtClean="0">
                <a:ea typeface="굴림" charset="-127"/>
              </a:rPr>
              <a:t>status</a:t>
            </a:r>
            <a:r>
              <a:rPr lang="en-US" altLang="ko-KR" sz="2000" dirty="0" smtClean="0">
                <a:ea typeface="굴림" charset="-127"/>
              </a:rPr>
              <a:t>): currently stopped</a:t>
            </a:r>
          </a:p>
          <a:p>
            <a:pPr lvl="2"/>
            <a:r>
              <a:rPr lang="en-US" altLang="ko-KR" sz="1800" dirty="0" smtClean="0">
                <a:ea typeface="굴림" charset="-127"/>
              </a:rPr>
              <a:t>WSTOPSIG(</a:t>
            </a:r>
            <a:r>
              <a:rPr lang="en-US" altLang="ko-KR" sz="1800" i="1" dirty="0" smtClean="0">
                <a:ea typeface="굴림" charset="-127"/>
              </a:rPr>
              <a:t>status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WIFCONTINUED(</a:t>
            </a:r>
            <a:r>
              <a:rPr lang="en-US" altLang="ko-KR" sz="2000" i="1" dirty="0" smtClean="0">
                <a:ea typeface="굴림" charset="-127"/>
              </a:rPr>
              <a:t>status</a:t>
            </a:r>
            <a:r>
              <a:rPr lang="en-US" altLang="ko-KR" sz="2000" dirty="0" smtClean="0">
                <a:ea typeface="굴림" charset="-127"/>
              </a:rPr>
              <a:t>): continued after a job control stop</a:t>
            </a: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400" dirty="0" smtClean="0">
                <a:ea typeface="굴림" charset="-127"/>
                <a:hlinkClick r:id="rId3" action="ppaction://hlinkfile"/>
              </a:rPr>
              <a:t>Figure 8.5</a:t>
            </a:r>
            <a:r>
              <a:rPr lang="en-US" altLang="ko-KR" sz="2400" dirty="0" smtClean="0">
                <a:ea typeface="굴림" charset="-127"/>
              </a:rPr>
              <a:t> and </a:t>
            </a:r>
            <a:r>
              <a:rPr lang="en-US" altLang="ko-KR" sz="2400" dirty="0" smtClean="0">
                <a:ea typeface="굴림" charset="-127"/>
                <a:hlinkClick r:id="rId4" action="ppaction://hlinkfile"/>
              </a:rPr>
              <a:t>Figure 8.6</a:t>
            </a:r>
            <a:endParaRPr lang="en-US" altLang="ko-KR" sz="24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4000" smtClean="0">
                <a:ea typeface="굴림" charset="-127"/>
              </a:rPr>
              <a:t> and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 waitpid </a:t>
            </a:r>
            <a:r>
              <a:rPr lang="en-US" altLang="ko-KR" sz="4000" smtClean="0">
                <a:ea typeface="굴림" charset="-127"/>
              </a:rPr>
              <a:t>Function</a:t>
            </a:r>
          </a:p>
        </p:txBody>
      </p:sp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1979613" y="1557338"/>
            <a:ext cx="4897437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#include &lt;sys/wait.h&gt;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void pr_exit(int status)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if (WIFEXITED(status))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printf("normal termination, exit status = %d\n",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    WEXITSTATUS(status));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else if (WIFSIGNALED(status))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printf("abnormal termination, signal number=%d%s\n", 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         WTERMSIG(status),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#ifdef WCOREDUMP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WCOREDUMP(status) ? " (core file generated)" : "");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#else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"");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#endif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else if (WIFSTOPPED(status))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printf("child stopped, signal number = %d\n",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WSTOPSIG(status));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}</a:t>
            </a:r>
            <a:endParaRPr lang="ko-KR" altLang="en-US" sz="1400">
              <a:solidFill>
                <a:srgbClr val="990033"/>
              </a:solidFill>
              <a:latin typeface="Arial" charset="0"/>
            </a:endParaRPr>
          </a:p>
        </p:txBody>
      </p:sp>
      <p:sp>
        <p:nvSpPr>
          <p:cNvPr id="112643" name="Rectangle 5"/>
          <p:cNvSpPr>
            <a:spLocks noChangeArrowheads="1"/>
          </p:cNvSpPr>
          <p:nvPr/>
        </p:nvSpPr>
        <p:spPr bwMode="auto">
          <a:xfrm>
            <a:off x="3779838" y="5743575"/>
            <a:ext cx="135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8.5</a:t>
            </a:r>
            <a:endParaRPr kumimoji="0" lang="ko-KR" alt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4000" smtClean="0">
                <a:ea typeface="굴림" charset="-127"/>
              </a:rPr>
              <a:t> and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 waitpid </a:t>
            </a:r>
            <a:r>
              <a:rPr lang="en-US" altLang="ko-KR" sz="4000" smtClean="0">
                <a:ea typeface="굴림" charset="-127"/>
              </a:rPr>
              <a:t>Function</a:t>
            </a:r>
          </a:p>
        </p:txBody>
      </p:sp>
      <p:sp>
        <p:nvSpPr>
          <p:cNvPr id="114690" name="Rectangle 3"/>
          <p:cNvSpPr>
            <a:spLocks noChangeArrowheads="1"/>
          </p:cNvSpPr>
          <p:nvPr/>
        </p:nvSpPr>
        <p:spPr bwMode="auto">
          <a:xfrm>
            <a:off x="107950" y="1557338"/>
            <a:ext cx="4897438" cy="435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&lt;sys/wait.h&gt;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main(void)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pid_t pid;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int status;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((pid = fork()) &lt; 0)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else if (pid == 0) /*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exit(7);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(wait(&amp;status) != pid) /* wait for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err_sys("wait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pr_exit(status); /* and print its status */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((pid = fork()) &lt; 0)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else if (pid == 0) /*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abort(); /* generates SIGABRT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(wait(&amp;status) != pid) /* wait for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err_sys("wait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pr_exit(status); /* and print its status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</a:t>
            </a:r>
            <a:endParaRPr lang="ko-KR" altLang="en-US" sz="1400">
              <a:solidFill>
                <a:srgbClr val="790029"/>
              </a:solidFill>
              <a:latin typeface="Arial" charset="0"/>
            </a:endParaRPr>
          </a:p>
        </p:txBody>
      </p:sp>
      <p:sp>
        <p:nvSpPr>
          <p:cNvPr id="114691" name="Rectangle 5"/>
          <p:cNvSpPr>
            <a:spLocks noChangeArrowheads="1"/>
          </p:cNvSpPr>
          <p:nvPr/>
        </p:nvSpPr>
        <p:spPr bwMode="auto">
          <a:xfrm>
            <a:off x="5076825" y="1557338"/>
            <a:ext cx="3995738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if ((pid = fork()) &lt; 0)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else if (pid == 0) /*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status /= 0; /* divide by 0 generates SIGFPE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(wait(&amp;status) != pid) /* wait for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err_sys("wait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pr_exit(status); /* and print its status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  <a:endParaRPr lang="ko-KR" altLang="en-US" sz="1400">
              <a:solidFill>
                <a:srgbClr val="790029"/>
              </a:solidFill>
              <a:latin typeface="Arial" charset="0"/>
            </a:endParaRPr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5076825" y="3654425"/>
            <a:ext cx="135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8.6</a:t>
            </a:r>
            <a:endParaRPr kumimoji="0" lang="ko-KR" alt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15888"/>
            <a:ext cx="6629400" cy="1087437"/>
          </a:xfrm>
        </p:spPr>
        <p:txBody>
          <a:bodyPr/>
          <a:lstStyle/>
          <a:p>
            <a:r>
              <a:rPr lang="en-US" altLang="ko-KR" sz="4000" smtClean="0">
                <a:ea typeface="굴림" charset="-127"/>
              </a:rPr>
              <a:t>Introduction</a:t>
            </a:r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1403350" y="1627188"/>
            <a:ext cx="67675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Process control </a:t>
            </a:r>
            <a:r>
              <a:rPr kumimoji="0" lang="en-US" altLang="ko-KR" sz="2000" dirty="0">
                <a:latin typeface="Times New Roman" pitchFamily="18" charset="0"/>
                <a:ea typeface="굴림" charset="-127"/>
              </a:rPr>
              <a:t>–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process creation, program execution, and process termination</a:t>
            </a:r>
            <a:endParaRPr kumimoji="0" lang="en-US" altLang="ko-KR" sz="2000" dirty="0">
              <a:latin typeface="Courier New" pitchFamily="49" charset="0"/>
              <a:ea typeface="굴림" charset="-127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Process properties </a:t>
            </a:r>
            <a:r>
              <a:rPr kumimoji="0" lang="en-US" altLang="ko-KR" sz="2000" dirty="0">
                <a:latin typeface="Times New Roman" pitchFamily="18" charset="0"/>
                <a:ea typeface="굴림" charset="-127"/>
              </a:rPr>
              <a:t>–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real, effective, and saved; user and group IDs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Interpreter files and the </a:t>
            </a:r>
            <a:r>
              <a:rPr kumimoji="0" lang="en-US" altLang="ko-KR" sz="2000" dirty="0">
                <a:latin typeface="Courier New" pitchFamily="49" charset="0"/>
                <a:ea typeface="굴림" charset="-127"/>
              </a:rPr>
              <a:t>system</a:t>
            </a:r>
            <a:r>
              <a:rPr kumimoji="0" lang="en-US" altLang="ko-KR" sz="2000" dirty="0">
                <a:latin typeface="Verdana" pitchFamily="34" charset="0"/>
                <a:ea typeface="굴림" charset="-127"/>
              </a:rPr>
              <a:t> function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dirty="0">
                <a:latin typeface="Verdana" pitchFamily="34" charset="0"/>
                <a:ea typeface="굴림" charset="-127"/>
              </a:rPr>
              <a:t>Process </a:t>
            </a:r>
            <a:r>
              <a:rPr kumimoji="0" lang="en-US" altLang="ko-KR" sz="2000" dirty="0" smtClean="0">
                <a:latin typeface="Verdana" pitchFamily="34" charset="0"/>
                <a:ea typeface="굴림" charset="-127"/>
              </a:rPr>
              <a:t>accounting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0" lang="en-US" altLang="ko-KR" sz="20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4000" smtClean="0">
                <a:ea typeface="굴림" charset="-127"/>
              </a:rPr>
              <a:t> and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 waitpid </a:t>
            </a:r>
            <a:r>
              <a:rPr lang="en-US" altLang="ko-KR" sz="4000" smtClean="0">
                <a:ea typeface="굴림" charset="-127"/>
              </a:rPr>
              <a:t>Function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waitpid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pid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smtClean="0">
                <a:ea typeface="굴림" charset="-127"/>
              </a:rPr>
              <a:t> *</a:t>
            </a:r>
            <a:r>
              <a:rPr lang="en-US" altLang="ko-KR" sz="2000" i="1" smtClean="0">
                <a:ea typeface="굴림" charset="-127"/>
              </a:rPr>
              <a:t>statloc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i="1" smtClean="0">
                <a:ea typeface="굴림" charset="-127"/>
              </a:rPr>
              <a:t>options</a:t>
            </a:r>
            <a:r>
              <a:rPr lang="en-US" altLang="ko-KR" sz="2000" smtClean="0">
                <a:ea typeface="굴림" charset="-127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smtClean="0">
                <a:ea typeface="굴림" charset="-127"/>
              </a:rPr>
              <a:t>pid</a:t>
            </a:r>
          </a:p>
          <a:p>
            <a:pPr lvl="2">
              <a:lnSpc>
                <a:spcPct val="90000"/>
              </a:lnSpc>
            </a:pPr>
            <a:r>
              <a:rPr lang="en-US" altLang="ko-KR" sz="1800" i="1" smtClean="0">
                <a:ea typeface="굴림" charset="-127"/>
              </a:rPr>
              <a:t>pid</a:t>
            </a:r>
            <a:r>
              <a:rPr lang="en-US" altLang="ko-KR" sz="1800" smtClean="0">
                <a:ea typeface="굴림" charset="-127"/>
              </a:rPr>
              <a:t> == -1 waits for any child process.</a:t>
            </a:r>
          </a:p>
          <a:p>
            <a:pPr lvl="2">
              <a:lnSpc>
                <a:spcPct val="90000"/>
              </a:lnSpc>
            </a:pPr>
            <a:r>
              <a:rPr lang="en-US" altLang="ko-KR" sz="1800" i="1" smtClean="0">
                <a:ea typeface="굴림" charset="-127"/>
              </a:rPr>
              <a:t>pid</a:t>
            </a:r>
            <a:r>
              <a:rPr lang="en-US" altLang="ko-KR" sz="1800" smtClean="0">
                <a:ea typeface="굴림" charset="-127"/>
              </a:rPr>
              <a:t> &gt; 0 waits for the child whose process ID equals </a:t>
            </a:r>
            <a:r>
              <a:rPr lang="en-US" altLang="ko-KR" sz="1800" i="1" smtClean="0">
                <a:ea typeface="굴림" charset="-127"/>
              </a:rPr>
              <a:t>pid</a:t>
            </a:r>
            <a:r>
              <a:rPr lang="en-US" altLang="ko-KR" sz="1800" smtClean="0">
                <a:ea typeface="굴림" charset="-127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1800" i="1" smtClean="0">
                <a:ea typeface="굴림" charset="-127"/>
              </a:rPr>
              <a:t>pid</a:t>
            </a:r>
            <a:r>
              <a:rPr lang="en-US" altLang="ko-KR" sz="1800" smtClean="0">
                <a:ea typeface="굴림" charset="-127"/>
              </a:rPr>
              <a:t> == 0 waits for any child whose process group ID equals that of the calling process.</a:t>
            </a:r>
          </a:p>
          <a:p>
            <a:pPr lvl="2">
              <a:lnSpc>
                <a:spcPct val="90000"/>
              </a:lnSpc>
            </a:pPr>
            <a:r>
              <a:rPr lang="en-US" altLang="ko-KR" sz="1800" i="1" smtClean="0">
                <a:ea typeface="굴림" charset="-127"/>
              </a:rPr>
              <a:t>pid</a:t>
            </a:r>
            <a:r>
              <a:rPr lang="en-US" altLang="ko-KR" sz="1800" smtClean="0">
                <a:ea typeface="굴림" charset="-127"/>
              </a:rPr>
              <a:t> &lt; -1 waits for any child whose process group ID equals the absolute value of </a:t>
            </a:r>
            <a:r>
              <a:rPr lang="en-US" altLang="ko-KR" sz="1800" i="1" smtClean="0">
                <a:ea typeface="굴림" charset="-127"/>
              </a:rPr>
              <a:t>pid</a:t>
            </a:r>
            <a:r>
              <a:rPr lang="en-US" altLang="ko-KR" sz="1800" smtClean="0">
                <a:ea typeface="굴림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smtClean="0">
                <a:ea typeface="굴림" charset="-127"/>
              </a:rPr>
              <a:t>options</a:t>
            </a:r>
          </a:p>
          <a:p>
            <a:pPr lvl="2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WCONTINUED </a:t>
            </a:r>
            <a:r>
              <a:rPr lang="en-US" altLang="ko-KR" sz="1800" smtClean="0">
                <a:latin typeface="Arial" charset="0"/>
                <a:ea typeface="굴림" charset="-127"/>
              </a:rPr>
              <a:t>–</a:t>
            </a:r>
            <a:r>
              <a:rPr lang="en-US" altLang="ko-KR" sz="1800" smtClean="0">
                <a:ea typeface="굴림" charset="-127"/>
              </a:rPr>
              <a:t> the status of any child continued is returned.</a:t>
            </a:r>
          </a:p>
          <a:p>
            <a:pPr lvl="2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WNOHANG </a:t>
            </a:r>
            <a:r>
              <a:rPr lang="en-US" altLang="ko-KR" sz="1800" smtClean="0">
                <a:latin typeface="Arial" charset="0"/>
                <a:ea typeface="굴림" charset="-127"/>
              </a:rPr>
              <a:t>–</a:t>
            </a:r>
            <a:r>
              <a:rPr lang="en-US" altLang="ko-KR" sz="1800" smtClean="0">
                <a:ea typeface="굴림" charset="-127"/>
              </a:rPr>
              <a:t> </a:t>
            </a:r>
            <a:r>
              <a:rPr lang="en-US" altLang="ko-KR" sz="1800" i="1" smtClean="0">
                <a:ea typeface="굴림" charset="-127"/>
              </a:rPr>
              <a:t>waitpid</a:t>
            </a:r>
            <a:r>
              <a:rPr lang="en-US" altLang="ko-KR" sz="1800" smtClean="0">
                <a:ea typeface="굴림" charset="-127"/>
              </a:rPr>
              <a:t> will not block.</a:t>
            </a:r>
          </a:p>
          <a:p>
            <a:pPr lvl="2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WUNTRACED </a:t>
            </a:r>
            <a:r>
              <a:rPr lang="en-US" altLang="ko-KR" sz="1800" smtClean="0">
                <a:latin typeface="Arial" charset="0"/>
                <a:ea typeface="굴림" charset="-127"/>
              </a:rPr>
              <a:t>–</a:t>
            </a:r>
            <a:r>
              <a:rPr lang="en-US" altLang="ko-KR" sz="1800" smtClean="0">
                <a:ea typeface="굴림" charset="-127"/>
              </a:rPr>
              <a:t> the status of any child stopped is returned.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hlinkClick r:id="rId3" action="ppaction://hlinkfile"/>
              </a:rPr>
              <a:t>Figure 8.8</a:t>
            </a:r>
            <a:endParaRPr lang="en-US" altLang="ko-KR" sz="2000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wait</a:t>
            </a:r>
            <a:r>
              <a:rPr lang="en-US" altLang="ko-KR" sz="4000" smtClean="0">
                <a:ea typeface="굴림" charset="-127"/>
              </a:rPr>
              <a:t> and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 waitpid </a:t>
            </a:r>
            <a:r>
              <a:rPr lang="en-US" altLang="ko-KR" sz="4000" smtClean="0">
                <a:ea typeface="굴림" charset="-127"/>
              </a:rPr>
              <a:t>Function</a:t>
            </a:r>
          </a:p>
        </p:txBody>
      </p:sp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106363" y="1484313"/>
            <a:ext cx="4897437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&lt;sys/wait.h&gt;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main(void)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pid_t pid;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((pid = fork()) &lt; 0)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 else if (pid == 0) { /* first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if ((pid = fork())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else if (pid &gt;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exit(0); /* parent from second fork == first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/*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We're the second child; our parent becomes init as soon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as our real parent calls exit() in the statement above.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Here's where we'd continue executing, knowing that when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we're done, init will reap our status.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sleep(2);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printf("second child, parent pid = %d\n", getppid());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</a:t>
            </a:r>
          </a:p>
        </p:txBody>
      </p:sp>
      <p:sp>
        <p:nvSpPr>
          <p:cNvPr id="118787" name="Rectangle 6"/>
          <p:cNvSpPr>
            <a:spLocks noChangeArrowheads="1"/>
          </p:cNvSpPr>
          <p:nvPr/>
        </p:nvSpPr>
        <p:spPr bwMode="auto">
          <a:xfrm>
            <a:off x="5076825" y="1484313"/>
            <a:ext cx="4067175" cy="265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(waitpid(pid, NULL, 0) != pid) </a:t>
            </a:r>
            <a:br>
              <a:rPr lang="en-US" altLang="ko-KR" sz="1400">
                <a:solidFill>
                  <a:srgbClr val="790029"/>
                </a:solidFill>
                <a:latin typeface="Arial" charset="0"/>
              </a:rPr>
            </a:br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             /* wait for first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err_sys("waitpid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/*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We're the parent (the original process); </a:t>
            </a:r>
            <a:br>
              <a:rPr lang="en-US" altLang="ko-KR" sz="1400">
                <a:solidFill>
                  <a:srgbClr val="790029"/>
                </a:solidFill>
                <a:latin typeface="Arial" charset="0"/>
              </a:rPr>
            </a:br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we continue executing,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knowing that we're not the parent of </a:t>
            </a:r>
            <a:br>
              <a:rPr lang="en-US" altLang="ko-KR" sz="1400">
                <a:solidFill>
                  <a:srgbClr val="790029"/>
                </a:solidFill>
                <a:latin typeface="Arial" charset="0"/>
              </a:rPr>
            </a:br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 the second child.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  <a:endParaRPr lang="ko-KR" altLang="en-US" sz="1400">
              <a:solidFill>
                <a:srgbClr val="790029"/>
              </a:solidFill>
              <a:latin typeface="Arial" charset="0"/>
            </a:endParaRPr>
          </a:p>
        </p:txBody>
      </p:sp>
      <p:sp>
        <p:nvSpPr>
          <p:cNvPr id="118788" name="Rectangle 7"/>
          <p:cNvSpPr>
            <a:spLocks noChangeArrowheads="1"/>
          </p:cNvSpPr>
          <p:nvPr/>
        </p:nvSpPr>
        <p:spPr bwMode="auto">
          <a:xfrm>
            <a:off x="5076825" y="4252913"/>
            <a:ext cx="1223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600">
                <a:latin typeface="Verdana" pitchFamily="34" charset="0"/>
                <a:hlinkClick r:id="rId3" action="ppaction://hlinkfile"/>
              </a:rPr>
              <a:t>Figure 8.8</a:t>
            </a:r>
            <a:endParaRPr kumimoji="0" lang="en-US" altLang="ko-KR" sz="16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wait3</a:t>
            </a:r>
            <a:r>
              <a:rPr lang="en-US" altLang="ko-KR" sz="4000" smtClean="0">
                <a:ea typeface="굴림" charset="-127"/>
              </a:rPr>
              <a:t> and 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wait4</a:t>
            </a:r>
            <a:r>
              <a:rPr lang="en-US" altLang="ko-KR" sz="4000" smtClean="0">
                <a:ea typeface="굴림" charset="-127"/>
              </a:rPr>
              <a:t> Functions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478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&lt;sys/types.h&gt;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&lt;sys/wait.h&gt;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&lt;sys/time.h&gt;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&lt;sys/resource.h&gt;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pid_t wait3(int *</a:t>
            </a:r>
            <a:r>
              <a:rPr lang="en-US" altLang="ko-KR" sz="2000" i="1" smtClean="0">
                <a:ea typeface="굴림" charset="-127"/>
              </a:rPr>
              <a:t>statloc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 smtClean="0">
                <a:ea typeface="굴림" charset="-127"/>
              </a:rPr>
              <a:t>options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</a:t>
            </a:r>
            <a:br>
              <a:rPr lang="en-US" altLang="ko-KR" sz="2000" smtClean="0">
                <a:latin typeface="Courier New" pitchFamily="49" charset="0"/>
                <a:ea typeface="굴림" charset="-127"/>
              </a:rPr>
            </a:br>
            <a:r>
              <a:rPr lang="en-US" altLang="ko-KR" sz="2000" smtClean="0">
                <a:latin typeface="Courier New" pitchFamily="49" charset="0"/>
                <a:ea typeface="굴림" charset="-127"/>
              </a:rPr>
              <a:t>          struct rusage *</a:t>
            </a:r>
            <a:r>
              <a:rPr lang="en-US" altLang="ko-KR" sz="2000" i="1" smtClean="0">
                <a:ea typeface="굴림" charset="-127"/>
              </a:rPr>
              <a:t>rusage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pid_t wait4(pid_t </a:t>
            </a:r>
            <a:r>
              <a:rPr lang="en-US" altLang="ko-KR" sz="2000" i="1" smtClean="0">
                <a:ea typeface="굴림" charset="-127"/>
              </a:rPr>
              <a:t>pid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int *</a:t>
            </a:r>
            <a:r>
              <a:rPr lang="en-US" altLang="ko-KR" sz="2000" i="1" smtClean="0">
                <a:ea typeface="굴림" charset="-127"/>
              </a:rPr>
              <a:t>statloc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 smtClean="0">
                <a:ea typeface="굴림" charset="-127"/>
              </a:rPr>
              <a:t>options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            struct rusage *</a:t>
            </a:r>
            <a:r>
              <a:rPr lang="en-US" altLang="ko-KR" sz="2000" i="1" smtClean="0">
                <a:ea typeface="굴림" charset="-127"/>
              </a:rPr>
              <a:t>ruage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80000"/>
              </a:lnSpc>
            </a:pPr>
            <a:endParaRPr lang="en-US" altLang="ko-KR" sz="24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smtClean="0">
                <a:ea typeface="굴림" charset="-127"/>
              </a:rPr>
              <a:t>It returns a summary of the resources used by the terminated process and all its child processes.</a:t>
            </a:r>
          </a:p>
          <a:p>
            <a:pPr lvl="1">
              <a:lnSpc>
                <a:spcPct val="80000"/>
              </a:lnSpc>
            </a:pPr>
            <a:r>
              <a:rPr lang="en-US" altLang="ko-KR" sz="2000" smtClean="0">
                <a:ea typeface="굴림" charset="-127"/>
              </a:rPr>
              <a:t>User/system CPU time, number of page faults, number of signals received, and the like</a:t>
            </a:r>
            <a:endParaRPr lang="en-US" altLang="ko-KR" sz="1600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mtClean="0">
                <a:ea typeface="굴림" charset="-127"/>
              </a:rPr>
              <a:t> Functions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900" smtClean="0">
                <a:ea typeface="굴림" charset="-127"/>
              </a:rPr>
              <a:t>#include &lt;unistd.h&gt;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700" smtClean="0">
                <a:ea typeface="굴림" charset="-127"/>
              </a:rPr>
              <a:t>int execl(const char *</a:t>
            </a:r>
            <a:r>
              <a:rPr lang="en-US" altLang="ko-KR" sz="1700" i="1" smtClean="0">
                <a:ea typeface="굴림" charset="-127"/>
              </a:rPr>
              <a:t>pathname</a:t>
            </a:r>
            <a:r>
              <a:rPr lang="en-US" altLang="ko-KR" sz="1700" smtClean="0">
                <a:ea typeface="굴림" charset="-127"/>
              </a:rPr>
              <a:t>, const char *</a:t>
            </a:r>
            <a:r>
              <a:rPr lang="en-US" altLang="ko-KR" sz="1700" i="1" smtClean="0">
                <a:ea typeface="굴림" charset="-127"/>
              </a:rPr>
              <a:t>arg0</a:t>
            </a:r>
            <a:r>
              <a:rPr lang="en-US" altLang="ko-KR" sz="1700" smtClean="0">
                <a:ea typeface="굴림" charset="-127"/>
              </a:rPr>
              <a:t>, </a:t>
            </a:r>
            <a:r>
              <a:rPr lang="en-US" altLang="ko-KR" sz="1700" smtClean="0">
                <a:latin typeface="Arial" charset="0"/>
                <a:ea typeface="굴림" charset="-127"/>
              </a:rPr>
              <a:t>…</a:t>
            </a:r>
            <a:r>
              <a:rPr lang="en-US" altLang="ko-KR" sz="1700" smtClean="0">
                <a:ea typeface="굴림" charset="-127"/>
              </a:rPr>
              <a:t> </a:t>
            </a:r>
            <a:br>
              <a:rPr lang="en-US" altLang="ko-KR" sz="1700" smtClean="0">
                <a:ea typeface="굴림" charset="-127"/>
              </a:rPr>
            </a:br>
            <a:r>
              <a:rPr lang="en-US" altLang="ko-KR" sz="1700" smtClean="0">
                <a:ea typeface="굴림" charset="-127"/>
              </a:rPr>
              <a:t>            /* (char *) 0 */);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700" smtClean="0">
                <a:ea typeface="굴림" charset="-127"/>
              </a:rPr>
              <a:t>int execv(const char *</a:t>
            </a:r>
            <a:r>
              <a:rPr lang="en-US" altLang="ko-KR" sz="1700" i="1" smtClean="0">
                <a:ea typeface="굴림" charset="-127"/>
              </a:rPr>
              <a:t>pathname</a:t>
            </a:r>
            <a:r>
              <a:rPr lang="en-US" altLang="ko-KR" sz="1700" smtClean="0">
                <a:ea typeface="굴림" charset="-127"/>
              </a:rPr>
              <a:t>, char *const </a:t>
            </a:r>
            <a:r>
              <a:rPr lang="en-US" altLang="ko-KR" sz="1700" i="1" smtClean="0">
                <a:ea typeface="굴림" charset="-127"/>
              </a:rPr>
              <a:t>argv</a:t>
            </a:r>
            <a:r>
              <a:rPr lang="en-US" altLang="ko-KR" sz="1700" smtClean="0">
                <a:ea typeface="굴림" charset="-127"/>
              </a:rPr>
              <a:t>[]);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700" smtClean="0">
                <a:ea typeface="굴림" charset="-127"/>
              </a:rPr>
              <a:t>int execle(const char *</a:t>
            </a:r>
            <a:r>
              <a:rPr lang="en-US" altLang="ko-KR" sz="1700" i="1" smtClean="0">
                <a:ea typeface="굴림" charset="-127"/>
              </a:rPr>
              <a:t>pathname</a:t>
            </a:r>
            <a:r>
              <a:rPr lang="en-US" altLang="ko-KR" sz="1700" smtClean="0">
                <a:ea typeface="굴림" charset="-127"/>
              </a:rPr>
              <a:t>, const char *</a:t>
            </a:r>
            <a:r>
              <a:rPr lang="en-US" altLang="ko-KR" sz="1700" i="1" smtClean="0">
                <a:ea typeface="굴림" charset="-127"/>
              </a:rPr>
              <a:t>arg0</a:t>
            </a:r>
            <a:r>
              <a:rPr lang="en-US" altLang="ko-KR" sz="1700" smtClean="0">
                <a:ea typeface="굴림" charset="-127"/>
              </a:rPr>
              <a:t>, </a:t>
            </a:r>
            <a:r>
              <a:rPr lang="en-US" altLang="ko-KR" sz="1700" smtClean="0">
                <a:latin typeface="Arial" charset="0"/>
                <a:ea typeface="굴림" charset="-127"/>
              </a:rPr>
              <a:t>…</a:t>
            </a:r>
            <a:r>
              <a:rPr lang="en-US" altLang="ko-KR" sz="1700" smtClean="0">
                <a:ea typeface="굴림" charset="-127"/>
              </a:rPr>
              <a:t> </a:t>
            </a:r>
            <a:br>
              <a:rPr lang="en-US" altLang="ko-KR" sz="1700" smtClean="0">
                <a:ea typeface="굴림" charset="-127"/>
              </a:rPr>
            </a:br>
            <a:r>
              <a:rPr lang="en-US" altLang="ko-KR" sz="1700" smtClean="0">
                <a:ea typeface="굴림" charset="-127"/>
              </a:rPr>
              <a:t>            /* (char *) 0, char *const </a:t>
            </a:r>
            <a:r>
              <a:rPr lang="en-US" altLang="ko-KR" sz="1700" i="1" smtClean="0">
                <a:ea typeface="굴림" charset="-127"/>
              </a:rPr>
              <a:t>envp</a:t>
            </a:r>
            <a:r>
              <a:rPr lang="en-US" altLang="ko-KR" sz="1700" smtClean="0">
                <a:ea typeface="굴림" charset="-127"/>
              </a:rPr>
              <a:t>[] */);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700" smtClean="0">
                <a:ea typeface="굴림" charset="-127"/>
              </a:rPr>
              <a:t>int execve(const char *</a:t>
            </a:r>
            <a:r>
              <a:rPr lang="en-US" altLang="ko-KR" sz="1700" i="1" smtClean="0">
                <a:ea typeface="굴림" charset="-127"/>
              </a:rPr>
              <a:t>pathname</a:t>
            </a:r>
            <a:r>
              <a:rPr lang="en-US" altLang="ko-KR" sz="1700" smtClean="0">
                <a:ea typeface="굴림" charset="-127"/>
              </a:rPr>
              <a:t>, char *const </a:t>
            </a:r>
            <a:r>
              <a:rPr lang="en-US" altLang="ko-KR" sz="1700" i="1" smtClean="0">
                <a:ea typeface="굴림" charset="-127"/>
              </a:rPr>
              <a:t>argv</a:t>
            </a:r>
            <a:r>
              <a:rPr lang="en-US" altLang="ko-KR" sz="1700" smtClean="0">
                <a:ea typeface="굴림" charset="-127"/>
              </a:rPr>
              <a:t>[], </a:t>
            </a:r>
            <a:br>
              <a:rPr lang="en-US" altLang="ko-KR" sz="1700" smtClean="0">
                <a:ea typeface="굴림" charset="-127"/>
              </a:rPr>
            </a:br>
            <a:r>
              <a:rPr lang="en-US" altLang="ko-KR" sz="1700" smtClean="0">
                <a:ea typeface="굴림" charset="-127"/>
              </a:rPr>
              <a:t>            char *const </a:t>
            </a:r>
            <a:r>
              <a:rPr lang="en-US" altLang="ko-KR" sz="1700" i="1" smtClean="0">
                <a:ea typeface="굴림" charset="-127"/>
              </a:rPr>
              <a:t>envp</a:t>
            </a:r>
            <a:r>
              <a:rPr lang="en-US" altLang="ko-KR" sz="1700" smtClean="0">
                <a:ea typeface="굴림" charset="-127"/>
              </a:rPr>
              <a:t>[]);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700" smtClean="0">
                <a:ea typeface="굴림" charset="-127"/>
              </a:rPr>
              <a:t>int execlp(const char *</a:t>
            </a:r>
            <a:r>
              <a:rPr lang="en-US" altLang="ko-KR" sz="1700" i="1" smtClean="0">
                <a:ea typeface="굴림" charset="-127"/>
              </a:rPr>
              <a:t>filename</a:t>
            </a:r>
            <a:r>
              <a:rPr lang="en-US" altLang="ko-KR" sz="1700" smtClean="0">
                <a:ea typeface="굴림" charset="-127"/>
              </a:rPr>
              <a:t>, const char *</a:t>
            </a:r>
            <a:r>
              <a:rPr lang="en-US" altLang="ko-KR" sz="1700" i="1" smtClean="0">
                <a:ea typeface="굴림" charset="-127"/>
              </a:rPr>
              <a:t>arg0</a:t>
            </a:r>
            <a:r>
              <a:rPr lang="en-US" altLang="ko-KR" sz="1700" smtClean="0">
                <a:ea typeface="굴림" charset="-127"/>
              </a:rPr>
              <a:t>, </a:t>
            </a:r>
            <a:r>
              <a:rPr lang="en-US" altLang="ko-KR" sz="1700" smtClean="0">
                <a:latin typeface="Arial" charset="0"/>
                <a:ea typeface="굴림" charset="-127"/>
              </a:rPr>
              <a:t>…</a:t>
            </a:r>
            <a:r>
              <a:rPr lang="en-US" altLang="ko-KR" sz="1700" smtClean="0">
                <a:ea typeface="굴림" charset="-127"/>
              </a:rPr>
              <a:t> </a:t>
            </a:r>
            <a:br>
              <a:rPr lang="en-US" altLang="ko-KR" sz="1700" smtClean="0">
                <a:ea typeface="굴림" charset="-127"/>
              </a:rPr>
            </a:br>
            <a:r>
              <a:rPr lang="en-US" altLang="ko-KR" sz="1700" smtClean="0">
                <a:ea typeface="굴림" charset="-127"/>
              </a:rPr>
              <a:t>            /* (char *) 0 */)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700" smtClean="0">
                <a:ea typeface="굴림" charset="-127"/>
              </a:rPr>
              <a:t>int execvp(const char *</a:t>
            </a:r>
            <a:r>
              <a:rPr lang="en-US" altLang="ko-KR" sz="1700" i="1" smtClean="0">
                <a:ea typeface="굴림" charset="-127"/>
              </a:rPr>
              <a:t>filename</a:t>
            </a:r>
            <a:r>
              <a:rPr lang="en-US" altLang="ko-KR" sz="1700" smtClean="0">
                <a:ea typeface="굴림" charset="-127"/>
              </a:rPr>
              <a:t>, char *const </a:t>
            </a:r>
            <a:r>
              <a:rPr lang="en-US" altLang="ko-KR" sz="1700" i="1" smtClean="0">
                <a:ea typeface="굴림" charset="-127"/>
              </a:rPr>
              <a:t>argv</a:t>
            </a:r>
            <a:r>
              <a:rPr lang="en-US" altLang="ko-KR" sz="1700" smtClean="0">
                <a:ea typeface="굴림" charset="-127"/>
              </a:rPr>
              <a:t>[]);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70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 merely replaces the current process (its text, data, heap, and stack segments) with a brand new program from disk.</a:t>
            </a:r>
          </a:p>
          <a:p>
            <a:pPr>
              <a:lnSpc>
                <a:spcPct val="80000"/>
              </a:lnSpc>
            </a:pPr>
            <a:r>
              <a:rPr lang="en-US" altLang="ko-KR" sz="2000" i="1" smtClean="0">
                <a:ea typeface="굴림" charset="-127"/>
              </a:rPr>
              <a:t>l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list of arguments, </a:t>
            </a:r>
            <a:r>
              <a:rPr lang="en-US" altLang="ko-KR" sz="2000" i="1" smtClean="0">
                <a:ea typeface="굴림" charset="-127"/>
              </a:rPr>
              <a:t>v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argv[] vector, </a:t>
            </a:r>
            <a:r>
              <a:rPr lang="en-US" altLang="ko-KR" sz="2000" i="1" smtClean="0">
                <a:ea typeface="굴림" charset="-127"/>
              </a:rPr>
              <a:t>e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an envp[] array, and  </a:t>
            </a:r>
            <a:r>
              <a:rPr lang="en-US" altLang="ko-KR" sz="2000" i="1" smtClean="0">
                <a:ea typeface="굴림" charset="-127"/>
              </a:rPr>
              <a:t>p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en-US" altLang="ko-KR" sz="2000" smtClean="0">
                <a:latin typeface="Arial" charset="0"/>
                <a:ea typeface="굴림" charset="-127"/>
              </a:rPr>
              <a:t>–</a:t>
            </a:r>
            <a:r>
              <a:rPr lang="en-US" altLang="ko-KR" sz="2000" smtClean="0">
                <a:ea typeface="굴림" charset="-127"/>
              </a:rPr>
              <a:t> a filename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exec </a:t>
            </a:r>
            <a:r>
              <a:rPr lang="en-US" altLang="ko-KR" smtClean="0">
                <a:ea typeface="굴림" charset="-127"/>
              </a:rPr>
              <a:t>Functions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11288"/>
            <a:ext cx="7772400" cy="4760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Filename argument (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execlp/execvp</a:t>
            </a:r>
            <a:r>
              <a:rPr lang="en-US" altLang="ko-KR" sz="2400" smtClean="0">
                <a:ea typeface="굴림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If filename contains a slash, it is taken as a pathname.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Otherwise, the executable is searched for in PATH</a:t>
            </a:r>
            <a:r>
              <a:rPr lang="ko-KR" altLang="en-US" sz="2000" smtClean="0">
                <a:ea typeface="굴림" charset="-127"/>
              </a:rPr>
              <a:t> </a:t>
            </a:r>
            <a:r>
              <a:rPr lang="en-US" altLang="ko-KR" sz="2000" smtClean="0">
                <a:ea typeface="굴림" charset="-127"/>
              </a:rPr>
              <a:t>environment variable directories.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If not a machine executable, it invokes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/bin/sh</a:t>
            </a:r>
            <a:r>
              <a:rPr lang="en-US" altLang="ko-KR" sz="2000" smtClean="0">
                <a:ea typeface="굴림" charset="-127"/>
              </a:rPr>
              <a:t> with the </a:t>
            </a:r>
            <a:r>
              <a:rPr lang="en-US" altLang="ko-KR" sz="2000" i="1" smtClean="0">
                <a:ea typeface="굴림" charset="-127"/>
              </a:rPr>
              <a:t>filename</a:t>
            </a:r>
            <a:r>
              <a:rPr lang="en-US" altLang="ko-KR" sz="2000" smtClean="0">
                <a:ea typeface="굴림" charset="-127"/>
              </a:rPr>
              <a:t> as input to the shell.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Argument passing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execl/execlp/execle</a:t>
            </a:r>
            <a:r>
              <a:rPr lang="en-US" altLang="ko-KR" sz="2000" smtClean="0">
                <a:ea typeface="굴림" charset="-127"/>
              </a:rPr>
              <a:t> require separate command-line arguments with the end of the arguments marked with a null pointer.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Environment list passing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execle/execve</a:t>
            </a:r>
            <a:r>
              <a:rPr lang="en-US" altLang="ko-KR" sz="2000" smtClean="0">
                <a:ea typeface="굴림" charset="-127"/>
              </a:rPr>
              <a:t> passing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const *char envp[]</a:t>
            </a:r>
            <a:r>
              <a:rPr lang="en-US" altLang="ko-KR" sz="2000" smtClean="0">
                <a:ea typeface="굴림" charset="-127"/>
              </a:rPr>
              <a:t> instead of using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extern char **environ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4000" smtClean="0">
                <a:ea typeface="굴림" charset="-127"/>
              </a:rPr>
              <a:t> Functions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2954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Properties inherited from the calling process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pid, ppid, real UID/GID, supplementary GIDs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process group ID, session ID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controlling terminal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time left until alarm clock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current working directory, root directory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file mode creation mask, file locks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process signal mask, pending signals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resource limits</a:t>
            </a:r>
          </a:p>
          <a:p>
            <a:pPr lvl="1">
              <a:lnSpc>
                <a:spcPct val="90000"/>
              </a:lnSpc>
            </a:pPr>
            <a:r>
              <a:rPr lang="en-US" altLang="ko-KR" sz="1600" smtClean="0">
                <a:ea typeface="굴림" charset="-127"/>
              </a:rPr>
              <a:t>tms_utime, tms_stime, tms_cutime, and tms_cstime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Handling of open files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the </a:t>
            </a:r>
            <a:r>
              <a:rPr lang="en-US" altLang="ko-KR" sz="2000" i="1" smtClean="0">
                <a:ea typeface="굴림" charset="-127"/>
              </a:rPr>
              <a:t>close-on-exec</a:t>
            </a:r>
            <a:r>
              <a:rPr lang="en-US" altLang="ko-KR" sz="2000" smtClean="0">
                <a:ea typeface="굴림" charset="-127"/>
              </a:rPr>
              <a:t> flag of every open descriptor: if set, the descriptor is closed across an exec. </a:t>
            </a:r>
          </a:p>
          <a:p>
            <a:pPr lvl="2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FD_CLOEXEC flag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Effective UID/GID can change, depending on the status of the set-user-ID and the set-group-ID bits for the program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4000" smtClean="0">
                <a:ea typeface="굴림" charset="-127"/>
              </a:rPr>
              <a:t> Functions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r>
              <a:rPr lang="en-US" altLang="ko-KR" smtClean="0">
                <a:ea typeface="굴림" charset="-127"/>
                <a:hlinkClick r:id="rId3" action="ppaction://hlinkfile"/>
              </a:rPr>
              <a:t>Figure 8.16 </a:t>
            </a:r>
            <a:r>
              <a:rPr lang="en-US" altLang="ko-KR" smtClean="0">
                <a:ea typeface="굴림" charset="-127"/>
              </a:rPr>
              <a:t>&amp; </a:t>
            </a:r>
            <a:r>
              <a:rPr lang="en-US" altLang="ko-KR" smtClean="0">
                <a:ea typeface="굴림" charset="-127"/>
                <a:hlinkClick r:id="rId4" action="ppaction://hlinkfile"/>
              </a:rPr>
              <a:t>Figure 8.17</a:t>
            </a:r>
            <a:endParaRPr lang="en-US" altLang="ko-KR" smtClean="0">
              <a:ea typeface="굴림" charset="-127"/>
            </a:endParaRPr>
          </a:p>
          <a:p>
            <a:endParaRPr lang="en-US" altLang="ko-KR" sz="1400" smtClean="0">
              <a:ea typeface="굴림" charset="-127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$ ./</a:t>
            </a:r>
            <a:r>
              <a:rPr lang="en-US" altLang="ko-KR" sz="2400" b="1" smtClean="0">
                <a:latin typeface="Courier New" pitchFamily="49" charset="0"/>
                <a:ea typeface="굴림" charset="-127"/>
              </a:rPr>
              <a:t>a.out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argv[0]: echoall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argv[1]: myarg1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argv[2]: MY ARG2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USER=unknown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PATH=/tmp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$ argv[0]: echoall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argv[1]: only 1 arg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USER=sar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LOGNAME=sar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SHELL=/bin/bash 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. . .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4000" smtClean="0">
                <a:ea typeface="굴림" charset="-127"/>
              </a:rPr>
              <a:t> Functions</a:t>
            </a:r>
          </a:p>
        </p:txBody>
      </p:sp>
      <p:sp>
        <p:nvSpPr>
          <p:cNvPr id="131074" name="Rectangle 4"/>
          <p:cNvSpPr>
            <a:spLocks noChangeArrowheads="1"/>
          </p:cNvSpPr>
          <p:nvPr/>
        </p:nvSpPr>
        <p:spPr bwMode="auto">
          <a:xfrm>
            <a:off x="106363" y="1484313"/>
            <a:ext cx="4897437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&lt;sys/wait.h&gt;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char *env_init[] = { "USER=unknown", "PATH=/tmp", NULL };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main(void)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pid_t pid;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((pid = fork()) &lt; 0)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 else if (pid == 0) { /* specify pathname, specify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   environment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if (execle("/home/sar/bin/echoall", "echoall", "myarg1",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"MY ARG2", (char *)0, env_init)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err_sys("execle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</a:t>
            </a:r>
          </a:p>
        </p:txBody>
      </p:sp>
      <p:sp>
        <p:nvSpPr>
          <p:cNvPr id="131075" name="Rectangle 5"/>
          <p:cNvSpPr>
            <a:spLocks noChangeArrowheads="1"/>
          </p:cNvSpPr>
          <p:nvPr/>
        </p:nvSpPr>
        <p:spPr bwMode="auto">
          <a:xfrm>
            <a:off x="5076825" y="1484313"/>
            <a:ext cx="3959225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if (waitpid(pid, NULL, 0)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err_sys("wait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((pid = fork()) &lt; 0)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 else if (pid == 0) { /* specify filename, inherit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   environment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if (execlp("echoall", "echoall", "only 1 arg",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(char *)0)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err_sys("execlp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  <a:p>
            <a:endParaRPr lang="ko-KR" altLang="en-US" sz="1400">
              <a:solidFill>
                <a:srgbClr val="790029"/>
              </a:solidFill>
              <a:latin typeface="Arial" charset="0"/>
            </a:endParaRPr>
          </a:p>
        </p:txBody>
      </p:sp>
      <p:sp>
        <p:nvSpPr>
          <p:cNvPr id="131076" name="Rectangle 6"/>
          <p:cNvSpPr>
            <a:spLocks noChangeArrowheads="1"/>
          </p:cNvSpPr>
          <p:nvPr/>
        </p:nvSpPr>
        <p:spPr bwMode="auto">
          <a:xfrm>
            <a:off x="5076825" y="4446588"/>
            <a:ext cx="150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8.16</a:t>
            </a:r>
            <a:endParaRPr kumimoji="0" lang="ko-KR" alt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4000" smtClean="0">
                <a:ea typeface="굴림" charset="-127"/>
              </a:rPr>
              <a:t> Functions</a:t>
            </a:r>
          </a:p>
        </p:txBody>
      </p:sp>
      <p:sp>
        <p:nvSpPr>
          <p:cNvPr id="133122" name="Rectangle 3"/>
          <p:cNvSpPr>
            <a:spLocks noChangeArrowheads="1"/>
          </p:cNvSpPr>
          <p:nvPr/>
        </p:nvSpPr>
        <p:spPr bwMode="auto">
          <a:xfrm>
            <a:off x="1979613" y="1484313"/>
            <a:ext cx="4897437" cy="265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main(int argc, char *argv[])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int i;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char **ptr;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extern char **environ;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for (i = 0; i &lt; argc; i++) /* echo all command-line args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printf("argv[%d]: %s\n", i, argv[i]);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for (ptr = environ; *ptr != 0; ptr++) /* and all env strings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printf("%s\n", *ptr);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   </a:t>
            </a:r>
          </a:p>
        </p:txBody>
      </p:sp>
      <p:sp>
        <p:nvSpPr>
          <p:cNvPr id="133123" name="Rectangle 6"/>
          <p:cNvSpPr>
            <a:spLocks noChangeArrowheads="1"/>
          </p:cNvSpPr>
          <p:nvPr/>
        </p:nvSpPr>
        <p:spPr bwMode="auto">
          <a:xfrm>
            <a:off x="3635375" y="4221163"/>
            <a:ext cx="150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8.17</a:t>
            </a:r>
            <a:endParaRPr kumimoji="0" lang="ko-KR" alt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Changing User IDs and Group IDs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87488"/>
            <a:ext cx="7772400" cy="4760912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setuid(uid_t </a:t>
            </a:r>
            <a:r>
              <a:rPr lang="en-US" altLang="ko-KR" sz="2400" i="1" smtClean="0">
                <a:ea typeface="굴림" charset="-127"/>
              </a:rPr>
              <a:t>uid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setgid(gid_t </a:t>
            </a:r>
            <a:r>
              <a:rPr lang="en-US" altLang="ko-KR" sz="2400" i="1" smtClean="0">
                <a:ea typeface="굴림" charset="-127"/>
              </a:rPr>
              <a:t>gid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>
              <a:latin typeface="Courier New" pitchFamily="49" charset="0"/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A superuser process can set the real UID, effective UID, and saved set-user-ID to </a:t>
            </a:r>
            <a:r>
              <a:rPr lang="en-US" altLang="ko-KR" sz="2400" i="1" smtClean="0">
                <a:ea typeface="굴림" charset="-127"/>
              </a:rPr>
              <a:t>uid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r>
              <a:rPr lang="en-US" altLang="ko-KR" sz="2400" smtClean="0">
                <a:ea typeface="굴림" charset="-127"/>
              </a:rPr>
              <a:t>If </a:t>
            </a:r>
            <a:r>
              <a:rPr lang="en-US" altLang="ko-KR" sz="2400" i="1" smtClean="0">
                <a:ea typeface="굴림" charset="-127"/>
              </a:rPr>
              <a:t>uid</a:t>
            </a:r>
            <a:r>
              <a:rPr lang="en-US" altLang="ko-KR" sz="2400" smtClean="0">
                <a:ea typeface="굴림" charset="-127"/>
              </a:rPr>
              <a:t> equals either the real UID or the saved set-user-ID,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setuid</a:t>
            </a:r>
            <a:r>
              <a:rPr lang="en-US" altLang="ko-KR" sz="2400" smtClean="0">
                <a:ea typeface="굴림" charset="-127"/>
              </a:rPr>
              <a:t> sets only the effective UID to </a:t>
            </a:r>
            <a:r>
              <a:rPr lang="en-US" altLang="ko-KR" sz="2400" i="1" smtClean="0">
                <a:ea typeface="굴림" charset="-127"/>
              </a:rPr>
              <a:t>uid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r>
              <a:rPr lang="en-US" altLang="ko-KR" sz="2400" smtClean="0">
                <a:ea typeface="굴림" charset="-127"/>
              </a:rPr>
              <a:t>Otherwise,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2400" smtClean="0">
                <a:ea typeface="굴림" charset="-127"/>
              </a:rPr>
              <a:t> is set to EPERM.</a:t>
            </a:r>
            <a:endParaRPr lang="en-US" altLang="ko-KR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Process Identifiers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524000"/>
            <a:ext cx="756602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#include &lt;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unistd.h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getpid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(void); -&gt; 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자기 자신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process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getppid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(void); -&gt; parent process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pid</a:t>
            </a:r>
            <a:endParaRPr lang="en-US" altLang="ko-KR" sz="2000" dirty="0" smtClean="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uid_t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getuid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(void); -&gt; process 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실행시킨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user id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uid_t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geteuid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(void); -&gt; effective user id 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대부분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user id 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일치</a:t>
            </a:r>
            <a:endParaRPr lang="en-US" altLang="ko-KR" sz="2000" dirty="0" smtClean="0">
              <a:latin typeface="Courier New" pitchFamily="49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gid_t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getgid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(void); -&gt; process 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실행시킨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group id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gid_t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getegid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(void); -&gt; effective group id 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대부분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group id</a:t>
            </a:r>
            <a:r>
              <a:rPr lang="ko-KR" altLang="en-US" sz="2000" dirty="0" smtClean="0">
                <a:latin typeface="Courier New" pitchFamily="49" charset="0"/>
                <a:ea typeface="굴림" charset="-127"/>
              </a:rPr>
              <a:t>와 일치</a:t>
            </a:r>
            <a:endParaRPr lang="en-US" altLang="ko-KR" sz="2000" dirty="0" smtClean="0">
              <a:latin typeface="Courier New" pitchFamily="49" charset="0"/>
              <a:ea typeface="굴림" charset="-127"/>
            </a:endParaRPr>
          </a:p>
          <a:p>
            <a:endParaRPr lang="en-US" altLang="ko-KR" sz="2400" dirty="0" smtClean="0">
              <a:latin typeface="Courier New" pitchFamily="49" charset="0"/>
              <a:ea typeface="굴림" charset="-127"/>
            </a:endParaRPr>
          </a:p>
          <a:p>
            <a:r>
              <a:rPr lang="en-US" altLang="ko-KR" sz="2400" dirty="0" smtClean="0">
                <a:ea typeface="굴림" charset="-127"/>
              </a:rPr>
              <a:t>Process ID: a unique, non-negative integer</a:t>
            </a:r>
            <a:endParaRPr lang="ko-KR" altLang="en-US" sz="24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Changing User IDs and Group IDs</a:t>
            </a:r>
          </a:p>
        </p:txBody>
      </p:sp>
      <p:graphicFrame>
        <p:nvGraphicFramePr>
          <p:cNvPr id="123938" name="Group 34"/>
          <p:cNvGraphicFramePr>
            <a:graphicFrameLocks noGrp="1"/>
          </p:cNvGraphicFramePr>
          <p:nvPr/>
        </p:nvGraphicFramePr>
        <p:xfrm>
          <a:off x="1066800" y="1539875"/>
          <a:ext cx="7467600" cy="2465388"/>
        </p:xfrm>
        <a:graphic>
          <a:graphicData uri="http://schemas.openxmlformats.org/drawingml/2006/table">
            <a:tbl>
              <a:tblPr/>
              <a:tblGrid>
                <a:gridCol w="1668463"/>
                <a:gridCol w="1476375"/>
                <a:gridCol w="2016125"/>
                <a:gridCol w="1087437"/>
                <a:gridCol w="1219200"/>
              </a:tblGrid>
              <a:tr h="3556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exec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setuid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(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uid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set-user-ID bit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set-user-ID bit 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superuser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unprivileged user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real user 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effective user 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saved set-user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unchanged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unchanged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copied from effective user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unchanged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set from user ID of      program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copied from effective user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set to </a:t>
                      </a: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set to </a:t>
                      </a: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set to </a:t>
                      </a: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unchanged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set to </a:t>
                      </a: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unchanged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41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4292600"/>
            <a:ext cx="7772400" cy="1727200"/>
          </a:xfrm>
        </p:spPr>
        <p:txBody>
          <a:bodyPr/>
          <a:lstStyle/>
          <a:p>
            <a:r>
              <a:rPr lang="en-US" altLang="ko-KR" sz="1600" smtClean="0">
                <a:ea typeface="굴림" charset="-127"/>
              </a:rPr>
              <a:t>Only a superuser process can change the real user ID.</a:t>
            </a:r>
          </a:p>
          <a:p>
            <a:r>
              <a:rPr lang="en-US" altLang="ko-KR" sz="1600" smtClean="0">
                <a:ea typeface="굴림" charset="-127"/>
              </a:rPr>
              <a:t>The effective UID is set by the 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1600" smtClean="0">
                <a:ea typeface="굴림" charset="-127"/>
              </a:rPr>
              <a:t> function, only if the set-user-ID bit is set for the program file. We can call 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setuid</a:t>
            </a:r>
            <a:r>
              <a:rPr lang="en-US" altLang="ko-KR" sz="1600" smtClean="0">
                <a:ea typeface="굴림" charset="-127"/>
              </a:rPr>
              <a:t> at any time to set the effective UID to either the real UID or the saved set-user-ID.</a:t>
            </a:r>
          </a:p>
          <a:p>
            <a:r>
              <a:rPr lang="en-US" altLang="ko-KR" sz="1600" smtClean="0">
                <a:ea typeface="굴림" charset="-127"/>
              </a:rPr>
              <a:t>The saved set-user-ID is copied from the effective UID by 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1600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Changing User IDs and Group IDs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295400"/>
            <a:ext cx="7772400" cy="5257800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0"/>
              </a:spcBef>
            </a:pPr>
            <a:r>
              <a:rPr lang="en-US" altLang="ko-KR" sz="2400" smtClean="0">
                <a:ea typeface="굴림" charset="-127"/>
              </a:rPr>
              <a:t>saved set-user-ID feature</a:t>
            </a:r>
          </a:p>
          <a:p>
            <a:pPr marL="381000" indent="-381000">
              <a:lnSpc>
                <a:spcPct val="80000"/>
              </a:lnSpc>
              <a:spcBef>
                <a:spcPct val="0"/>
              </a:spcBef>
            </a:pPr>
            <a:endParaRPr lang="en-US" altLang="ko-KR" sz="2400" smtClean="0">
              <a:ea typeface="굴림" charset="-127"/>
            </a:endParaRPr>
          </a:p>
          <a:p>
            <a:pPr marL="381000" indent="-381000">
              <a:lnSpc>
                <a:spcPct val="80000"/>
              </a:lnSpc>
              <a:spcBef>
                <a:spcPct val="0"/>
              </a:spcBef>
            </a:pPr>
            <a:r>
              <a:rPr lang="en-US" altLang="ko-KR" sz="2400" smtClean="0">
                <a:ea typeface="굴림" charset="-127"/>
              </a:rPr>
              <a:t>Assuming that the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z="2400" smtClean="0">
                <a:ea typeface="굴림" charset="-127"/>
              </a:rPr>
              <a:t> program file is owned by the user name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z="2400" smtClean="0">
                <a:ea typeface="굴림" charset="-127"/>
              </a:rPr>
              <a:t> and has its set-user-ID bit set</a:t>
            </a:r>
          </a:p>
          <a:p>
            <a:pPr marL="800100" lvl="1" indent="-342900">
              <a:lnSpc>
                <a:spcPct val="80000"/>
              </a:lnSpc>
              <a:spcBef>
                <a:spcPct val="0"/>
              </a:spcBef>
            </a:pPr>
            <a:r>
              <a:rPr lang="en-US" altLang="ko-KR" sz="2000" smtClean="0">
                <a:ea typeface="굴림" charset="-127"/>
              </a:rPr>
              <a:t>When we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 it,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z="1800" smtClean="0">
                <a:ea typeface="굴림" charset="-127"/>
              </a:rPr>
              <a:t>real user ID = our user ID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z="1800" smtClean="0">
                <a:ea typeface="굴림" charset="-127"/>
              </a:rPr>
              <a:t>effective user ID =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man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z="1800" smtClean="0">
                <a:ea typeface="굴림" charset="-127"/>
              </a:rPr>
              <a:t>saved set-user-ID =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man</a:t>
            </a:r>
          </a:p>
          <a:p>
            <a:pPr marL="800100" lvl="1" indent="-342900">
              <a:lnSpc>
                <a:spcPct val="80000"/>
              </a:lnSpc>
              <a:spcBef>
                <a:spcPct val="0"/>
              </a:spcBef>
            </a:pPr>
            <a:r>
              <a:rPr lang="en-US" altLang="ko-KR" sz="2000" smtClean="0">
                <a:ea typeface="굴림" charset="-127"/>
              </a:rPr>
              <a:t>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z="2000" smtClean="0">
                <a:ea typeface="굴림" charset="-127"/>
              </a:rPr>
              <a:t> program accesses the required configuration files and manual pages (owned by the user name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z="2000" smtClean="0">
                <a:ea typeface="굴림" charset="-127"/>
              </a:rPr>
              <a:t>.)</a:t>
            </a:r>
          </a:p>
          <a:p>
            <a:pPr marL="800100" lvl="1" indent="-342900">
              <a:lnSpc>
                <a:spcPct val="80000"/>
              </a:lnSpc>
              <a:spcBef>
                <a:spcPct val="0"/>
              </a:spcBef>
            </a:pPr>
            <a:r>
              <a:rPr lang="en-US" altLang="ko-KR" sz="2000" smtClean="0">
                <a:ea typeface="굴림" charset="-127"/>
              </a:rPr>
              <a:t>Before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z="2000" smtClean="0">
                <a:ea typeface="굴림" charset="-127"/>
              </a:rPr>
              <a:t> runs any command on our behalf, it calls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setuid</a:t>
            </a:r>
            <a:r>
              <a:rPr lang="en-US" altLang="ko-KR" sz="2000" smtClean="0">
                <a:ea typeface="굴림" charset="-127"/>
              </a:rPr>
              <a:t>(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getuid</a:t>
            </a:r>
            <a:r>
              <a:rPr lang="en-US" altLang="ko-KR" sz="2000" smtClean="0">
                <a:ea typeface="굴림" charset="-127"/>
              </a:rPr>
              <a:t>()) to safely execute filter programs.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z="1800" smtClean="0">
                <a:ea typeface="굴림" charset="-127"/>
              </a:rPr>
              <a:t>real user ID = our user ID (unchanged)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z="1800" smtClean="0">
                <a:ea typeface="굴림" charset="-127"/>
              </a:rPr>
              <a:t>effective user ID = our user ID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z="1800" smtClean="0">
                <a:ea typeface="굴림" charset="-127"/>
              </a:rPr>
              <a:t>saved set-user-ID =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z="1800" smtClean="0">
                <a:ea typeface="굴림" charset="-127"/>
              </a:rPr>
              <a:t> (unchanged)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Changing User IDs and Group IDs</a:t>
            </a: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295400"/>
            <a:ext cx="7772400" cy="5257800"/>
          </a:xfrm>
        </p:spPr>
        <p:txBody>
          <a:bodyPr/>
          <a:lstStyle/>
          <a:p>
            <a:pPr marL="800100" lvl="1" indent="-342900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When the filter is done,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mtClean="0">
                <a:ea typeface="굴림" charset="-127"/>
              </a:rPr>
              <a:t> calls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setuid(maneuid</a:t>
            </a:r>
            <a:r>
              <a:rPr lang="en-US" altLang="ko-KR" smtClean="0">
                <a:ea typeface="굴림" charset="-127"/>
              </a:rPr>
              <a:t>). This call is allowed because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maneuid</a:t>
            </a:r>
            <a:r>
              <a:rPr lang="en-US" altLang="ko-KR" smtClean="0">
                <a:ea typeface="굴림" charset="-127"/>
              </a:rPr>
              <a:t> equals the saved set-user-ID.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real user ID = our user ID (unchanged)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effective user ID =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man</a:t>
            </a:r>
          </a:p>
          <a:p>
            <a:pPr marL="1219200" lvl="2" indent="-304800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saved set-user-ID =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mtClean="0">
                <a:ea typeface="굴림" charset="-127"/>
              </a:rPr>
              <a:t> (unchanged)</a:t>
            </a:r>
          </a:p>
          <a:p>
            <a:pPr marL="800100" lvl="1" indent="-342900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The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mtClean="0">
                <a:ea typeface="굴림" charset="-127"/>
              </a:rPr>
              <a:t> program can now operate on  its files, as its effective UID is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man</a:t>
            </a:r>
            <a:r>
              <a:rPr lang="en-US" altLang="ko-KR" smtClean="0">
                <a:ea typeface="굴림" charset="-127"/>
              </a:rPr>
              <a:t>.</a:t>
            </a:r>
          </a:p>
          <a:p>
            <a:pPr marL="381000" indent="-381000">
              <a:lnSpc>
                <a:spcPct val="80000"/>
              </a:lnSpc>
              <a:spcBef>
                <a:spcPct val="0"/>
              </a:spcBef>
            </a:pPr>
            <a:endParaRPr lang="en-US" altLang="ko-KR" smtClean="0">
              <a:ea typeface="굴림" charset="-127"/>
            </a:endParaRPr>
          </a:p>
          <a:p>
            <a:pPr marL="381000" indent="-381000">
              <a:lnSpc>
                <a:spcPct val="80000"/>
              </a:lnSpc>
              <a:spcBef>
                <a:spcPct val="0"/>
              </a:spcBef>
            </a:pPr>
            <a:r>
              <a:rPr lang="en-US" altLang="ko-KR" smtClean="0">
                <a:ea typeface="굴림" charset="-127"/>
              </a:rPr>
              <a:t>Extra privileges at the beginning and end, but our normal privilege most of the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Changing User IDs and Group IDs</a:t>
            </a: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87488"/>
            <a:ext cx="7772400" cy="47609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setreuid(uid_t </a:t>
            </a:r>
            <a:r>
              <a:rPr lang="en-US" altLang="ko-KR" sz="2000" i="1" smtClean="0">
                <a:ea typeface="굴림" charset="-127"/>
              </a:rPr>
              <a:t>ruid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uid_t </a:t>
            </a:r>
            <a:r>
              <a:rPr lang="en-US" altLang="ko-KR" sz="2000" i="1" smtClean="0">
                <a:ea typeface="굴림" charset="-127"/>
              </a:rPr>
              <a:t>euid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setregid(gid_t </a:t>
            </a:r>
            <a:r>
              <a:rPr lang="en-US" altLang="ko-KR" sz="2000" i="1" smtClean="0">
                <a:ea typeface="굴림" charset="-127"/>
              </a:rPr>
              <a:t>rgid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gid_t </a:t>
            </a:r>
            <a:r>
              <a:rPr lang="en-US" altLang="ko-KR" sz="2000" i="1" smtClean="0">
                <a:ea typeface="굴림" charset="-127"/>
              </a:rPr>
              <a:t>egid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Swapping of the real UID and the effective UID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Either the real UID can be set to the effective UID, or the effective UID can either be set to the saved set-user ID or the real UID.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seteuid(uid_t </a:t>
            </a:r>
            <a:r>
              <a:rPr lang="en-US" altLang="ko-KR" sz="2000" i="1" smtClean="0">
                <a:ea typeface="굴림" charset="-127"/>
              </a:rPr>
              <a:t>uid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setegid(gid_t </a:t>
            </a:r>
            <a:r>
              <a:rPr lang="en-US" altLang="ko-KR" sz="2000" i="1" smtClean="0">
                <a:ea typeface="굴림" charset="-127"/>
              </a:rPr>
              <a:t>gid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2400" smtClean="0">
                <a:ea typeface="굴림" charset="-127"/>
              </a:rPr>
              <a:t>The effective UID can be set to either the real UID or the saved set-user-ID.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ko-KR" sz="2000" smtClean="0">
                <a:ea typeface="굴림" charset="-127"/>
              </a:rPr>
              <a:t>For a privileged user, only the effective UID is set to </a:t>
            </a:r>
            <a:r>
              <a:rPr lang="en-US" altLang="ko-KR" sz="2000" i="1" smtClean="0">
                <a:ea typeface="굴림" charset="-127"/>
              </a:rPr>
              <a:t>uid</a:t>
            </a:r>
            <a:r>
              <a:rPr lang="en-US" altLang="ko-KR" sz="2000" smtClean="0">
                <a:ea typeface="굴림" charset="-127"/>
              </a:rPr>
              <a:t>.</a:t>
            </a:r>
            <a:endParaRPr lang="en-US" altLang="ko-KR" sz="1800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z="3200" smtClean="0">
                <a:ea typeface="굴림" charset="-127"/>
              </a:rPr>
              <a:t>Changing User IDs and Group IDs</a:t>
            </a:r>
          </a:p>
        </p:txBody>
      </p:sp>
      <p:sp>
        <p:nvSpPr>
          <p:cNvPr id="145410" name="Text Box 3"/>
          <p:cNvSpPr txBox="1">
            <a:spLocks noChangeArrowheads="1"/>
          </p:cNvSpPr>
          <p:nvPr/>
        </p:nvSpPr>
        <p:spPr bwMode="auto">
          <a:xfrm>
            <a:off x="4175125" y="3048000"/>
            <a:ext cx="1120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effective </a:t>
            </a:r>
          </a:p>
          <a:p>
            <a:pPr algn="ctr"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user ID</a:t>
            </a:r>
          </a:p>
        </p:txBody>
      </p:sp>
      <p:sp>
        <p:nvSpPr>
          <p:cNvPr id="145411" name="Text Box 4"/>
          <p:cNvSpPr txBox="1">
            <a:spLocks noChangeArrowheads="1"/>
          </p:cNvSpPr>
          <p:nvPr/>
        </p:nvSpPr>
        <p:spPr bwMode="auto">
          <a:xfrm>
            <a:off x="1828800" y="3048000"/>
            <a:ext cx="9382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real </a:t>
            </a:r>
          </a:p>
          <a:p>
            <a:pPr algn="ctr"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user ID</a:t>
            </a:r>
          </a:p>
        </p:txBody>
      </p:sp>
      <p:sp>
        <p:nvSpPr>
          <p:cNvPr id="145412" name="Text Box 5"/>
          <p:cNvSpPr txBox="1">
            <a:spLocks noChangeArrowheads="1"/>
          </p:cNvSpPr>
          <p:nvPr/>
        </p:nvSpPr>
        <p:spPr bwMode="auto">
          <a:xfrm>
            <a:off x="6594475" y="3048000"/>
            <a:ext cx="13303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saved </a:t>
            </a:r>
          </a:p>
          <a:p>
            <a:pPr algn="ctr"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set-user-ID</a:t>
            </a:r>
          </a:p>
        </p:txBody>
      </p:sp>
      <p:sp>
        <p:nvSpPr>
          <p:cNvPr id="145413" name="Text Box 6"/>
          <p:cNvSpPr txBox="1">
            <a:spLocks noChangeArrowheads="1"/>
          </p:cNvSpPr>
          <p:nvPr/>
        </p:nvSpPr>
        <p:spPr bwMode="auto">
          <a:xfrm>
            <a:off x="4005263" y="1752600"/>
            <a:ext cx="13541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superuser</a:t>
            </a:r>
          </a:p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setuid(</a:t>
            </a:r>
            <a:r>
              <a:rPr kumimoji="0" lang="en-US" altLang="ko-KR" sz="1400" i="1">
                <a:latin typeface="Courier New" pitchFamily="49" charset="0"/>
                <a:ea typeface="굴림" charset="-127"/>
              </a:rPr>
              <a:t>uid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)</a:t>
            </a:r>
          </a:p>
        </p:txBody>
      </p:sp>
      <p:sp>
        <p:nvSpPr>
          <p:cNvPr id="145414" name="Text Box 7"/>
          <p:cNvSpPr txBox="1">
            <a:spLocks noChangeArrowheads="1"/>
          </p:cNvSpPr>
          <p:nvPr/>
        </p:nvSpPr>
        <p:spPr bwMode="auto">
          <a:xfrm>
            <a:off x="1196975" y="1752600"/>
            <a:ext cx="2249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superuser</a:t>
            </a:r>
          </a:p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setreuid(</a:t>
            </a:r>
            <a:r>
              <a:rPr kumimoji="0" lang="en-US" altLang="ko-KR" sz="1400" i="1">
                <a:latin typeface="Courier New" pitchFamily="49" charset="0"/>
                <a:ea typeface="굴림" charset="-127"/>
              </a:rPr>
              <a:t>ruid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,</a:t>
            </a:r>
            <a:r>
              <a:rPr kumimoji="0" lang="en-US" altLang="ko-KR" sz="1400">
                <a:latin typeface="Times New Roman" pitchFamily="18" charset="0"/>
                <a:ea typeface="굴림" charset="-127"/>
              </a:rPr>
              <a:t> </a:t>
            </a:r>
            <a:r>
              <a:rPr kumimoji="0" lang="en-US" altLang="ko-KR" sz="1400" i="1">
                <a:latin typeface="Courier New" pitchFamily="49" charset="0"/>
                <a:ea typeface="굴림" charset="-127"/>
              </a:rPr>
              <a:t>euid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)</a:t>
            </a:r>
          </a:p>
        </p:txBody>
      </p:sp>
      <p:sp>
        <p:nvSpPr>
          <p:cNvPr id="145415" name="Text Box 8"/>
          <p:cNvSpPr txBox="1">
            <a:spLocks noChangeArrowheads="1"/>
          </p:cNvSpPr>
          <p:nvPr/>
        </p:nvSpPr>
        <p:spPr bwMode="auto">
          <a:xfrm>
            <a:off x="6248400" y="1744663"/>
            <a:ext cx="1460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superuser</a:t>
            </a:r>
          </a:p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seteuid(</a:t>
            </a:r>
            <a:r>
              <a:rPr kumimoji="0" lang="en-US" altLang="ko-KR" sz="1400" i="1">
                <a:latin typeface="Courier New" pitchFamily="49" charset="0"/>
                <a:ea typeface="굴림" charset="-127"/>
              </a:rPr>
              <a:t>uid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)</a:t>
            </a:r>
          </a:p>
        </p:txBody>
      </p:sp>
      <p:sp>
        <p:nvSpPr>
          <p:cNvPr id="145416" name="Text Box 9"/>
          <p:cNvSpPr txBox="1">
            <a:spLocks noChangeArrowheads="1"/>
          </p:cNvSpPr>
          <p:nvPr/>
        </p:nvSpPr>
        <p:spPr bwMode="auto">
          <a:xfrm>
            <a:off x="2562225" y="4781550"/>
            <a:ext cx="1803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unprivileged</a:t>
            </a:r>
          </a:p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setuid</a:t>
            </a:r>
            <a:r>
              <a:rPr kumimoji="0" lang="en-US" altLang="ko-KR" sz="1400">
                <a:latin typeface="Times New Roman" pitchFamily="18" charset="0"/>
                <a:ea typeface="굴림" charset="-127"/>
              </a:rPr>
              <a:t> 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seteuid</a:t>
            </a:r>
            <a:endParaRPr kumimoji="0" lang="en-US" altLang="ko-KR" sz="1400">
              <a:latin typeface="Times New Roman" pitchFamily="18" charset="0"/>
              <a:ea typeface="굴림" charset="-127"/>
            </a:endParaRPr>
          </a:p>
        </p:txBody>
      </p:sp>
      <p:sp>
        <p:nvSpPr>
          <p:cNvPr id="145417" name="Text Box 10"/>
          <p:cNvSpPr txBox="1">
            <a:spLocks noChangeArrowheads="1"/>
          </p:cNvSpPr>
          <p:nvPr/>
        </p:nvSpPr>
        <p:spPr bwMode="auto">
          <a:xfrm>
            <a:off x="5375275" y="4776788"/>
            <a:ext cx="1803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unprivileged</a:t>
            </a:r>
          </a:p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setuid</a:t>
            </a:r>
            <a:r>
              <a:rPr kumimoji="0" lang="en-US" altLang="ko-KR" sz="1400">
                <a:latin typeface="Times New Roman" pitchFamily="18" charset="0"/>
                <a:ea typeface="굴림" charset="-127"/>
              </a:rPr>
              <a:t> or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seteuid</a:t>
            </a:r>
          </a:p>
        </p:txBody>
      </p:sp>
      <p:sp>
        <p:nvSpPr>
          <p:cNvPr id="145418" name="Text Box 11"/>
          <p:cNvSpPr txBox="1">
            <a:spLocks noChangeArrowheads="1"/>
          </p:cNvSpPr>
          <p:nvPr/>
        </p:nvSpPr>
        <p:spPr bwMode="auto">
          <a:xfrm>
            <a:off x="2955925" y="3124200"/>
            <a:ext cx="1082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unprivileged</a:t>
            </a:r>
          </a:p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setreuid</a:t>
            </a:r>
            <a:endParaRPr kumimoji="0" lang="en-US" altLang="ko-KR" sz="1400">
              <a:latin typeface="Times New Roman" pitchFamily="18" charset="0"/>
              <a:ea typeface="굴림" charset="-127"/>
            </a:endParaRPr>
          </a:p>
        </p:txBody>
      </p:sp>
      <p:sp>
        <p:nvSpPr>
          <p:cNvPr id="145419" name="Text Box 12"/>
          <p:cNvSpPr txBox="1">
            <a:spLocks noChangeArrowheads="1"/>
          </p:cNvSpPr>
          <p:nvPr/>
        </p:nvSpPr>
        <p:spPr bwMode="auto">
          <a:xfrm>
            <a:off x="5378450" y="3124200"/>
            <a:ext cx="1082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unprivileged</a:t>
            </a:r>
          </a:p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setreuid</a:t>
            </a:r>
            <a:endParaRPr kumimoji="0" lang="en-US" altLang="ko-KR" sz="1400">
              <a:latin typeface="Times New Roman" pitchFamily="18" charset="0"/>
              <a:ea typeface="굴림" charset="-127"/>
            </a:endParaRPr>
          </a:p>
        </p:txBody>
      </p:sp>
      <p:sp>
        <p:nvSpPr>
          <p:cNvPr id="145420" name="Text Box 13"/>
          <p:cNvSpPr txBox="1">
            <a:spLocks noChangeArrowheads="1"/>
          </p:cNvSpPr>
          <p:nvPr/>
        </p:nvSpPr>
        <p:spPr bwMode="auto">
          <a:xfrm>
            <a:off x="5462588" y="3838575"/>
            <a:ext cx="984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Courier New" pitchFamily="49" charset="0"/>
                <a:ea typeface="굴림" charset="-127"/>
              </a:rPr>
              <a:t>exec</a:t>
            </a:r>
            <a:r>
              <a:rPr kumimoji="0" lang="en-US" altLang="ko-KR" sz="1400">
                <a:latin typeface="Times New Roman" pitchFamily="18" charset="0"/>
                <a:ea typeface="굴림" charset="-127"/>
              </a:rPr>
              <a:t> of</a:t>
            </a:r>
          </a:p>
          <a:p>
            <a:pPr algn="ctr" eaLnBrk="0" latinLnBrk="0" hangingPunct="0"/>
            <a:r>
              <a:rPr kumimoji="0" lang="en-US" altLang="ko-KR" sz="1400">
                <a:latin typeface="Times New Roman" pitchFamily="18" charset="0"/>
                <a:ea typeface="굴림" charset="-127"/>
              </a:rPr>
              <a:t>set-user-ID</a:t>
            </a:r>
          </a:p>
        </p:txBody>
      </p:sp>
      <p:sp>
        <p:nvSpPr>
          <p:cNvPr id="145421" name="Line 14"/>
          <p:cNvSpPr>
            <a:spLocks noChangeShapeType="1"/>
          </p:cNvSpPr>
          <p:nvPr/>
        </p:nvSpPr>
        <p:spPr bwMode="auto">
          <a:xfrm flipV="1">
            <a:off x="6324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2" name="Line 15"/>
          <p:cNvSpPr>
            <a:spLocks noChangeShapeType="1"/>
          </p:cNvSpPr>
          <p:nvPr/>
        </p:nvSpPr>
        <p:spPr bwMode="auto">
          <a:xfrm flipH="1" flipV="1">
            <a:off x="5181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3" name="Line 16"/>
          <p:cNvSpPr>
            <a:spLocks noChangeShapeType="1"/>
          </p:cNvSpPr>
          <p:nvPr/>
        </p:nvSpPr>
        <p:spPr bwMode="auto">
          <a:xfrm>
            <a:off x="46482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4" name="Line 17"/>
          <p:cNvSpPr>
            <a:spLocks noChangeShapeType="1"/>
          </p:cNvSpPr>
          <p:nvPr/>
        </p:nvSpPr>
        <p:spPr bwMode="auto">
          <a:xfrm flipH="1">
            <a:off x="2438400" y="2209800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5" name="Line 18"/>
          <p:cNvSpPr>
            <a:spLocks noChangeShapeType="1"/>
          </p:cNvSpPr>
          <p:nvPr/>
        </p:nvSpPr>
        <p:spPr bwMode="auto">
          <a:xfrm>
            <a:off x="47244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6" name="Line 19"/>
          <p:cNvSpPr>
            <a:spLocks noChangeShapeType="1"/>
          </p:cNvSpPr>
          <p:nvPr/>
        </p:nvSpPr>
        <p:spPr bwMode="auto">
          <a:xfrm>
            <a:off x="22860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7" name="Line 20"/>
          <p:cNvSpPr>
            <a:spLocks noChangeShapeType="1"/>
          </p:cNvSpPr>
          <p:nvPr/>
        </p:nvSpPr>
        <p:spPr bwMode="auto">
          <a:xfrm>
            <a:off x="2438400" y="2209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8" name="Line 21"/>
          <p:cNvSpPr>
            <a:spLocks noChangeShapeType="1"/>
          </p:cNvSpPr>
          <p:nvPr/>
        </p:nvSpPr>
        <p:spPr bwMode="auto">
          <a:xfrm flipH="1">
            <a:off x="4800600" y="2209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29" name="Freeform 22"/>
          <p:cNvSpPr>
            <a:spLocks/>
          </p:cNvSpPr>
          <p:nvPr/>
        </p:nvSpPr>
        <p:spPr bwMode="auto">
          <a:xfrm>
            <a:off x="2286000" y="3733800"/>
            <a:ext cx="2286000" cy="1104900"/>
          </a:xfrm>
          <a:custGeom>
            <a:avLst/>
            <a:gdLst>
              <a:gd name="T0" fmla="*/ 0 w 1440"/>
              <a:gd name="T1" fmla="*/ 0 h 696"/>
              <a:gd name="T2" fmla="*/ 2147483647 w 1440"/>
              <a:gd name="T3" fmla="*/ 2147483647 h 696"/>
              <a:gd name="T4" fmla="*/ 2147483647 w 1440"/>
              <a:gd name="T5" fmla="*/ 2147483647 h 696"/>
              <a:gd name="T6" fmla="*/ 2147483647 w 1440"/>
              <a:gd name="T7" fmla="*/ 2147483647 h 696"/>
              <a:gd name="T8" fmla="*/ 2147483647 w 1440"/>
              <a:gd name="T9" fmla="*/ 0 h 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696"/>
              <a:gd name="T17" fmla="*/ 1440 w 1440"/>
              <a:gd name="T18" fmla="*/ 696 h 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696">
                <a:moveTo>
                  <a:pt x="0" y="0"/>
                </a:moveTo>
                <a:cubicBezTo>
                  <a:pt x="44" y="136"/>
                  <a:pt x="88" y="272"/>
                  <a:pt x="192" y="384"/>
                </a:cubicBezTo>
                <a:cubicBezTo>
                  <a:pt x="296" y="496"/>
                  <a:pt x="456" y="648"/>
                  <a:pt x="624" y="672"/>
                </a:cubicBezTo>
                <a:cubicBezTo>
                  <a:pt x="792" y="696"/>
                  <a:pt x="1064" y="640"/>
                  <a:pt x="1200" y="528"/>
                </a:cubicBezTo>
                <a:cubicBezTo>
                  <a:pt x="1336" y="416"/>
                  <a:pt x="1388" y="20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30" name="Freeform 23"/>
          <p:cNvSpPr>
            <a:spLocks/>
          </p:cNvSpPr>
          <p:nvPr/>
        </p:nvSpPr>
        <p:spPr bwMode="auto">
          <a:xfrm>
            <a:off x="4876800" y="3733800"/>
            <a:ext cx="2514600" cy="1079500"/>
          </a:xfrm>
          <a:custGeom>
            <a:avLst/>
            <a:gdLst>
              <a:gd name="T0" fmla="*/ 2147483647 w 1584"/>
              <a:gd name="T1" fmla="*/ 0 h 680"/>
              <a:gd name="T2" fmla="*/ 2147483647 w 1584"/>
              <a:gd name="T3" fmla="*/ 2147483647 h 680"/>
              <a:gd name="T4" fmla="*/ 2147483647 w 1584"/>
              <a:gd name="T5" fmla="*/ 2147483647 h 680"/>
              <a:gd name="T6" fmla="*/ 2147483647 w 1584"/>
              <a:gd name="T7" fmla="*/ 2147483647 h 680"/>
              <a:gd name="T8" fmla="*/ 0 w 1584"/>
              <a:gd name="T9" fmla="*/ 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680"/>
              <a:gd name="T17" fmla="*/ 1584 w 1584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680">
                <a:moveTo>
                  <a:pt x="1584" y="0"/>
                </a:moveTo>
                <a:cubicBezTo>
                  <a:pt x="1544" y="184"/>
                  <a:pt x="1504" y="368"/>
                  <a:pt x="1392" y="480"/>
                </a:cubicBezTo>
                <a:cubicBezTo>
                  <a:pt x="1280" y="592"/>
                  <a:pt x="1088" y="664"/>
                  <a:pt x="912" y="672"/>
                </a:cubicBezTo>
                <a:cubicBezTo>
                  <a:pt x="736" y="680"/>
                  <a:pt x="488" y="640"/>
                  <a:pt x="336" y="528"/>
                </a:cubicBezTo>
                <a:cubicBezTo>
                  <a:pt x="184" y="416"/>
                  <a:pt x="92" y="2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31" name="Freeform 24"/>
          <p:cNvSpPr>
            <a:spLocks/>
          </p:cNvSpPr>
          <p:nvPr/>
        </p:nvSpPr>
        <p:spPr bwMode="auto">
          <a:xfrm>
            <a:off x="2767013" y="3048000"/>
            <a:ext cx="1371600" cy="152400"/>
          </a:xfrm>
          <a:custGeom>
            <a:avLst/>
            <a:gdLst>
              <a:gd name="T0" fmla="*/ 0 w 864"/>
              <a:gd name="T1" fmla="*/ 2147483647 h 96"/>
              <a:gd name="T2" fmla="*/ 2147483647 w 864"/>
              <a:gd name="T3" fmla="*/ 0 h 96"/>
              <a:gd name="T4" fmla="*/ 2147483647 w 864"/>
              <a:gd name="T5" fmla="*/ 2147483647 h 96"/>
              <a:gd name="T6" fmla="*/ 0 60000 65536"/>
              <a:gd name="T7" fmla="*/ 0 60000 65536"/>
              <a:gd name="T8" fmla="*/ 0 60000 65536"/>
              <a:gd name="T9" fmla="*/ 0 w 864"/>
              <a:gd name="T10" fmla="*/ 0 h 96"/>
              <a:gd name="T11" fmla="*/ 864 w 86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96">
                <a:moveTo>
                  <a:pt x="0" y="96"/>
                </a:moveTo>
                <a:cubicBezTo>
                  <a:pt x="144" y="48"/>
                  <a:pt x="288" y="0"/>
                  <a:pt x="432" y="0"/>
                </a:cubicBezTo>
                <a:cubicBezTo>
                  <a:pt x="576" y="0"/>
                  <a:pt x="720" y="48"/>
                  <a:pt x="864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32" name="Freeform 25"/>
          <p:cNvSpPr>
            <a:spLocks/>
          </p:cNvSpPr>
          <p:nvPr/>
        </p:nvSpPr>
        <p:spPr bwMode="auto">
          <a:xfrm>
            <a:off x="2819400" y="3505200"/>
            <a:ext cx="1295400" cy="241300"/>
          </a:xfrm>
          <a:custGeom>
            <a:avLst/>
            <a:gdLst>
              <a:gd name="T0" fmla="*/ 2147483647 w 816"/>
              <a:gd name="T1" fmla="*/ 2147483647 h 152"/>
              <a:gd name="T2" fmla="*/ 2147483647 w 816"/>
              <a:gd name="T3" fmla="*/ 2147483647 h 152"/>
              <a:gd name="T4" fmla="*/ 0 w 816"/>
              <a:gd name="T5" fmla="*/ 0 h 152"/>
              <a:gd name="T6" fmla="*/ 0 60000 65536"/>
              <a:gd name="T7" fmla="*/ 0 60000 65536"/>
              <a:gd name="T8" fmla="*/ 0 60000 65536"/>
              <a:gd name="T9" fmla="*/ 0 w 816"/>
              <a:gd name="T10" fmla="*/ 0 h 152"/>
              <a:gd name="T11" fmla="*/ 816 w 81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152">
                <a:moveTo>
                  <a:pt x="816" y="48"/>
                </a:moveTo>
                <a:cubicBezTo>
                  <a:pt x="692" y="100"/>
                  <a:pt x="568" y="152"/>
                  <a:pt x="432" y="144"/>
                </a:cubicBezTo>
                <a:cubicBezTo>
                  <a:pt x="296" y="136"/>
                  <a:pt x="148" y="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33" name="Freeform 26"/>
          <p:cNvSpPr>
            <a:spLocks/>
          </p:cNvSpPr>
          <p:nvPr/>
        </p:nvSpPr>
        <p:spPr bwMode="auto">
          <a:xfrm>
            <a:off x="5334000" y="3048000"/>
            <a:ext cx="1219200" cy="152400"/>
          </a:xfrm>
          <a:custGeom>
            <a:avLst/>
            <a:gdLst>
              <a:gd name="T0" fmla="*/ 2147483647 w 768"/>
              <a:gd name="T1" fmla="*/ 2147483647 h 96"/>
              <a:gd name="T2" fmla="*/ 2147483647 w 768"/>
              <a:gd name="T3" fmla="*/ 0 h 96"/>
              <a:gd name="T4" fmla="*/ 0 w 768"/>
              <a:gd name="T5" fmla="*/ 2147483647 h 96"/>
              <a:gd name="T6" fmla="*/ 0 60000 65536"/>
              <a:gd name="T7" fmla="*/ 0 60000 65536"/>
              <a:gd name="T8" fmla="*/ 0 60000 65536"/>
              <a:gd name="T9" fmla="*/ 0 w 768"/>
              <a:gd name="T10" fmla="*/ 0 h 96"/>
              <a:gd name="T11" fmla="*/ 768 w 76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96">
                <a:moveTo>
                  <a:pt x="768" y="96"/>
                </a:moveTo>
                <a:cubicBezTo>
                  <a:pt x="640" y="48"/>
                  <a:pt x="512" y="0"/>
                  <a:pt x="384" y="0"/>
                </a:cubicBezTo>
                <a:cubicBezTo>
                  <a:pt x="256" y="0"/>
                  <a:pt x="128" y="48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5434" name="Text Box 27"/>
          <p:cNvSpPr txBox="1">
            <a:spLocks noChangeArrowheads="1"/>
          </p:cNvSpPr>
          <p:nvPr/>
        </p:nvSpPr>
        <p:spPr bwMode="auto">
          <a:xfrm>
            <a:off x="4572000" y="23733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uid</a:t>
            </a:r>
          </a:p>
        </p:txBody>
      </p:sp>
      <p:sp>
        <p:nvSpPr>
          <p:cNvPr id="145435" name="Text Box 28"/>
          <p:cNvSpPr txBox="1">
            <a:spLocks noChangeArrowheads="1"/>
          </p:cNvSpPr>
          <p:nvPr/>
        </p:nvSpPr>
        <p:spPr bwMode="auto">
          <a:xfrm rot="1155480">
            <a:off x="5173663" y="2165350"/>
            <a:ext cx="411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uid</a:t>
            </a:r>
          </a:p>
        </p:txBody>
      </p:sp>
      <p:sp>
        <p:nvSpPr>
          <p:cNvPr id="145436" name="Text Box 29"/>
          <p:cNvSpPr txBox="1">
            <a:spLocks noChangeArrowheads="1"/>
          </p:cNvSpPr>
          <p:nvPr/>
        </p:nvSpPr>
        <p:spPr bwMode="auto">
          <a:xfrm rot="-1137813">
            <a:off x="3673475" y="21780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uid</a:t>
            </a:r>
          </a:p>
        </p:txBody>
      </p:sp>
      <p:sp>
        <p:nvSpPr>
          <p:cNvPr id="145437" name="Text Box 30"/>
          <p:cNvSpPr txBox="1">
            <a:spLocks noChangeArrowheads="1"/>
          </p:cNvSpPr>
          <p:nvPr/>
        </p:nvSpPr>
        <p:spPr bwMode="auto">
          <a:xfrm rot="-1320912">
            <a:off x="5946775" y="219075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uid</a:t>
            </a:r>
          </a:p>
        </p:txBody>
      </p:sp>
      <p:sp>
        <p:nvSpPr>
          <p:cNvPr id="145438" name="Text Box 31"/>
          <p:cNvSpPr txBox="1">
            <a:spLocks noChangeArrowheads="1"/>
          </p:cNvSpPr>
          <p:nvPr/>
        </p:nvSpPr>
        <p:spPr bwMode="auto">
          <a:xfrm rot="1119653">
            <a:off x="2895600" y="2189163"/>
            <a:ext cx="490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euid</a:t>
            </a:r>
          </a:p>
        </p:txBody>
      </p:sp>
      <p:sp>
        <p:nvSpPr>
          <p:cNvPr id="145439" name="Text Box 32"/>
          <p:cNvSpPr txBox="1">
            <a:spLocks noChangeArrowheads="1"/>
          </p:cNvSpPr>
          <p:nvPr/>
        </p:nvSpPr>
        <p:spPr bwMode="auto">
          <a:xfrm>
            <a:off x="1876425" y="2422525"/>
            <a:ext cx="481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400" i="1">
                <a:latin typeface="Times New Roman" pitchFamily="18" charset="0"/>
                <a:ea typeface="굴림" charset="-127"/>
              </a:rPr>
              <a:t>ruid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Interpreter Files</a:t>
            </a:r>
          </a:p>
        </p:txBody>
      </p:sp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87488"/>
            <a:ext cx="7772400" cy="4760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Interpreter files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#! </a:t>
            </a:r>
            <a:r>
              <a:rPr lang="en-US" altLang="ko-KR" sz="2000" i="1" smtClean="0">
                <a:ea typeface="굴림" charset="-127"/>
              </a:rPr>
              <a:t>pathname [optional-argument]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The actual file got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ed by the kernel is the file specified by the pathname on the first line.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Interpreter file vs. interpreter</a:t>
            </a:r>
          </a:p>
          <a:p>
            <a:pPr lvl="1">
              <a:lnSpc>
                <a:spcPct val="90000"/>
              </a:lnSpc>
            </a:pPr>
            <a:endParaRPr lang="en-US" altLang="ko-KR" sz="2000" smtClean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  <a:hlinkClick r:id="rId3" action="ppaction://hlinkfile"/>
              </a:rPr>
              <a:t>Figure 8.20</a:t>
            </a:r>
            <a:endParaRPr lang="en-US" altLang="ko-KR" sz="2400" smtClean="0"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 smtClean="0">
                <a:latin typeface="Courier New" pitchFamily="49" charset="0"/>
                <a:ea typeface="굴림" charset="-127"/>
              </a:rPr>
              <a:t>$ cat /home/sar/bin/testinterp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#!/home/sar/bin/echarg foo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 smtClean="0">
                <a:latin typeface="Courier New" pitchFamily="49" charset="0"/>
                <a:ea typeface="굴림" charset="-127"/>
              </a:rPr>
              <a:t>$ ./a.out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argv[0]: /home/sar/bin/echoarg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argv[1]: foo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argv[2]: /home/sar/bin/testinterp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argv[3]: myarg1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argv[4]: MY ARGS2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Interpreter Files</a:t>
            </a:r>
          </a:p>
        </p:txBody>
      </p:sp>
      <p:sp>
        <p:nvSpPr>
          <p:cNvPr id="149506" name="Rectangle 4"/>
          <p:cNvSpPr>
            <a:spLocks noChangeArrowheads="1"/>
          </p:cNvSpPr>
          <p:nvPr/>
        </p:nvSpPr>
        <p:spPr bwMode="auto">
          <a:xfrm>
            <a:off x="1979613" y="1484313"/>
            <a:ext cx="4897437" cy="371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&lt;sys/wait.h&gt;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main(void)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pid_t pid;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((pid = fork()) &lt; 0)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err_sys("fork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 else if (pid == 0) { /*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(execl("/home/sar/bin/testinterp",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"testinterp", "myarg1", "MY ARG2", (char *)0)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err_sys("execl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(waitpid(pid, NULL, 0) &lt; 0) /* parent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err_sys("waitpid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  <p:sp>
        <p:nvSpPr>
          <p:cNvPr id="149507" name="Rectangle 5"/>
          <p:cNvSpPr>
            <a:spLocks noChangeArrowheads="1"/>
          </p:cNvSpPr>
          <p:nvPr/>
        </p:nvSpPr>
        <p:spPr bwMode="auto">
          <a:xfrm>
            <a:off x="3563938" y="5308600"/>
            <a:ext cx="15017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8.20</a:t>
            </a:r>
            <a:endParaRPr kumimoji="0" lang="en-US" altLang="ko-KR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system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151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71600"/>
            <a:ext cx="7732712" cy="48006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system(const char *</a:t>
            </a:r>
            <a:r>
              <a:rPr lang="en-US" altLang="ko-KR" sz="2000" i="1" smtClean="0">
                <a:ea typeface="굴림" charset="-127"/>
              </a:rPr>
              <a:t>cmdstring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r>
              <a:rPr lang="en-US" altLang="ko-KR" sz="2000" smtClean="0">
                <a:ea typeface="굴림" charset="-127"/>
              </a:rPr>
              <a:t>An interface to a shell (not to OS)</a:t>
            </a:r>
          </a:p>
          <a:p>
            <a:r>
              <a:rPr lang="en-US" altLang="ko-KR" sz="2000" smtClean="0">
                <a:ea typeface="굴림" charset="-127"/>
              </a:rPr>
              <a:t>Implemented by calling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000" smtClean="0">
                <a:ea typeface="굴림" charset="-127"/>
              </a:rPr>
              <a:t>,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, and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waitpid</a:t>
            </a:r>
          </a:p>
          <a:p>
            <a:r>
              <a:rPr lang="en-US" altLang="ko-KR" sz="2000" smtClean="0">
                <a:ea typeface="굴림" charset="-127"/>
              </a:rPr>
              <a:t>Three different types of return values</a:t>
            </a:r>
          </a:p>
          <a:p>
            <a:pPr lvl="1"/>
            <a:r>
              <a:rPr lang="en-US" altLang="ko-KR" sz="1800" smtClean="0">
                <a:ea typeface="굴림" charset="-127"/>
              </a:rPr>
              <a:t>If either the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1800" smtClean="0">
                <a:ea typeface="굴림" charset="-127"/>
              </a:rPr>
              <a:t> fails or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waitpid</a:t>
            </a:r>
            <a:r>
              <a:rPr lang="en-US" altLang="ko-KR" sz="1800" smtClean="0">
                <a:ea typeface="굴림" charset="-127"/>
              </a:rPr>
              <a:t> returns an error other than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EINTR</a:t>
            </a:r>
            <a:r>
              <a:rPr lang="en-US" altLang="ko-KR" sz="1800" smtClean="0">
                <a:ea typeface="굴림" charset="-127"/>
              </a:rPr>
              <a:t>, -1 with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800" smtClean="0">
                <a:ea typeface="굴림" charset="-127"/>
              </a:rPr>
              <a:t> set to indicate the error.</a:t>
            </a:r>
          </a:p>
          <a:p>
            <a:pPr lvl="1"/>
            <a:r>
              <a:rPr lang="en-US" altLang="ko-KR" sz="1800" smtClean="0">
                <a:ea typeface="굴림" charset="-127"/>
              </a:rPr>
              <a:t>If the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1800" smtClean="0">
                <a:ea typeface="굴림" charset="-127"/>
              </a:rPr>
              <a:t> fails, the return value is as if the shell had executed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exit</a:t>
            </a:r>
            <a:r>
              <a:rPr lang="en-US" altLang="ko-KR" sz="1800" smtClean="0">
                <a:ea typeface="굴림" charset="-127"/>
              </a:rPr>
              <a:t>(127).</a:t>
            </a:r>
          </a:p>
          <a:p>
            <a:pPr lvl="1"/>
            <a:r>
              <a:rPr lang="en-US" altLang="ko-KR" sz="1800" smtClean="0">
                <a:ea typeface="굴림" charset="-127"/>
              </a:rPr>
              <a:t>Otherwise, the return value from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system</a:t>
            </a:r>
            <a:r>
              <a:rPr lang="en-US" altLang="ko-KR" sz="1800" smtClean="0">
                <a:ea typeface="굴림" charset="-127"/>
              </a:rPr>
              <a:t> is the termination status of the shell.</a:t>
            </a:r>
          </a:p>
          <a:p>
            <a:r>
              <a:rPr lang="en-US" altLang="ko-KR" sz="2000" smtClean="0">
                <a:ea typeface="굴림" charset="-127"/>
                <a:hlinkClick r:id="rId3" action="ppaction://hlinkfile"/>
              </a:rPr>
              <a:t>Figure 8.22 </a:t>
            </a:r>
            <a:r>
              <a:rPr lang="en-US" altLang="ko-KR" sz="2000" smtClean="0">
                <a:ea typeface="굴림" charset="-127"/>
              </a:rPr>
              <a:t>&amp; </a:t>
            </a:r>
            <a:r>
              <a:rPr lang="en-US" altLang="ko-KR" sz="2000" smtClean="0">
                <a:ea typeface="굴림" charset="-127"/>
                <a:hlinkClick r:id="rId4" action="ppaction://hlinkfile"/>
              </a:rPr>
              <a:t>Figure 8.23</a:t>
            </a:r>
            <a:endParaRPr lang="en-US" altLang="ko-KR" sz="20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system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153602" name="Rectangle 4"/>
          <p:cNvSpPr>
            <a:spLocks noChangeArrowheads="1"/>
          </p:cNvSpPr>
          <p:nvPr/>
        </p:nvSpPr>
        <p:spPr bwMode="auto">
          <a:xfrm>
            <a:off x="1403350" y="1268413"/>
            <a:ext cx="6192838" cy="520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&lt;sys/wait.h&gt;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&lt;errno.h&gt;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&lt;unistd.h&gt;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system(const char *cmdstring) /* version without signal handling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pid_t pid;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int status;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(cmdstring == NULL)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return(1); /* always a command processor with UNIX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((pid = fork()) &lt; 0)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status = -1; /* probably out of processes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 else if (pid == 0) { /* child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execl("/bin/sh", "sh", "-c", cmdstring, (char *)0);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_exit(127); /* execl error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 else { /* parent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while (waitpid(pid, &amp;status, 0) &lt; 0)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if (errno != EINTR) 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status = -1; /* error other than EINTR from waitpid()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break;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return(status);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  <p:sp>
        <p:nvSpPr>
          <p:cNvPr id="153603" name="Rectangle 6"/>
          <p:cNvSpPr>
            <a:spLocks noChangeArrowheads="1"/>
          </p:cNvSpPr>
          <p:nvPr/>
        </p:nvSpPr>
        <p:spPr bwMode="auto">
          <a:xfrm>
            <a:off x="7596188" y="6102350"/>
            <a:ext cx="150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8.22</a:t>
            </a:r>
            <a:endParaRPr kumimoji="0" lang="ko-KR" alt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system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155650" name="Rectangle 3"/>
          <p:cNvSpPr>
            <a:spLocks noChangeArrowheads="1"/>
          </p:cNvSpPr>
          <p:nvPr/>
        </p:nvSpPr>
        <p:spPr bwMode="auto">
          <a:xfrm>
            <a:off x="1403350" y="1268413"/>
            <a:ext cx="6192838" cy="456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&lt;sys/wait.h&gt;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main(void)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int status;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((status = system("date"))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err_sys("system()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pr_exit(status);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((status = system("nosuchcommand"))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err_sys("system()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pr_exit(status);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((status = system("who; exit 44"))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err_sys("system()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pr_exit(status);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  <p:sp>
        <p:nvSpPr>
          <p:cNvPr id="155651" name="Rectangle 5"/>
          <p:cNvSpPr>
            <a:spLocks noChangeArrowheads="1"/>
          </p:cNvSpPr>
          <p:nvPr/>
        </p:nvSpPr>
        <p:spPr bwMode="auto">
          <a:xfrm>
            <a:off x="3635375" y="5876925"/>
            <a:ext cx="150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8.23</a:t>
            </a:r>
            <a:endParaRPr kumimoji="0" lang="en-US" altLang="ko-KR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Process Identifiers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371600"/>
            <a:ext cx="6970712" cy="4876800"/>
          </a:xfrm>
        </p:spPr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Process ID 0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The scheduler process, a.k.a.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swapper</a:t>
            </a:r>
          </a:p>
          <a:p>
            <a:r>
              <a:rPr lang="en-US" altLang="ko-KR" sz="2400" dirty="0" smtClean="0">
                <a:ea typeface="굴림" charset="-127"/>
              </a:rPr>
              <a:t>Process ID 1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The 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init</a:t>
            </a:r>
            <a:r>
              <a:rPr lang="en-US" altLang="ko-KR" sz="2000" dirty="0" smtClean="0">
                <a:ea typeface="굴림" charset="-127"/>
              </a:rPr>
              <a:t> process invoked by the kernel at the end of the bootstrap procedure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It reads  the system-dependent initialization files (i.e.,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etc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rc</a:t>
            </a:r>
            <a:r>
              <a:rPr lang="en-US" altLang="ko-KR" sz="2000" dirty="0" smtClean="0">
                <a:ea typeface="굴림" charset="-127"/>
              </a:rPr>
              <a:t>*) and brings a Unix system to a certain state.</a:t>
            </a:r>
          </a:p>
          <a:p>
            <a:pPr lvl="1"/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sbin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init</a:t>
            </a:r>
            <a:r>
              <a:rPr lang="en-US" altLang="ko-KR" sz="2000" dirty="0" smtClean="0">
                <a:ea typeface="굴림" charset="-127"/>
              </a:rPr>
              <a:t> ((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etc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inittab</a:t>
            </a:r>
            <a:r>
              <a:rPr lang="en-US" altLang="ko-KR" sz="2000" dirty="0" smtClean="0">
                <a:ea typeface="굴림" charset="-127"/>
              </a:rPr>
              <a:t> and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etc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init.d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or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etc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/</a:t>
            </a:r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rc</a:t>
            </a:r>
            <a:r>
              <a:rPr lang="en-US" altLang="ko-KR" sz="2000" dirty="0" smtClean="0">
                <a:ea typeface="굴림" charset="-127"/>
              </a:rPr>
              <a:t>*)</a:t>
            </a:r>
          </a:p>
          <a:p>
            <a:r>
              <a:rPr lang="en-US" altLang="ko-KR" sz="2400" dirty="0" smtClean="0">
                <a:ea typeface="굴림" charset="-127"/>
              </a:rPr>
              <a:t>Process ID 2</a:t>
            </a:r>
          </a:p>
          <a:p>
            <a:pPr lvl="1"/>
            <a:r>
              <a:rPr lang="en-US" altLang="ko-KR" sz="2000" dirty="0" err="1" smtClean="0">
                <a:latin typeface="Courier New" pitchFamily="49" charset="0"/>
                <a:ea typeface="굴림" charset="-127"/>
              </a:rPr>
              <a:t>pagedaemon</a:t>
            </a:r>
            <a:r>
              <a:rPr lang="en-US" altLang="ko-KR" sz="2000" dirty="0" smtClean="0">
                <a:ea typeface="굴림" charset="-127"/>
              </a:rPr>
              <a:t> responsible for supporting the paging of the virtual memory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04800"/>
            <a:ext cx="7231062" cy="928688"/>
          </a:xfrm>
        </p:spPr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system </a:t>
            </a:r>
            <a:r>
              <a:rPr lang="en-US" altLang="ko-KR" sz="4000" smtClean="0">
                <a:ea typeface="굴림" charset="-127"/>
              </a:rPr>
              <a:t>Function</a:t>
            </a:r>
            <a:endParaRPr lang="en-US" altLang="ko-KR" sz="40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514475"/>
            <a:ext cx="7772400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An advantage over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400" smtClean="0">
                <a:ea typeface="굴림" charset="-127"/>
              </a:rPr>
              <a:t> and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400" smtClean="0">
                <a:ea typeface="굴림" charset="-127"/>
              </a:rPr>
              <a:t>, is that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system</a:t>
            </a:r>
            <a:r>
              <a:rPr lang="en-US" altLang="ko-KR" sz="2400" smtClean="0">
                <a:ea typeface="굴림" charset="-127"/>
              </a:rPr>
              <a:t> does all the required error/signal handling.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A security hole if we call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system</a:t>
            </a:r>
            <a:r>
              <a:rPr lang="en-US" altLang="ko-KR" sz="2400" smtClean="0">
                <a:ea typeface="굴림" charset="-127"/>
              </a:rPr>
              <a:t> from a set-user-ID program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Figure 8.24 &amp; 8.25 on page 249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A program with set-user-ID or set-group-ID should use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000" smtClean="0">
                <a:ea typeface="굴림" charset="-127"/>
              </a:rPr>
              <a:t> and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 directly, being certain to change back to normal permission after 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000" smtClean="0">
                <a:ea typeface="굴림" charset="-127"/>
              </a:rPr>
              <a:t>, before calling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exec</a:t>
            </a:r>
            <a:r>
              <a:rPr lang="en-US" altLang="ko-KR" sz="2000" smtClean="0">
                <a:ea typeface="굴림" charset="-127"/>
              </a:rPr>
              <a:t>. </a:t>
            </a:r>
            <a:br>
              <a:rPr lang="en-US" altLang="ko-KR" sz="2000" smtClean="0">
                <a:ea typeface="굴림" charset="-127"/>
              </a:rPr>
            </a:br>
            <a:r>
              <a:rPr lang="en-US" altLang="ko-KR" sz="2000" smtClean="0">
                <a:ea typeface="굴림" charset="-127"/>
              </a:rPr>
              <a:t>(no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system</a:t>
            </a:r>
            <a:r>
              <a:rPr lang="en-US" altLang="ko-KR" sz="2000" smtClean="0">
                <a:ea typeface="굴림" charset="-127"/>
              </a:rPr>
              <a:t> with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setuid/setgid</a:t>
            </a:r>
            <a:r>
              <a:rPr lang="en-US" altLang="ko-KR" sz="2000" smtClean="0">
                <a:ea typeface="굴림" charset="-127"/>
              </a:rPr>
              <a:t> programs)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04800"/>
            <a:ext cx="7231062" cy="928688"/>
          </a:xfrm>
        </p:spPr>
        <p:txBody>
          <a:bodyPr/>
          <a:lstStyle/>
          <a:p>
            <a:r>
              <a:rPr lang="en-US" altLang="ko-KR" sz="4000" smtClean="0">
                <a:latin typeface="Courier New" pitchFamily="49" charset="0"/>
                <a:ea typeface="굴림" charset="-127"/>
              </a:rPr>
              <a:t>system </a:t>
            </a:r>
            <a:r>
              <a:rPr lang="en-US" altLang="ko-KR" sz="4000" smtClean="0">
                <a:ea typeface="굴림" charset="-127"/>
              </a:rPr>
              <a:t>Function</a:t>
            </a:r>
            <a:endParaRPr lang="en-US" altLang="ko-KR" sz="4000" smtClean="0">
              <a:latin typeface="Courier New" pitchFamily="49" charset="0"/>
              <a:ea typeface="굴림" charset="-127"/>
            </a:endParaRPr>
          </a:p>
        </p:txBody>
      </p:sp>
      <p:sp>
        <p:nvSpPr>
          <p:cNvPr id="159746" name="Rectangle 4"/>
          <p:cNvSpPr>
            <a:spLocks noChangeArrowheads="1"/>
          </p:cNvSpPr>
          <p:nvPr/>
        </p:nvSpPr>
        <p:spPr bwMode="auto">
          <a:xfrm>
            <a:off x="611188" y="1341438"/>
            <a:ext cx="3600450" cy="307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main(int argc, char *argv[])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int status;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(argc &lt; 2)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err_quit("command-line argument        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required");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((status = system(argv[1]))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err_sys("system() error");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pr_exit(status);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  <p:sp>
        <p:nvSpPr>
          <p:cNvPr id="159747" name="Rectangle 5"/>
          <p:cNvSpPr>
            <a:spLocks noChangeArrowheads="1"/>
          </p:cNvSpPr>
          <p:nvPr/>
        </p:nvSpPr>
        <p:spPr bwMode="auto">
          <a:xfrm>
            <a:off x="5003800" y="1268413"/>
            <a:ext cx="36004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main(void)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printf("real uid = %d,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effective uid = %d\n",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getuid(), geteuid());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  <p:sp>
        <p:nvSpPr>
          <p:cNvPr id="159748" name="Rectangle 6"/>
          <p:cNvSpPr>
            <a:spLocks noChangeArrowheads="1"/>
          </p:cNvSpPr>
          <p:nvPr/>
        </p:nvSpPr>
        <p:spPr bwMode="auto">
          <a:xfrm>
            <a:off x="611188" y="4437063"/>
            <a:ext cx="150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</a:rPr>
              <a:t>Figure 8.24</a:t>
            </a:r>
            <a:endParaRPr kumimoji="0" lang="ko-KR" altLang="en-US">
              <a:latin typeface="Verdana" pitchFamily="34" charset="0"/>
            </a:endParaRPr>
          </a:p>
        </p:txBody>
      </p:sp>
      <p:sp>
        <p:nvSpPr>
          <p:cNvPr id="159749" name="Rectangle 7"/>
          <p:cNvSpPr>
            <a:spLocks noChangeArrowheads="1"/>
          </p:cNvSpPr>
          <p:nvPr/>
        </p:nvSpPr>
        <p:spPr bwMode="auto">
          <a:xfrm>
            <a:off x="7019925" y="2636838"/>
            <a:ext cx="150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Verdana" pitchFamily="34" charset="0"/>
              </a:rPr>
              <a:t>Figure 8.25</a:t>
            </a:r>
            <a:endParaRPr kumimoji="0" lang="ko-KR" altLang="en-US">
              <a:latin typeface="Verdana" pitchFamily="34" charset="0"/>
            </a:endParaRPr>
          </a:p>
        </p:txBody>
      </p:sp>
      <p:sp>
        <p:nvSpPr>
          <p:cNvPr id="159750" name="Rectangle 9"/>
          <p:cNvSpPr>
            <a:spLocks noChangeArrowheads="1"/>
          </p:cNvSpPr>
          <p:nvPr/>
        </p:nvSpPr>
        <p:spPr bwMode="auto">
          <a:xfrm>
            <a:off x="4427538" y="3141663"/>
            <a:ext cx="4321175" cy="357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$ </a:t>
            </a:r>
            <a:r>
              <a:rPr lang="en-US" altLang="ko-KR" sz="1200" b="1">
                <a:solidFill>
                  <a:srgbClr val="790029"/>
                </a:solidFill>
                <a:latin typeface="Arial" charset="0"/>
              </a:rPr>
              <a:t>tsys printuids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normal execution, no special privileges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real uid = 205, effective uid = 205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normal termination, exit status = 0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$ </a:t>
            </a:r>
            <a:r>
              <a:rPr lang="en-US" altLang="ko-KR" sz="1200" b="1">
                <a:solidFill>
                  <a:srgbClr val="790029"/>
                </a:solidFill>
                <a:latin typeface="Arial" charset="0"/>
              </a:rPr>
              <a:t>su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become superuser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Password: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enter superuser password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# </a:t>
            </a:r>
            <a:r>
              <a:rPr lang="en-US" altLang="ko-KR" sz="1200" b="1">
                <a:solidFill>
                  <a:srgbClr val="790029"/>
                </a:solidFill>
                <a:latin typeface="Arial" charset="0"/>
              </a:rPr>
              <a:t>chown root tsys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change owner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# </a:t>
            </a:r>
            <a:r>
              <a:rPr lang="en-US" altLang="ko-KR" sz="1200" b="1">
                <a:solidFill>
                  <a:srgbClr val="790029"/>
                </a:solidFill>
                <a:latin typeface="Arial" charset="0"/>
              </a:rPr>
              <a:t>chmod u+s tsys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make set-user-ID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# </a:t>
            </a:r>
            <a:r>
              <a:rPr lang="en-US" altLang="ko-KR" sz="1200" b="1">
                <a:solidFill>
                  <a:srgbClr val="790029"/>
                </a:solidFill>
                <a:latin typeface="Arial" charset="0"/>
              </a:rPr>
              <a:t>ls -l tsys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verify file's permissions and owner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-rwsrwxr-x 1 root 16361 Mar 16 16:59 tsys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# </a:t>
            </a:r>
            <a:r>
              <a:rPr lang="en-US" altLang="ko-KR" sz="1200" b="1">
                <a:solidFill>
                  <a:srgbClr val="790029"/>
                </a:solidFill>
                <a:latin typeface="Arial" charset="0"/>
              </a:rPr>
              <a:t>exit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leave superuser shell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$ </a:t>
            </a:r>
            <a:r>
              <a:rPr lang="en-US" altLang="ko-KR" sz="1200" b="1">
                <a:solidFill>
                  <a:srgbClr val="790029"/>
                </a:solidFill>
                <a:latin typeface="Arial" charset="0"/>
              </a:rPr>
              <a:t>tsys printuids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real uid = 205, effective uid = 0 </a:t>
            </a:r>
            <a:r>
              <a:rPr lang="en-US" altLang="ko-KR" sz="1200" i="1">
                <a:solidFill>
                  <a:srgbClr val="790029"/>
                </a:solidFill>
                <a:latin typeface="Arial" charset="0"/>
              </a:rPr>
              <a:t>oops, this is a security hole</a:t>
            </a:r>
          </a:p>
          <a:p>
            <a:pPr>
              <a:spcBef>
                <a:spcPct val="50000"/>
              </a:spcBef>
            </a:pPr>
            <a:r>
              <a:rPr lang="en-US" altLang="ko-KR" sz="1200">
                <a:solidFill>
                  <a:srgbClr val="790029"/>
                </a:solidFill>
                <a:latin typeface="Arial" charset="0"/>
              </a:rPr>
              <a:t>normal termination, exit status = 0</a:t>
            </a:r>
            <a:endParaRPr lang="ko-KR" altLang="en-US" sz="1200">
              <a:solidFill>
                <a:srgbClr val="79002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Process Accounting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Accounting records</a:t>
            </a:r>
          </a:p>
          <a:p>
            <a:pPr lvl="1"/>
            <a:r>
              <a:rPr lang="en-US" altLang="ko-KR" sz="2000" smtClean="0">
                <a:ea typeface="굴림" charset="-127"/>
              </a:rPr>
              <a:t>Typically a small amount of binary data with command name, system/user CPU time, UID, GID, starting/elapsed time, memory usage, termination status, read/write bytes, etc. (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struct acct</a:t>
            </a:r>
            <a:r>
              <a:rPr lang="en-US" altLang="ko-KR" sz="2000" smtClean="0">
                <a:ea typeface="굴림" charset="-127"/>
              </a:rPr>
              <a:t> in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&lt;sys/acct.h&gt;</a:t>
            </a:r>
            <a:r>
              <a:rPr lang="en-US" altLang="ko-KR" sz="2000" smtClean="0">
                <a:ea typeface="굴림" charset="-127"/>
              </a:rPr>
              <a:t>)</a:t>
            </a:r>
          </a:p>
          <a:p>
            <a:r>
              <a:rPr lang="en-US" altLang="ko-KR" sz="2400" smtClean="0">
                <a:ea typeface="굴림" charset="-127"/>
              </a:rPr>
              <a:t>Accounting data are all kept by the kernel in the process table (initialized whenever a new process is created.)</a:t>
            </a:r>
          </a:p>
          <a:p>
            <a:r>
              <a:rPr lang="en-US" altLang="ko-KR" sz="2400" smtClean="0">
                <a:ea typeface="굴림" charset="-127"/>
              </a:rPr>
              <a:t>Each accounting record is written into the account file (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/var/adm/pacct</a:t>
            </a:r>
            <a:r>
              <a:rPr lang="en-US" altLang="ko-KR" sz="2400" smtClean="0">
                <a:ea typeface="굴림" charset="-127"/>
              </a:rPr>
              <a:t> on Solaris) when the process terminates.</a:t>
            </a:r>
          </a:p>
          <a:p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User Identification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268413"/>
            <a:ext cx="7772400" cy="4456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Does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getpwuid(getuid())</a:t>
            </a:r>
            <a:r>
              <a:rPr lang="en-US" altLang="ko-KR" sz="2400" smtClean="0">
                <a:ea typeface="굴림" charset="-127"/>
              </a:rPr>
              <a:t> enable us to find out the login name of the user running the program?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What if a single user has multiple login names? (i.e. multiple entries in the password file with the same user ID)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Environment variable LOGNAME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What if a user modifies the environment variable?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4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&lt;unistd.h&gt;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char *getlogin(void);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It returns a pointer to a login name string.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It can fail if the process is not attached to a terminal that a user logged into, i.e. daemon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Process Times</a:t>
            </a: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924800" cy="4648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Helvetica" pitchFamily="34" charset="0"/>
                <a:ea typeface="굴림" charset="-127"/>
              </a:rPr>
              <a:t>#include &lt;sys/times.h&gt;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Helvetica" pitchFamily="34" charset="0"/>
                <a:ea typeface="굴림" charset="-127"/>
              </a:rPr>
              <a:t>clock_t times(struct tms *</a:t>
            </a:r>
            <a:r>
              <a:rPr lang="en-US" altLang="ko-KR" sz="2400" i="1" smtClean="0">
                <a:latin typeface="Helvetica" pitchFamily="34" charset="0"/>
                <a:ea typeface="굴림" charset="-127"/>
              </a:rPr>
              <a:t>buf</a:t>
            </a:r>
            <a:r>
              <a:rPr lang="en-US" altLang="ko-KR" sz="2400" smtClean="0">
                <a:latin typeface="Helvetica" pitchFamily="34" charset="0"/>
                <a:ea typeface="굴림" charset="-127"/>
              </a:rPr>
              <a:t>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Helvetica" pitchFamily="34" charset="0"/>
                <a:ea typeface="굴림" charset="-127"/>
              </a:rPr>
              <a:t>struct tms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smtClean="0">
                <a:latin typeface="Helvetica" pitchFamily="34" charset="0"/>
                <a:ea typeface="굴림" charset="-127"/>
              </a:rPr>
              <a:t>   		</a:t>
            </a:r>
            <a:r>
              <a:rPr lang="en-US" altLang="ko-KR" sz="1800" smtClean="0">
                <a:latin typeface="Helvetica" pitchFamily="34" charset="0"/>
                <a:ea typeface="굴림" charset="-127"/>
              </a:rPr>
              <a:t>clock_t 	tms_utime;       /* user CPU time */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Helvetica" pitchFamily="34" charset="0"/>
                <a:ea typeface="굴림" charset="-127"/>
              </a:rPr>
              <a:t>   		clock_t 	tms_stime;       /* system CPU time */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Helvetica" pitchFamily="34" charset="0"/>
                <a:ea typeface="굴림" charset="-127"/>
              </a:rPr>
              <a:t>clock_t 	tms_cutime;     /* user CPU time, terminated children */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Helvetica" pitchFamily="34" charset="0"/>
                <a:ea typeface="굴림" charset="-127"/>
              </a:rPr>
              <a:t>clock_t 	tms_cstime;     /* system CPU time, terminated children */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smtClean="0">
                <a:latin typeface="Helvetica" pitchFamily="34" charset="0"/>
                <a:ea typeface="굴림" charset="-127"/>
              </a:rPr>
              <a:t>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ea typeface="굴림" charset="-127"/>
              </a:rPr>
              <a:t>	</a:t>
            </a:r>
          </a:p>
          <a:p>
            <a:pPr>
              <a:spcBef>
                <a:spcPct val="0"/>
              </a:spcBef>
            </a:pPr>
            <a:r>
              <a:rPr lang="en-US" altLang="ko-KR" sz="2400" smtClean="0">
                <a:ea typeface="굴림" charset="-127"/>
              </a:rPr>
              <a:t>It returns  the elapsed wall clock time from some arbitrary point in the past.</a:t>
            </a:r>
            <a:r>
              <a:rPr lang="en-US" altLang="ko-KR" sz="2000" smtClean="0">
                <a:ea typeface="굴림" charset="-127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2400" smtClean="0">
                <a:ea typeface="굴림" charset="-127"/>
              </a:rPr>
              <a:t>The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clock_t</a:t>
            </a:r>
            <a:r>
              <a:rPr lang="en-US" altLang="ko-KR" sz="2400" smtClean="0">
                <a:ea typeface="굴림" charset="-127"/>
              </a:rPr>
              <a:t> values / sysconf(_SC_CLK_TCK)</a:t>
            </a:r>
          </a:p>
          <a:p>
            <a:pPr>
              <a:spcBef>
                <a:spcPct val="0"/>
              </a:spcBef>
            </a:pPr>
            <a:r>
              <a:rPr lang="en-US" altLang="ko-KR" sz="2400" smtClean="0">
                <a:ea typeface="굴림" charset="-127"/>
                <a:hlinkClick r:id="rId3" action="ppaction://hlinkfile"/>
              </a:rPr>
              <a:t>Figure 8.30</a:t>
            </a:r>
            <a:endParaRPr lang="en-US" altLang="ko-KR" sz="24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Process Times</a:t>
            </a:r>
          </a:p>
        </p:txBody>
      </p:sp>
      <p:sp>
        <p:nvSpPr>
          <p:cNvPr id="167938" name="Rectangle 4"/>
          <p:cNvSpPr>
            <a:spLocks noChangeArrowheads="1"/>
          </p:cNvSpPr>
          <p:nvPr/>
        </p:nvSpPr>
        <p:spPr bwMode="auto">
          <a:xfrm>
            <a:off x="611188" y="1341438"/>
            <a:ext cx="3960812" cy="541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#include &lt;sys/times.h&gt;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static void pr_times(clock_t, struct tms *,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struct tms *);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static void do_cmd(char *);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int main(int argc, char *argv[])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int i;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setbuf(stdout, NULL);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for (i = 1; i &lt; argc; i++)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do_cmd(argv[i]); /* once for each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  command-line arg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static void do_cmd(char *cmd) /* execute and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              time the "cmd"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struct tms tmsstart, tmsend;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clock_t start, end;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int status;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printf("\ncommand: %s\n", cmd);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/* starting values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((start = times(&amp;tmsstart)) == -1)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err_sys("times error");</a:t>
            </a:r>
          </a:p>
        </p:txBody>
      </p:sp>
      <p:sp>
        <p:nvSpPr>
          <p:cNvPr id="167939" name="Rectangle 5"/>
          <p:cNvSpPr>
            <a:spLocks noChangeArrowheads="1"/>
          </p:cNvSpPr>
          <p:nvPr/>
        </p:nvSpPr>
        <p:spPr bwMode="auto">
          <a:xfrm>
            <a:off x="4716463" y="1341438"/>
            <a:ext cx="3960812" cy="244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((status = system(cmd)) &lt; 0) /* execute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                     command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err_sys("system()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((end = times(&amp;tmsend)) == -1) /* ending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                                            values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err_sys("times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pr_times(end-start, &amp;tmsstart, &amp;tmsend);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pr_exit(status);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  <p:sp>
        <p:nvSpPr>
          <p:cNvPr id="167940" name="Rectangle 6"/>
          <p:cNvSpPr>
            <a:spLocks noChangeArrowheads="1"/>
          </p:cNvSpPr>
          <p:nvPr/>
        </p:nvSpPr>
        <p:spPr bwMode="auto">
          <a:xfrm>
            <a:off x="4716463" y="3943350"/>
            <a:ext cx="150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8.30</a:t>
            </a:r>
            <a:endParaRPr kumimoji="0" lang="en-US" altLang="ko-KR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Process Times</a:t>
            </a:r>
          </a:p>
        </p:txBody>
      </p:sp>
      <p:sp>
        <p:nvSpPr>
          <p:cNvPr id="169986" name="Rectangle 4"/>
          <p:cNvSpPr>
            <a:spLocks noChangeArrowheads="1"/>
          </p:cNvSpPr>
          <p:nvPr/>
        </p:nvSpPr>
        <p:spPr bwMode="auto">
          <a:xfrm>
            <a:off x="2195513" y="1268413"/>
            <a:ext cx="6048375" cy="456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static void pr_times(clock_t real, struct tms *tmsstart, struct tms *tmsend)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static long clktck = 0;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if (clktck == 0) /* fetch clock ticks per second first time */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if ((clktck = sysconf(_SC_CLK_TCK)) &lt; 0)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err_sys("sysconf error");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printf(" real: %7.2f\n", real / (double) clktck);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printf(" user: %7.2f\n",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(tmsend-&gt;tms_utime - tmsstart-&gt;tms_utime) / (double) clktck);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printf(" sys: %7.2f\n",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(tmsend-&gt;tms_stime - tmsstart-&gt;tms_stime) / (double) clktck);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printf(" child user: %7.2f\n",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(tmsend-&gt;tms_cutime - tmsstart-&gt;tms_cutime) / (double) clktck);</a:t>
            </a:r>
          </a:p>
          <a:p>
            <a:endParaRPr lang="en-US" altLang="ko-KR" sz="1400">
              <a:solidFill>
                <a:srgbClr val="790029"/>
              </a:solidFill>
              <a:latin typeface="Arial" charset="0"/>
            </a:endParaRP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printf(" child sys: %7.2f\n",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              (tmsend-&gt;tms_cstime - tmsstart-&gt;tms_cstime) / (double) clktck);</a:t>
            </a:r>
          </a:p>
          <a:p>
            <a:r>
              <a:rPr lang="en-US" altLang="ko-KR" sz="1400">
                <a:solidFill>
                  <a:srgbClr val="790029"/>
                </a:solidFill>
                <a:latin typeface="Arial" charset="0"/>
              </a:rPr>
              <a:t>}</a:t>
            </a:r>
          </a:p>
        </p:txBody>
      </p:sp>
      <p:sp>
        <p:nvSpPr>
          <p:cNvPr id="169987" name="Rectangle 5"/>
          <p:cNvSpPr>
            <a:spLocks noChangeArrowheads="1"/>
          </p:cNvSpPr>
          <p:nvPr/>
        </p:nvSpPr>
        <p:spPr bwMode="auto">
          <a:xfrm>
            <a:off x="611188" y="5445125"/>
            <a:ext cx="150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8.30</a:t>
            </a:r>
            <a:endParaRPr kumimoji="0" lang="en-US" altLang="ko-KR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ea typeface="굴림" charset="-127"/>
              </a:rPr>
              <a:t>fork </a:t>
            </a:r>
            <a:r>
              <a:rPr lang="en-US" altLang="ko-KR" smtClean="0">
                <a:solidFill>
                  <a:schemeClr val="accent1">
                    <a:lumMod val="60000"/>
                    <a:lumOff val="40000"/>
                  </a:schemeClr>
                </a:solidFill>
                <a:ea typeface="굴림" charset="-127"/>
              </a:rPr>
              <a:t>Function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447800"/>
            <a:ext cx="7580312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#include &lt;</a:t>
            </a:r>
            <a:r>
              <a:rPr lang="en-US" altLang="ko-KR" sz="2400" dirty="0" err="1" smtClean="0">
                <a:latin typeface="Courier New" pitchFamily="49" charset="0"/>
                <a:ea typeface="굴림" charset="-127"/>
              </a:rPr>
              <a:t>unistd.h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err="1" smtClean="0"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 fork(void);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-&gt; </a:t>
            </a:r>
            <a:r>
              <a:rPr lang="ko-KR" altLang="en-US" sz="2400" dirty="0" smtClean="0">
                <a:latin typeface="Courier New" pitchFamily="49" charset="0"/>
                <a:ea typeface="굴림" charset="-127"/>
              </a:rPr>
              <a:t>자식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(</a:t>
            </a:r>
            <a:r>
              <a:rPr lang="ko-KR" altLang="en-US" sz="2400" dirty="0" err="1" smtClean="0">
                <a:latin typeface="Courier New" pitchFamily="49" charset="0"/>
                <a:ea typeface="굴림" charset="-127"/>
              </a:rPr>
              <a:t>복사품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)</a:t>
            </a:r>
            <a:r>
              <a:rPr lang="ko-KR" altLang="en-US" sz="2400" dirty="0" smtClean="0">
                <a:latin typeface="Courier New" pitchFamily="49" charset="0"/>
                <a:ea typeface="굴림" charset="-127"/>
              </a:rPr>
              <a:t> 만들기</a:t>
            </a:r>
            <a:endParaRPr lang="en-US" altLang="ko-KR" sz="24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3470 </a:t>
            </a:r>
            <a:r>
              <a:rPr lang="en-US" altLang="ko-KR" sz="2400" dirty="0" err="1" smtClean="0"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 </a:t>
            </a:r>
            <a:r>
              <a:rPr lang="ko-KR" altLang="en-US" sz="2400" dirty="0" smtClean="0">
                <a:latin typeface="Courier New" pitchFamily="49" charset="0"/>
                <a:ea typeface="굴림" charset="-127"/>
              </a:rPr>
              <a:t>에서 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fork() </a:t>
            </a:r>
            <a:r>
              <a:rPr lang="ko-KR" altLang="en-US" sz="2400" dirty="0" smtClean="0">
                <a:latin typeface="Courier New" pitchFamily="49" charset="0"/>
                <a:ea typeface="굴림" charset="-127"/>
              </a:rPr>
              <a:t>하면 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3471</a:t>
            </a:r>
            <a:r>
              <a:rPr lang="ko-KR" altLang="en-US" sz="2400" dirty="0" smtClean="0">
                <a:latin typeface="Courier New" pitchFamily="49" charset="0"/>
                <a:ea typeface="굴림" charset="-127"/>
              </a:rPr>
              <a:t>은 </a:t>
            </a:r>
            <a:r>
              <a:rPr lang="ko-KR" altLang="en-US" sz="2400" dirty="0" err="1" smtClean="0">
                <a:latin typeface="Courier New" pitchFamily="49" charset="0"/>
                <a:ea typeface="굴림" charset="-127"/>
              </a:rPr>
              <a:t>복사</a:t>
            </a:r>
            <a:r>
              <a:rPr lang="ko-KR" altLang="en-US" sz="2400" dirty="0" err="1">
                <a:latin typeface="Courier New" pitchFamily="49" charset="0"/>
                <a:ea typeface="굴림" charset="-127"/>
              </a:rPr>
              <a:t>품</a:t>
            </a:r>
            <a:endParaRPr lang="en-US" altLang="ko-KR" sz="2400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This function is called once, but returns twice.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0 – child  , 0 X – </a:t>
            </a:r>
            <a:r>
              <a:rPr lang="ko-KR" altLang="en-US" sz="2400" dirty="0" smtClean="0">
                <a:ea typeface="굴림" charset="-127"/>
              </a:rPr>
              <a:t>자가자신</a:t>
            </a:r>
            <a:endParaRPr lang="en-US" altLang="ko-KR" sz="2400" b="1" dirty="0" smtClean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b="1" dirty="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000" b="1" dirty="0" smtClean="0">
                <a:ea typeface="굴림" charset="-127"/>
              </a:rPr>
              <a:t> returns 0 in </a:t>
            </a:r>
            <a:r>
              <a:rPr lang="en-US" altLang="ko-KR" sz="2000" dirty="0" smtClean="0">
                <a:ea typeface="굴림" charset="-127"/>
              </a:rPr>
              <a:t>the child(</a:t>
            </a:r>
            <a:r>
              <a:rPr lang="ko-KR" altLang="en-US" sz="2000" dirty="0" err="1" smtClean="0">
                <a:ea typeface="굴림" charset="-127"/>
              </a:rPr>
              <a:t>복사품</a:t>
            </a:r>
            <a:r>
              <a:rPr lang="en-US" altLang="ko-KR" sz="2000" dirty="0" smtClean="0">
                <a:ea typeface="굴림" charset="-127"/>
              </a:rPr>
              <a:t>), while it returns 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굴림" charset="-127"/>
              </a:rPr>
              <a:t>the process ID of the new child </a:t>
            </a:r>
            <a:r>
              <a:rPr lang="en-US" altLang="ko-KR" sz="2000" dirty="0" smtClean="0">
                <a:ea typeface="굴림" charset="-127"/>
              </a:rPr>
              <a:t>in the parent(</a:t>
            </a:r>
            <a:r>
              <a:rPr lang="ko-KR" altLang="en-US" sz="2000" dirty="0" smtClean="0">
                <a:ea typeface="굴림" charset="-127"/>
              </a:rPr>
              <a:t>자기자신</a:t>
            </a:r>
            <a:r>
              <a:rPr lang="en-US" altLang="ko-KR" sz="2000" dirty="0" smtClean="0">
                <a:ea typeface="굴림" charset="-127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The child is a copy of the parent (data space, heap, and stack). Often, text segment is shared.</a:t>
            </a:r>
          </a:p>
          <a:p>
            <a:pPr>
              <a:lnSpc>
                <a:spcPct val="90000"/>
              </a:lnSpc>
            </a:pPr>
            <a:r>
              <a:rPr lang="en-US" altLang="ko-KR" sz="2400" i="1" dirty="0" smtClean="0">
                <a:ea typeface="굴림" charset="-127"/>
              </a:rPr>
              <a:t>Copy-on-write </a:t>
            </a:r>
            <a:r>
              <a:rPr lang="en-US" altLang="ko-KR" sz="2400" dirty="0" smtClean="0">
                <a:ea typeface="굴림" charset="-127"/>
              </a:rPr>
              <a:t>(COW)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11288"/>
            <a:ext cx="7123112" cy="4760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charset="-127"/>
                <a:hlinkClick r:id="rId3" action="ppaction://hlinkfile"/>
              </a:rPr>
              <a:t>Figure 8.1</a:t>
            </a:r>
            <a:endParaRPr lang="en-US" altLang="ko-KR" smtClean="0"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Courier New" pitchFamily="49" charset="0"/>
                <a:ea typeface="굴림" charset="-127"/>
              </a:rPr>
              <a:t>$ ./a.out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a write to stdout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before fork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pid = 430, glob = 7, var = 89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pid = 429, glob = 6, var = 88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Courier New" pitchFamily="49" charset="0"/>
                <a:ea typeface="굴림" charset="-127"/>
              </a:rPr>
              <a:t>$ ./a.out &gt; temp.out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smtClean="0">
                <a:latin typeface="Courier New" pitchFamily="49" charset="0"/>
                <a:ea typeface="굴림" charset="-127"/>
              </a:rPr>
              <a:t>$ cat temp.out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a write to stdout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before fork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pid = 432, glob = 7, var = 89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before fork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pid = 431, glob = 6, var = 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mtClean="0">
                <a:ea typeface="굴림" charset="-127"/>
              </a:rPr>
              <a:t> Function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1979613" y="1412875"/>
            <a:ext cx="5472112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#include "apue.h"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int glob = 6; /* external variable in initialized data */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char buf[] = "a write to stdout\n";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int main(void)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{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int var; /* automatic variable on the stack */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pid_t pid;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var = 88;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if (write(STDOUT_FILENO, buf, sizeof(buf)-1) != sizeof(buf)-1)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err_sys("write error");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printf("before fork\n"); /* we don't flush stdout */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if ((pid = fork()) &lt; 0) {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err_sys("fork error");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} else if (pid == 0) { /* child */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glob++; /* modify variables */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var++;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} else {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   sleep(2); /* parent */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}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printf("pid = %d, glob = %d, var = %d\n", getpid(), glob, var);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   exit(0);</a:t>
            </a:r>
          </a:p>
          <a:p>
            <a:r>
              <a:rPr lang="en-US" altLang="ko-KR" sz="1400">
                <a:solidFill>
                  <a:srgbClr val="990033"/>
                </a:solidFill>
                <a:latin typeface="Arial" charset="0"/>
              </a:rPr>
              <a:t>}</a:t>
            </a: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6011863" y="6245225"/>
            <a:ext cx="13557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>
                <a:latin typeface="Verdana" pitchFamily="34" charset="0"/>
                <a:hlinkClick r:id="rId3" action="ppaction://hlinkfile"/>
              </a:rPr>
              <a:t>Figure 8.1</a:t>
            </a:r>
            <a:endParaRPr kumimoji="0" lang="en-US" altLang="ko-KR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5835352"/>
            <a:ext cx="7796213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ea typeface="굴림" charset="-127"/>
              </a:rPr>
              <a:t>All descriptors that are open in the parent are 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굴림" charset="-127"/>
              </a:rPr>
              <a:t>duplicated </a:t>
            </a:r>
            <a:r>
              <a:rPr lang="en-US" altLang="ko-KR" sz="2000" dirty="0" smtClean="0">
                <a:ea typeface="굴림" charset="-127"/>
              </a:rPr>
              <a:t>in the child.</a:t>
            </a:r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2209800" y="2422525"/>
            <a:ext cx="70802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2209800" y="2887663"/>
            <a:ext cx="70802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1676400" y="1889125"/>
            <a:ext cx="1524000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4224338" y="1736725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4224338" y="1965325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8" name="Rectangle 9"/>
          <p:cNvSpPr>
            <a:spLocks noChangeArrowheads="1"/>
          </p:cNvSpPr>
          <p:nvPr/>
        </p:nvSpPr>
        <p:spPr bwMode="auto">
          <a:xfrm>
            <a:off x="4224338" y="2193925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9" name="Text Box 10"/>
          <p:cNvSpPr txBox="1">
            <a:spLocks noChangeArrowheads="1"/>
          </p:cNvSpPr>
          <p:nvPr/>
        </p:nvSpPr>
        <p:spPr bwMode="auto">
          <a:xfrm>
            <a:off x="4249738" y="1698625"/>
            <a:ext cx="1109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file status flags</a:t>
            </a:r>
          </a:p>
        </p:txBody>
      </p:sp>
      <p:sp>
        <p:nvSpPr>
          <p:cNvPr id="92170" name="Text Box 11"/>
          <p:cNvSpPr txBox="1">
            <a:spLocks noChangeArrowheads="1"/>
          </p:cNvSpPr>
          <p:nvPr/>
        </p:nvSpPr>
        <p:spPr bwMode="auto">
          <a:xfrm>
            <a:off x="4164013" y="1928813"/>
            <a:ext cx="12461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 dirty="0">
                <a:latin typeface="Times New Roman" pitchFamily="18" charset="0"/>
                <a:ea typeface="굴림" charset="-127"/>
              </a:rPr>
              <a:t>current file offset</a:t>
            </a:r>
          </a:p>
        </p:txBody>
      </p:sp>
      <p:sp>
        <p:nvSpPr>
          <p:cNvPr id="92171" name="Text Box 12"/>
          <p:cNvSpPr txBox="1">
            <a:spLocks noChangeArrowheads="1"/>
          </p:cNvSpPr>
          <p:nvPr/>
        </p:nvSpPr>
        <p:spPr bwMode="auto">
          <a:xfrm>
            <a:off x="4398963" y="2147888"/>
            <a:ext cx="815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v-node ptr</a:t>
            </a:r>
          </a:p>
        </p:txBody>
      </p:sp>
      <p:sp>
        <p:nvSpPr>
          <p:cNvPr id="92172" name="Rectangle 13"/>
          <p:cNvSpPr>
            <a:spLocks noChangeArrowheads="1"/>
          </p:cNvSpPr>
          <p:nvPr/>
        </p:nvSpPr>
        <p:spPr bwMode="auto">
          <a:xfrm>
            <a:off x="4181475" y="2955925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3" name="Rectangle 14"/>
          <p:cNvSpPr>
            <a:spLocks noChangeArrowheads="1"/>
          </p:cNvSpPr>
          <p:nvPr/>
        </p:nvSpPr>
        <p:spPr bwMode="auto">
          <a:xfrm>
            <a:off x="4181475" y="3184525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4" name="Rectangle 15"/>
          <p:cNvSpPr>
            <a:spLocks noChangeArrowheads="1"/>
          </p:cNvSpPr>
          <p:nvPr/>
        </p:nvSpPr>
        <p:spPr bwMode="auto">
          <a:xfrm>
            <a:off x="4181475" y="3413125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5" name="Text Box 16"/>
          <p:cNvSpPr txBox="1">
            <a:spLocks noChangeArrowheads="1"/>
          </p:cNvSpPr>
          <p:nvPr/>
        </p:nvSpPr>
        <p:spPr bwMode="auto">
          <a:xfrm>
            <a:off x="4206875" y="2917825"/>
            <a:ext cx="1109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file status flags</a:t>
            </a:r>
          </a:p>
        </p:txBody>
      </p:sp>
      <p:sp>
        <p:nvSpPr>
          <p:cNvPr id="92176" name="Text Box 17"/>
          <p:cNvSpPr txBox="1">
            <a:spLocks noChangeArrowheads="1"/>
          </p:cNvSpPr>
          <p:nvPr/>
        </p:nvSpPr>
        <p:spPr bwMode="auto">
          <a:xfrm>
            <a:off x="4121150" y="3148013"/>
            <a:ext cx="1246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current file offset</a:t>
            </a:r>
          </a:p>
        </p:txBody>
      </p:sp>
      <p:sp>
        <p:nvSpPr>
          <p:cNvPr id="92177" name="Text Box 18"/>
          <p:cNvSpPr txBox="1">
            <a:spLocks noChangeArrowheads="1"/>
          </p:cNvSpPr>
          <p:nvPr/>
        </p:nvSpPr>
        <p:spPr bwMode="auto">
          <a:xfrm>
            <a:off x="4356100" y="3367088"/>
            <a:ext cx="815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v-node ptr</a:t>
            </a:r>
          </a:p>
        </p:txBody>
      </p:sp>
      <p:sp>
        <p:nvSpPr>
          <p:cNvPr id="92178" name="Rectangle 19"/>
          <p:cNvSpPr>
            <a:spLocks noChangeArrowheads="1"/>
          </p:cNvSpPr>
          <p:nvPr/>
        </p:nvSpPr>
        <p:spPr bwMode="auto">
          <a:xfrm>
            <a:off x="6316663" y="1546225"/>
            <a:ext cx="1143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9" name="Rectangle 20"/>
          <p:cNvSpPr>
            <a:spLocks noChangeArrowheads="1"/>
          </p:cNvSpPr>
          <p:nvPr/>
        </p:nvSpPr>
        <p:spPr bwMode="auto">
          <a:xfrm>
            <a:off x="6315075" y="1933575"/>
            <a:ext cx="1152525" cy="66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0" name="Text Box 21"/>
          <p:cNvSpPr txBox="1">
            <a:spLocks noChangeArrowheads="1"/>
          </p:cNvSpPr>
          <p:nvPr/>
        </p:nvSpPr>
        <p:spPr bwMode="auto">
          <a:xfrm>
            <a:off x="6443663" y="1476375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200" dirty="0">
                <a:latin typeface="Times New Roman" pitchFamily="18" charset="0"/>
                <a:ea typeface="굴림" charset="-127"/>
              </a:rPr>
              <a:t>v-node</a:t>
            </a:r>
          </a:p>
          <a:p>
            <a:pPr algn="ctr" eaLnBrk="0" latinLnBrk="0" hangingPunct="0"/>
            <a:r>
              <a:rPr kumimoji="0" lang="en-US" altLang="ko-KR" sz="1200" dirty="0">
                <a:latin typeface="Times New Roman" pitchFamily="18" charset="0"/>
                <a:ea typeface="굴림" charset="-127"/>
              </a:rPr>
              <a:t>information</a:t>
            </a:r>
          </a:p>
        </p:txBody>
      </p:sp>
      <p:sp>
        <p:nvSpPr>
          <p:cNvPr id="92181" name="Text Box 22"/>
          <p:cNvSpPr txBox="1">
            <a:spLocks noChangeArrowheads="1"/>
          </p:cNvSpPr>
          <p:nvPr/>
        </p:nvSpPr>
        <p:spPr bwMode="auto">
          <a:xfrm>
            <a:off x="6427788" y="1873250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i-node</a:t>
            </a:r>
          </a:p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information</a:t>
            </a:r>
          </a:p>
        </p:txBody>
      </p:sp>
      <p:sp>
        <p:nvSpPr>
          <p:cNvPr id="92182" name="Text Box 23"/>
          <p:cNvSpPr txBox="1">
            <a:spLocks noChangeArrowheads="1"/>
          </p:cNvSpPr>
          <p:nvPr/>
        </p:nvSpPr>
        <p:spPr bwMode="auto">
          <a:xfrm>
            <a:off x="6315075" y="2322513"/>
            <a:ext cx="1136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current file size</a:t>
            </a:r>
          </a:p>
        </p:txBody>
      </p:sp>
      <p:sp>
        <p:nvSpPr>
          <p:cNvPr id="92183" name="Line 24"/>
          <p:cNvSpPr>
            <a:spLocks noChangeShapeType="1"/>
          </p:cNvSpPr>
          <p:nvPr/>
        </p:nvSpPr>
        <p:spPr bwMode="auto">
          <a:xfrm>
            <a:off x="6334125" y="2325688"/>
            <a:ext cx="1131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184" name="Rectangle 25"/>
          <p:cNvSpPr>
            <a:spLocks noChangeArrowheads="1"/>
          </p:cNvSpPr>
          <p:nvPr/>
        </p:nvSpPr>
        <p:spPr bwMode="auto">
          <a:xfrm>
            <a:off x="6326188" y="2971800"/>
            <a:ext cx="1143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5" name="Rectangle 26"/>
          <p:cNvSpPr>
            <a:spLocks noChangeArrowheads="1"/>
          </p:cNvSpPr>
          <p:nvPr/>
        </p:nvSpPr>
        <p:spPr bwMode="auto">
          <a:xfrm>
            <a:off x="6324600" y="3359150"/>
            <a:ext cx="1152525" cy="66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6" name="Text Box 27"/>
          <p:cNvSpPr txBox="1">
            <a:spLocks noChangeArrowheads="1"/>
          </p:cNvSpPr>
          <p:nvPr/>
        </p:nvSpPr>
        <p:spPr bwMode="auto">
          <a:xfrm>
            <a:off x="6453188" y="2901950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v-node</a:t>
            </a:r>
          </a:p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information</a:t>
            </a:r>
          </a:p>
        </p:txBody>
      </p:sp>
      <p:sp>
        <p:nvSpPr>
          <p:cNvPr id="92187" name="Text Box 28"/>
          <p:cNvSpPr txBox="1">
            <a:spLocks noChangeArrowheads="1"/>
          </p:cNvSpPr>
          <p:nvPr/>
        </p:nvSpPr>
        <p:spPr bwMode="auto">
          <a:xfrm>
            <a:off x="6437313" y="3298825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i-node</a:t>
            </a:r>
          </a:p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information</a:t>
            </a:r>
          </a:p>
        </p:txBody>
      </p:sp>
      <p:sp>
        <p:nvSpPr>
          <p:cNvPr id="92188" name="Text Box 29"/>
          <p:cNvSpPr txBox="1">
            <a:spLocks noChangeArrowheads="1"/>
          </p:cNvSpPr>
          <p:nvPr/>
        </p:nvSpPr>
        <p:spPr bwMode="auto">
          <a:xfrm>
            <a:off x="6324600" y="3748088"/>
            <a:ext cx="1136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current file size</a:t>
            </a:r>
          </a:p>
        </p:txBody>
      </p:sp>
      <p:sp>
        <p:nvSpPr>
          <p:cNvPr id="92189" name="Line 30"/>
          <p:cNvSpPr>
            <a:spLocks noChangeShapeType="1"/>
          </p:cNvSpPr>
          <p:nvPr/>
        </p:nvSpPr>
        <p:spPr bwMode="auto">
          <a:xfrm>
            <a:off x="6343650" y="3751263"/>
            <a:ext cx="1131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190" name="Rectangle 31"/>
          <p:cNvSpPr>
            <a:spLocks noChangeArrowheads="1"/>
          </p:cNvSpPr>
          <p:nvPr/>
        </p:nvSpPr>
        <p:spPr bwMode="auto">
          <a:xfrm>
            <a:off x="2209800" y="2574925"/>
            <a:ext cx="70802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1" name="Rectangle 32"/>
          <p:cNvSpPr>
            <a:spLocks noChangeArrowheads="1"/>
          </p:cNvSpPr>
          <p:nvPr/>
        </p:nvSpPr>
        <p:spPr bwMode="auto">
          <a:xfrm>
            <a:off x="2209800" y="2735263"/>
            <a:ext cx="70802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2" name="Line 33"/>
          <p:cNvSpPr>
            <a:spLocks noChangeShapeType="1"/>
          </p:cNvSpPr>
          <p:nvPr/>
        </p:nvSpPr>
        <p:spPr bwMode="auto">
          <a:xfrm>
            <a:off x="2554288" y="2422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193" name="Text Box 34"/>
          <p:cNvSpPr txBox="1">
            <a:spLocks noChangeArrowheads="1"/>
          </p:cNvSpPr>
          <p:nvPr/>
        </p:nvSpPr>
        <p:spPr bwMode="auto">
          <a:xfrm>
            <a:off x="2362200" y="2771775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…</a:t>
            </a:r>
          </a:p>
        </p:txBody>
      </p:sp>
      <p:sp>
        <p:nvSpPr>
          <p:cNvPr id="92194" name="Text Box 35"/>
          <p:cNvSpPr txBox="1">
            <a:spLocks noChangeArrowheads="1"/>
          </p:cNvSpPr>
          <p:nvPr/>
        </p:nvSpPr>
        <p:spPr bwMode="auto">
          <a:xfrm>
            <a:off x="2105025" y="2162175"/>
            <a:ext cx="892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flags  ptr</a:t>
            </a:r>
          </a:p>
        </p:txBody>
      </p:sp>
      <p:sp>
        <p:nvSpPr>
          <p:cNvPr id="92195" name="Text Box 36"/>
          <p:cNvSpPr txBox="1">
            <a:spLocks noChangeArrowheads="1"/>
          </p:cNvSpPr>
          <p:nvPr/>
        </p:nvSpPr>
        <p:spPr bwMode="auto">
          <a:xfrm>
            <a:off x="1804988" y="2330450"/>
            <a:ext cx="4683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0:</a:t>
            </a:r>
          </a:p>
        </p:txBody>
      </p:sp>
      <p:sp>
        <p:nvSpPr>
          <p:cNvPr id="92196" name="Text Box 37"/>
          <p:cNvSpPr txBox="1">
            <a:spLocks noChangeArrowheads="1"/>
          </p:cNvSpPr>
          <p:nvPr/>
        </p:nvSpPr>
        <p:spPr bwMode="auto">
          <a:xfrm>
            <a:off x="1800225" y="2503488"/>
            <a:ext cx="4683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1:</a:t>
            </a:r>
          </a:p>
        </p:txBody>
      </p:sp>
      <p:sp>
        <p:nvSpPr>
          <p:cNvPr id="92197" name="Text Box 38"/>
          <p:cNvSpPr txBox="1">
            <a:spLocks noChangeArrowheads="1"/>
          </p:cNvSpPr>
          <p:nvPr/>
        </p:nvSpPr>
        <p:spPr bwMode="auto">
          <a:xfrm>
            <a:off x="1792288" y="2659063"/>
            <a:ext cx="4683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2:</a:t>
            </a:r>
          </a:p>
        </p:txBody>
      </p:sp>
      <p:sp>
        <p:nvSpPr>
          <p:cNvPr id="92198" name="Text Box 39"/>
          <p:cNvSpPr txBox="1">
            <a:spLocks noChangeArrowheads="1"/>
          </p:cNvSpPr>
          <p:nvPr/>
        </p:nvSpPr>
        <p:spPr bwMode="auto">
          <a:xfrm>
            <a:off x="1565275" y="1600200"/>
            <a:ext cx="1751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parent process table entry</a:t>
            </a:r>
          </a:p>
        </p:txBody>
      </p:sp>
      <p:sp>
        <p:nvSpPr>
          <p:cNvPr id="92199" name="Text Box 40"/>
          <p:cNvSpPr txBox="1">
            <a:spLocks noChangeArrowheads="1"/>
          </p:cNvSpPr>
          <p:nvPr/>
        </p:nvSpPr>
        <p:spPr bwMode="auto">
          <a:xfrm>
            <a:off x="4471988" y="1476375"/>
            <a:ext cx="725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file table</a:t>
            </a:r>
          </a:p>
        </p:txBody>
      </p:sp>
      <p:sp>
        <p:nvSpPr>
          <p:cNvPr id="92200" name="Text Box 41"/>
          <p:cNvSpPr txBox="1">
            <a:spLocks noChangeArrowheads="1"/>
          </p:cNvSpPr>
          <p:nvPr/>
        </p:nvSpPr>
        <p:spPr bwMode="auto">
          <a:xfrm>
            <a:off x="6373813" y="12192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v-node table</a:t>
            </a:r>
          </a:p>
        </p:txBody>
      </p:sp>
      <p:sp>
        <p:nvSpPr>
          <p:cNvPr id="92201" name="Freeform 42"/>
          <p:cNvSpPr>
            <a:spLocks/>
          </p:cNvSpPr>
          <p:nvPr/>
        </p:nvSpPr>
        <p:spPr bwMode="auto">
          <a:xfrm>
            <a:off x="2743200" y="1812925"/>
            <a:ext cx="1447800" cy="685800"/>
          </a:xfrm>
          <a:custGeom>
            <a:avLst/>
            <a:gdLst>
              <a:gd name="T0" fmla="*/ 0 w 912"/>
              <a:gd name="T1" fmla="*/ 2147483647 h 432"/>
              <a:gd name="T2" fmla="*/ 2147483647 w 912"/>
              <a:gd name="T3" fmla="*/ 2147483647 h 432"/>
              <a:gd name="T4" fmla="*/ 2147483647 w 912"/>
              <a:gd name="T5" fmla="*/ 0 h 432"/>
              <a:gd name="T6" fmla="*/ 0 60000 65536"/>
              <a:gd name="T7" fmla="*/ 0 60000 65536"/>
              <a:gd name="T8" fmla="*/ 0 60000 65536"/>
              <a:gd name="T9" fmla="*/ 0 w 912"/>
              <a:gd name="T10" fmla="*/ 0 h 432"/>
              <a:gd name="T11" fmla="*/ 912 w 91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432">
                <a:moveTo>
                  <a:pt x="0" y="432"/>
                </a:moveTo>
                <a:cubicBezTo>
                  <a:pt x="212" y="396"/>
                  <a:pt x="424" y="360"/>
                  <a:pt x="576" y="288"/>
                </a:cubicBezTo>
                <a:cubicBezTo>
                  <a:pt x="728" y="216"/>
                  <a:pt x="820" y="108"/>
                  <a:pt x="9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02" name="Freeform 43"/>
          <p:cNvSpPr>
            <a:spLocks/>
          </p:cNvSpPr>
          <p:nvPr/>
        </p:nvSpPr>
        <p:spPr bwMode="auto">
          <a:xfrm>
            <a:off x="2743200" y="2651125"/>
            <a:ext cx="1371600" cy="381000"/>
          </a:xfrm>
          <a:custGeom>
            <a:avLst/>
            <a:gdLst>
              <a:gd name="T0" fmla="*/ 0 w 864"/>
              <a:gd name="T1" fmla="*/ 0 h 240"/>
              <a:gd name="T2" fmla="*/ 2147483647 w 864"/>
              <a:gd name="T3" fmla="*/ 2147483647 h 240"/>
              <a:gd name="T4" fmla="*/ 2147483647 w 864"/>
              <a:gd name="T5" fmla="*/ 2147483647 h 240"/>
              <a:gd name="T6" fmla="*/ 0 60000 65536"/>
              <a:gd name="T7" fmla="*/ 0 60000 65536"/>
              <a:gd name="T8" fmla="*/ 0 60000 65536"/>
              <a:gd name="T9" fmla="*/ 0 w 864"/>
              <a:gd name="T10" fmla="*/ 0 h 240"/>
              <a:gd name="T11" fmla="*/ 864 w 86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40">
                <a:moveTo>
                  <a:pt x="0" y="0"/>
                </a:moveTo>
                <a:cubicBezTo>
                  <a:pt x="192" y="4"/>
                  <a:pt x="384" y="8"/>
                  <a:pt x="528" y="48"/>
                </a:cubicBezTo>
                <a:cubicBezTo>
                  <a:pt x="672" y="88"/>
                  <a:pt x="768" y="164"/>
                  <a:pt x="864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03" name="Freeform 44"/>
          <p:cNvSpPr>
            <a:spLocks/>
          </p:cNvSpPr>
          <p:nvPr/>
        </p:nvSpPr>
        <p:spPr bwMode="auto">
          <a:xfrm>
            <a:off x="5257800" y="1660525"/>
            <a:ext cx="990600" cy="685800"/>
          </a:xfrm>
          <a:custGeom>
            <a:avLst/>
            <a:gdLst>
              <a:gd name="T0" fmla="*/ 0 w 624"/>
              <a:gd name="T1" fmla="*/ 2147483647 h 384"/>
              <a:gd name="T2" fmla="*/ 2147483647 w 624"/>
              <a:gd name="T3" fmla="*/ 2147483647 h 384"/>
              <a:gd name="T4" fmla="*/ 2147483647 w 624"/>
              <a:gd name="T5" fmla="*/ 0 h 384"/>
              <a:gd name="T6" fmla="*/ 0 60000 65536"/>
              <a:gd name="T7" fmla="*/ 0 60000 65536"/>
              <a:gd name="T8" fmla="*/ 0 60000 65536"/>
              <a:gd name="T9" fmla="*/ 0 w 624"/>
              <a:gd name="T10" fmla="*/ 0 h 384"/>
              <a:gd name="T11" fmla="*/ 624 w 62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384">
                <a:moveTo>
                  <a:pt x="0" y="384"/>
                </a:moveTo>
                <a:cubicBezTo>
                  <a:pt x="164" y="368"/>
                  <a:pt x="328" y="352"/>
                  <a:pt x="432" y="288"/>
                </a:cubicBezTo>
                <a:cubicBezTo>
                  <a:pt x="536" y="224"/>
                  <a:pt x="580" y="112"/>
                  <a:pt x="6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04" name="Freeform 45"/>
          <p:cNvSpPr>
            <a:spLocks/>
          </p:cNvSpPr>
          <p:nvPr/>
        </p:nvSpPr>
        <p:spPr bwMode="auto">
          <a:xfrm>
            <a:off x="5181600" y="3108325"/>
            <a:ext cx="1066800" cy="457200"/>
          </a:xfrm>
          <a:custGeom>
            <a:avLst/>
            <a:gdLst>
              <a:gd name="T0" fmla="*/ 0 w 672"/>
              <a:gd name="T1" fmla="*/ 2147483647 h 288"/>
              <a:gd name="T2" fmla="*/ 2147483647 w 672"/>
              <a:gd name="T3" fmla="*/ 2147483647 h 288"/>
              <a:gd name="T4" fmla="*/ 2147483647 w 672"/>
              <a:gd name="T5" fmla="*/ 0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0" y="288"/>
                </a:moveTo>
                <a:cubicBezTo>
                  <a:pt x="160" y="288"/>
                  <a:pt x="320" y="288"/>
                  <a:pt x="432" y="240"/>
                </a:cubicBezTo>
                <a:cubicBezTo>
                  <a:pt x="544" y="192"/>
                  <a:pt x="608" y="96"/>
                  <a:pt x="6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05" name="Rectangle 46"/>
          <p:cNvSpPr>
            <a:spLocks noChangeArrowheads="1"/>
          </p:cNvSpPr>
          <p:nvPr/>
        </p:nvSpPr>
        <p:spPr bwMode="auto">
          <a:xfrm>
            <a:off x="4175125" y="42291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06" name="Rectangle 47"/>
          <p:cNvSpPr>
            <a:spLocks noChangeArrowheads="1"/>
          </p:cNvSpPr>
          <p:nvPr/>
        </p:nvSpPr>
        <p:spPr bwMode="auto">
          <a:xfrm>
            <a:off x="4175125" y="44577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07" name="Rectangle 48"/>
          <p:cNvSpPr>
            <a:spLocks noChangeArrowheads="1"/>
          </p:cNvSpPr>
          <p:nvPr/>
        </p:nvSpPr>
        <p:spPr bwMode="auto">
          <a:xfrm>
            <a:off x="4175125" y="4686300"/>
            <a:ext cx="1143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08" name="Text Box 49"/>
          <p:cNvSpPr txBox="1">
            <a:spLocks noChangeArrowheads="1"/>
          </p:cNvSpPr>
          <p:nvPr/>
        </p:nvSpPr>
        <p:spPr bwMode="auto">
          <a:xfrm>
            <a:off x="4200525" y="4191000"/>
            <a:ext cx="1109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file status flags</a:t>
            </a:r>
          </a:p>
        </p:txBody>
      </p:sp>
      <p:sp>
        <p:nvSpPr>
          <p:cNvPr id="92209" name="Text Box 50"/>
          <p:cNvSpPr txBox="1">
            <a:spLocks noChangeArrowheads="1"/>
          </p:cNvSpPr>
          <p:nvPr/>
        </p:nvSpPr>
        <p:spPr bwMode="auto">
          <a:xfrm>
            <a:off x="4114800" y="4421188"/>
            <a:ext cx="1246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current file offset</a:t>
            </a:r>
          </a:p>
        </p:txBody>
      </p:sp>
      <p:sp>
        <p:nvSpPr>
          <p:cNvPr id="92210" name="Text Box 51"/>
          <p:cNvSpPr txBox="1">
            <a:spLocks noChangeArrowheads="1"/>
          </p:cNvSpPr>
          <p:nvPr/>
        </p:nvSpPr>
        <p:spPr bwMode="auto">
          <a:xfrm>
            <a:off x="4349750" y="4640263"/>
            <a:ext cx="815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v-node ptr</a:t>
            </a:r>
          </a:p>
        </p:txBody>
      </p:sp>
      <p:sp>
        <p:nvSpPr>
          <p:cNvPr id="92211" name="Rectangle 52"/>
          <p:cNvSpPr>
            <a:spLocks noChangeArrowheads="1"/>
          </p:cNvSpPr>
          <p:nvPr/>
        </p:nvSpPr>
        <p:spPr bwMode="auto">
          <a:xfrm>
            <a:off x="6326188" y="4587875"/>
            <a:ext cx="1143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2" name="Rectangle 53"/>
          <p:cNvSpPr>
            <a:spLocks noChangeArrowheads="1"/>
          </p:cNvSpPr>
          <p:nvPr/>
        </p:nvSpPr>
        <p:spPr bwMode="auto">
          <a:xfrm>
            <a:off x="6324600" y="4975225"/>
            <a:ext cx="1152525" cy="66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3" name="Text Box 54"/>
          <p:cNvSpPr txBox="1">
            <a:spLocks noChangeArrowheads="1"/>
          </p:cNvSpPr>
          <p:nvPr/>
        </p:nvSpPr>
        <p:spPr bwMode="auto">
          <a:xfrm>
            <a:off x="6453188" y="4518025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v-node</a:t>
            </a:r>
          </a:p>
          <a:p>
            <a:pPr algn="ctr"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information</a:t>
            </a:r>
          </a:p>
        </p:txBody>
      </p:sp>
      <p:sp>
        <p:nvSpPr>
          <p:cNvPr id="92214" name="Text Box 55"/>
          <p:cNvSpPr txBox="1">
            <a:spLocks noChangeArrowheads="1"/>
          </p:cNvSpPr>
          <p:nvPr/>
        </p:nvSpPr>
        <p:spPr bwMode="auto">
          <a:xfrm>
            <a:off x="6437313" y="4914900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en-US" altLang="ko-KR" sz="1200" dirty="0" err="1">
                <a:latin typeface="Times New Roman" pitchFamily="18" charset="0"/>
                <a:ea typeface="굴림" charset="-127"/>
              </a:rPr>
              <a:t>i</a:t>
            </a:r>
            <a:r>
              <a:rPr kumimoji="0" lang="en-US" altLang="ko-KR" sz="1200" dirty="0">
                <a:latin typeface="Times New Roman" pitchFamily="18" charset="0"/>
                <a:ea typeface="굴림" charset="-127"/>
              </a:rPr>
              <a:t>-node</a:t>
            </a:r>
          </a:p>
          <a:p>
            <a:pPr algn="ctr" eaLnBrk="0" latinLnBrk="0" hangingPunct="0"/>
            <a:r>
              <a:rPr kumimoji="0" lang="en-US" altLang="ko-KR" sz="1200" dirty="0">
                <a:latin typeface="Times New Roman" pitchFamily="18" charset="0"/>
                <a:ea typeface="굴림" charset="-127"/>
              </a:rPr>
              <a:t>information</a:t>
            </a:r>
          </a:p>
        </p:txBody>
      </p:sp>
      <p:sp>
        <p:nvSpPr>
          <p:cNvPr id="92215" name="Text Box 56"/>
          <p:cNvSpPr txBox="1">
            <a:spLocks noChangeArrowheads="1"/>
          </p:cNvSpPr>
          <p:nvPr/>
        </p:nvSpPr>
        <p:spPr bwMode="auto">
          <a:xfrm>
            <a:off x="6324600" y="5364163"/>
            <a:ext cx="1136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current file size</a:t>
            </a:r>
          </a:p>
        </p:txBody>
      </p:sp>
      <p:sp>
        <p:nvSpPr>
          <p:cNvPr id="92216" name="Line 57"/>
          <p:cNvSpPr>
            <a:spLocks noChangeShapeType="1"/>
          </p:cNvSpPr>
          <p:nvPr/>
        </p:nvSpPr>
        <p:spPr bwMode="auto">
          <a:xfrm>
            <a:off x="6343650" y="5367338"/>
            <a:ext cx="1131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17" name="Rectangle 58"/>
          <p:cNvSpPr>
            <a:spLocks noChangeArrowheads="1"/>
          </p:cNvSpPr>
          <p:nvPr/>
        </p:nvSpPr>
        <p:spPr bwMode="auto">
          <a:xfrm>
            <a:off x="2214563" y="4524375"/>
            <a:ext cx="70802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8" name="Rectangle 59"/>
          <p:cNvSpPr>
            <a:spLocks noChangeArrowheads="1"/>
          </p:cNvSpPr>
          <p:nvPr/>
        </p:nvSpPr>
        <p:spPr bwMode="auto">
          <a:xfrm>
            <a:off x="2214563" y="4989513"/>
            <a:ext cx="70802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9" name="Rectangle 60"/>
          <p:cNvSpPr>
            <a:spLocks noChangeArrowheads="1"/>
          </p:cNvSpPr>
          <p:nvPr/>
        </p:nvSpPr>
        <p:spPr bwMode="auto">
          <a:xfrm>
            <a:off x="1681163" y="3990975"/>
            <a:ext cx="1524000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0" name="Rectangle 61"/>
          <p:cNvSpPr>
            <a:spLocks noChangeArrowheads="1"/>
          </p:cNvSpPr>
          <p:nvPr/>
        </p:nvSpPr>
        <p:spPr bwMode="auto">
          <a:xfrm>
            <a:off x="2214563" y="4676775"/>
            <a:ext cx="70802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1" name="Rectangle 62"/>
          <p:cNvSpPr>
            <a:spLocks noChangeArrowheads="1"/>
          </p:cNvSpPr>
          <p:nvPr/>
        </p:nvSpPr>
        <p:spPr bwMode="auto">
          <a:xfrm>
            <a:off x="2214563" y="4837113"/>
            <a:ext cx="708025" cy="15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2" name="Line 63"/>
          <p:cNvSpPr>
            <a:spLocks noChangeShapeType="1"/>
          </p:cNvSpPr>
          <p:nvPr/>
        </p:nvSpPr>
        <p:spPr bwMode="auto">
          <a:xfrm>
            <a:off x="2559050" y="452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23" name="Text Box 64"/>
          <p:cNvSpPr txBox="1">
            <a:spLocks noChangeArrowheads="1"/>
          </p:cNvSpPr>
          <p:nvPr/>
        </p:nvSpPr>
        <p:spPr bwMode="auto">
          <a:xfrm>
            <a:off x="2366963" y="4873625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>
                <a:latin typeface="Tahoma" pitchFamily="34" charset="0"/>
                <a:ea typeface="굴림" charset="-127"/>
              </a:rPr>
              <a:t>…</a:t>
            </a:r>
          </a:p>
        </p:txBody>
      </p:sp>
      <p:sp>
        <p:nvSpPr>
          <p:cNvPr id="92224" name="Text Box 65"/>
          <p:cNvSpPr txBox="1">
            <a:spLocks noChangeArrowheads="1"/>
          </p:cNvSpPr>
          <p:nvPr/>
        </p:nvSpPr>
        <p:spPr bwMode="auto">
          <a:xfrm>
            <a:off x="2109788" y="4264025"/>
            <a:ext cx="892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flags  ptr</a:t>
            </a:r>
          </a:p>
        </p:txBody>
      </p:sp>
      <p:sp>
        <p:nvSpPr>
          <p:cNvPr id="92225" name="Text Box 66"/>
          <p:cNvSpPr txBox="1">
            <a:spLocks noChangeArrowheads="1"/>
          </p:cNvSpPr>
          <p:nvPr/>
        </p:nvSpPr>
        <p:spPr bwMode="auto">
          <a:xfrm>
            <a:off x="1809750" y="4432300"/>
            <a:ext cx="4683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0:</a:t>
            </a:r>
          </a:p>
        </p:txBody>
      </p:sp>
      <p:sp>
        <p:nvSpPr>
          <p:cNvPr id="92226" name="Text Box 67"/>
          <p:cNvSpPr txBox="1">
            <a:spLocks noChangeArrowheads="1"/>
          </p:cNvSpPr>
          <p:nvPr/>
        </p:nvSpPr>
        <p:spPr bwMode="auto">
          <a:xfrm>
            <a:off x="1804988" y="4605338"/>
            <a:ext cx="4683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1:</a:t>
            </a:r>
          </a:p>
        </p:txBody>
      </p:sp>
      <p:sp>
        <p:nvSpPr>
          <p:cNvPr id="92227" name="Text Box 68"/>
          <p:cNvSpPr txBox="1">
            <a:spLocks noChangeArrowheads="1"/>
          </p:cNvSpPr>
          <p:nvPr/>
        </p:nvSpPr>
        <p:spPr bwMode="auto">
          <a:xfrm>
            <a:off x="1797050" y="4760913"/>
            <a:ext cx="4683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fd 2:</a:t>
            </a:r>
          </a:p>
        </p:txBody>
      </p:sp>
      <p:sp>
        <p:nvSpPr>
          <p:cNvPr id="92228" name="Text Box 69"/>
          <p:cNvSpPr txBox="1">
            <a:spLocks noChangeArrowheads="1"/>
          </p:cNvSpPr>
          <p:nvPr/>
        </p:nvSpPr>
        <p:spPr bwMode="auto">
          <a:xfrm>
            <a:off x="1609725" y="3702050"/>
            <a:ext cx="1674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>
                <a:latin typeface="Times New Roman" pitchFamily="18" charset="0"/>
                <a:ea typeface="굴림" charset="-127"/>
              </a:rPr>
              <a:t>child process table entry</a:t>
            </a:r>
          </a:p>
        </p:txBody>
      </p:sp>
      <p:sp>
        <p:nvSpPr>
          <p:cNvPr id="92229" name="Freeform 70"/>
          <p:cNvSpPr>
            <a:spLocks/>
          </p:cNvSpPr>
          <p:nvPr/>
        </p:nvSpPr>
        <p:spPr bwMode="auto">
          <a:xfrm>
            <a:off x="2743200" y="2819400"/>
            <a:ext cx="1371600" cy="1447800"/>
          </a:xfrm>
          <a:custGeom>
            <a:avLst/>
            <a:gdLst>
              <a:gd name="T0" fmla="*/ 0 w 864"/>
              <a:gd name="T1" fmla="*/ 0 h 912"/>
              <a:gd name="T2" fmla="*/ 2147483647 w 864"/>
              <a:gd name="T3" fmla="*/ 2147483647 h 912"/>
              <a:gd name="T4" fmla="*/ 2147483647 w 864"/>
              <a:gd name="T5" fmla="*/ 2147483647 h 912"/>
              <a:gd name="T6" fmla="*/ 2147483647 w 864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912"/>
              <a:gd name="T14" fmla="*/ 864 w 864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912">
                <a:moveTo>
                  <a:pt x="0" y="0"/>
                </a:moveTo>
                <a:cubicBezTo>
                  <a:pt x="136" y="4"/>
                  <a:pt x="272" y="8"/>
                  <a:pt x="384" y="48"/>
                </a:cubicBezTo>
                <a:cubicBezTo>
                  <a:pt x="496" y="88"/>
                  <a:pt x="592" y="96"/>
                  <a:pt x="672" y="240"/>
                </a:cubicBezTo>
                <a:cubicBezTo>
                  <a:pt x="752" y="384"/>
                  <a:pt x="808" y="648"/>
                  <a:pt x="864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30" name="Freeform 71"/>
          <p:cNvSpPr>
            <a:spLocks/>
          </p:cNvSpPr>
          <p:nvPr/>
        </p:nvSpPr>
        <p:spPr bwMode="auto">
          <a:xfrm>
            <a:off x="2819400" y="1981200"/>
            <a:ext cx="1371600" cy="2641600"/>
          </a:xfrm>
          <a:custGeom>
            <a:avLst/>
            <a:gdLst>
              <a:gd name="T0" fmla="*/ 0 w 864"/>
              <a:gd name="T1" fmla="*/ 2147483647 h 1664"/>
              <a:gd name="T2" fmla="*/ 2147483647 w 864"/>
              <a:gd name="T3" fmla="*/ 2147483647 h 1664"/>
              <a:gd name="T4" fmla="*/ 2147483647 w 864"/>
              <a:gd name="T5" fmla="*/ 0 h 1664"/>
              <a:gd name="T6" fmla="*/ 0 60000 65536"/>
              <a:gd name="T7" fmla="*/ 0 60000 65536"/>
              <a:gd name="T8" fmla="*/ 0 60000 65536"/>
              <a:gd name="T9" fmla="*/ 0 w 864"/>
              <a:gd name="T10" fmla="*/ 0 h 1664"/>
              <a:gd name="T11" fmla="*/ 864 w 864"/>
              <a:gd name="T12" fmla="*/ 1664 h 1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664">
                <a:moveTo>
                  <a:pt x="0" y="1632"/>
                </a:moveTo>
                <a:cubicBezTo>
                  <a:pt x="96" y="1648"/>
                  <a:pt x="192" y="1664"/>
                  <a:pt x="336" y="1392"/>
                </a:cubicBezTo>
                <a:cubicBezTo>
                  <a:pt x="480" y="1120"/>
                  <a:pt x="672" y="560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31" name="Freeform 72"/>
          <p:cNvSpPr>
            <a:spLocks/>
          </p:cNvSpPr>
          <p:nvPr/>
        </p:nvSpPr>
        <p:spPr bwMode="auto">
          <a:xfrm>
            <a:off x="2787650" y="3228975"/>
            <a:ext cx="1371600" cy="1524000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2147483647 h 960"/>
              <a:gd name="T4" fmla="*/ 2147483647 w 864"/>
              <a:gd name="T5" fmla="*/ 0 h 960"/>
              <a:gd name="T6" fmla="*/ 0 60000 65536"/>
              <a:gd name="T7" fmla="*/ 0 60000 65536"/>
              <a:gd name="T8" fmla="*/ 0 60000 65536"/>
              <a:gd name="T9" fmla="*/ 0 w 864"/>
              <a:gd name="T10" fmla="*/ 0 h 960"/>
              <a:gd name="T11" fmla="*/ 864 w 864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960">
                <a:moveTo>
                  <a:pt x="0" y="960"/>
                </a:moveTo>
                <a:cubicBezTo>
                  <a:pt x="192" y="944"/>
                  <a:pt x="384" y="928"/>
                  <a:pt x="528" y="768"/>
                </a:cubicBezTo>
                <a:cubicBezTo>
                  <a:pt x="672" y="608"/>
                  <a:pt x="768" y="304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32" name="Freeform 73"/>
          <p:cNvSpPr>
            <a:spLocks/>
          </p:cNvSpPr>
          <p:nvPr/>
        </p:nvSpPr>
        <p:spPr bwMode="auto">
          <a:xfrm>
            <a:off x="2819400" y="4375150"/>
            <a:ext cx="1295400" cy="546100"/>
          </a:xfrm>
          <a:custGeom>
            <a:avLst/>
            <a:gdLst>
              <a:gd name="T0" fmla="*/ 0 w 816"/>
              <a:gd name="T1" fmla="*/ 2147483647 h 344"/>
              <a:gd name="T2" fmla="*/ 2147483647 w 816"/>
              <a:gd name="T3" fmla="*/ 2147483647 h 344"/>
              <a:gd name="T4" fmla="*/ 2147483647 w 816"/>
              <a:gd name="T5" fmla="*/ 0 h 344"/>
              <a:gd name="T6" fmla="*/ 0 60000 65536"/>
              <a:gd name="T7" fmla="*/ 0 60000 65536"/>
              <a:gd name="T8" fmla="*/ 0 60000 65536"/>
              <a:gd name="T9" fmla="*/ 0 w 816"/>
              <a:gd name="T10" fmla="*/ 0 h 344"/>
              <a:gd name="T11" fmla="*/ 816 w 816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44">
                <a:moveTo>
                  <a:pt x="0" y="336"/>
                </a:moveTo>
                <a:cubicBezTo>
                  <a:pt x="172" y="340"/>
                  <a:pt x="344" y="344"/>
                  <a:pt x="480" y="288"/>
                </a:cubicBezTo>
                <a:cubicBezTo>
                  <a:pt x="616" y="232"/>
                  <a:pt x="716" y="116"/>
                  <a:pt x="8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33" name="Freeform 74"/>
          <p:cNvSpPr>
            <a:spLocks/>
          </p:cNvSpPr>
          <p:nvPr/>
        </p:nvSpPr>
        <p:spPr bwMode="auto">
          <a:xfrm>
            <a:off x="5165725" y="4724400"/>
            <a:ext cx="1143000" cy="76200"/>
          </a:xfrm>
          <a:custGeom>
            <a:avLst/>
            <a:gdLst>
              <a:gd name="T0" fmla="*/ 0 w 720"/>
              <a:gd name="T1" fmla="*/ 2147483647 h 48"/>
              <a:gd name="T2" fmla="*/ 2147483647 w 720"/>
              <a:gd name="T3" fmla="*/ 0 h 48"/>
              <a:gd name="T4" fmla="*/ 2147483647 w 720"/>
              <a:gd name="T5" fmla="*/ 2147483647 h 48"/>
              <a:gd name="T6" fmla="*/ 0 60000 65536"/>
              <a:gd name="T7" fmla="*/ 0 60000 65536"/>
              <a:gd name="T8" fmla="*/ 0 60000 65536"/>
              <a:gd name="T9" fmla="*/ 0 w 720"/>
              <a:gd name="T10" fmla="*/ 0 h 48"/>
              <a:gd name="T11" fmla="*/ 720 w 72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48">
                <a:moveTo>
                  <a:pt x="0" y="48"/>
                </a:moveTo>
                <a:cubicBezTo>
                  <a:pt x="132" y="24"/>
                  <a:pt x="264" y="0"/>
                  <a:pt x="384" y="0"/>
                </a:cubicBezTo>
                <a:cubicBezTo>
                  <a:pt x="504" y="0"/>
                  <a:pt x="612" y="24"/>
                  <a:pt x="72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mtClean="0">
                <a:ea typeface="굴림" charset="-127"/>
              </a:rPr>
              <a:t> Function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371600"/>
            <a:ext cx="7351712" cy="4760913"/>
          </a:xfrm>
        </p:spPr>
        <p:txBody>
          <a:bodyPr/>
          <a:lstStyle/>
          <a:p>
            <a:r>
              <a:rPr lang="en-US" altLang="ko-KR" sz="2400" dirty="0" smtClean="0">
                <a:ea typeface="굴림" charset="-127"/>
              </a:rPr>
              <a:t>Two normal cases for handling descriptors after a </a:t>
            </a:r>
            <a:r>
              <a:rPr lang="en-US" altLang="ko-KR" sz="2400" dirty="0" smtClean="0">
                <a:latin typeface="Courier New" pitchFamily="49" charset="0"/>
                <a:ea typeface="굴림" charset="-127"/>
              </a:rPr>
              <a:t>fork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The parent waits for the child to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  <a:ea typeface="굴림" charset="-127"/>
              </a:rPr>
              <a:t>complete. </a:t>
            </a:r>
            <a:r>
              <a:rPr lang="en-US" altLang="ko-KR" sz="2000" dirty="0" smtClean="0">
                <a:ea typeface="굴림" charset="-127"/>
              </a:rPr>
              <a:t>When the child terminates, any of shared descriptors read/written by the child will have their file offsets updated accordingly.</a:t>
            </a:r>
          </a:p>
          <a:p>
            <a:pPr lvl="1"/>
            <a:r>
              <a:rPr lang="en-US" altLang="ko-KR" sz="2000" dirty="0" smtClean="0">
                <a:ea typeface="굴림" charset="-127"/>
              </a:rPr>
              <a:t>The parent and child each go their own way. After </a:t>
            </a:r>
            <a:r>
              <a:rPr lang="en-US" altLang="ko-KR" sz="2000" dirty="0" smtClean="0">
                <a:latin typeface="Courier New" pitchFamily="49" charset="0"/>
                <a:ea typeface="굴림" charset="-127"/>
              </a:rPr>
              <a:t>fork</a:t>
            </a:r>
            <a:r>
              <a:rPr lang="en-US" altLang="ko-KR" sz="2000" dirty="0" smtClean="0">
                <a:ea typeface="굴림" charset="-127"/>
              </a:rPr>
              <a:t>, they close the descriptors that they don</a:t>
            </a:r>
            <a:r>
              <a:rPr lang="en-US" altLang="ko-KR" sz="2000" dirty="0" smtClean="0">
                <a:latin typeface="Arial" charset="0"/>
                <a:ea typeface="굴림" charset="-127"/>
              </a:rPr>
              <a:t>’</a:t>
            </a:r>
            <a:r>
              <a:rPr lang="en-US" altLang="ko-KR" sz="2000" dirty="0" smtClean="0">
                <a:ea typeface="굴림" charset="-127"/>
              </a:rPr>
              <a:t>t need.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-chl2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-chl">
  <a:themeElements>
    <a:clrScheme name="2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-chl">
  <a:themeElements>
    <a:clrScheme name="3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ends-chl">
  <a:themeElements>
    <a:clrScheme name="4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4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sys-prog</Template>
  <TotalTime>1334</TotalTime>
  <Words>5168</Words>
  <Application>Microsoft Office PowerPoint</Application>
  <PresentationFormat>화면 슬라이드 쇼(4:3)</PresentationFormat>
  <Paragraphs>779</Paragraphs>
  <Slides>46</Slides>
  <Notes>46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1_Blends-chl2</vt:lpstr>
      <vt:lpstr>1_Custom Design</vt:lpstr>
      <vt:lpstr>Custom Design</vt:lpstr>
      <vt:lpstr>2_Blends-chl</vt:lpstr>
      <vt:lpstr>3_Blends-chl</vt:lpstr>
      <vt:lpstr>4_Blends-chl</vt:lpstr>
      <vt:lpstr>Process Control</vt:lpstr>
      <vt:lpstr>Introduction</vt:lpstr>
      <vt:lpstr>Process Identifiers</vt:lpstr>
      <vt:lpstr>Process Identifiers</vt:lpstr>
      <vt:lpstr>fork Function</vt:lpstr>
      <vt:lpstr>fork Function</vt:lpstr>
      <vt:lpstr>fork Function</vt:lpstr>
      <vt:lpstr>fork Function</vt:lpstr>
      <vt:lpstr>fork Function</vt:lpstr>
      <vt:lpstr>fork Function</vt:lpstr>
      <vt:lpstr>fork Function</vt:lpstr>
      <vt:lpstr>vfork Function</vt:lpstr>
      <vt:lpstr>vfork Function</vt:lpstr>
      <vt:lpstr>exit Functions</vt:lpstr>
      <vt:lpstr>exit Functions</vt:lpstr>
      <vt:lpstr>wait and waitpid Function</vt:lpstr>
      <vt:lpstr>wait and waitpid Function</vt:lpstr>
      <vt:lpstr>wait and waitpid Function</vt:lpstr>
      <vt:lpstr>wait and waitpid Function</vt:lpstr>
      <vt:lpstr>wait and waitpid Function</vt:lpstr>
      <vt:lpstr>wait and waitpid Function</vt:lpstr>
      <vt:lpstr>wait3 and wait4 Functions</vt:lpstr>
      <vt:lpstr>exec Functions</vt:lpstr>
      <vt:lpstr>exec Functions</vt:lpstr>
      <vt:lpstr>exec Functions</vt:lpstr>
      <vt:lpstr>exec Functions</vt:lpstr>
      <vt:lpstr>exec Functions</vt:lpstr>
      <vt:lpstr>exec Functions</vt:lpstr>
      <vt:lpstr>Changing User IDs and Group IDs</vt:lpstr>
      <vt:lpstr>Changing User IDs and Group IDs</vt:lpstr>
      <vt:lpstr>Changing User IDs and Group IDs</vt:lpstr>
      <vt:lpstr>Changing User IDs and Group IDs</vt:lpstr>
      <vt:lpstr>Changing User IDs and Group IDs</vt:lpstr>
      <vt:lpstr>Changing User IDs and Group IDs</vt:lpstr>
      <vt:lpstr>Interpreter Files</vt:lpstr>
      <vt:lpstr>Interpreter Files</vt:lpstr>
      <vt:lpstr>system Function</vt:lpstr>
      <vt:lpstr>system Function</vt:lpstr>
      <vt:lpstr>system Function</vt:lpstr>
      <vt:lpstr>system Function</vt:lpstr>
      <vt:lpstr>system Function</vt:lpstr>
      <vt:lpstr>Process Accounting</vt:lpstr>
      <vt:lpstr>User Identification</vt:lpstr>
      <vt:lpstr>Process Times</vt:lpstr>
      <vt:lpstr>Process Times</vt:lpstr>
      <vt:lpstr>Process Times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내문서</cp:lastModifiedBy>
  <cp:revision>152</cp:revision>
  <dcterms:created xsi:type="dcterms:W3CDTF">2006-10-05T04:04:58Z</dcterms:created>
  <dcterms:modified xsi:type="dcterms:W3CDTF">2013-11-13T08:48:52Z</dcterms:modified>
</cp:coreProperties>
</file>