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345" r:id="rId2"/>
    <p:sldId id="327" r:id="rId3"/>
    <p:sldId id="286" r:id="rId4"/>
    <p:sldId id="328" r:id="rId5"/>
    <p:sldId id="331" r:id="rId6"/>
    <p:sldId id="329" r:id="rId7"/>
    <p:sldId id="291" r:id="rId8"/>
    <p:sldId id="332" r:id="rId9"/>
    <p:sldId id="287" r:id="rId10"/>
    <p:sldId id="288" r:id="rId11"/>
    <p:sldId id="294" r:id="rId12"/>
    <p:sldId id="333" r:id="rId13"/>
    <p:sldId id="289" r:id="rId14"/>
    <p:sldId id="330" r:id="rId15"/>
    <p:sldId id="290" r:id="rId16"/>
    <p:sldId id="342" r:id="rId17"/>
    <p:sldId id="343" r:id="rId18"/>
    <p:sldId id="292" r:id="rId19"/>
    <p:sldId id="293" r:id="rId20"/>
    <p:sldId id="295" r:id="rId21"/>
    <p:sldId id="296" r:id="rId22"/>
    <p:sldId id="297" r:id="rId23"/>
    <p:sldId id="334" r:id="rId24"/>
    <p:sldId id="298" r:id="rId25"/>
    <p:sldId id="299" r:id="rId26"/>
    <p:sldId id="300" r:id="rId27"/>
    <p:sldId id="313" r:id="rId28"/>
    <p:sldId id="335" r:id="rId29"/>
    <p:sldId id="303" r:id="rId30"/>
    <p:sldId id="336" r:id="rId31"/>
    <p:sldId id="304" r:id="rId32"/>
    <p:sldId id="337" r:id="rId33"/>
    <p:sldId id="305" r:id="rId34"/>
    <p:sldId id="338" r:id="rId35"/>
    <p:sldId id="306" r:id="rId36"/>
    <p:sldId id="307" r:id="rId37"/>
    <p:sldId id="339" r:id="rId38"/>
    <p:sldId id="308" r:id="rId39"/>
    <p:sldId id="309" r:id="rId40"/>
    <p:sldId id="310" r:id="rId41"/>
    <p:sldId id="344" r:id="rId42"/>
    <p:sldId id="311" r:id="rId43"/>
    <p:sldId id="312" r:id="rId44"/>
    <p:sldId id="319" r:id="rId45"/>
    <p:sldId id="340" r:id="rId46"/>
    <p:sldId id="318" r:id="rId47"/>
    <p:sldId id="314" r:id="rId48"/>
    <p:sldId id="315" r:id="rId49"/>
    <p:sldId id="321" r:id="rId50"/>
    <p:sldId id="341" r:id="rId51"/>
    <p:sldId id="326" r:id="rId52"/>
    <p:sldId id="323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2" y="-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297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55CA7-8DC0-479D-85E3-E0E6C679B085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1990-ADF9-4DED-8C67-BC8FB9A3D7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7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50096-7B7D-4564-A482-6CADA42F6649}" type="slidenum">
              <a:rPr lang="en-US" altLang="ko-KR">
                <a:solidFill>
                  <a:prstClr val="black"/>
                </a:solidFill>
              </a:rPr>
              <a:pPr/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91990-ADF9-4DED-8C67-BC8FB9A3D77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과제 부분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91990-ADF9-4DED-8C67-BC8FB9A3D77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Home/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91990-ADF9-4DED-8C67-BC8FB9A3D77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3532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2615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86768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99355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0885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157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293167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69600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1944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3824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3568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35378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8631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1430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ko-KR" altLang="ko-KR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ko-KR" altLang="en-US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63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48359"/>
            <a:ext cx="7924800" cy="769441"/>
          </a:xfr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3.</a:t>
            </a:r>
            <a:r>
              <a:rPr lang="ko-KR" altLang="en-US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Linux </a:t>
            </a:r>
            <a:r>
              <a:rPr lang="ko-KR" altLang="en-US" dirty="0" smtClean="0">
                <a:ea typeface="굴림" pitchFamily="50" charset="-127"/>
              </a:rPr>
              <a:t>커맨드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1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447800" y="6019800"/>
            <a:ext cx="72390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강의교재</a:t>
            </a:r>
            <a:r>
              <a:rPr lang="en-US" altLang="ko-KR" sz="1600" b="1" dirty="0">
                <a:solidFill>
                  <a:srgbClr val="063DE8"/>
                </a:solidFill>
                <a:ea typeface="돋움" pitchFamily="50" charset="-127"/>
              </a:rPr>
              <a:t>: 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유무선공유기를 이용한 </a:t>
            </a:r>
            <a:r>
              <a:rPr lang="ko-KR" altLang="en-US" sz="1600" b="1" dirty="0" err="1">
                <a:solidFill>
                  <a:srgbClr val="063DE8"/>
                </a:solidFill>
                <a:ea typeface="돋움" pitchFamily="50" charset="-127"/>
              </a:rPr>
              <a:t>임베디드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 </a:t>
            </a:r>
            <a:r>
              <a:rPr lang="ko-KR" altLang="en-US" sz="1600" b="1" dirty="0" err="1">
                <a:solidFill>
                  <a:srgbClr val="063DE8"/>
                </a:solidFill>
                <a:ea typeface="돋움" pitchFamily="50" charset="-127"/>
              </a:rPr>
              <a:t>리눅스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 시스템 구축 및 응용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371600" y="3657600"/>
            <a:ext cx="6400800" cy="237500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63500" tIns="25400" rIns="63500" bIns="25400">
            <a:spAutoFit/>
          </a:bodyPr>
          <a:lstStyle/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endParaRPr lang="en-US" altLang="ko-KR" sz="2000" b="1" dirty="0" smtClean="0">
              <a:solidFill>
                <a:srgbClr val="000000"/>
              </a:solidFill>
              <a:ea typeface="돋움" pitchFamily="50" charset="-127"/>
            </a:endParaRPr>
          </a:p>
          <a:p>
            <a:pPr algn="ctr"/>
            <a:r>
              <a:rPr lang="en-US" altLang="ko-KR" sz="2000" dirty="0"/>
              <a:t>Jin Seek Choi</a:t>
            </a:r>
          </a:p>
          <a:p>
            <a:pPr algn="ctr"/>
            <a:r>
              <a:rPr lang="en-US" altLang="ko-KR" sz="2000" dirty="0"/>
              <a:t>jinseek@hanyang.ac.kr</a:t>
            </a:r>
          </a:p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Mobile Intelligence and Routing Lab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MiRL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http://mir</a:t>
            </a:r>
            <a:r>
              <a:rPr lang="ko-KR" altLang="en-US" sz="2000" dirty="0"/>
              <a:t>.</a:t>
            </a:r>
            <a:r>
              <a:rPr lang="en-US" altLang="ko-KR" sz="2000" dirty="0"/>
              <a:t>hanyang.ac.kr/~</a:t>
            </a:r>
            <a:r>
              <a:rPr lang="en-US" altLang="ko-KR" sz="2000" dirty="0" err="1"/>
              <a:t>jinseek</a:t>
            </a:r>
            <a:r>
              <a:rPr lang="en-US" altLang="ko-KR" sz="2000" dirty="0"/>
              <a:t>/</a:t>
            </a:r>
          </a:p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endParaRPr lang="en-US" altLang="ko-KR" sz="2000" b="1" dirty="0">
              <a:solidFill>
                <a:srgbClr val="000000"/>
              </a:solidFill>
              <a:ea typeface="돋움" pitchFamily="50" charset="-127"/>
            </a:endParaRPr>
          </a:p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r>
              <a:rPr lang="ko-KR" altLang="en-US" sz="2000" b="1" dirty="0" smtClean="0">
                <a:solidFill>
                  <a:srgbClr val="000000"/>
                </a:solidFill>
                <a:ea typeface="돋움" pitchFamily="50" charset="-127"/>
              </a:rPr>
              <a:t>참고</a:t>
            </a:r>
            <a:r>
              <a:rPr lang="en-US" altLang="ko-KR" sz="2000" b="1" dirty="0" smtClean="0">
                <a:solidFill>
                  <a:srgbClr val="000000"/>
                </a:solidFill>
                <a:ea typeface="돋움" pitchFamily="50" charset="-127"/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  <a:ea typeface="돋움" pitchFamily="50" charset="-127"/>
              </a:rPr>
              <a:t>숭실대학교 정 </a:t>
            </a:r>
            <a:r>
              <a:rPr lang="ko-KR" altLang="en-US" sz="2000" b="1" dirty="0" smtClean="0">
                <a:solidFill>
                  <a:srgbClr val="000000"/>
                </a:solidFill>
                <a:ea typeface="돋움" pitchFamily="50" charset="-127"/>
              </a:rPr>
              <a:t>규식</a:t>
            </a:r>
            <a:endParaRPr lang="ko-KR" altLang="en-US" sz="2000" b="1" dirty="0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2053" name="직사각형 4"/>
          <p:cNvSpPr>
            <a:spLocks noChangeArrowheads="1"/>
          </p:cNvSpPr>
          <p:nvPr/>
        </p:nvSpPr>
        <p:spPr bwMode="auto">
          <a:xfrm>
            <a:off x="381000" y="152400"/>
            <a:ext cx="807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err="1" smtClean="0">
                <a:solidFill>
                  <a:srgbClr val="FF0000"/>
                </a:solidFill>
                <a:ea typeface="돋움" pitchFamily="50" charset="-127"/>
              </a:rPr>
              <a:t>OpenWrt</a:t>
            </a:r>
            <a:r>
              <a:rPr lang="en-US" altLang="ko-KR" sz="2000" b="1" dirty="0" smtClean="0">
                <a:solidFill>
                  <a:srgbClr val="FF0000"/>
                </a:solidFill>
                <a:ea typeface="돋움" pitchFamily="50" charset="-127"/>
              </a:rPr>
              <a:t> based on Buffalo WZR-HP-G300nh </a:t>
            </a:r>
            <a:endParaRPr kumimoji="1" lang="ko-KR" altLang="en-US" sz="2000" b="1" dirty="0">
              <a:solidFill>
                <a:srgbClr val="FF0000"/>
              </a:solidFill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BA1C7B-5C5C-465C-BFC8-A30F82B775D2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solidFill>
                  <a:srgbClr val="000000"/>
                </a:solidFill>
              </a:rPr>
              <a:t>TIPW</a:t>
            </a: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2868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34963" y="174625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디렉토리 내용 보기 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: ls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301875"/>
            <a:ext cx="70866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071942"/>
            <a:ext cx="76200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기초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23850" y="12700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현재 작업중인 디렉토리의 확인 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: pwd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모든 사용자는 각기 다른 자신의 사용자 홈 디렉토리를 가지며</a:t>
            </a:r>
            <a:r>
              <a:rPr lang="en-US" altLang="ko-KR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이것은 보통 </a:t>
            </a:r>
            <a:r>
              <a:rPr lang="en-US" altLang="ko-KR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"/home"</a:t>
            </a:r>
            <a:r>
              <a:rPr lang="ko-KR" altLang="en-US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로 시작된다</a:t>
            </a:r>
            <a:r>
              <a:rPr lang="en-US" altLang="ko-KR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로그인 쉘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3800" y="2505075"/>
            <a:ext cx="6324600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 descr="UNI00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0" y="4135438"/>
            <a:ext cx="63246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기초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현재 작업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디렉토리의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위치를 확인하고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디렉토리내의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파일과 폴더를 확인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49250" y="1773238"/>
            <a:ext cx="84899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화면 지우기 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clear:</a:t>
            </a:r>
          </a:p>
          <a:p>
            <a:pPr marL="742950" lvl="1" indent="-285750">
              <a:buFont typeface="Wingdings" pitchFamily="2" charset="2"/>
              <a:buNone/>
            </a:pPr>
            <a:endParaRPr lang="en-US" altLang="ko-KR" sz="200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349500"/>
            <a:ext cx="68580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기초	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tab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자동 완성 기능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명령어 타이핑 없이 예약된 명령어를 자동 완성 시키는 기능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# [tab]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ctrl-u, ctrl-w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명령어를 타이핑하다 모두 지우고 다시 시작하려는 경우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[ctrl-u]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입력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비슷한 경우로 한 단어만 다시 지우고 싶은 경우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[ctrl-w]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입력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50825" y="174625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도움말 </a:t>
            </a: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얻기 </a:t>
            </a: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man, --help</a:t>
            </a:r>
            <a:endParaRPr lang="en-US" altLang="ko-KR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모든 </a:t>
            </a:r>
            <a:r>
              <a:rPr lang="ko-KR" altLang="en-US" sz="2000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리눅스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시스템은 </a:t>
            </a:r>
            <a:r>
              <a:rPr lang="en-US" altLang="ko-KR" sz="2000" b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man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(manual pages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의 약어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이라는 유틸리티를 가지는데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이 유틸리티는 키보드를 눌러주는 것만으로 유틸리티 사용에 관한 정보를 보여준다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 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9025" y="3617913"/>
            <a:ext cx="7239000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기초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23850" y="174625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파일의 내용보기 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: more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2530475"/>
            <a:ext cx="792480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유틸리티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50825" y="174625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파일의 내용보기 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: head/tail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775" y="2378075"/>
            <a:ext cx="784860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5175" y="4283075"/>
            <a:ext cx="7823200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유틸리티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49250" y="1916113"/>
            <a:ext cx="84899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중요 특수 문자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>
                <a:latin typeface="굴림체" pitchFamily="49" charset="-127"/>
                <a:ea typeface="굴림체" pitchFamily="49" charset="-127"/>
              </a:rPr>
              <a:t>프로세스의 종료</a:t>
            </a:r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: Control-C 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>
                <a:latin typeface="굴림체" pitchFamily="49" charset="-127"/>
                <a:ea typeface="굴림체" pitchFamily="49" charset="-127"/>
              </a:rPr>
              <a:t>출력의 정지</a:t>
            </a:r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: Control-S/Control-Q 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>
                <a:latin typeface="굴림체" pitchFamily="49" charset="-127"/>
                <a:ea typeface="굴림체" pitchFamily="49" charset="-127"/>
              </a:rPr>
              <a:t>입력의 끝</a:t>
            </a:r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: Control-D 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기초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49250" y="1773238"/>
            <a:ext cx="8489950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로그 아웃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시스템 종료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재부팅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>
                <a:latin typeface="굴림체" pitchFamily="49" charset="-127"/>
                <a:ea typeface="굴림체" pitchFamily="49" charset="-127"/>
              </a:rPr>
              <a:t>접속 끊기 및 로그아웃</a:t>
            </a:r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sz="2000" b="1">
                <a:latin typeface="굴림체" pitchFamily="49" charset="-127"/>
                <a:ea typeface="굴림체" pitchFamily="49" charset="-127"/>
              </a:rPr>
              <a:t>Control-D</a:t>
            </a:r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, logout, exit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>
                <a:latin typeface="굴림체" pitchFamily="49" charset="-127"/>
                <a:ea typeface="굴림체" pitchFamily="49" charset="-127"/>
              </a:rPr>
              <a:t>시스템 종료 </a:t>
            </a:r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: shutdown, </a:t>
            </a:r>
            <a:r>
              <a:rPr lang="en-US" altLang="ko-KR" sz="2000" b="1">
                <a:latin typeface="굴림체" pitchFamily="49" charset="-127"/>
                <a:ea typeface="굴림체" pitchFamily="49" charset="-127"/>
              </a:rPr>
              <a:t>halt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>
                <a:latin typeface="굴림체" pitchFamily="49" charset="-127"/>
                <a:ea typeface="굴림체" pitchFamily="49" charset="-127"/>
              </a:rPr>
              <a:t>시스템 재시작 </a:t>
            </a:r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: reboot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기초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280400" cy="706438"/>
          </a:xfrm>
        </p:spPr>
        <p:txBody>
          <a:bodyPr/>
          <a:lstStyle/>
          <a:p>
            <a:pPr eaLnBrk="1" hangingPunct="1"/>
            <a:r>
              <a:rPr lang="ko-KR" altLang="en-US" sz="4000" b="1" dirty="0" smtClean="0"/>
              <a:t>명령어 리스트 목록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412875"/>
            <a:ext cx="2160588" cy="4248150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ko-KR" sz="2400" b="1" dirty="0" smtClean="0"/>
              <a:t>who</a:t>
            </a:r>
          </a:p>
          <a:p>
            <a:pPr lvl="0">
              <a:lnSpc>
                <a:spcPct val="120000"/>
              </a:lnSpc>
              <a:defRPr/>
            </a:pPr>
            <a:r>
              <a:rPr lang="en-US" altLang="ko-KR" sz="2400" b="1" dirty="0" err="1" smtClean="0"/>
              <a:t>whereis</a:t>
            </a:r>
            <a:endParaRPr lang="en-US" altLang="ko-KR" sz="2400" b="1" dirty="0" smtClean="0"/>
          </a:p>
          <a:p>
            <a:pPr lvl="0">
              <a:lnSpc>
                <a:spcPct val="120000"/>
              </a:lnSpc>
              <a:defRPr/>
            </a:pPr>
            <a:r>
              <a:rPr lang="en-US" altLang="ko-KR" sz="2400" b="1" dirty="0" err="1" smtClean="0"/>
              <a:t>su</a:t>
            </a:r>
            <a:endParaRPr lang="en-US" altLang="ko-KR" sz="2400" b="1" dirty="0" smtClean="0"/>
          </a:p>
          <a:p>
            <a:pPr lvl="0">
              <a:lnSpc>
                <a:spcPct val="120000"/>
              </a:lnSpc>
              <a:defRPr/>
            </a:pPr>
            <a:r>
              <a:rPr lang="en-US" altLang="ko-KR" sz="2400" b="1" dirty="0" err="1" smtClean="0"/>
              <a:t>passwd</a:t>
            </a:r>
            <a:endParaRPr lang="en-US" altLang="ko-KR" sz="2400" b="1" dirty="0" smtClean="0"/>
          </a:p>
          <a:p>
            <a:pPr lvl="0">
              <a:lnSpc>
                <a:spcPct val="120000"/>
              </a:lnSpc>
              <a:defRPr/>
            </a:pPr>
            <a:r>
              <a:rPr lang="en-US" altLang="ko-KR" sz="2400" b="1" dirty="0" err="1" smtClean="0"/>
              <a:t>ls</a:t>
            </a:r>
            <a:endParaRPr lang="en-US" altLang="ko-KR" sz="2400" b="1" dirty="0" smtClean="0"/>
          </a:p>
          <a:p>
            <a:pPr lvl="0">
              <a:lnSpc>
                <a:spcPct val="120000"/>
              </a:lnSpc>
              <a:defRPr/>
            </a:pPr>
            <a:r>
              <a:rPr lang="en-US" altLang="ko-KR" sz="2400" b="1" dirty="0" err="1" smtClean="0"/>
              <a:t>pwd</a:t>
            </a:r>
            <a:endParaRPr lang="en-US" altLang="ko-KR" sz="2400" b="1" dirty="0" smtClean="0"/>
          </a:p>
          <a:p>
            <a:pPr lvl="0">
              <a:lnSpc>
                <a:spcPct val="120000"/>
              </a:lnSpc>
              <a:defRPr/>
            </a:pPr>
            <a:r>
              <a:rPr lang="en-US" altLang="ko-KR" sz="2400" b="1" dirty="0" smtClean="0"/>
              <a:t>clear</a:t>
            </a:r>
          </a:p>
          <a:p>
            <a:pPr lvl="0">
              <a:lnSpc>
                <a:spcPct val="120000"/>
              </a:lnSpc>
              <a:defRPr/>
            </a:pPr>
            <a:r>
              <a:rPr lang="en-US" altLang="ko-KR" sz="2400" b="1" dirty="0" smtClean="0"/>
              <a:t>tab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93DCC-3B70-4043-82F6-8B3B542745B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71868" y="1428736"/>
            <a:ext cx="2160588" cy="424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400" b="1" dirty="0" smtClean="0"/>
              <a:t>ctrl-u, ctrl-w</a:t>
            </a: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400" b="1" dirty="0" smtClean="0"/>
              <a:t>man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400" b="1" dirty="0" smtClean="0"/>
              <a:t>more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400" b="1" dirty="0" smtClean="0"/>
              <a:t>head/tail</a:t>
            </a: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cd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400" b="1" dirty="0" smtClean="0"/>
              <a:t>cat</a:t>
            </a: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400" b="1" dirty="0" err="1" smtClean="0"/>
              <a:t>mv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340502" y="1395428"/>
            <a:ext cx="2160588" cy="4248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400" b="1" dirty="0" err="1" smtClean="0"/>
              <a:t>mkdir</a:t>
            </a:r>
            <a:endParaRPr lang="en-US" altLang="ko-KR" sz="2400" b="1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400" b="1" dirty="0" smtClean="0"/>
              <a:t>cp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400" b="1" dirty="0" err="1" smtClean="0"/>
              <a:t>rmdir</a:t>
            </a:r>
            <a:endParaRPr lang="en-US" altLang="ko-KR" sz="2400" b="1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400" b="1" dirty="0" err="1" smtClean="0"/>
              <a:t>rm</a:t>
            </a:r>
            <a:endParaRPr lang="en-US" altLang="ko-KR" sz="2400" b="1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400" b="1" dirty="0" err="1" smtClean="0"/>
              <a:t>chmod</a:t>
            </a:r>
            <a:endParaRPr lang="en-US" altLang="ko-KR" sz="2400" b="1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400" b="1" dirty="0" err="1" smtClean="0"/>
              <a:t>chgrp</a:t>
            </a:r>
            <a:r>
              <a:rPr lang="en-US" altLang="ko-KR" sz="2400" b="1" dirty="0" smtClean="0"/>
              <a:t>, </a:t>
            </a:r>
            <a:r>
              <a:rPr lang="en-US" altLang="ko-KR" sz="2400" b="1" dirty="0" err="1" smtClean="0"/>
              <a:t>chown</a:t>
            </a:r>
            <a:endParaRPr lang="en-US" altLang="ko-KR" sz="2400" b="1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400" b="1" dirty="0" err="1" smtClean="0"/>
              <a:t>grep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66700" y="1268413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다른 디렉토리로 이동 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: cd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900238"/>
            <a:ext cx="7696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1650" y="3500438"/>
            <a:ext cx="5257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127125" y="367665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Arial" pitchFamily="34" charset="0"/>
              </a:rPr>
              <a:t>cd ..</a:t>
            </a: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기초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23850" y="174625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절대경로 이름과 상대경로 이름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동일한 이름을 갖는 동일한 여러 개의 파일들이 여러 다른 디렉토리들에 존재하는 것은 가능하나</a:t>
            </a:r>
            <a:r>
              <a:rPr lang="en-US" altLang="ko-KR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동일한 디렉토리에 동일한 이름을 갖는 </a:t>
            </a:r>
            <a:r>
              <a:rPr lang="en-US" altLang="ko-KR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ko-KR" altLang="en-US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개의 파일은 존재할 수 없다</a:t>
            </a:r>
            <a:r>
              <a:rPr lang="en-US" altLang="ko-KR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 </a:t>
            </a:r>
          </a:p>
        </p:txBody>
      </p:sp>
      <p:pic>
        <p:nvPicPr>
          <p:cNvPr id="22531" name="Picture 3" descr="UNI00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0950" y="3597275"/>
            <a:ext cx="7105650" cy="277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기초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68313" y="1700213"/>
            <a:ext cx="78232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절대경로 이름과 상대경로 이름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절대경로 이름 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ko-KR" altLang="en-US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ko-KR" altLang="en-US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ko-KR" altLang="en-US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ko-KR" altLang="en-US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상대경로 이름 </a:t>
            </a:r>
            <a:r>
              <a:rPr lang="en-US" altLang="ko-KR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: /home/user </a:t>
            </a:r>
            <a:r>
              <a:rPr lang="ko-KR" altLang="en-US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기준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263" y="2560638"/>
            <a:ext cx="6670675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9063" y="4389438"/>
            <a:ext cx="660082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4463" y="5303838"/>
            <a:ext cx="6600825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기초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현재 접속한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계정내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폴더의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디렉토리를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확인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아래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디렉토리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구조를 확인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643042" y="3143248"/>
            <a:ext cx="5929354" cy="3527706"/>
            <a:chOff x="1643042" y="3143248"/>
            <a:chExt cx="5929354" cy="352770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43042" y="3143248"/>
              <a:ext cx="5929354" cy="352770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2554686" y="4473376"/>
              <a:ext cx="246112" cy="17007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219364" y="3872376"/>
              <a:ext cx="180000" cy="17007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77922" y="5500702"/>
              <a:ext cx="236690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20128" y="5044880"/>
              <a:ext cx="180000" cy="17007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64004" y="5830698"/>
              <a:ext cx="236690" cy="12812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50825" y="174625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파일의 확인 및 작성</a:t>
            </a: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: cat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 smtClean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프로세스의 표준 입력은 키보드이고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표준 출력은 화면이다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사용자는 출력 </a:t>
            </a:r>
            <a:r>
              <a:rPr lang="ko-KR" altLang="en-US" sz="2000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리다이렉션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이라는 </a:t>
            </a:r>
            <a:r>
              <a:rPr lang="ko-KR" altLang="en-US" sz="2000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셸의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기능을 이용하여 프로세스의 표준 출력을 화면 대신에 파일로 보낼 수 있다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명령 다음에 </a:t>
            </a:r>
            <a:r>
              <a:rPr lang="ko-KR" altLang="en-US" sz="20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‘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&gt;</a:t>
            </a:r>
            <a:r>
              <a:rPr lang="en-US" altLang="ko-KR" sz="20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문자와 </a:t>
            </a:r>
            <a:r>
              <a:rPr lang="ko-KR" altLang="en-US" sz="20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‘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파일 이름</a:t>
            </a:r>
            <a:r>
              <a:rPr lang="ko-KR" altLang="en-US" sz="20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’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이 뒤따른다면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그 명령으로부터의 출력은 파일에 저장된다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파일이 존재하지 않는다면 새로이 생성되고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그렇지 않다면 파일에 이미 들어 있던 내용 위에 덮어서 쓰여진다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 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2175" y="2301875"/>
            <a:ext cx="7620000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유틸리티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23850" y="174625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파일의 내용보기 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: cat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2454275"/>
            <a:ext cx="7620000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유틸리티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61938" y="1577975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파일의 생성 방법 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: cat &gt; [</a:t>
            </a: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파일이름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133600"/>
            <a:ext cx="6913562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유틸리티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850" y="1746250"/>
            <a:ext cx="84899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  <a:defRPr/>
            </a:pP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리다이렉션</a:t>
            </a: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(&lt;,&lt;&lt;,&gt;,&gt;&gt;)</a:t>
            </a:r>
          </a:p>
          <a:p>
            <a:pPr marL="800100" lvl="1" indent="-342900">
              <a:buFont typeface="Wingdings" pitchFamily="2" charset="2"/>
              <a:buChar char="v"/>
              <a:defRPr/>
            </a:pP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파일의 입력또는 출력 방향을 임의로 변경</a:t>
            </a:r>
            <a:endParaRPr lang="en-US" altLang="ko-KR" sz="2400" b="1" dirty="0">
              <a:latin typeface="굴림체" pitchFamily="49" charset="-127"/>
              <a:ea typeface="굴림체" pitchFamily="49" charset="-127"/>
            </a:endParaRPr>
          </a:p>
          <a:p>
            <a:pPr marL="800100" lvl="1" indent="-342900">
              <a:buFont typeface="Wingdings" pitchFamily="2" charset="2"/>
              <a:buChar char="v"/>
              <a:defRPr/>
            </a:pPr>
            <a:endParaRPr lang="en-US" altLang="ko-KR" sz="2400" b="1" dirty="0">
              <a:latin typeface="굴림체" pitchFamily="49" charset="-127"/>
              <a:ea typeface="굴림체" pitchFamily="49" charset="-127"/>
            </a:endParaRPr>
          </a:p>
          <a:p>
            <a:pPr marL="800100" lvl="1" indent="-342900">
              <a:buFont typeface="Wingdings" pitchFamily="2" charset="2"/>
              <a:buNone/>
              <a:defRPr/>
            </a:pP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#cat sample : </a:t>
            </a: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파일 내용보기</a:t>
            </a:r>
            <a:endParaRPr lang="en-US" altLang="ko-KR" sz="2400" b="1" dirty="0">
              <a:latin typeface="굴림체" pitchFamily="49" charset="-127"/>
              <a:ea typeface="굴림체" pitchFamily="49" charset="-127"/>
            </a:endParaRPr>
          </a:p>
          <a:p>
            <a:pPr marL="800100" lvl="1" indent="-342900">
              <a:buFont typeface="Wingdings" pitchFamily="2" charset="2"/>
              <a:buNone/>
              <a:defRPr/>
            </a:pP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#cat &lt; sample : </a:t>
            </a: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입력파일로 줌</a:t>
            </a: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위와 동일</a:t>
            </a:r>
            <a:endParaRPr lang="en-US" altLang="ko-KR" sz="2400" b="1" dirty="0">
              <a:latin typeface="굴림체" pitchFamily="49" charset="-127"/>
              <a:ea typeface="굴림체" pitchFamily="49" charset="-127"/>
            </a:endParaRPr>
          </a:p>
          <a:p>
            <a:pPr marL="800100" lvl="1" indent="-342900">
              <a:buFont typeface="Wingdings" pitchFamily="2" charset="2"/>
              <a:buNone/>
              <a:defRPr/>
            </a:pP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#cat &gt; sample : </a:t>
            </a: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타이핑 내용을 </a:t>
            </a: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sample</a:t>
            </a: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로 저장</a:t>
            </a:r>
            <a:endParaRPr lang="en-US" altLang="ko-KR" sz="2400" b="1" dirty="0">
              <a:latin typeface="굴림체" pitchFamily="49" charset="-127"/>
              <a:ea typeface="굴림체" pitchFamily="49" charset="-127"/>
            </a:endParaRPr>
          </a:p>
          <a:p>
            <a:pPr marL="800100" lvl="1" indent="-342900">
              <a:buFont typeface="Wingdings" pitchFamily="2" charset="2"/>
              <a:buNone/>
              <a:defRPr/>
            </a:pP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&lt;,&gt; : </a:t>
            </a: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한개인 경우 파일 내용을 덮어씌움</a:t>
            </a:r>
            <a:endParaRPr lang="en-US" altLang="ko-KR" sz="2400" b="1" dirty="0">
              <a:latin typeface="굴림체" pitchFamily="49" charset="-127"/>
              <a:ea typeface="굴림체" pitchFamily="49" charset="-127"/>
            </a:endParaRPr>
          </a:p>
          <a:p>
            <a:pPr marL="800100" lvl="1" indent="-342900">
              <a:buFont typeface="Wingdings" pitchFamily="2" charset="2"/>
              <a:buNone/>
              <a:defRPr/>
            </a:pP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&lt;&lt;,&gt;&gt; : </a:t>
            </a: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두개인 경우 파일 내용을 하단에 추가</a:t>
            </a:r>
            <a:endParaRPr lang="en-US" altLang="ko-KR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  <a:defRPr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  <a:defRPr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  <a:defRPr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  <a:defRPr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  <a:defRPr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  <a:defRPr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  <a:defRPr/>
            </a:pPr>
            <a:endParaRPr lang="en-US" altLang="ko-KR" sz="2000" b="1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939" name="Rectangle 6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리다이렉션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[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학번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파일을 생성하고 해당 파일을 터미널에 출력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현재까지 실습한 커맨드에 대한 결과를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[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학번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파일에 추가 입력 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/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 - 1.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현재 사용자 계정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/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 - 2. who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명령어 위치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/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 - 4.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현재 작업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디렉토리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및 파일명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/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 - 5. head/tail - 1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줄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/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 - 6.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ubuntu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디렉토리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구조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빈칸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)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23850" y="174625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파일 이동하기 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: mv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2466975"/>
            <a:ext cx="79248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유틸리티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23850" y="1628775"/>
            <a:ext cx="85153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err="1">
                <a:latin typeface="굴림체" pitchFamily="49" charset="-127"/>
                <a:ea typeface="굴림체" pitchFamily="49" charset="-127"/>
              </a:rPr>
              <a:t>쉘</a:t>
            </a: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(Shell)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쉘은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순수 </a:t>
            </a:r>
            <a:r>
              <a:rPr lang="ko-KR" altLang="en-US" sz="2000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리눅스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운영체제와 사용자 사이에서 중간적인 매개 역할을 하는 프로그램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쉘은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사용자가 프로그램을 수행하고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프로세스들의 파이프라인을 만들고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출력을 파일에 저장하며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동시에 하나 이상의 프로그램이 수행되도록 한다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많이 사용되는 </a:t>
            </a:r>
            <a:r>
              <a:rPr lang="ko-KR" altLang="en-US" sz="2000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리눅스의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쉘</a:t>
            </a:r>
            <a:endParaRPr lang="ko-KR" altLang="en-US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1143000" lvl="2" indent="-228600">
              <a:buFont typeface="Wingdings" pitchFamily="2" charset="2"/>
              <a:buChar char="v"/>
            </a:pPr>
            <a:r>
              <a:rPr lang="en-US" altLang="ko-KR" sz="16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Bourne-Again </a:t>
            </a:r>
            <a:r>
              <a:rPr lang="ko-KR" altLang="en-US" sz="1600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쉘</a:t>
            </a:r>
            <a:r>
              <a:rPr lang="ko-KR" altLang="en-US" sz="16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</a:t>
            </a:r>
          </a:p>
          <a:p>
            <a:pPr marL="1143000" lvl="2" indent="-228600">
              <a:buFont typeface="Wingdings" pitchFamily="2" charset="2"/>
              <a:buChar char="v"/>
            </a:pPr>
            <a:r>
              <a:rPr lang="en-US" altLang="ko-KR" sz="16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Z </a:t>
            </a:r>
            <a:r>
              <a:rPr lang="ko-KR" altLang="en-US" sz="1600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쉘</a:t>
            </a:r>
            <a:r>
              <a:rPr lang="ko-KR" altLang="en-US" sz="16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</a:t>
            </a:r>
          </a:p>
          <a:p>
            <a:pPr marL="1143000" lvl="2" indent="-228600">
              <a:buFont typeface="Wingdings" pitchFamily="2" charset="2"/>
              <a:buChar char="v"/>
            </a:pPr>
            <a:r>
              <a:rPr lang="en-US" altLang="ko-KR" sz="16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TC </a:t>
            </a:r>
            <a:r>
              <a:rPr lang="ko-KR" altLang="en-US" sz="1600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쉘</a:t>
            </a:r>
            <a:r>
              <a:rPr lang="ko-KR" altLang="en-US" sz="16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</a:t>
            </a:r>
          </a:p>
          <a:p>
            <a:pPr marL="742950" lvl="1" indent="-285750" algn="just">
              <a:buFont typeface="Wingdings" pitchFamily="2" charset="2"/>
              <a:buChar char="v"/>
            </a:pPr>
            <a:endParaRPr lang="en-US" altLang="ko-KR" sz="16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기초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cat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에서 생성한 파일을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usb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를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연결하여 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/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       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마운트된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디렉토리로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이동시키고 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/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       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해당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디렉토리로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이동하여 출력 확인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/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현재까지 실습한 커맨드에 대한 결과를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[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학번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파일에 추가 입력 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lvl="0" indent="-342900"/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  7.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usb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디렉토리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/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/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66700" y="1268413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디렉토리 만들기 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: mkdir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798638"/>
            <a:ext cx="79248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9050" y="3779838"/>
            <a:ext cx="64008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유틸리티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계정 폴더에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[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학번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디렉토리를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생성하여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usb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폴더 안의 파일을 계정 폴더 내 생성한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디렉토리로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이동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66700" y="174625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파일 복사 </a:t>
            </a: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: cp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 smtClean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cp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가 수행하는 일</a:t>
            </a:r>
          </a:p>
          <a:p>
            <a:pPr marL="1143000" lvl="2" indent="-228600">
              <a:buFont typeface="Wingdings" pitchFamily="2" charset="2"/>
              <a:buChar char="v"/>
            </a:pPr>
            <a:r>
              <a:rPr lang="ko-KR" altLang="en-US" sz="18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원래 파일의 내용을 물리적으로 복사</a:t>
            </a:r>
          </a:p>
          <a:p>
            <a:pPr marL="1143000" lvl="2" indent="-228600">
              <a:buFont typeface="Wingdings" pitchFamily="2" charset="2"/>
              <a:buChar char="v"/>
            </a:pPr>
            <a:r>
              <a:rPr lang="ko-KR" altLang="en-US" sz="18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계층적 </a:t>
            </a:r>
            <a:r>
              <a:rPr lang="ko-KR" altLang="en-US" sz="1800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디렉토리</a:t>
            </a:r>
            <a:r>
              <a:rPr lang="ko-KR" altLang="en-US" sz="18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구조 안에서 복사된 파일을 지시하는 새로운 레이블 생성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244725"/>
            <a:ext cx="7696200" cy="258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유틸리티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계정 폴더에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[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학번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디렉토리의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파일을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usb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폴더로 복사한 후 확인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계정 폴더의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[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학번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디렉토리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전체를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usb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폴더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로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복사한 후 확인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38138" y="174625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err="1">
                <a:latin typeface="굴림체" pitchFamily="49" charset="-127"/>
                <a:ea typeface="굴림체" pitchFamily="49" charset="-127"/>
              </a:rPr>
              <a:t>디렉토리</a:t>
            </a: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 제거 </a:t>
            </a: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sz="2400" b="1" dirty="0" err="1">
                <a:latin typeface="굴림체" pitchFamily="49" charset="-127"/>
                <a:ea typeface="굴림체" pitchFamily="49" charset="-127"/>
              </a:rPr>
              <a:t>rmdir</a:t>
            </a:r>
            <a:endParaRPr lang="en-US" altLang="ko-KR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 smtClean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디렉토리내에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파일이 존재하면 에러가 생긴다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8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378075"/>
            <a:ext cx="77724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유틸리티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42900" y="174625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파일의 삭제 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: rm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b="1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b="1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305050"/>
            <a:ext cx="8077200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유틸리티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계정 폴더의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[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학번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디렉토리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전체를 삭제 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/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        (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rmdir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이용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/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계정 폴더의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[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학번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디렉토리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전체를 삭제 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/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        (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rm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이용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/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23850" y="174625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파일 속성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ls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-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IsF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[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파일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]</a:t>
            </a: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b="1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b="1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2378075"/>
            <a:ext cx="61722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3500438"/>
            <a:ext cx="75723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유틸리티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23850" y="174625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파일 속성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:</a:t>
            </a: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 b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파일의 유형과 허가권</a:t>
            </a:r>
          </a:p>
          <a:p>
            <a:pPr marL="1143000" lvl="2" indent="-228600">
              <a:buFont typeface="Wingdings" pitchFamily="2" charset="2"/>
              <a:buChar char="v"/>
            </a:pPr>
            <a:r>
              <a:rPr lang="ko-KR" altLang="en-US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파일의 유형 확인 </a:t>
            </a:r>
            <a:r>
              <a:rPr lang="en-US" altLang="ko-KR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: file.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b="1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b="1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933700"/>
            <a:ext cx="7620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648200"/>
            <a:ext cx="52578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유틸리티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who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사용자 정보 확인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현재 시스템에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login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하고 있는 사용자의 리스트를 보여줍니다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# who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Where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소스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실행파일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메뉴얼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등의 위치정보 확인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#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whereis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perl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: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perl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의 위치를 알려준다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ko-KR" altLang="en-US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95288" y="1412875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파일 속성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:</a:t>
            </a: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 b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파일의 유형과 허가권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ko-KR" altLang="en-US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ko-KR" altLang="en-US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ko-KR" altLang="en-US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ko-KR" altLang="en-US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ko-KR" altLang="en-US" sz="2000" b="1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b="1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5238" y="2566988"/>
            <a:ext cx="71628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3160713"/>
            <a:ext cx="71882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9838" y="3529013"/>
            <a:ext cx="7188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유틸리티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현재까지 실습한 커맨드에 대한 결과를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[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학번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파일에 추가 입력 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lvl="0" indent="-342900"/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  8. [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학번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파일의 파일 시스템 출력 결과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/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74638" y="1196975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파일의 허가권 바꾸기 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: chmod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b="1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676400"/>
            <a:ext cx="6934200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유틸리티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23850" y="174625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파일의 허가권 바꾸기 </a:t>
            </a: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sz="2400" b="1" dirty="0" err="1">
                <a:latin typeface="굴림체" pitchFamily="49" charset="-127"/>
                <a:ea typeface="굴림체" pitchFamily="49" charset="-127"/>
              </a:rPr>
              <a:t>chmod</a:t>
            </a:r>
            <a:endParaRPr lang="en-US" altLang="ko-KR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b="1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2378075"/>
            <a:ext cx="7772400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" y="4435475"/>
            <a:ext cx="7848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유틸리티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7158" y="1142984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파일의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그룹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ID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바꾸기 </a:t>
            </a: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chgrp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800100" lvl="1" indent="-342900"/>
            <a:endParaRPr lang="en-US" altLang="ko-KR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 dirty="0" err="1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사용예</a:t>
            </a:r>
            <a:r>
              <a:rPr lang="ko-KR" altLang="en-US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chgrp</a:t>
            </a:r>
            <a:r>
              <a:rPr lang="en-US" altLang="ko-KR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&lt;</a:t>
            </a:r>
            <a:r>
              <a:rPr lang="ko-KR" altLang="en-US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옵션</a:t>
            </a:r>
            <a:r>
              <a:rPr lang="en-US" altLang="ko-KR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&gt;</a:t>
            </a:r>
            <a:r>
              <a:rPr lang="ko-KR" altLang="en-US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&lt;</a:t>
            </a:r>
            <a:r>
              <a:rPr lang="ko-KR" altLang="en-US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그룹</a:t>
            </a:r>
            <a:r>
              <a:rPr lang="en-US" altLang="ko-KR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ID&gt; &lt;</a:t>
            </a:r>
            <a:r>
              <a:rPr lang="ko-KR" altLang="en-US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파일 </a:t>
            </a:r>
            <a:r>
              <a:rPr lang="en-US" altLang="ko-KR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or </a:t>
            </a:r>
            <a:r>
              <a:rPr lang="ko-KR" altLang="en-US" sz="2000" dirty="0" err="1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디렉토리</a:t>
            </a:r>
            <a:r>
              <a:rPr lang="en-US" altLang="ko-KR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&gt;</a:t>
            </a:r>
          </a:p>
          <a:p>
            <a:pPr marL="1200150" lvl="2" indent="-285750">
              <a:buFont typeface="Wingdings" pitchFamily="2" charset="2"/>
              <a:buChar char="v"/>
            </a:pPr>
            <a:r>
              <a:rPr lang="en-US" altLang="ko-KR" sz="2000" dirty="0" err="1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chgrp</a:t>
            </a:r>
            <a:r>
              <a:rPr lang="en-US" altLang="ko-KR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root hello.txt</a:t>
            </a:r>
          </a:p>
          <a:p>
            <a:pPr marL="1200150" lvl="2" indent="-285750">
              <a:buFont typeface="Wingdings" pitchFamily="2" charset="2"/>
              <a:buChar char="v"/>
            </a:pPr>
            <a:r>
              <a:rPr lang="en-US" altLang="ko-KR" sz="2000" dirty="0" err="1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chgrp</a:t>
            </a:r>
            <a:r>
              <a:rPr lang="en-US" altLang="ko-KR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–R root ./[</a:t>
            </a:r>
            <a:r>
              <a:rPr lang="ko-KR" altLang="en-US" sz="2000" dirty="0" err="1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디렉토리</a:t>
            </a:r>
            <a:r>
              <a:rPr lang="en-US" altLang="ko-KR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1200150" lvl="2" indent="-285750">
              <a:buFont typeface="Wingdings" pitchFamily="2" charset="2"/>
              <a:buChar char="v"/>
            </a:pPr>
            <a:endParaRPr lang="en-US" altLang="ko-KR" sz="2000" dirty="0" smtClean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파일의 소유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ID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바꾸기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chown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800100" lvl="1" indent="-342900"/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 dirty="0" err="1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사용예</a:t>
            </a:r>
            <a:r>
              <a:rPr lang="ko-KR" altLang="en-US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chown</a:t>
            </a:r>
            <a:r>
              <a:rPr lang="en-US" altLang="ko-KR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&lt;</a:t>
            </a:r>
            <a:r>
              <a:rPr lang="ko-KR" altLang="en-US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옵션</a:t>
            </a:r>
            <a:r>
              <a:rPr lang="en-US" altLang="ko-KR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&gt;</a:t>
            </a:r>
            <a:r>
              <a:rPr lang="ko-KR" altLang="en-US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&lt;</a:t>
            </a:r>
            <a:r>
              <a:rPr lang="ko-KR" altLang="en-US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그룹</a:t>
            </a:r>
            <a:r>
              <a:rPr lang="en-US" altLang="ko-KR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ID&gt; &lt;</a:t>
            </a:r>
            <a:r>
              <a:rPr lang="ko-KR" altLang="en-US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파일 </a:t>
            </a:r>
            <a:r>
              <a:rPr lang="en-US" altLang="ko-KR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or </a:t>
            </a:r>
            <a:r>
              <a:rPr lang="ko-KR" altLang="en-US" sz="2000" dirty="0" err="1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디렉토리</a:t>
            </a:r>
            <a:r>
              <a:rPr lang="en-US" altLang="ko-KR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&gt;</a:t>
            </a:r>
          </a:p>
          <a:p>
            <a:pPr marL="1200150" lvl="2" indent="-285750">
              <a:buFont typeface="Wingdings" pitchFamily="2" charset="2"/>
              <a:buChar char="v"/>
            </a:pPr>
            <a:r>
              <a:rPr lang="en-US" altLang="ko-KR" sz="2000" dirty="0" err="1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chown</a:t>
            </a:r>
            <a:r>
              <a:rPr lang="en-US" altLang="ko-KR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root hello.txt</a:t>
            </a:r>
          </a:p>
          <a:p>
            <a:pPr marL="1200150" lvl="2" indent="-285750">
              <a:buFont typeface="Wingdings" pitchFamily="2" charset="2"/>
              <a:buChar char="v"/>
            </a:pPr>
            <a:r>
              <a:rPr lang="en-US" altLang="ko-KR" sz="2000" dirty="0" err="1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chown</a:t>
            </a:r>
            <a:r>
              <a:rPr lang="en-US" altLang="ko-KR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–R root ./[</a:t>
            </a:r>
            <a:r>
              <a:rPr lang="ko-KR" altLang="en-US" sz="2000" dirty="0" err="1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디렉토리</a:t>
            </a:r>
            <a:r>
              <a:rPr lang="en-US" altLang="ko-KR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1200150" lvl="2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b="1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 USB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폴더 내의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[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학번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파일을 권한을 변경하여 파일 정보를 확인한다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접근권한을 변경한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USB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폴더 내의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[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학번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파일을 삭제 해본다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전 임시 폴더에 원본 복사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)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5720" y="164305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파일내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문자 검색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grep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800100" lvl="1" indent="-342900">
              <a:buFont typeface="Wingdings" pitchFamily="2" charset="2"/>
              <a:buChar char="v"/>
            </a:pP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grep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&lt;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문자열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&gt; &lt;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파일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&gt;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사용예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buFont typeface="Wingdings" pitchFamily="2" charset="2"/>
              <a:buChar char="v"/>
            </a:pP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grep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hahaha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*</a:t>
            </a:r>
          </a:p>
          <a:p>
            <a:pPr marL="1257300" lvl="2" indent="-342900">
              <a:buFont typeface="Wingdings" pitchFamily="2" charset="2"/>
              <a:buChar char="v"/>
            </a:pP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grep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hahaha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*.c</a:t>
            </a:r>
          </a:p>
          <a:p>
            <a:pPr marL="1257300" lvl="2" indent="-342900">
              <a:buFont typeface="Wingdings" pitchFamily="2" charset="2"/>
              <a:buChar char="v"/>
            </a:pP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grep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‘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hahaha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ha’ *</a:t>
            </a:r>
          </a:p>
          <a:p>
            <a:pPr marL="1257300" lvl="2" indent="-342900">
              <a:buFont typeface="Wingdings" pitchFamily="2" charset="2"/>
              <a:buChar char="v"/>
            </a:pP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grep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–r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hahaha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*</a:t>
            </a:r>
          </a:p>
          <a:p>
            <a:pPr marL="1257300" lvl="2" indent="-34290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buFont typeface="Wingdings" pitchFamily="2" charset="2"/>
              <a:buChar char="v"/>
            </a:pPr>
            <a:endParaRPr lang="en-US" altLang="ko-KR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000" b="1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850" y="1746250"/>
            <a:ext cx="84899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  <a:defRPr/>
            </a:pP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파이프</a:t>
            </a: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(|)</a:t>
            </a:r>
          </a:p>
          <a:p>
            <a:pPr marL="800100" lvl="1" indent="-342900">
              <a:buFont typeface="Wingdings" pitchFamily="2" charset="2"/>
              <a:buChar char="v"/>
              <a:defRPr/>
            </a:pP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2</a:t>
            </a: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개 이상의 명령어 또는 프로그램을 연결해주는 통로</a:t>
            </a:r>
            <a:endParaRPr lang="en-US" altLang="ko-KR" sz="2400" b="1" dirty="0">
              <a:latin typeface="굴림체" pitchFamily="49" charset="-127"/>
              <a:ea typeface="굴림체" pitchFamily="49" charset="-127"/>
            </a:endParaRPr>
          </a:p>
          <a:p>
            <a:pPr marL="800100" lvl="1" indent="-342900">
              <a:buFont typeface="Wingdings" pitchFamily="2" charset="2"/>
              <a:buChar char="v"/>
              <a:defRPr/>
            </a:pPr>
            <a:endParaRPr lang="en-US" altLang="ko-KR" sz="2400" b="1" dirty="0">
              <a:latin typeface="굴림체" pitchFamily="49" charset="-127"/>
              <a:ea typeface="굴림체" pitchFamily="49" charset="-127"/>
            </a:endParaRPr>
          </a:p>
          <a:p>
            <a:pPr marL="800100" lvl="1" indent="-342900">
              <a:buFont typeface="Wingdings" pitchFamily="2" charset="2"/>
              <a:buNone/>
              <a:defRPr/>
            </a:pP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#</a:t>
            </a:r>
            <a:r>
              <a:rPr lang="en-US" altLang="ko-KR" sz="2400" b="1" dirty="0" err="1">
                <a:latin typeface="굴림체" pitchFamily="49" charset="-127"/>
                <a:ea typeface="굴림체" pitchFamily="49" charset="-127"/>
              </a:rPr>
              <a:t>ls</a:t>
            </a: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 | </a:t>
            </a:r>
            <a:r>
              <a:rPr lang="en-US" altLang="ko-KR" sz="2400" b="1" dirty="0" err="1">
                <a:latin typeface="굴림체" pitchFamily="49" charset="-127"/>
                <a:ea typeface="굴림체" pitchFamily="49" charset="-127"/>
              </a:rPr>
              <a:t>wc</a:t>
            </a: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 –w</a:t>
            </a:r>
          </a:p>
          <a:p>
            <a:pPr marL="800100" lvl="1" indent="-342900">
              <a:buFont typeface="Wingdings" pitchFamily="2" charset="2"/>
              <a:buNone/>
              <a:defRPr/>
            </a:pPr>
            <a:endParaRPr lang="en-US" altLang="ko-KR" sz="2400" b="1" dirty="0">
              <a:latin typeface="굴림체" pitchFamily="49" charset="-127"/>
              <a:ea typeface="굴림체" pitchFamily="49" charset="-127"/>
            </a:endParaRPr>
          </a:p>
          <a:p>
            <a:pPr marL="800100" lvl="1" indent="-342900">
              <a:buFontTx/>
              <a:buChar char="-"/>
              <a:defRPr/>
            </a:pPr>
            <a:r>
              <a:rPr lang="en-US" altLang="ko-KR" sz="2400" b="1" dirty="0" err="1">
                <a:latin typeface="굴림체" pitchFamily="49" charset="-127"/>
                <a:ea typeface="굴림체" pitchFamily="49" charset="-127"/>
              </a:rPr>
              <a:t>ls</a:t>
            </a: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의 결과를 파이프로 보내 글자수를 센다</a:t>
            </a: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800100" lvl="1" indent="-342900">
              <a:buFontTx/>
              <a:buChar char="-"/>
              <a:defRPr/>
            </a:pPr>
            <a:r>
              <a:rPr lang="en-US" altLang="ko-KR" sz="2400" b="1" dirty="0" err="1">
                <a:latin typeface="굴림체" pitchFamily="49" charset="-127"/>
                <a:ea typeface="굴림체" pitchFamily="49" charset="-127"/>
              </a:rPr>
              <a:t>wc</a:t>
            </a: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는 글자수를 카운트하는 유틸로 </a:t>
            </a: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–w</a:t>
            </a: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는 글자수 표시</a:t>
            </a:r>
            <a:endParaRPr lang="en-US" altLang="ko-KR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None/>
              <a:defRPr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  <a:defRPr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  <a:defRPr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  <a:defRPr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  <a:defRPr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  <a:defRPr/>
            </a:pPr>
            <a:endParaRPr lang="en-US" altLang="ko-KR" sz="2000" b="1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963" name="Rectangle 6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파이프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850" y="1746250"/>
            <a:ext cx="84899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  <a:defRPr/>
            </a:pP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정규표현식</a:t>
            </a:r>
            <a:endParaRPr lang="en-US" altLang="ko-KR" sz="2400" b="1" dirty="0">
              <a:latin typeface="굴림체" pitchFamily="49" charset="-127"/>
              <a:ea typeface="굴림체" pitchFamily="49" charset="-127"/>
            </a:endParaRPr>
          </a:p>
          <a:p>
            <a:pPr marL="800100" lvl="1" indent="-342900">
              <a:buFont typeface="Wingdings" pitchFamily="2" charset="2"/>
              <a:buChar char="v"/>
              <a:defRPr/>
            </a:pP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파일을 찾을때 쓰이는 대표 문자</a:t>
            </a: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(*,? </a:t>
            </a:r>
            <a:r>
              <a:rPr lang="ko-KR" altLang="en-US" sz="2400" b="1" dirty="0">
                <a:latin typeface="굴림체" pitchFamily="49" charset="-127"/>
                <a:ea typeface="굴림체" pitchFamily="49" charset="-127"/>
              </a:rPr>
              <a:t>등</a:t>
            </a:r>
            <a:r>
              <a:rPr lang="en-US" altLang="ko-KR" sz="2400" b="1" dirty="0"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800100" lvl="1" indent="-342900">
              <a:buFont typeface="Wingdings" pitchFamily="2" charset="2"/>
              <a:buChar char="v"/>
              <a:defRPr/>
            </a:pPr>
            <a:endParaRPr lang="en-US" altLang="ko-KR" sz="2400" b="1" dirty="0">
              <a:latin typeface="굴림체" pitchFamily="49" charset="-127"/>
              <a:ea typeface="굴림체" pitchFamily="49" charset="-127"/>
            </a:endParaRPr>
          </a:p>
          <a:p>
            <a:pPr marL="800100" lvl="1" indent="-342900">
              <a:buFont typeface="Wingdings" pitchFamily="2" charset="2"/>
              <a:buNone/>
              <a:defRPr/>
            </a:pPr>
            <a:endParaRPr lang="en-US" altLang="ko-KR" sz="2400" b="1" dirty="0">
              <a:latin typeface="굴림체" pitchFamily="49" charset="-127"/>
              <a:ea typeface="굴림체" pitchFamily="49" charset="-127"/>
            </a:endParaRPr>
          </a:p>
          <a:p>
            <a:pPr marL="800100" lvl="1" indent="-342900">
              <a:buFontTx/>
              <a:buChar char="-"/>
              <a:defRPr/>
            </a:pPr>
            <a:endParaRPr lang="en-US" altLang="ko-KR" sz="2400" b="1" dirty="0">
              <a:latin typeface="굴림체" pitchFamily="49" charset="-127"/>
              <a:ea typeface="굴림체" pitchFamily="49" charset="-127"/>
            </a:endParaRPr>
          </a:p>
          <a:p>
            <a:pPr marL="800100" lvl="1" indent="-342900">
              <a:buFontTx/>
              <a:buChar char="-"/>
              <a:defRPr/>
            </a:pPr>
            <a:endParaRPr lang="en-US" altLang="ko-KR" sz="2400" b="1" dirty="0">
              <a:latin typeface="굴림체" pitchFamily="49" charset="-127"/>
              <a:ea typeface="굴림체" pitchFamily="49" charset="-127"/>
            </a:endParaRPr>
          </a:p>
          <a:p>
            <a:pPr marL="800100" lvl="1" indent="-342900">
              <a:buFontTx/>
              <a:buChar char="-"/>
              <a:defRPr/>
            </a:pPr>
            <a:endParaRPr lang="en-US" altLang="ko-KR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None/>
              <a:defRPr/>
            </a:pPr>
            <a:endParaRPr lang="en-US" altLang="ko-KR" sz="2000" dirty="0" smtClean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None/>
              <a:defRPr/>
            </a:pPr>
            <a:endParaRPr lang="en-US" altLang="ko-KR" sz="2000" dirty="0" smtClean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None/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#</a:t>
            </a:r>
            <a:r>
              <a:rPr lang="en-US" altLang="ko-KR" sz="2000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ls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*.c  =&gt; “.c”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로 끝나는 모든것</a:t>
            </a: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#</a:t>
            </a:r>
            <a:r>
              <a:rPr lang="en-US" altLang="ko-KR" sz="2000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ls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?.c  =&gt; “.c”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로 끝나며 앞에 하나의 문자가 있는것</a:t>
            </a: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#</a:t>
            </a:r>
            <a:r>
              <a:rPr lang="en-US" altLang="ko-KR" sz="2000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ls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[A-</a:t>
            </a:r>
            <a:r>
              <a:rPr lang="en-US" altLang="ko-KR" sz="2000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Za</a:t>
            </a:r>
            <a:r>
              <a:rPr lang="en-US" altLang="ko-KR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-z]*  =&gt; </a:t>
            </a:r>
            <a:r>
              <a:rPr lang="ko-KR" altLang="en-US" sz="2000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영문자로 시작하는 모든것</a:t>
            </a: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  <a:defRPr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  <a:defRPr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  <a:defRPr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  <a:defRPr/>
            </a:pPr>
            <a:endParaRPr lang="en-US" altLang="ko-KR" sz="20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  <a:defRPr/>
            </a:pPr>
            <a:endParaRPr lang="en-US" altLang="ko-KR" sz="2000" b="1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정규표현식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3000" y="2714625"/>
          <a:ext cx="6715125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999"/>
                <a:gridCol w="5139126"/>
              </a:tblGrid>
              <a:tr h="400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대표문자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*</a:t>
                      </a:r>
                      <a:endParaRPr lang="ko-KR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모두</a:t>
                      </a:r>
                      <a:endParaRPr lang="ko-KR" altLang="en-US" sz="1800" dirty="0"/>
                    </a:p>
                  </a:txBody>
                  <a:tcPr marL="91439" marR="91439"/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한문자에 대해서 모두</a:t>
                      </a:r>
                      <a:endParaRPr lang="ko-KR" altLang="en-US" sz="1800" dirty="0"/>
                    </a:p>
                  </a:txBody>
                  <a:tcPr marL="91439" marR="91439"/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[]</a:t>
                      </a:r>
                      <a:endParaRPr lang="ko-KR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포함된 문자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대시 기호로 문자의 쌍을</a:t>
                      </a:r>
                      <a:r>
                        <a:rPr lang="ko-KR" altLang="en-US" sz="1800" baseline="0" dirty="0" smtClean="0"/>
                        <a:t> 지정가능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39" marR="91439"/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[^]</a:t>
                      </a:r>
                      <a:endParaRPr lang="ko-KR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제외한 문자</a:t>
                      </a:r>
                      <a:endParaRPr lang="ko-KR" altLang="en-US" sz="1800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tar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파일 생성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해제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sz="18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.tar, _tar</a:t>
            </a:r>
            <a:r>
              <a:rPr lang="ko-KR" altLang="en-US" sz="18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로 된 파일을 묶거나 </a:t>
            </a:r>
            <a:r>
              <a:rPr lang="ko-KR" altLang="en-US" sz="1800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풀때</a:t>
            </a:r>
            <a:r>
              <a:rPr lang="ko-KR" altLang="en-US" sz="18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사용하는 명령어</a:t>
            </a:r>
            <a:r>
              <a:rPr lang="en-US" altLang="ko-KR" sz="18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# tar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cvf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[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파일명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(.tar, _tar)]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압축할 파일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또는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디렉토리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):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묶을때</a:t>
            </a:r>
            <a:endParaRPr lang="ko-KR" altLang="en-US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# tar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xvf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[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파일명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(.tar, _tar)]  : 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풀 때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 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cf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)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cvfp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/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xvfp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로 하면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퍼미션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부동</a:t>
            </a:r>
            <a:endParaRPr lang="ko-KR" altLang="en-US" sz="1800" dirty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한양신명조"/>
              </a:rPr>
              <a:t>실습 </a:t>
            </a:r>
            <a:r>
              <a:rPr lang="en-US" altLang="ko-KR" sz="2400" b="1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한양신명조"/>
              </a:rPr>
              <a:t>: </a:t>
            </a:r>
            <a:r>
              <a:rPr lang="ko-KR" altLang="en-US" sz="2400" b="1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한양신명조"/>
              </a:rPr>
              <a:t>현재 시스템에 접속되어 있는 유저의 정보를 출력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한양신명조"/>
              </a:rPr>
              <a:t>실습 </a:t>
            </a:r>
            <a:r>
              <a:rPr lang="en-US" altLang="ko-KR" sz="2400" b="1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한양신명조"/>
              </a:rPr>
              <a:t>: </a:t>
            </a:r>
            <a:r>
              <a:rPr lang="ko-KR" altLang="en-US" sz="2400" b="1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한양신명조"/>
              </a:rPr>
              <a:t>사용자 정보를 출력한 커맨드의 위치를 확인</a:t>
            </a:r>
            <a:endParaRPr lang="en-US" altLang="ko-KR" sz="2400" b="1" dirty="0" smtClean="0">
              <a:solidFill>
                <a:srgbClr val="000000"/>
              </a:solidFill>
              <a:latin typeface="굴림체" pitchFamily="49" charset="-127"/>
              <a:ea typeface="굴림체" pitchFamily="49" charset="-127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ko-KR" altLang="en-US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계정 폴더 내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[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학번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폴더 및 파일을 생성하여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tar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파일을 생성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 [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학번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폴더 및 파일을 삭제한 후 생성한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tar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파일을 압축 해제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실습에 대한 결과 정리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[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학번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파일 결과 출력 이미지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캡쳐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(option)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실습한 명령어 외에 명령어에 대한 기능 정리 및 결과 정리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다음 시간 확인 항목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800100" lvl="1" indent="-342900"/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- [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학번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].tar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파일 압축 해제 및 내부 파일 확인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 smtClean="0">
                <a:latin typeface="+mj-lt"/>
                <a:ea typeface="+mj-ea"/>
                <a:cs typeface="+mj-cs"/>
              </a:rPr>
              <a:t>과제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su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수퍼유저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로그인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root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계정으로 로그인하는 명령어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일반 유저로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로그인했다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root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로 작업해야 하는 경우 사용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password 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메시지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출력시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암호 입력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반대로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수퍼유저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로그인 상태에서 일반 유저로 내려가는 경우에도 사용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#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su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su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[Username]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23850" y="1484313"/>
            <a:ext cx="8489950" cy="492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패스워드 설정 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: passwd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최소 </a:t>
            </a:r>
            <a:r>
              <a:rPr lang="en-US" altLang="ko-KR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6</a:t>
            </a:r>
            <a:r>
              <a:rPr lang="ko-KR" altLang="en-US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문자 이상</a:t>
            </a:r>
            <a:r>
              <a:rPr lang="en-US" altLang="ko-KR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사전상의 단어나 고유 명사는 피한다</a:t>
            </a:r>
            <a:r>
              <a:rPr lang="en-US" altLang="ko-KR" sz="20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 marL="742950" lvl="1" indent="-285750">
              <a:buFont typeface="Wingdings" pitchFamily="2" charset="2"/>
              <a:buNone/>
            </a:pPr>
            <a:endParaRPr lang="en-US" altLang="ko-KR" sz="200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3800" y="2420938"/>
            <a:ext cx="67056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4400" y="4554538"/>
            <a:ext cx="5562600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기초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수퍼유저로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로그인 후 다시 이전 유저 계정으로 접속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계정 생성 후 생성한 유저 계정으로 접속 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altLang="ko-KR" sz="2400" b="1" dirty="0" smtClean="0">
              <a:solidFill>
                <a:srgbClr val="000000"/>
              </a:solidFill>
              <a:latin typeface="굴림체" pitchFamily="49" charset="-127"/>
              <a:ea typeface="굴림체" pitchFamily="49" charset="-127"/>
              <a:cs typeface="한양신명조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한양신명조"/>
              </a:rPr>
              <a:t>실습 </a:t>
            </a:r>
            <a:r>
              <a:rPr lang="en-US" altLang="ko-KR" sz="2400" b="1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한양신명조"/>
              </a:rPr>
              <a:t>: </a:t>
            </a:r>
            <a:r>
              <a:rPr lang="ko-KR" altLang="en-US" sz="2400" b="1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한양신명조"/>
              </a:rPr>
              <a:t>계정의 암호를 변경 한 후 접속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23850" y="174625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디렉토리 내용 보기 </a:t>
            </a:r>
            <a:r>
              <a:rPr lang="en-US" altLang="ko-KR" sz="2400" b="1">
                <a:latin typeface="굴림체" pitchFamily="49" charset="-127"/>
                <a:ea typeface="굴림체" pitchFamily="49" charset="-127"/>
              </a:rPr>
              <a:t>: ls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2378075"/>
            <a:ext cx="8077200" cy="391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리눅스의 기초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1548</Words>
  <Application>Microsoft Office PowerPoint</Application>
  <PresentationFormat>화면 슬라이드 쇼(4:3)</PresentationFormat>
  <Paragraphs>473</Paragraphs>
  <Slides>52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Blends</vt:lpstr>
      <vt:lpstr>3. Linux 커맨드 1</vt:lpstr>
      <vt:lpstr>명령어 리스트 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Vbox와 Ubuntu 설치</dc:title>
  <dc:creator>khp</dc:creator>
  <cp:lastModifiedBy>admin</cp:lastModifiedBy>
  <cp:revision>78</cp:revision>
  <dcterms:created xsi:type="dcterms:W3CDTF">2011-03-03T02:29:27Z</dcterms:created>
  <dcterms:modified xsi:type="dcterms:W3CDTF">2014-03-02T14:31:17Z</dcterms:modified>
</cp:coreProperties>
</file>