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61" r:id="rId2"/>
    <p:sldId id="285" r:id="rId3"/>
    <p:sldId id="325" r:id="rId4"/>
    <p:sldId id="351" r:id="rId5"/>
    <p:sldId id="338" r:id="rId6"/>
    <p:sldId id="350" r:id="rId7"/>
    <p:sldId id="354" r:id="rId8"/>
    <p:sldId id="341" r:id="rId9"/>
    <p:sldId id="342" r:id="rId10"/>
    <p:sldId id="344" r:id="rId11"/>
    <p:sldId id="343" r:id="rId12"/>
    <p:sldId id="336" r:id="rId13"/>
    <p:sldId id="357" r:id="rId14"/>
    <p:sldId id="335" r:id="rId15"/>
    <p:sldId id="352" r:id="rId16"/>
    <p:sldId id="334" r:id="rId17"/>
    <p:sldId id="353" r:id="rId18"/>
    <p:sldId id="337" r:id="rId19"/>
    <p:sldId id="355" r:id="rId20"/>
    <p:sldId id="333" r:id="rId21"/>
    <p:sldId id="356" r:id="rId22"/>
    <p:sldId id="345" r:id="rId23"/>
    <p:sldId id="346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80" r:id="rId41"/>
    <p:sldId id="381" r:id="rId42"/>
    <p:sldId id="326" r:id="rId43"/>
    <p:sldId id="323" r:id="rId44"/>
    <p:sldId id="360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971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55CA7-8DC0-479D-85E3-E0E6C679B085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1990-ADF9-4DED-8C67-BC8FB9A3D7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137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91990-ADF9-4DED-8C67-BC8FB9A3D77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23532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652615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748676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189935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3088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39157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229316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569600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21944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83824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453568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635378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878631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2014-03-04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76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359"/>
            <a:ext cx="7924800" cy="76944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3.</a:t>
            </a:r>
            <a:r>
              <a:rPr lang="ko-KR" altLang="en-US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Linux </a:t>
            </a:r>
            <a:r>
              <a:rPr lang="ko-KR" altLang="en-US" dirty="0" smtClean="0">
                <a:ea typeface="굴림" pitchFamily="50" charset="-127"/>
              </a:rPr>
              <a:t>커맨드 </a:t>
            </a:r>
            <a:r>
              <a:rPr lang="en-US" altLang="ko-KR" dirty="0" smtClean="0">
                <a:ea typeface="굴림" pitchFamily="50" charset="-127"/>
              </a:rPr>
              <a:t>2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8230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dmesg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Linux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가 부팅시 혹은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동작중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OS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의 커널이 표시하는 메시지를 보여준다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Linux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운영체제의 부팅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순서등을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볼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수있다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/>
              <a:t>dmesg</a:t>
            </a:r>
            <a:r>
              <a:rPr lang="en-US" altLang="ko-KR" dirty="0" smtClean="0"/>
              <a:t> [option]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/>
              <a:t>dmesg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프로세스 시작과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종료되었을때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커널내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메시지 확인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mount,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umount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 시스템의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마운트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mount [option] [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파일시스템 위치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][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 시스템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마운트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위치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CD-ROM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마운트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# mount -t iso9660 /dev/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cdrom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/media/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cdrom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 # mount /dev/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cdrom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/media/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cdrom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ISO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마운트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 # mount -o loop /root/test.iso /media/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iso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실습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boot.iso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 생성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mkisofs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-R -V “boot" -T -o boot.iso /boot)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boot.Iso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파일을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mount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하여 확인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boot.Iso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파일을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umount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하여 확인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ifconfig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시스템의 네트워크 디바이스 관련 정보를 설정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확인하는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/>
              <a:t>ifconfig</a:t>
            </a:r>
            <a:r>
              <a:rPr lang="en-US" altLang="ko-KR" dirty="0" smtClean="0"/>
              <a:t> [option] [</a:t>
            </a:r>
            <a:r>
              <a:rPr lang="ko-KR" altLang="en-US" dirty="0" err="1" smtClean="0"/>
              <a:t>디바이스명</a:t>
            </a:r>
            <a:r>
              <a:rPr lang="en-US" altLang="ko-KR" dirty="0" smtClean="0"/>
              <a:t>] 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) </a:t>
            </a:r>
          </a:p>
          <a:p>
            <a:pPr marL="742950" lvl="1" indent="-285750"/>
            <a:r>
              <a:rPr lang="en-US" altLang="ko-KR" dirty="0" smtClean="0"/>
              <a:t>    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 -a</a:t>
            </a:r>
          </a:p>
          <a:p>
            <a:pPr marL="742950" lvl="1" indent="-285750"/>
            <a:r>
              <a:rPr lang="en-US" altLang="ko-KR" dirty="0" smtClean="0"/>
              <a:t>    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 eth0 192.168.11.1 </a:t>
            </a:r>
            <a:r>
              <a:rPr lang="en-US" altLang="ko-KR" dirty="0" err="1" smtClean="0"/>
              <a:t>netmask</a:t>
            </a:r>
            <a:endParaRPr lang="en-US" altLang="ko-KR" dirty="0" smtClean="0"/>
          </a:p>
          <a:p>
            <a:pPr marL="742950" lvl="1" indent="-285750"/>
            <a:r>
              <a:rPr lang="en-US" altLang="ko-KR" dirty="0" smtClean="0"/>
              <a:t>    255.255.255.0 up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Picture 2" descr="C:\Users\user\Desktop\ifconfig openwr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2456761"/>
            <a:ext cx="3714776" cy="4347664"/>
          </a:xfrm>
          <a:prstGeom prst="rect">
            <a:avLst/>
          </a:prstGeom>
          <a:noFill/>
        </p:spPr>
      </p:pic>
      <p:sp>
        <p:nvSpPr>
          <p:cNvPr id="9" name="내용 개체 틀 2"/>
          <p:cNvSpPr>
            <a:spLocks noGrp="1"/>
          </p:cNvSpPr>
          <p:nvPr/>
        </p:nvSpPr>
        <p:spPr bwMode="auto">
          <a:xfrm>
            <a:off x="714348" y="3900951"/>
            <a:ext cx="4357718" cy="295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b="1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ifconfig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: TCP/IP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구성을 자세히 나열해준다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r>
              <a:rPr lang="en-US" altLang="ko-KR" sz="1400" b="1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br-lan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: bridge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lan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에 관련된 정보를 나타낸다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eth0 :  vlan0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나타내며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lan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port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에 대한 정보를 나타낸다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eth1 : vlan1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을 나타내며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wan port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에 대한 정보를 나타낸다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Io : Local Host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에 대한 정보를 나타낸다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wlan0 : wireless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lan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에 대한 정보를 나타낸다</a:t>
            </a:r>
            <a:r>
              <a:rPr lang="en-US" altLang="ko-KR" sz="1400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8596" y="5856008"/>
            <a:ext cx="8489950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3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3.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현재 시스템의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IP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같은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서브넷의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다른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IP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로 설정 후 확인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/>
        </p:nvSpPr>
        <p:spPr bwMode="auto">
          <a:xfrm>
            <a:off x="720688" y="1210817"/>
            <a:ext cx="7702624" cy="531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200" b="1" dirty="0" smtClean="0"/>
              <a:t>Link </a:t>
            </a:r>
            <a:r>
              <a:rPr lang="en-US" altLang="ko-KR" sz="1200" b="1" dirty="0" err="1" smtClean="0"/>
              <a:t>encap</a:t>
            </a:r>
            <a:r>
              <a:rPr lang="en-US" altLang="ko-KR" sz="1200" b="1" dirty="0" smtClean="0"/>
              <a:t> : </a:t>
            </a:r>
            <a:r>
              <a:rPr lang="ko-KR" altLang="en-US" sz="1200" dirty="0" smtClean="0"/>
              <a:t>장치에 사용중인 프로토콜을 나타낸다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b="1" dirty="0" err="1" smtClean="0"/>
              <a:t>Hwaddr</a:t>
            </a:r>
            <a:r>
              <a:rPr lang="en-US" altLang="ko-KR" sz="1200" b="1" dirty="0" smtClean="0"/>
              <a:t> : </a:t>
            </a:r>
            <a:r>
              <a:rPr lang="ko-KR" altLang="en-US" sz="1200" dirty="0" err="1" smtClean="0"/>
              <a:t>이더넷</a:t>
            </a:r>
            <a:r>
              <a:rPr lang="ko-KR" altLang="en-US" sz="1200" dirty="0" smtClean="0"/>
              <a:t> 카드에 있는 고유 하드웨어 주소이다</a:t>
            </a:r>
            <a:r>
              <a:rPr lang="en-US" altLang="ko-KR" sz="1200" dirty="0" smtClean="0"/>
              <a:t>. MAC address</a:t>
            </a:r>
            <a:r>
              <a:rPr lang="ko-KR" altLang="en-US" sz="1200" dirty="0" smtClean="0"/>
              <a:t>라고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err="1" smtClean="0"/>
              <a:t>Inet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addr</a:t>
            </a:r>
            <a:r>
              <a:rPr lang="en-US" altLang="ko-KR" sz="1200" b="1" dirty="0" smtClean="0"/>
              <a:t> : </a:t>
            </a:r>
            <a:r>
              <a:rPr lang="en-US" altLang="ko-KR" sz="1200" dirty="0" smtClean="0"/>
              <a:t>IP </a:t>
            </a:r>
            <a:r>
              <a:rPr lang="ko-KR" altLang="en-US" sz="1200" dirty="0" smtClean="0"/>
              <a:t>주소를 나타낸다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err="1" smtClean="0"/>
              <a:t>Bcast</a:t>
            </a:r>
            <a:r>
              <a:rPr lang="en-US" altLang="ko-KR" sz="1200" b="1" dirty="0" smtClean="0"/>
              <a:t> : </a:t>
            </a:r>
            <a:r>
              <a:rPr lang="ko-KR" altLang="en-US" sz="1200" dirty="0" err="1" smtClean="0"/>
              <a:t>브로드</a:t>
            </a:r>
            <a:r>
              <a:rPr lang="ko-KR" altLang="en-US" sz="1200" dirty="0" smtClean="0"/>
              <a:t> 캐스트 주소를 나타낸다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Mask : </a:t>
            </a:r>
            <a:r>
              <a:rPr lang="en-US" altLang="ko-KR" sz="1200" b="1" dirty="0" err="1" smtClean="0"/>
              <a:t>Netmask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값을 나타낸다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UP : </a:t>
            </a:r>
            <a:r>
              <a:rPr lang="ko-KR" altLang="en-US" sz="1200" dirty="0" smtClean="0"/>
              <a:t>인터페이스가 활성화되어 있음을 나타낸다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BROADCAST : </a:t>
            </a:r>
            <a:r>
              <a:rPr lang="ko-KR" altLang="en-US" sz="1200" dirty="0" err="1" smtClean="0"/>
              <a:t>브로드</a:t>
            </a:r>
            <a:r>
              <a:rPr lang="ko-KR" altLang="en-US" sz="1200" dirty="0" smtClean="0"/>
              <a:t> 캐스트를 사용한다는 것을 나타낸다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RUNNING :   </a:t>
            </a:r>
            <a:r>
              <a:rPr lang="ko-KR" altLang="en-US" sz="1200" dirty="0" smtClean="0"/>
              <a:t>동작 중임을 뜻한다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MULTICAST : </a:t>
            </a:r>
            <a:r>
              <a:rPr lang="ko-KR" altLang="en-US" sz="1200" b="1" dirty="0" smtClean="0"/>
              <a:t>멀티 캐스트를 사용한다는 것을 나타낸다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MTU : </a:t>
            </a:r>
            <a:r>
              <a:rPr lang="en-US" altLang="ko-KR" sz="1200" dirty="0" smtClean="0"/>
              <a:t>Maximum Transmission Unit </a:t>
            </a:r>
            <a:r>
              <a:rPr lang="ko-KR" altLang="en-US" sz="1200" dirty="0" smtClean="0"/>
              <a:t>의 약자로 한 번에 전송할 수 있는 최대 패킷의 크기를 말한다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Metric  : </a:t>
            </a:r>
            <a:r>
              <a:rPr lang="ko-KR" altLang="en-US" sz="1200" b="1" dirty="0" err="1" smtClean="0"/>
              <a:t>라우팅</a:t>
            </a:r>
            <a:r>
              <a:rPr lang="ko-KR" altLang="en-US" sz="1200" b="1" dirty="0" smtClean="0"/>
              <a:t> 할 때 참조되는 거리를 나타내며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로컬인 경우에는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이 된다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RX/TX :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받고 전송한 </a:t>
            </a:r>
            <a:r>
              <a:rPr lang="ko-KR" altLang="en-US" sz="1200" dirty="0" err="1" smtClean="0"/>
              <a:t>패킷에</a:t>
            </a:r>
            <a:r>
              <a:rPr lang="ko-KR" altLang="en-US" sz="1200" dirty="0" smtClean="0"/>
              <a:t> 대한 정보를 나타낸다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- packet : </a:t>
            </a:r>
            <a:r>
              <a:rPr lang="ko-KR" altLang="en-US" sz="1200" dirty="0" err="1" smtClean="0"/>
              <a:t>패킷의</a:t>
            </a:r>
            <a:r>
              <a:rPr lang="ko-KR" altLang="en-US" sz="1200" dirty="0" smtClean="0"/>
              <a:t> 총 수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- errors : </a:t>
            </a:r>
            <a:r>
              <a:rPr lang="ko-KR" altLang="en-US" sz="1200" dirty="0" smtClean="0"/>
              <a:t>에러가 발생한 </a:t>
            </a:r>
            <a:r>
              <a:rPr lang="ko-KR" altLang="en-US" sz="1200" dirty="0" err="1" smtClean="0"/>
              <a:t>패킷의</a:t>
            </a:r>
            <a:r>
              <a:rPr lang="ko-KR" altLang="en-US" sz="1200" dirty="0" smtClean="0"/>
              <a:t> 수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- dropped : </a:t>
            </a:r>
            <a:r>
              <a:rPr lang="ko-KR" altLang="en-US" sz="1200" dirty="0" smtClean="0"/>
              <a:t>버린 </a:t>
            </a:r>
            <a:r>
              <a:rPr lang="ko-KR" altLang="en-US" sz="1200" dirty="0" err="1" smtClean="0"/>
              <a:t>패킷의</a:t>
            </a:r>
            <a:r>
              <a:rPr lang="ko-KR" altLang="en-US" sz="1200" dirty="0" smtClean="0"/>
              <a:t> 수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- overruns : </a:t>
            </a:r>
            <a:r>
              <a:rPr lang="ko-KR" altLang="en-US" sz="1200" dirty="0" smtClean="0"/>
              <a:t>손실된 </a:t>
            </a:r>
            <a:r>
              <a:rPr lang="ko-KR" altLang="en-US" sz="1200" dirty="0" err="1" smtClean="0"/>
              <a:t>패킷의</a:t>
            </a:r>
            <a:r>
              <a:rPr lang="ko-KR" altLang="en-US" sz="1200" dirty="0" smtClean="0"/>
              <a:t> 수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- frame : </a:t>
            </a:r>
            <a:r>
              <a:rPr lang="ko-KR" altLang="en-US" sz="1200" dirty="0" smtClean="0"/>
              <a:t>받은 프레임의 정렬 에러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- carrier : </a:t>
            </a:r>
            <a:r>
              <a:rPr lang="ko-KR" altLang="en-US" sz="1200" dirty="0" smtClean="0"/>
              <a:t>보내기 전 </a:t>
            </a:r>
            <a:r>
              <a:rPr lang="ko-KR" altLang="en-US" sz="1200" dirty="0" err="1" smtClean="0"/>
              <a:t>모니터링한</a:t>
            </a:r>
            <a:r>
              <a:rPr lang="ko-KR" altLang="en-US" sz="1200" dirty="0" smtClean="0"/>
              <a:t> 결과 다른 유저가 </a:t>
            </a:r>
            <a:r>
              <a:rPr lang="ko-KR" altLang="en-US" sz="1200" dirty="0" err="1" smtClean="0"/>
              <a:t>패킷을</a:t>
            </a:r>
            <a:r>
              <a:rPr lang="ko-KR" altLang="en-US" sz="1200" dirty="0" smtClean="0"/>
              <a:t> 보내고 있음을 알린다</a:t>
            </a:r>
            <a:r>
              <a:rPr lang="en-US" altLang="ko-K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 smtClean="0"/>
              <a:t>collisions  : </a:t>
            </a:r>
            <a:r>
              <a:rPr lang="ko-KR" altLang="en-US" sz="1200" dirty="0" smtClean="0"/>
              <a:t>충돌이 발생한 </a:t>
            </a:r>
            <a:r>
              <a:rPr lang="ko-KR" altLang="en-US" sz="1200" dirty="0" err="1" smtClean="0"/>
              <a:t>패킷의</a:t>
            </a:r>
            <a:r>
              <a:rPr lang="ko-KR" altLang="en-US" sz="1200" dirty="0" smtClean="0"/>
              <a:t> 수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b="1" dirty="0" err="1" smtClean="0"/>
              <a:t>txqueulen</a:t>
            </a:r>
            <a:r>
              <a:rPr lang="en-US" altLang="ko-KR" sz="1200" b="1" dirty="0" smtClean="0"/>
              <a:t> : </a:t>
            </a:r>
            <a:r>
              <a:rPr lang="ko-KR" altLang="en-US" sz="1200" dirty="0" smtClean="0"/>
              <a:t>소프트웨어 버퍼의 크기를 나타낸다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단위는 </a:t>
            </a:r>
            <a:r>
              <a:rPr lang="ko-KR" altLang="en-US" sz="1200" dirty="0" err="1" smtClean="0"/>
              <a:t>패킷이다</a:t>
            </a:r>
            <a:r>
              <a:rPr lang="en-US" altLang="ko-KR" sz="1200" dirty="0" smtClean="0"/>
              <a:t>.</a:t>
            </a:r>
            <a:endParaRPr lang="en-US" altLang="ko-KR" sz="1200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b="1" dirty="0" smtClean="0"/>
              <a:t>Interrupt : </a:t>
            </a:r>
            <a:r>
              <a:rPr lang="en-US" altLang="ko-KR" sz="1200" dirty="0" smtClean="0"/>
              <a:t>Ethernet </a:t>
            </a:r>
            <a:r>
              <a:rPr lang="ko-KR" altLang="en-US" sz="1200" dirty="0" smtClean="0"/>
              <a:t>카드가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현재 사용중인 </a:t>
            </a:r>
            <a:r>
              <a:rPr lang="en-US" altLang="ko-KR" sz="1200" dirty="0" smtClean="0"/>
              <a:t>IRQ</a:t>
            </a:r>
            <a:endParaRPr lang="en-US" altLang="ko-KR" sz="1200" b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428736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nslookup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DNS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서버에 사용자가 원하는 호스트 이름을 입력하면 그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IP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주소를 알려주는 명령어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도메인 이름과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IP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주소를 확인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nslookup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[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호스트 이름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실습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4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  <a:hlinkClick r:id="rId2"/>
              </a:rPr>
              <a:t>4. DNS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  <a:hlinkClick r:id="rId2"/>
              </a:rPr>
              <a:t>서버에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  <a:hlinkClick r:id="rId2"/>
              </a:rPr>
              <a:t>www.google.com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IP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검색 요청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428736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실습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4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4. DNS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서버에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  <a:hlinkClick r:id="rId2"/>
              </a:rPr>
              <a:t>www.google.com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IP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검색 요청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714620"/>
            <a:ext cx="3690944" cy="297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ping 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다른 호스트에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IP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데이터그램이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도착할 수 있는지를 검사하는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ping [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ip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 예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 ping 192.168.11.1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  <a:hlinkClick r:id="rId2"/>
              </a:rPr>
              <a:t>www.google.com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에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IP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데이터그램이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도착할 수 있는지 검사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  <a:hlinkClick r:id="rId2"/>
              </a:rPr>
              <a:t>www.google.com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에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IP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데이터그램이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도착할 수 있는지 검사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643182"/>
            <a:ext cx="4257685" cy="344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traceroute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원격 시스템까지의 경로를 출력하는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traceroute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[option] [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remote_system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 예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traceroute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74.125.128.99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Sudo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apt-get install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traceroute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사용하는 시스템으로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부터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Google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도메인까지의 경로를 확인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5.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사용하는 시스템으로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부터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Google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도메인까지의 경로를 확인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643182"/>
            <a:ext cx="4365026" cy="352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280400" cy="706438"/>
          </a:xfrm>
        </p:spPr>
        <p:txBody>
          <a:bodyPr/>
          <a:lstStyle/>
          <a:p>
            <a:pPr eaLnBrk="1" hangingPunct="1"/>
            <a:r>
              <a:rPr lang="ko-KR" altLang="en-US" sz="4000" b="1" dirty="0" smtClean="0"/>
              <a:t>명령어 리스트 목록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93DCC-3B70-4043-82F6-8B3B542745B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>
          <a:xfrm>
            <a:off x="699280" y="1350573"/>
            <a:ext cx="2658274" cy="4248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adduser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smtClean="0"/>
              <a:t>find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df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smtClean="0"/>
              <a:t>source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uname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ps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smtClean="0"/>
              <a:t>kill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err="1" smtClean="0"/>
              <a:t>dmesg</a:t>
            </a:r>
            <a:endParaRPr lang="en-US" altLang="ko-KR" sz="2400" b="1" dirty="0" smtClean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b="1" dirty="0" smtClean="0"/>
              <a:t>mount, </a:t>
            </a:r>
            <a:r>
              <a:rPr lang="en-US" altLang="ko-KR" sz="2400" b="1" dirty="0" err="1" smtClean="0"/>
              <a:t>umount</a:t>
            </a:r>
            <a:endParaRPr lang="en-US" altLang="ko-KR" sz="2400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sz="2400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sz="2400" b="1" dirty="0" smtClean="0"/>
          </a:p>
          <a:p>
            <a:pPr eaLnBrk="1" hangingPunct="1">
              <a:lnSpc>
                <a:spcPct val="120000"/>
              </a:lnSpc>
            </a:pPr>
            <a:endParaRPr lang="en-US" altLang="ko-KR" sz="2400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640926" y="1259277"/>
            <a:ext cx="2160588" cy="424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ifconfig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b="1" dirty="0" err="1" smtClean="0"/>
              <a:t>nslookup</a:t>
            </a:r>
            <a:endParaRPr lang="en-US" altLang="ko-KR" sz="24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ping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b="1" dirty="0" err="1" smtClean="0"/>
              <a:t>traceroute</a:t>
            </a:r>
            <a:endParaRPr lang="en-US" altLang="ko-KR" sz="24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netstat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b="1" dirty="0" err="1" smtClean="0"/>
              <a:t>arp</a:t>
            </a:r>
            <a:endParaRPr lang="en-US" altLang="ko-KR" sz="2400" b="1" dirty="0" smtClean="0"/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route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284132" y="1333126"/>
            <a:ext cx="2160588" cy="424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400" b="1" dirty="0" smtClean="0"/>
              <a:t>vi </a:t>
            </a: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설정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400" b="1" dirty="0" smtClean="0"/>
              <a:t>단축키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netstat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시스템의 네트워크 상태를 알려주는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/>
              <a:t>netstat</a:t>
            </a:r>
            <a:r>
              <a:rPr lang="en-US" altLang="ko-KR" dirty="0" smtClean="0"/>
              <a:t> [option]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netstat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현재 시스템의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연결 확인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현재 시스템의 </a:t>
            </a:r>
            <a:r>
              <a:rPr lang="en-US" altLang="ko-KR" dirty="0" smtClean="0"/>
              <a:t>UDP </a:t>
            </a:r>
            <a:r>
              <a:rPr lang="ko-KR" altLang="en-US" dirty="0" smtClean="0"/>
              <a:t>연결 확인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현재 시스템의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연결 확인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현재 시스템의 </a:t>
            </a:r>
            <a:r>
              <a:rPr lang="en-US" altLang="ko-KR" dirty="0" smtClean="0"/>
              <a:t>UDP </a:t>
            </a:r>
            <a:r>
              <a:rPr lang="ko-KR" altLang="en-US" dirty="0" smtClean="0"/>
              <a:t>연결 확인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43108" y="2857496"/>
            <a:ext cx="4572032" cy="3697040"/>
            <a:chOff x="2143108" y="2857496"/>
            <a:chExt cx="4572032" cy="3697040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3108" y="2857496"/>
              <a:ext cx="4572032" cy="369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6286520"/>
              <a:ext cx="238125" cy="10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arp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동일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lan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상에 위치한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peer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시스템들의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mac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주소를 출력하는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/>
              <a:t>arp</a:t>
            </a:r>
            <a:r>
              <a:rPr lang="en-US" altLang="ko-KR" dirty="0" smtClean="0"/>
              <a:t> [option]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 예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ARP -a [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inet_addr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 [-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if_addr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 [-v]</a:t>
            </a: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	[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inet_addr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 :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인터넷 주소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	[-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if_addr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 :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if_addr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로 지정한 네트워크 인터페이스에 대한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ARP 	          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항목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	[-v] :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세부 정보 표시 모드로 출력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9" name="Picture 2" descr="C:\Users\user\Desktop\arp openw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4572008"/>
            <a:ext cx="4352617" cy="1643074"/>
          </a:xfrm>
          <a:prstGeom prst="rect">
            <a:avLst/>
          </a:prstGeom>
          <a:noFill/>
        </p:spPr>
      </p:pic>
      <p:sp>
        <p:nvSpPr>
          <p:cNvPr id="10" name="내용 개체 틀 2"/>
          <p:cNvSpPr>
            <a:spLocks noGrp="1"/>
          </p:cNvSpPr>
          <p:nvPr/>
        </p:nvSpPr>
        <p:spPr bwMode="auto">
          <a:xfrm>
            <a:off x="428596" y="4600796"/>
            <a:ext cx="4214842" cy="19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100" b="1" dirty="0" smtClean="0"/>
              <a:t>IP address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요청된 </a:t>
            </a:r>
            <a:r>
              <a:rPr lang="en-US" altLang="ko-KR" sz="1100" dirty="0" smtClean="0"/>
              <a:t>IP </a:t>
            </a:r>
            <a:r>
              <a:rPr lang="ko-KR" altLang="en-US" sz="1100" dirty="0" smtClean="0"/>
              <a:t>주소를 나타낸다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 smtClean="0"/>
              <a:t>HW type </a:t>
            </a:r>
            <a:r>
              <a:rPr lang="en-US" altLang="ko-KR" sz="1100" dirty="0" smtClean="0"/>
              <a:t>: MAC </a:t>
            </a:r>
            <a:r>
              <a:rPr lang="ko-KR" altLang="en-US" sz="1100" dirty="0" smtClean="0"/>
              <a:t>종류에 따른 상이한  하드웨어 주소 형식을 식별하기 위한 </a:t>
            </a:r>
            <a:r>
              <a:rPr lang="en-US" altLang="ko-KR" sz="1100" dirty="0" smtClean="0"/>
              <a:t>type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 smtClean="0"/>
              <a:t>Flags</a:t>
            </a:r>
            <a:r>
              <a:rPr lang="en-US" altLang="ko-KR" sz="1100" dirty="0" smtClean="0"/>
              <a:t> : ARP </a:t>
            </a:r>
            <a:r>
              <a:rPr lang="ko-KR" altLang="en-US" sz="1100" dirty="0" smtClean="0"/>
              <a:t>항목의 상태를 나타낸다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 smtClean="0"/>
              <a:t>HW address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장치 주소를 나타내며</a:t>
            </a:r>
            <a:r>
              <a:rPr lang="en-US" altLang="ko-KR" sz="1100" dirty="0" smtClean="0"/>
              <a:t>, MAC </a:t>
            </a:r>
            <a:r>
              <a:rPr lang="ko-KR" altLang="en-US" sz="1100" dirty="0" smtClean="0"/>
              <a:t>주소라고 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 smtClean="0"/>
              <a:t>Mask</a:t>
            </a:r>
            <a:r>
              <a:rPr lang="en-US" altLang="ko-KR" sz="1100" dirty="0" smtClean="0"/>
              <a:t> : </a:t>
            </a:r>
            <a:r>
              <a:rPr lang="ko-KR" altLang="en-US" sz="1100" dirty="0" smtClean="0"/>
              <a:t>적용된 </a:t>
            </a:r>
            <a:r>
              <a:rPr lang="en-US" altLang="ko-KR" sz="1100" dirty="0" err="1" smtClean="0"/>
              <a:t>Netmask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값을 나타낸다</a:t>
            </a:r>
            <a:r>
              <a:rPr lang="en-US" altLang="ko-KR" sz="1100" dirty="0" smtClean="0"/>
              <a:t>.	</a:t>
            </a:r>
          </a:p>
          <a:p>
            <a:r>
              <a:rPr lang="en-US" altLang="ko-KR" sz="1100" b="1" dirty="0" smtClean="0"/>
              <a:t>Device</a:t>
            </a:r>
            <a:r>
              <a:rPr lang="en-US" altLang="ko-KR" sz="1100" dirty="0" smtClean="0"/>
              <a:t> : </a:t>
            </a:r>
            <a:r>
              <a:rPr lang="ko-KR" altLang="en-US" sz="1100" dirty="0" smtClean="0"/>
              <a:t>네트워크 장치를 나타낸다</a:t>
            </a:r>
            <a:r>
              <a:rPr lang="en-US" altLang="ko-KR" sz="1100" dirty="0" smtClean="0"/>
              <a:t>.(</a:t>
            </a:r>
            <a:r>
              <a:rPr lang="ko-KR" altLang="en-US" sz="1100" dirty="0" smtClean="0"/>
              <a:t>인터페이스</a:t>
            </a:r>
            <a:r>
              <a:rPr lang="en-US" altLang="ko-KR" sz="1100" dirty="0" smtClean="0"/>
              <a:t>)</a:t>
            </a:r>
            <a:endParaRPr lang="ko-KR" altLang="en-US" sz="11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route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시스템의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routing table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을 보여주는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/>
              <a:t>route [option]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/>
              <a:t>route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986330"/>
            <a:ext cx="4214842" cy="338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unix</a:t>
            </a: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시스템에서 오래된 </a:t>
            </a: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text editor</a:t>
            </a:r>
            <a:r>
              <a:rPr lang="ko-KR" altLang="en-US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이다</a:t>
            </a: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발전된 형태로 </a:t>
            </a: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vim, </a:t>
            </a:r>
            <a:r>
              <a:rPr lang="en-US" altLang="ko-KR" b="1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emacs</a:t>
            </a: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등이 있다</a:t>
            </a: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세가지 모드에서 동작한다</a:t>
            </a:r>
            <a:r>
              <a:rPr lang="en-US" altLang="ko-KR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commamd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: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타이핑된 출력물 사이에서 수정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복사할 수 있는 모드이다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 input :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실제 출력을 타이핑하는 모드이다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 edit :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추가적인 명령을 실행 시키는 모드이다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 변경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commamd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-&gt; input : ‘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’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혹은 ‘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a’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누른다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 input -&gt;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commamd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: ‘esc’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누른다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commamd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-&gt; edit : ‘:’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을 누른다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 edit -&gt;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commamd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: ‘esc’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누른다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 edit -&gt; input :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불가능</a:t>
            </a:r>
          </a:p>
          <a:p>
            <a:pPr marL="800100" lvl="1" indent="-34290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-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input -&gt; edit :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불가능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vi(text editor)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77578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시작화면 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명령 창에서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$&gt; vi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file_name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을 치면 프로그램이 실행된다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초기 모드는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command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모드이다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  <a:endParaRPr lang="en-US" altLang="ko-KR" sz="48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 -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시작화면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928935"/>
            <a:ext cx="406555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016496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Insert mode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Command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모드에서 ‘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’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누르면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insert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모드로 들어가며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이후 누르는 키는 화면에 나타난다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  <a:endParaRPr lang="en-US" altLang="ko-KR" sz="88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 - insert mode 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000372"/>
            <a:ext cx="4033846" cy="327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500298" y="6072206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66255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command mode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Insert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모드에서 ‘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Esc’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키를 누르면 다시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command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모드로 돌아가며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command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모드에서 글자의 수정 및 삭제가 가능해 진다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(insert mode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에서도 수정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삭제가 가능하지만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command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모드에서 더욱 다양한 기능이 지원된다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.)</a:t>
            </a:r>
            <a:endParaRPr lang="en-US" altLang="ko-KR" sz="96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 - command mode 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286124"/>
            <a:ext cx="4143404" cy="336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56360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edit mode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Command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모드에서 ‘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:’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누르면 하단에 ‘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:’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이 표시되며 뒤에 추가적인 명령어를 입력 함으로써 문단 찾기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행 라인 이동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새파일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열기 등이 가능한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edit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모드로 들어간다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  <a:endParaRPr lang="en-US" altLang="ko-KR" sz="173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 - edit mode 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071810"/>
            <a:ext cx="4214842" cy="340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517882" y="6260144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29705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hello.txt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작성 예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1: shell prompt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상에서 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vim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을 동작시킨다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/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	$~&gt; vi hello.txt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2 : insert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모드로 들어간다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/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	 ‘I’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누르면 하단에 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&lt;INSERT(</a:t>
            </a:r>
            <a:r>
              <a:rPr lang="ko-KR" altLang="en-US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끼워넣기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)&gt;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라는 구문이 표시된다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3 : Text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친다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/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	 “</a:t>
            </a:r>
            <a:r>
              <a:rPr lang="en-US" altLang="ko-KR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helloworld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”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이라고 입력한다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4: command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모드로 나간다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/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	 “Esc”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누르면 하단에 그림과 같은 “파일명” “</a:t>
            </a:r>
            <a:r>
              <a:rPr lang="ko-KR" altLang="en-US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라인수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” “글자수”가 표시된다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5: edit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모드로 들어간다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/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	 ‘ : ’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키를 누르면 하단에 “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:”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이 표시되면서 다음에 누르는 키는 하단에 나타난다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6: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저장하고 종료한다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/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	 ‘</a:t>
            </a:r>
            <a:r>
              <a:rPr lang="en-US" altLang="ko-KR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wq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’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누르고 </a:t>
            </a:r>
            <a:r>
              <a:rPr lang="ko-KR" altLang="en-US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엔터키를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친다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  <a:endParaRPr lang="en-US" altLang="ko-KR" sz="181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사용 예 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- hello.txt 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97680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357298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adduser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리눅스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사용자 계정 추가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adduser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[user name]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 예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sudo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adduser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system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find</a:t>
            </a: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사용자 파일 검색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/>
              <a:t>find [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] [Option] [</a:t>
            </a:r>
            <a:r>
              <a:rPr lang="en-US" altLang="ko-KR" dirty="0" err="1" smtClean="0"/>
              <a:t>file_name</a:t>
            </a:r>
            <a:r>
              <a:rPr lang="en-US" altLang="ko-KR" dirty="0" smtClean="0"/>
              <a:t>/directory]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) find . -name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1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사용자 계정 추가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  (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adduser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[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]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파일 검색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vi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설정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vi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설정 변경을 통해 보다 사용자에게 편리한 환경을 구축할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1. # vi .</a:t>
            </a:r>
            <a:r>
              <a:rPr lang="en-US" altLang="ko-KR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exrc</a:t>
            </a:r>
            <a:endParaRPr lang="en-US" altLang="ko-KR" sz="1400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2.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설정</a:t>
            </a:r>
            <a:endParaRPr lang="en-US" altLang="ko-KR" sz="1400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3.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저장 후 적용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(source .</a:t>
            </a:r>
            <a:r>
              <a:rPr lang="en-US" altLang="ko-KR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exrc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endParaRPr lang="en-US" altLang="ko-KR" sz="181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 -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설정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6146" name="Picture 2" descr="http://cfile29.uf.tistory.com/original/160D4B384F49E95E1BD2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143248"/>
            <a:ext cx="5072098" cy="3255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80209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428736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vi -R [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파일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]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지정한 파일을 읽기 전용으로 불러들인다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:</a:t>
            </a:r>
            <a:r>
              <a:rPr lang="en-US" altLang="ko-KR" b="1" dirty="0" err="1" smtClean="0">
                <a:latin typeface="굴림체" pitchFamily="49" charset="-127"/>
                <a:ea typeface="굴림체" pitchFamily="49" charset="-127"/>
              </a:rPr>
              <a:t>wq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작성한 글을 저장하고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vi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를 종료한다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:q!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작성한 글을 저장하지 않고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vi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를 종료한다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:w!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읽기 전용으로 열었을 경우에 강제로 저장한다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0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현재 줄의 맨 앞으로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$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현재 줄의 맨 뒤로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(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앞의 문장 처음으로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)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뒤 문장 처음으로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{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앞 문단의 처음으로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}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</a:t>
            </a:r>
            <a:r>
              <a:rPr lang="ko-KR" altLang="en-US" b="1" dirty="0" err="1" smtClean="0">
                <a:latin typeface="굴림체" pitchFamily="49" charset="-127"/>
                <a:ea typeface="굴림체" pitchFamily="49" charset="-127"/>
              </a:rPr>
              <a:t>뒷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 문단의 처음으로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&lt;Ctrl&gt; + F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한 화면 아래로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&lt;Ctrl&gt; + B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한 화면 위로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&lt;Ctrl&gt; + D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반 화면 아래로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&lt;Ctrl&gt; + U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커서를 반 화면 위로 이동한다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R 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현재 커서가 있는 곳에서부터 </a:t>
            </a:r>
            <a:r>
              <a:rPr lang="ko-KR" altLang="en-US" b="1" dirty="0" err="1" smtClean="0">
                <a:latin typeface="굴림체" pitchFamily="49" charset="-127"/>
                <a:ea typeface="굴림체" pitchFamily="49" charset="-127"/>
              </a:rPr>
              <a:t>겹쳐쓰기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덮어쓰기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로 입력한다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err="1" smtClean="0">
                <a:latin typeface="굴림체" pitchFamily="49" charset="-127"/>
                <a:ea typeface="굴림체" pitchFamily="49" charset="-127"/>
              </a:rPr>
              <a:t>dd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커서가 위치한 줄 전체를 삭제한다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err="1" smtClean="0">
                <a:latin typeface="굴림체" pitchFamily="49" charset="-127"/>
                <a:ea typeface="굴림체" pitchFamily="49" charset="-127"/>
              </a:rPr>
              <a:t>dG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커서가 위치한 곳에서부터 파일의 끝까지 삭제한다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ko-KR" altLang="en-US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ko-KR" altLang="en-US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단축키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29856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428736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/[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단어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]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현재 커서 위치에서 아래로 지정한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단어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를 찾는다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?[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단어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]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현재 커서 위치에서 위로 지정한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단어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를 찾는다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/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전에 검색했던 단어를 아래로 반복해서 찾는다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?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전에 검색했던 단어를 위로 반복해서 찾는다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vi -r : 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되살릴 수 있는 모든 파일 이름을 보여준다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vi -r [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파일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] : vi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를 시작하여 지정한 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파일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b="1" dirty="0" smtClean="0">
                <a:latin typeface="굴림체" pitchFamily="49" charset="-127"/>
                <a:ea typeface="굴림체" pitchFamily="49" charset="-127"/>
              </a:rPr>
              <a:t>을 되살린다</a:t>
            </a:r>
            <a:r>
              <a:rPr lang="en-US" altLang="ko-KR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altLang="ko-KR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vi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단축키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75449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340768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smtClean="0">
                <a:latin typeface="굴림체" pitchFamily="49" charset="-127"/>
                <a:ea typeface="굴림체" pitchFamily="49" charset="-127"/>
              </a:rPr>
              <a:t>ctags </a:t>
            </a: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사용자 정의 함수가 나왔을때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함수가 정의되어 있는 쏘스파일로 바로 점프할수 있으며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또한 바로 원래의 쏘스파일로 되돌아올수 있다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이렇게 함으로써 쏘스분석에 드는 시간을 상당히 줄일수 있다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 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1. 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# sudo apt-get install ctags</a:t>
            </a:r>
            <a:endParaRPr lang="en-US" altLang="ko-KR" sz="1400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2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분석하고자 하는 소스가 있는 디렉토리에서 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ctags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명령을 실행 </a:t>
            </a: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3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현재 디렉토리 뿐만 아니라 모든 하위디렉토리에 대해서 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tags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정보를 작성하고자 한다면 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"-R"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옵션을 사용</a:t>
            </a: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1200150" lvl="2" indent="-285750">
              <a:buFont typeface="Wingdings" pitchFamily="2" charset="2"/>
              <a:buChar char="v"/>
            </a:pP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#ctags –R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81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mtClean="0">
                <a:latin typeface="+mj-lt"/>
                <a:ea typeface="+mj-ea"/>
                <a:cs typeface="+mj-cs"/>
              </a:rPr>
              <a:t>ctags 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-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설정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995318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026" name="Picture 2" descr="D:\grade5\sharedfolder\330source\K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35920"/>
            <a:ext cx="5257800" cy="1390650"/>
          </a:xfrm>
          <a:prstGeom prst="rect">
            <a:avLst/>
          </a:prstGeom>
          <a:noFill/>
        </p:spPr>
      </p:pic>
      <p:pic>
        <p:nvPicPr>
          <p:cNvPr id="1027" name="Picture 3" descr="D:\grade5\sharedfolder\330source\K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963378"/>
            <a:ext cx="5382170" cy="153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11829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smtClean="0">
                <a:latin typeface="굴림체" pitchFamily="49" charset="-127"/>
                <a:ea typeface="굴림체" pitchFamily="49" charset="-127"/>
              </a:rPr>
              <a:t>alias</a:t>
            </a: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유저 개인의 명령어를 만들기 위해서 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alias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만들어서 사용</a:t>
            </a: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1. # vi ~/.bashrc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실행</a:t>
            </a: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140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2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설정</a:t>
            </a:r>
            <a:endParaRPr lang="en-US" altLang="ko-KR" sz="1400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Step 3. 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저장 후 적용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</a:t>
            </a:r>
            <a:r>
              <a:rPr lang="en-US" altLang="ko-KR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source .bashrc)</a:t>
            </a:r>
            <a:r>
              <a:rPr lang="ko-KR" altLang="en-US" sz="140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endParaRPr lang="en-US" altLang="ko-KR" sz="181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alias -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설정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2050" name="Picture 2" descr="C:\Users\KHN\Desktop\222222222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636912"/>
            <a:ext cx="4203700" cy="140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95990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556593"/>
            <a:ext cx="7381875" cy="5184775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gcc (GNU C Compiler)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무료 배포가 원칙인 리눅스에서 일반적으로 사용하는 공개판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컴파일러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리눅스를 설치할 때 같이 설치할 수 있다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설치 확인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셸 프롬프트 상태에서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gcc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를 실행해본다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 lvl="1" eaLnBrk="1" hangingPunct="1"/>
            <a:endParaRPr lang="en-US" altLang="ko-KR" smtClean="0"/>
          </a:p>
          <a:p>
            <a:pPr lvl="2" indent="0" eaLnBrk="1" hangingPunct="1"/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gcc: no input files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라는 메시지가 출력되면 설치되어 있다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14339" name="Picture 4" descr="UNI44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4296618"/>
            <a:ext cx="47625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39750" y="1196231"/>
            <a:ext cx="8064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컴파일하기</a:t>
            </a:r>
          </a:p>
        </p:txBody>
      </p:sp>
      <p:pic>
        <p:nvPicPr>
          <p:cNvPr id="14341" name="Picture 7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772493"/>
            <a:ext cx="176213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8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140918"/>
            <a:ext cx="176213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err="1" smtClean="0">
                <a:latin typeface="+mj-lt"/>
                <a:ea typeface="+mj-ea"/>
                <a:cs typeface="+mj-cs"/>
              </a:rPr>
              <a:t>Gcc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소개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559073"/>
            <a:ext cx="7742237" cy="4894263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$ gcc  [options]  source_files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options</a:t>
            </a:r>
          </a:p>
          <a:p>
            <a:pPr lvl="2" indent="0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-o </a:t>
            </a:r>
            <a:r>
              <a:rPr lang="en-US" altLang="ko-KR" sz="1400" i="1" smtClean="0">
                <a:latin typeface="HY견고딕" pitchFamily="18" charset="-127"/>
                <a:ea typeface="HY견고딕" pitchFamily="18" charset="-127"/>
              </a:rPr>
              <a:t>output_filename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실행파일을 만들 경우 실행 파일의 이름을 지정한다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 indent="0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-c :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지정한 소스코드의 목적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(object)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파일을 만든다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source_files</a:t>
            </a:r>
          </a:p>
          <a:p>
            <a:pPr lvl="2" indent="0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.c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를 확장자로 가지는 소스 코드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사용 예</a:t>
            </a:r>
          </a:p>
          <a:p>
            <a:pPr lvl="2" indent="0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$ gcc hello.c</a:t>
            </a:r>
          </a:p>
          <a:p>
            <a:pPr lvl="2" indent="0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$ gcc </a:t>
            </a:r>
            <a:r>
              <a:rPr lang="en-US" altLang="ko-KR" sz="1400" smtClean="0">
                <a:latin typeface="Arial" pitchFamily="34" charset="0"/>
                <a:ea typeface="HY견고딕" pitchFamily="18" charset="-127"/>
              </a:rPr>
              <a:t>–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o hello hello.c</a:t>
            </a:r>
          </a:p>
          <a:p>
            <a:pPr marL="0" indent="0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724525" y="4583261"/>
            <a:ext cx="2641600" cy="931862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$ man gcc </a:t>
            </a:r>
            <a:r>
              <a:rPr lang="ko-KR" altLang="en-US"/>
              <a:t>를 실행하여</a:t>
            </a:r>
          </a:p>
          <a:p>
            <a:r>
              <a:rPr lang="en-US" altLang="ko-KR"/>
              <a:t>gcc</a:t>
            </a:r>
            <a:r>
              <a:rPr lang="ko-KR" altLang="en-US"/>
              <a:t>의 자세한 사용법을</a:t>
            </a:r>
          </a:p>
          <a:p>
            <a:r>
              <a:rPr lang="ko-KR" altLang="en-US"/>
              <a:t>확인할 수 있다</a:t>
            </a:r>
            <a:r>
              <a:rPr lang="en-US" altLang="ko-KR"/>
              <a:t>.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539750" y="1198711"/>
            <a:ext cx="8064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gcc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사용하기</a:t>
            </a:r>
          </a:p>
        </p:txBody>
      </p:sp>
      <p:pic>
        <p:nvPicPr>
          <p:cNvPr id="15365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703536"/>
            <a:ext cx="176213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err="1" smtClean="0">
                <a:latin typeface="+mj-lt"/>
                <a:ea typeface="+mj-ea"/>
                <a:cs typeface="+mj-cs"/>
              </a:rPr>
              <a:t>Gcc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사용법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755650" y="3006303"/>
            <a:ext cx="7515225" cy="2030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gcc hello.c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ls -l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-rwxr-xr-x    1 kimyh    graduate    13508 Nov 18 15:05 a.out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-rw-r--r--    1 kimyh    graduate       58 Nov 18 15:04 hello.c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./a.out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hello world!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835150" y="1941091"/>
            <a:ext cx="3938588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accent2"/>
                </a:solidFill>
              </a:rPr>
              <a:t>hello.c</a:t>
            </a:r>
            <a:r>
              <a:rPr lang="ko-KR" altLang="en-US" sz="1600" b="1">
                <a:solidFill>
                  <a:schemeClr val="accent2"/>
                </a:solidFill>
              </a:rPr>
              <a:t>를 컴파일하여 실행 파일을 만든다</a:t>
            </a:r>
            <a:r>
              <a:rPr lang="en-US" altLang="ko-KR" sz="16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3419475" y="2588791"/>
            <a:ext cx="3468688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accent2"/>
                </a:solidFill>
              </a:rPr>
              <a:t>ls </a:t>
            </a:r>
            <a:r>
              <a:rPr lang="ko-KR" altLang="en-US" sz="1600" b="1">
                <a:solidFill>
                  <a:schemeClr val="accent2"/>
                </a:solidFill>
              </a:rPr>
              <a:t>명령으로 생성된 파일을 확인한다</a:t>
            </a:r>
            <a:r>
              <a:rPr lang="en-US" altLang="ko-KR" sz="16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83038" y="5176416"/>
            <a:ext cx="4333875" cy="5810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accent2"/>
                </a:solidFill>
              </a:rPr>
              <a:t>gcc</a:t>
            </a:r>
            <a:r>
              <a:rPr lang="ko-KR" altLang="en-US" sz="1600" b="1">
                <a:solidFill>
                  <a:schemeClr val="accent2"/>
                </a:solidFill>
              </a:rPr>
              <a:t>를 실행할 때 출력 파일의 이름을 지정하지</a:t>
            </a:r>
            <a:br>
              <a:rPr lang="ko-KR" altLang="en-US" sz="1600" b="1">
                <a:solidFill>
                  <a:schemeClr val="accent2"/>
                </a:solidFill>
              </a:rPr>
            </a:br>
            <a:r>
              <a:rPr lang="ko-KR" altLang="en-US" sz="1600" b="1">
                <a:solidFill>
                  <a:schemeClr val="accent2"/>
                </a:solidFill>
              </a:rPr>
              <a:t>않았기 때문에 실행 파일의 이름이 </a:t>
            </a:r>
            <a:r>
              <a:rPr lang="en-US" altLang="ko-KR" sz="1600" b="1">
                <a:solidFill>
                  <a:schemeClr val="accent2"/>
                </a:solidFill>
              </a:rPr>
              <a:t>a.out</a:t>
            </a:r>
            <a:r>
              <a:rPr lang="ko-KR" altLang="en-US" sz="1600" b="1">
                <a:solidFill>
                  <a:schemeClr val="accent2"/>
                </a:solidFill>
              </a:rPr>
              <a:t>이다</a:t>
            </a:r>
            <a:r>
              <a:rPr lang="en-US" altLang="ko-KR" sz="16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1116013" y="6044778"/>
            <a:ext cx="3328987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accent2"/>
                </a:solidFill>
              </a:rPr>
              <a:t>a.out</a:t>
            </a:r>
            <a:r>
              <a:rPr lang="ko-KR" altLang="en-US" sz="1600" b="1">
                <a:solidFill>
                  <a:schemeClr val="accent2"/>
                </a:solidFill>
              </a:rPr>
              <a:t>을 실행하고 결과를 확인한다</a:t>
            </a:r>
            <a:r>
              <a:rPr lang="en-US" altLang="ko-KR" sz="16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 flipH="1">
            <a:off x="2051050" y="2299866"/>
            <a:ext cx="504825" cy="792162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 flipH="1">
            <a:off x="1835150" y="2949153"/>
            <a:ext cx="2089150" cy="576263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 flipV="1">
            <a:off x="6516688" y="3884191"/>
            <a:ext cx="719137" cy="1296987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 flipH="1" flipV="1">
            <a:off x="1619250" y="4749378"/>
            <a:ext cx="73025" cy="1295400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Rectangle 14"/>
          <p:cNvSpPr>
            <a:spLocks noChangeArrowheads="1"/>
          </p:cNvSpPr>
          <p:nvPr/>
        </p:nvSpPr>
        <p:spPr bwMode="auto">
          <a:xfrm>
            <a:off x="539750" y="1220366"/>
            <a:ext cx="8064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gcc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사용 예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err="1" smtClean="0">
                <a:latin typeface="+mj-lt"/>
                <a:ea typeface="+mj-ea"/>
                <a:cs typeface="+mj-cs"/>
              </a:rPr>
              <a:t>Gcc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사용법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18369"/>
            <a:ext cx="7129463" cy="792163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소스 코드를 컴파일할 때 오류가 있을 경우 </a:t>
            </a:r>
            <a:r>
              <a:rPr lang="en-US" altLang="ko-KR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gcc</a:t>
            </a:r>
            <a:r>
              <a:rPr lang="ko-KR" altLang="en-US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오류 메시지를 출력한다</a:t>
            </a:r>
            <a:r>
              <a:rPr lang="en-US" altLang="ko-KR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오류가 발생하면 소스 코드를 수정하고 다시 컴파일한다</a:t>
            </a:r>
            <a:r>
              <a:rPr lang="en-US" altLang="ko-KR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71550" y="2454994"/>
            <a:ext cx="7129463" cy="4070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cat hello.c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#include &lt;stdio.h&gt;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>
                <a:latin typeface="굴림체" pitchFamily="49" charset="-127"/>
                <a:ea typeface="굴림체" pitchFamily="49" charset="-127"/>
              </a:rPr>
            </a:br>
            <a:endParaRPr lang="en-US" altLang="ko-KR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main()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        printf("hello world!\n")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}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gcc -o hello hello.c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hello.c: In function `main':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hello.c:6: parse error before `}'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5795963" y="5622057"/>
            <a:ext cx="2867025" cy="5969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 b="1"/>
              <a:t>컴파일을 한 결과 소스 코드의</a:t>
            </a:r>
          </a:p>
          <a:p>
            <a:r>
              <a:rPr lang="en-US" altLang="ko-KR" sz="1600" b="1"/>
              <a:t>6</a:t>
            </a:r>
            <a:r>
              <a:rPr lang="ko-KR" altLang="en-US" sz="1600" b="1"/>
              <a:t>번 라인에서 오류가 생겼다</a:t>
            </a:r>
            <a:r>
              <a:rPr lang="en-US" altLang="ko-KR" sz="1600" b="1"/>
              <a:t>.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795963" y="4410794"/>
            <a:ext cx="3070225" cy="3524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 b="1"/>
              <a:t>문장이 </a:t>
            </a:r>
            <a:r>
              <a:rPr lang="ko-KR" altLang="en-US" sz="1600" b="1">
                <a:latin typeface="Times New Roman" pitchFamily="18" charset="0"/>
              </a:rPr>
              <a:t>‘</a:t>
            </a:r>
            <a:r>
              <a:rPr lang="en-US" altLang="ko-KR" sz="1600" b="1"/>
              <a:t>;</a:t>
            </a:r>
            <a:r>
              <a:rPr lang="en-US" altLang="ko-KR" sz="1600" b="1">
                <a:latin typeface="Times New Roman" pitchFamily="18" charset="0"/>
              </a:rPr>
              <a:t>’</a:t>
            </a:r>
            <a:r>
              <a:rPr lang="ko-KR" altLang="en-US" sz="1600" b="1"/>
              <a:t>으로 종결되지 않았다</a:t>
            </a:r>
            <a:r>
              <a:rPr lang="en-US" altLang="ko-KR" sz="1600" b="1"/>
              <a:t>.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H="1">
            <a:off x="4859338" y="4613994"/>
            <a:ext cx="936625" cy="73025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H="1">
            <a:off x="4932363" y="5910982"/>
            <a:ext cx="863600" cy="71437"/>
          </a:xfrm>
          <a:prstGeom prst="line">
            <a:avLst/>
          </a:prstGeom>
          <a:noFill/>
          <a:ln w="158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539750" y="1158007"/>
            <a:ext cx="8064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컴파일 시 오류 발생 및 해결</a:t>
            </a:r>
          </a:p>
        </p:txBody>
      </p:sp>
      <p:pic>
        <p:nvPicPr>
          <p:cNvPr id="17417" name="Picture 1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048594"/>
            <a:ext cx="176213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689819"/>
            <a:ext cx="176213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err="1" smtClean="0">
                <a:latin typeface="+mj-lt"/>
                <a:ea typeface="+mj-ea"/>
                <a:cs typeface="+mj-cs"/>
              </a:rPr>
              <a:t>Gcc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사용법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3983"/>
            <a:ext cx="7345363" cy="4318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큰 규모의 프로그램은 여러 개의 소스 코드로 나누어서 작성하는 것이 일반적이다</a:t>
            </a:r>
            <a:r>
              <a:rPr lang="en-US" altLang="ko-KR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eaLnBrk="1" hangingPunct="1"/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3221633"/>
            <a:ext cx="9144000" cy="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1042988" y="2351683"/>
          <a:ext cx="6985000" cy="2103120"/>
        </p:xfrm>
        <a:graphic>
          <a:graphicData uri="http://schemas.openxmlformats.org/drawingml/2006/table">
            <a:tbl>
              <a:tblPr/>
              <a:tblGrid>
                <a:gridCol w="3313112"/>
                <a:gridCol w="36718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one.c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two.c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#include &lt;stdio.h&gt;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void printmsg(void);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main()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    printmsg();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}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#include &lt;stdio.h&gt;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void printmsg(void)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    printf("hello world!\n");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-127"/>
                        </a:rPr>
                        <a:t>}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0" y="4361458"/>
            <a:ext cx="9144000" cy="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2484438" y="5159970"/>
            <a:ext cx="36830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/>
              <a:t>$ gcc  </a:t>
            </a:r>
            <a:r>
              <a:rPr lang="en-US" altLang="ko-KR" sz="2000" b="1">
                <a:latin typeface="Times New Roman" pitchFamily="18" charset="0"/>
              </a:rPr>
              <a:t>–</a:t>
            </a:r>
            <a:r>
              <a:rPr lang="en-US" altLang="ko-KR" sz="2000" b="1"/>
              <a:t>o  three  one.c  two.c</a:t>
            </a:r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3381375" y="5569545"/>
            <a:ext cx="1079500" cy="0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4621213" y="5569545"/>
            <a:ext cx="1441450" cy="0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1" name="Text Box 20"/>
          <p:cNvSpPr txBox="1">
            <a:spLocks noChangeArrowheads="1"/>
          </p:cNvSpPr>
          <p:nvPr/>
        </p:nvSpPr>
        <p:spPr bwMode="auto">
          <a:xfrm>
            <a:off x="971550" y="5972770"/>
            <a:ext cx="29210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 b="1"/>
              <a:t>출력 파일의 이름은 </a:t>
            </a:r>
            <a:r>
              <a:rPr lang="en-US" altLang="ko-KR" sz="1600" b="1"/>
              <a:t>three</a:t>
            </a:r>
            <a:r>
              <a:rPr lang="ko-KR" altLang="en-US" sz="1600" b="1"/>
              <a:t>이다</a:t>
            </a:r>
            <a:r>
              <a:rPr lang="en-US" altLang="ko-KR" sz="1600" b="1"/>
              <a:t>.</a:t>
            </a:r>
          </a:p>
        </p:txBody>
      </p:sp>
      <p:sp>
        <p:nvSpPr>
          <p:cNvPr id="18452" name="Text Box 21"/>
          <p:cNvSpPr txBox="1">
            <a:spLocks noChangeArrowheads="1"/>
          </p:cNvSpPr>
          <p:nvPr/>
        </p:nvSpPr>
        <p:spPr bwMode="auto">
          <a:xfrm>
            <a:off x="4284663" y="5972770"/>
            <a:ext cx="4410075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 b="1"/>
              <a:t>소스 코드 파일은 </a:t>
            </a:r>
            <a:r>
              <a:rPr lang="en-US" altLang="ko-KR" sz="1600" b="1"/>
              <a:t>2</a:t>
            </a:r>
            <a:r>
              <a:rPr lang="ko-KR" altLang="en-US" sz="1600" b="1"/>
              <a:t>개로 각각 </a:t>
            </a:r>
            <a:r>
              <a:rPr lang="en-US" altLang="ko-KR" sz="1600" b="1"/>
              <a:t>one.c</a:t>
            </a:r>
            <a:r>
              <a:rPr lang="ko-KR" altLang="en-US" sz="1600" b="1"/>
              <a:t>와 </a:t>
            </a:r>
            <a:r>
              <a:rPr lang="en-US" altLang="ko-KR" sz="1600" b="1"/>
              <a:t>two.c</a:t>
            </a:r>
            <a:r>
              <a:rPr lang="ko-KR" altLang="en-US" sz="1600" b="1"/>
              <a:t>다</a:t>
            </a:r>
            <a:r>
              <a:rPr lang="en-US" altLang="ko-KR" sz="1600" b="1"/>
              <a:t>.</a:t>
            </a:r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 flipH="1">
            <a:off x="2843213" y="5591770"/>
            <a:ext cx="720725" cy="431800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5292725" y="5591770"/>
            <a:ext cx="358775" cy="431800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5" name="Rectangle 25"/>
          <p:cNvSpPr>
            <a:spLocks noChangeArrowheads="1"/>
          </p:cNvSpPr>
          <p:nvPr/>
        </p:nvSpPr>
        <p:spPr bwMode="auto">
          <a:xfrm>
            <a:off x="539750" y="1199158"/>
            <a:ext cx="8064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두 개 이상의 소스 코드로 하나의 실행 파일 만들기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err="1" smtClean="0">
                <a:latin typeface="+mj-lt"/>
                <a:ea typeface="+mj-ea"/>
                <a:cs typeface="+mj-cs"/>
              </a:rPr>
              <a:t>Gcc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사용법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357298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1.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사용자 계정 추가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/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  (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adduser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643182"/>
            <a:ext cx="4191010" cy="3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75" y="1577677"/>
            <a:ext cx="7526338" cy="2881313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GNU gdb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소스 코드의 명령어들을 하나씩 처리하면서 프로그램이 실행되는 과정을 확인할 수 있는 도구이다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gdb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를 사용하기 위해서는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gcc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를 반드시 </a:t>
            </a:r>
            <a:r>
              <a:rPr lang="en-US" altLang="ko-KR" sz="1400" smtClean="0">
                <a:latin typeface="Arial" pitchFamily="34" charset="0"/>
                <a:ea typeface="HY견고딕" pitchFamily="18" charset="-127"/>
              </a:rPr>
              <a:t>–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옵션을 사용하여 실행파일을 만들어야 한다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 indent="0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$ gcc </a:t>
            </a:r>
            <a:r>
              <a:rPr lang="en-US" altLang="ko-KR" sz="1400" smtClean="0">
                <a:latin typeface="Arial" pitchFamily="34" charset="0"/>
                <a:ea typeface="HY견고딕" pitchFamily="18" charset="-127"/>
              </a:rPr>
              <a:t>–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 </a:t>
            </a:r>
            <a:r>
              <a:rPr lang="en-US" altLang="ko-KR" sz="1400" smtClean="0">
                <a:latin typeface="Arial" pitchFamily="34" charset="0"/>
                <a:ea typeface="HY견고딕" pitchFamily="18" charset="-127"/>
              </a:rPr>
              <a:t>–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o test test.c</a:t>
            </a:r>
          </a:p>
          <a:p>
            <a:pPr lvl="2" indent="0" eaLnBrk="1" hangingPunct="1">
              <a:lnSpc>
                <a:spcPct val="150000"/>
              </a:lnSpc>
            </a:pPr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gdb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실행 예</a:t>
            </a:r>
          </a:p>
        </p:txBody>
      </p:sp>
      <p:pic>
        <p:nvPicPr>
          <p:cNvPr id="21507" name="Picture 4" descr="UNI4f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4601865"/>
            <a:ext cx="5545137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539750" y="1217315"/>
            <a:ext cx="8064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디버그하기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(1)</a:t>
            </a:r>
          </a:p>
        </p:txBody>
      </p:sp>
      <p:pic>
        <p:nvPicPr>
          <p:cNvPr id="21509" name="Picture 7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790402"/>
            <a:ext cx="176213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8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166890"/>
            <a:ext cx="176213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err="1" smtClean="0">
                <a:latin typeface="+mj-lt"/>
                <a:ea typeface="+mj-ea"/>
                <a:cs typeface="+mj-cs"/>
              </a:rPr>
              <a:t>Gcc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사용법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643087"/>
            <a:ext cx="7165975" cy="1081088"/>
          </a:xfrm>
          <a:noFill/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gdb</a:t>
            </a:r>
            <a:r>
              <a:rPr lang="ko-KR" altLang="en-US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명령어 확인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gdb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를 실행 중인 상태에서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help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를 입력한다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 eaLnBrk="1" hangingPunct="1"/>
            <a:endParaRPr lang="en-US" altLang="ko-KR" sz="140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2531" name="Picture 4" descr="UNI4f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579712"/>
            <a:ext cx="6264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539750" y="1282725"/>
            <a:ext cx="8064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디버그하기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(2)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err="1" smtClean="0">
                <a:latin typeface="+mj-lt"/>
                <a:ea typeface="+mj-ea"/>
                <a:cs typeface="+mj-cs"/>
              </a:rPr>
              <a:t>Gcc</a:t>
            </a:r>
            <a:r>
              <a:rPr lang="en-US" altLang="ko-KR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사용법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1.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Ifconfig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명령어를 사용하여 자신의 네트워크 디바이스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ip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를 같은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서브넷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상의 다른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IP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로 수정하여 인터넷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ezhub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개인화면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에 접속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2. 1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번 과제를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수행하였을때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ifconfig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arp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, route,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netstat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을 출력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분석하여 정리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다음 실습시간은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주차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[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학번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파일에 </a:t>
            </a:r>
            <a:r>
              <a:rPr lang="ko-KR" altLang="en-US" sz="2400" b="1" dirty="0" err="1" smtClean="0">
                <a:latin typeface="굴림체" pitchFamily="49" charset="-127"/>
                <a:ea typeface="굴림체" pitchFamily="49" charset="-127"/>
              </a:rPr>
              <a:t>리다이렉션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(&gt;&gt;)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을 사용한 실습 결과 출력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1~5)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과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vi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설정 화면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결과 파일 출력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확인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과제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주어진 예제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cshrc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를 이용하여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agrep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cgrep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hgrep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을 완성한다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agrep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 하위폴더를 포함한 모든 폴더에서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string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과 관련된 파일과 그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code line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을 찾는다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cgrep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하위폴더를 포함한 모든 폴더 중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*.c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에 해당하는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string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을 찾는다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hgrep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하위폴더를 포함한 모든 폴더 중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*.h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에 해당하는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string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을 찾는다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명령어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openwrt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를 만든다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커맨드 창에서 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openwrt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를 입력하면 </a:t>
            </a: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“/home/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유저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openwrt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”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폴더로 이동하도록 만든다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800100" lvl="1" indent="-34290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smtClean="0">
                <a:latin typeface="+mj-lt"/>
                <a:ea typeface="+mj-ea"/>
                <a:cs typeface="+mj-cs"/>
              </a:rPr>
              <a:t>과제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428736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df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하드디스크의 용량을 확인하는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df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[option]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 예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df</a:t>
            </a:r>
            <a:endParaRPr lang="ko-KR" altLang="en-US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071810"/>
            <a:ext cx="4405324" cy="353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428736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source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스크립트나 설정 파일들을 수정한 후에 수정된 값이 적용되도록 하는 명령어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(bash </a:t>
            </a:r>
            <a:r>
              <a:rPr lang="ko-KR" altLang="en-US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쉘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내부 명령어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source [file name]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 예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 Source .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bashrc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uname</a:t>
            </a: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시스템에 대한 정보를 출력하는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Uname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[option] -m(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하드웨어 타입 출력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</a:p>
          <a:p>
            <a:pPr marL="742950" lvl="1" indent="-285750"/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  -n(</a:t>
            </a:r>
            <a:r>
              <a:rPr lang="ko-KR" altLang="en-US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호스트명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출력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       -r(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운영체제의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릴리즈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번호를 출력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  <a:endParaRPr lang="ko-KR" altLang="en-US" sz="1400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       -s(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운영체제 이름 출력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  <a:endParaRPr lang="ko-KR" altLang="en-US" sz="1400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       -v(</a:t>
            </a:r>
            <a:r>
              <a:rPr lang="ko-KR" altLang="en-US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운영체제 버전 출력</a:t>
            </a:r>
            <a:r>
              <a:rPr lang="en-US" altLang="ko-KR" sz="1400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사용 예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)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uname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-a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2</a:t>
            </a: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현재 설치된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Ubuntu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의 커널 정보를 확인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428736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실습 </a:t>
            </a: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2</a:t>
            </a: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2.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현재 설치된 </a:t>
            </a:r>
            <a:r>
              <a:rPr lang="en-US" altLang="ko-KR" dirty="0" err="1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Ubuntu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의 커널 정보를 확인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285984" y="2643182"/>
            <a:ext cx="4357718" cy="3768180"/>
            <a:chOff x="2285984" y="2643182"/>
            <a:chExt cx="4357718" cy="3768180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5984" y="2643182"/>
              <a:ext cx="4357718" cy="3768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8992" y="3571876"/>
              <a:ext cx="238125" cy="10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428736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err="1" smtClean="0">
                <a:latin typeface="굴림체" pitchFamily="49" charset="-127"/>
                <a:ea typeface="굴림체" pitchFamily="49" charset="-127"/>
              </a:rPr>
              <a:t>ps</a:t>
            </a:r>
            <a:endParaRPr lang="ko-KR" altLang="en-US" sz="2400" b="1" dirty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시스템에서 작동중인 프로세스를 확인하는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err="1" smtClean="0"/>
              <a:t>ps</a:t>
            </a:r>
            <a:r>
              <a:rPr lang="en-US" altLang="ko-KR" dirty="0" smtClean="0"/>
              <a:t> [option]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사용 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굴림체" pitchFamily="49" charset="-127"/>
                <a:ea typeface="굴림체" pitchFamily="49" charset="-127"/>
              </a:rPr>
              <a:t>kill</a:t>
            </a:r>
            <a:endParaRPr lang="ko-KR" alt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실행중인 프로세스 중지 명령어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ko-KR" dirty="0" smtClean="0"/>
              <a:t>kill [PID]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kill 1234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실습  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프로그램을 실행하여 프로세스의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PID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확인하고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해당 프로세스를 중지한 후 확인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49250" y="1701800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79388" y="260350"/>
            <a:ext cx="6697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편집 </a:t>
            </a:r>
            <a:r>
              <a:rPr lang="en-US" altLang="ko-KR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VI </a:t>
            </a:r>
            <a:r>
              <a:rPr lang="ko-KR" altLang="en-US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에디터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388" y="260350"/>
            <a:ext cx="8280400" cy="706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기초 명령어</a:t>
            </a:r>
            <a:endParaRPr kumimoji="0" lang="ko-KR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4693DCC-3B70-4043-82F6-8B3B542745B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594864"/>
            <a:ext cx="4480699" cy="362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8596" y="1357298"/>
            <a:ext cx="84899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실습 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프로그램을 실행하여 프로세스의 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PID</a:t>
            </a: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를 확인하고</a:t>
            </a:r>
            <a:endParaRPr lang="en-US" altLang="ko-KR" dirty="0" smtClean="0">
              <a:solidFill>
                <a:srgbClr val="000000"/>
              </a:solidFill>
              <a:latin typeface="굴림체" pitchFamily="49" charset="-127"/>
              <a:ea typeface="한양신명조"/>
              <a:cs typeface="한양신명조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ko-KR" altLang="en-US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해당 프로세스를 중지한 후 확인</a:t>
            </a:r>
            <a:r>
              <a:rPr lang="en-US" altLang="ko-KR" dirty="0" smtClean="0">
                <a:solidFill>
                  <a:srgbClr val="000000"/>
                </a:solidFill>
                <a:latin typeface="굴림체" pitchFamily="49" charset="-127"/>
                <a:ea typeface="한양신명조"/>
                <a:cs typeface="한양신명조"/>
              </a:rPr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altLang="ko-KR" sz="2400" b="1" dirty="0" smtClean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2115</Words>
  <Application>Microsoft Office PowerPoint</Application>
  <PresentationFormat>화면 슬라이드 쇼(4:3)</PresentationFormat>
  <Paragraphs>520</Paragraphs>
  <Slides>44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Blends</vt:lpstr>
      <vt:lpstr>3. Linux 커맨드 2</vt:lpstr>
      <vt:lpstr>명령어 리스트 목록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Vbox와 Ubuntu 설치</dc:title>
  <dc:creator>khp</dc:creator>
  <cp:lastModifiedBy>ower</cp:lastModifiedBy>
  <cp:revision>137</cp:revision>
  <dcterms:created xsi:type="dcterms:W3CDTF">2011-03-03T02:29:27Z</dcterms:created>
  <dcterms:modified xsi:type="dcterms:W3CDTF">2014-03-04T06:08:23Z</dcterms:modified>
</cp:coreProperties>
</file>