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7"/>
  </p:notesMasterIdLst>
  <p:sldIdLst>
    <p:sldId id="288" r:id="rId2"/>
    <p:sldId id="289" r:id="rId3"/>
    <p:sldId id="290" r:id="rId4"/>
    <p:sldId id="295" r:id="rId5"/>
    <p:sldId id="296" r:id="rId6"/>
    <p:sldId id="297" r:id="rId7"/>
    <p:sldId id="298" r:id="rId8"/>
    <p:sldId id="299" r:id="rId9"/>
    <p:sldId id="317" r:id="rId10"/>
    <p:sldId id="318" r:id="rId11"/>
    <p:sldId id="319" r:id="rId12"/>
    <p:sldId id="320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57364"/>
            <a:ext cx="7924800" cy="1446550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pitchFamily="50" charset="-127"/>
              </a:rPr>
              <a:t>시스템프로그래밍</a:t>
            </a:r>
            <a:r>
              <a:rPr lang="en-US" altLang="ko-KR" dirty="0" smtClean="0">
                <a:ea typeface="굴림" pitchFamily="50" charset="-127"/>
              </a:rPr>
              <a:t/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dirty="0" err="1" smtClean="0">
                <a:ea typeface="굴림" pitchFamily="50" charset="-127"/>
              </a:rPr>
              <a:t>fork,exec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107"/>
            <a:ext cx="5059363" cy="53292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if(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 &gt; 0)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for( ; i &lt; 7; i++)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    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("parent [%d]\n", i);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atexit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cleanupaction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27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else if(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 == 0)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28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for( ; i &lt; 5; i++)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("child [%d]\n", i);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31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execl</a:t>
            </a:r>
            <a:r>
              <a:rPr lang="en-US" altLang="ko-KR" sz="1600" dirty="0">
                <a:solidFill>
                  <a:schemeClr val="tx1"/>
                </a:solidFill>
              </a:rPr>
              <a:t>("/bin/</a:t>
            </a:r>
            <a:r>
              <a:rPr lang="en-US" altLang="ko-KR" sz="1600" dirty="0" err="1">
                <a:solidFill>
                  <a:schemeClr val="tx1"/>
                </a:solidFill>
              </a:rPr>
              <a:t>ls</a:t>
            </a:r>
            <a:r>
              <a:rPr lang="en-US" altLang="ko-KR" sz="1600" dirty="0">
                <a:solidFill>
                  <a:schemeClr val="tx1"/>
                </a:solidFill>
              </a:rPr>
              <a:t>", "</a:t>
            </a:r>
            <a:r>
              <a:rPr lang="en-US" altLang="ko-KR" sz="1600" dirty="0" err="1">
                <a:solidFill>
                  <a:schemeClr val="tx1"/>
                </a:solidFill>
              </a:rPr>
              <a:t>ls</a:t>
            </a:r>
            <a:r>
              <a:rPr lang="en-US" altLang="ko-KR" sz="1600" dirty="0">
                <a:solidFill>
                  <a:schemeClr val="tx1"/>
                </a:solidFill>
              </a:rPr>
              <a:t>", "-l", (char *)0);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34     else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35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("fail to fork child process\n");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46" name="Picture 6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300788" y="1269702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300788" y="1405087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3366CC"/>
                </a:solidFill>
              </a:rPr>
              <a:t>19 </a:t>
            </a:r>
            <a:r>
              <a:rPr lang="ko-KR" altLang="en-US" sz="1200" dirty="0">
                <a:solidFill>
                  <a:srgbClr val="3366CC"/>
                </a:solidFill>
              </a:rPr>
              <a:t>부모 프로세스가 수행하는 부분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 dirty="0">
                <a:solidFill>
                  <a:srgbClr val="3366CC"/>
                </a:solidFill>
              </a:rPr>
              <a:t>    이다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300788" y="277336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25 clean-up-action</a:t>
            </a:r>
            <a:r>
              <a:rPr lang="ko-KR" altLang="en-US" sz="1200">
                <a:solidFill>
                  <a:srgbClr val="3366CC"/>
                </a:solidFill>
              </a:rPr>
              <a:t>을 등록한다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00788" y="3443288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27 </a:t>
            </a:r>
            <a:r>
              <a:rPr lang="ko-KR" altLang="en-US" sz="1200">
                <a:solidFill>
                  <a:srgbClr val="3366CC"/>
                </a:solidFill>
              </a:rPr>
              <a:t>자식 프로세스가 수행하는 부분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이다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00788" y="4573588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31 “ls”</a:t>
            </a:r>
            <a:r>
              <a:rPr lang="ko-KR" altLang="en-US" sz="1200">
                <a:solidFill>
                  <a:srgbClr val="3366CC"/>
                </a:solidFill>
              </a:rPr>
              <a:t>를 실행하여 새로운 프로세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스를 생성한다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00788" y="5516563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34 </a:t>
            </a:r>
            <a:r>
              <a:rPr lang="ko-KR" altLang="en-US" sz="1200">
                <a:solidFill>
                  <a:srgbClr val="3366CC"/>
                </a:solidFill>
              </a:rPr>
              <a:t>자식 프로세스 생성에 실패했을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때 실행되는 부분이다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6887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68090"/>
            <a:ext cx="5707063" cy="25209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37     exit(0);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38 } /* end of main */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39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40 void </a:t>
            </a:r>
            <a:r>
              <a:rPr lang="en-US" altLang="ko-KR" sz="1600" dirty="0" err="1">
                <a:solidFill>
                  <a:schemeClr val="tx1"/>
                </a:solidFill>
              </a:rPr>
              <a:t>cleanupaction</a:t>
            </a:r>
            <a:r>
              <a:rPr lang="en-US" altLang="ko-KR" sz="1600" dirty="0">
                <a:solidFill>
                  <a:schemeClr val="tx1"/>
                </a:solidFill>
              </a:rPr>
              <a:t>(void)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41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("clean-up-action\n");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43 } </a:t>
            </a:r>
          </a:p>
        </p:txBody>
      </p:sp>
      <p:pic>
        <p:nvPicPr>
          <p:cNvPr id="11270" name="Picture 6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2565400"/>
            <a:ext cx="360362" cy="360363"/>
          </a:xfrm>
          <a:prstGeom prst="rect">
            <a:avLst/>
          </a:prstGeom>
          <a:noFill/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356475" y="260826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300788" y="1270322"/>
            <a:ext cx="2519362" cy="1798638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300788" y="1765300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40 exit </a:t>
            </a:r>
            <a:r>
              <a:rPr lang="ko-KR" altLang="en-US" sz="1200">
                <a:solidFill>
                  <a:srgbClr val="3366CC"/>
                </a:solidFill>
              </a:rPr>
              <a:t>호출 시 실행될 함수이다</a:t>
            </a:r>
            <a:r>
              <a:rPr lang="en-US" altLang="ko-KR" sz="1200">
                <a:solidFill>
                  <a:srgbClr val="3366CC"/>
                </a:solidFill>
              </a:rPr>
              <a:t>.   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   (clean-up-action)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1062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627"/>
            <a:ext cx="8534400" cy="4392613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>
              <a:buFont typeface="Wingdings" pitchFamily="2" charset="2"/>
              <a:buNone/>
            </a:pP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pPr lvl="1">
              <a:buFontTx/>
              <a:buNone/>
            </a:pPr>
            <a:r>
              <a:rPr lang="en-US" altLang="ko-KR" sz="1800" dirty="0"/>
              <a:t>$ ex07-01 </a:t>
            </a:r>
          </a:p>
          <a:p>
            <a:pPr lvl="1">
              <a:buFontTx/>
              <a:buNone/>
            </a:pPr>
            <a:r>
              <a:rPr lang="en-US" altLang="ko-KR" sz="1800" dirty="0"/>
              <a:t>before fork [0] </a:t>
            </a:r>
          </a:p>
          <a:p>
            <a:pPr lvl="1">
              <a:buFontTx/>
              <a:buNone/>
            </a:pPr>
            <a:r>
              <a:rPr lang="en-US" altLang="ko-KR" sz="1800" dirty="0"/>
              <a:t>before fork [1] </a:t>
            </a:r>
          </a:p>
          <a:p>
            <a:pPr lvl="1">
              <a:buFontTx/>
              <a:buNone/>
            </a:pPr>
            <a:r>
              <a:rPr lang="en-US" altLang="ko-KR" sz="1800" dirty="0"/>
              <a:t>before fork [2] </a:t>
            </a:r>
          </a:p>
          <a:p>
            <a:pPr lvl="1">
              <a:buFontTx/>
              <a:buNone/>
            </a:pPr>
            <a:r>
              <a:rPr lang="en-US" altLang="ko-KR" sz="1800" dirty="0"/>
              <a:t>parent [3] </a:t>
            </a:r>
          </a:p>
          <a:p>
            <a:pPr lvl="1">
              <a:buFontTx/>
              <a:buNone/>
            </a:pPr>
            <a:r>
              <a:rPr lang="en-US" altLang="ko-KR" sz="1800" dirty="0"/>
              <a:t>child [3] </a:t>
            </a:r>
          </a:p>
          <a:p>
            <a:pPr lvl="1">
              <a:buFontTx/>
              <a:buNone/>
            </a:pPr>
            <a:r>
              <a:rPr lang="en-US" altLang="ko-KR" sz="1800" dirty="0"/>
              <a:t>parent [4] </a:t>
            </a:r>
          </a:p>
          <a:p>
            <a:pPr lvl="1">
              <a:buFontTx/>
              <a:buNone/>
            </a:pPr>
            <a:r>
              <a:rPr lang="en-US" altLang="ko-KR" sz="1800" dirty="0"/>
              <a:t>-</a:t>
            </a:r>
            <a:r>
              <a:rPr lang="en-US" altLang="ko-KR" sz="1800" dirty="0" err="1"/>
              <a:t>rwxr</a:t>
            </a:r>
            <a:r>
              <a:rPr lang="en-US" altLang="ko-KR" sz="1800" dirty="0"/>
              <a:t>-</a:t>
            </a:r>
            <a:r>
              <a:rPr lang="en-US" altLang="ko-KR" sz="1800" dirty="0" err="1"/>
              <a:t>xr</a:t>
            </a:r>
            <a:r>
              <a:rPr lang="en-US" altLang="ko-KR" sz="1800" dirty="0"/>
              <a:t>-x</a:t>
            </a:r>
            <a:r>
              <a:rPr lang="en-US" altLang="ko-KR" sz="1800" dirty="0">
                <a:latin typeface="Arial"/>
              </a:rPr>
              <a:t>   </a:t>
            </a:r>
            <a:r>
              <a:rPr lang="en-US" altLang="ko-KR" sz="1800" dirty="0"/>
              <a:t> 1 </a:t>
            </a:r>
            <a:r>
              <a:rPr lang="en-US" altLang="ko-KR" sz="1800" dirty="0" err="1"/>
              <a:t>usp</a:t>
            </a:r>
            <a:r>
              <a:rPr lang="en-US" altLang="ko-KR" sz="1800" dirty="0">
                <a:latin typeface="Arial"/>
              </a:rPr>
              <a:t>     </a:t>
            </a:r>
            <a:r>
              <a:rPr lang="en-US" altLang="ko-KR" sz="1800" dirty="0"/>
              <a:t> student</a:t>
            </a:r>
            <a:r>
              <a:rPr lang="en-US" altLang="ko-KR" sz="1800" dirty="0">
                <a:latin typeface="Arial"/>
              </a:rPr>
              <a:t>    </a:t>
            </a:r>
            <a:r>
              <a:rPr lang="en-US" altLang="ko-KR" sz="1800" dirty="0"/>
              <a:t> 14456 Oct 26 00:31 ex07-01 </a:t>
            </a:r>
          </a:p>
          <a:p>
            <a:pPr lvl="1">
              <a:buFontTx/>
              <a:buNone/>
            </a:pPr>
            <a:r>
              <a:rPr lang="en-US" altLang="ko-KR" sz="1800" dirty="0"/>
              <a:t>parent [5] </a:t>
            </a:r>
          </a:p>
          <a:p>
            <a:pPr lvl="1">
              <a:buFontTx/>
              <a:buNone/>
            </a:pPr>
            <a:r>
              <a:rPr lang="en-US" altLang="ko-KR" sz="1800" dirty="0"/>
              <a:t>parent [6] </a:t>
            </a:r>
          </a:p>
          <a:p>
            <a:pPr lvl="1">
              <a:buFontTx/>
              <a:buNone/>
            </a:pPr>
            <a:r>
              <a:rPr lang="en-US" altLang="ko-KR" sz="1800" dirty="0"/>
              <a:t>clean-up-action </a:t>
            </a:r>
          </a:p>
          <a:p>
            <a:pPr lvl="1">
              <a:buFontTx/>
              <a:buNone/>
            </a:pPr>
            <a:r>
              <a:rPr lang="en-US" altLang="ko-KR" sz="1800" dirty="0"/>
              <a:t>$</a:t>
            </a:r>
            <a:r>
              <a:rPr lang="en-US" altLang="ko-KR" sz="1200" dirty="0">
                <a:solidFill>
                  <a:srgbClr val="00008E"/>
                </a:solidFill>
              </a:rPr>
              <a:t> </a:t>
            </a: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581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3805"/>
            <a:ext cx="8534400" cy="720725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경로 이름 또는 파일 이름으로 지정한 실행 파일을 실행하여 프로세스 생성한다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18475"/>
              </p:ext>
            </p:extLst>
          </p:nvPr>
        </p:nvGraphicFramePr>
        <p:xfrm>
          <a:off x="395288" y="1930242"/>
          <a:ext cx="8353425" cy="3731006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extern char **environ;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execl(const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execlp(const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execv(const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char *const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execvp(const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char *const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[]);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 파일의 경로로 상대 경로와 절대 경로 모두 사용할 수 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경로 이름이 아닌 실행 파일의 이름이다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성공하면 호출하는 프로세스에서는 반환 값을 받을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함수 호출 후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반환되면 이는 함수 호출이 실패했음을 의미한다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760"/>
            <a:ext cx="8534400" cy="792162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경로 이름 또는 파일 이름으로 지정한 실행 파일을 실행하여 프로세스 생성한다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9025"/>
              </p:ext>
            </p:extLst>
          </p:nvPr>
        </p:nvGraphicFramePr>
        <p:xfrm>
          <a:off x="395288" y="1975197"/>
          <a:ext cx="8353425" cy="3785616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extern char **environ;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execl(const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execlp(const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...);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execv(const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char *const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execvp(const char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char *const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argv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[]);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나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지정한 실행 파일을 실행할 때 필요한 명령어 라인의 옵션과 인자이다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한 개 이상을 지정할 수 있으며 마지막 인자는 반드시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포인터로 지정해야 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argv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같은 의미를 가지나 문자형 포인터의 배열로 형태가 다르다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배열의 마지막은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문자열로 끝나야 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0537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068785"/>
            <a:ext cx="7381875" cy="431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셸 프롬프트 상에서 </a:t>
            </a:r>
            <a:r>
              <a:rPr lang="ko-KR" altLang="en-US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“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</a:t>
            </a:r>
            <a:r>
              <a:rPr lang="en-US" altLang="ko-KR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”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실행하는 것과 비교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7088" y="3740297"/>
            <a:ext cx="6881812" cy="931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$ ls -l apple/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...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execlp("ls", "ls", "-l", "apple/", (char *)0);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52347"/>
              </p:ext>
            </p:extLst>
          </p:nvPr>
        </p:nvGraphicFramePr>
        <p:xfrm>
          <a:off x="2700338" y="5611960"/>
          <a:ext cx="6046787" cy="841376"/>
        </p:xfrm>
        <a:graphic>
          <a:graphicData uri="http://schemas.openxmlformats.org/drawingml/2006/table">
            <a:tbl>
              <a:tblPr/>
              <a:tblGrid>
                <a:gridCol w="6046787"/>
              </a:tblGrid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함수의 *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argv[]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저장되는 문자열들과 같다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프로세스를 생성하기 위해 선택된 실행 파일의 이름이다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3" name="AutoShape 13"/>
          <p:cNvSpPr>
            <a:spLocks/>
          </p:cNvSpPr>
          <p:nvPr/>
        </p:nvSpPr>
        <p:spPr bwMode="auto">
          <a:xfrm rot="5400000">
            <a:off x="4103688" y="3056085"/>
            <a:ext cx="215900" cy="3600450"/>
          </a:xfrm>
          <a:prstGeom prst="rightBracket">
            <a:avLst>
              <a:gd name="adj" fmla="val 54353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4" name="AutoShape 14"/>
          <p:cNvSpPr>
            <a:spLocks/>
          </p:cNvSpPr>
          <p:nvPr/>
        </p:nvSpPr>
        <p:spPr bwMode="auto">
          <a:xfrm rot="5400000">
            <a:off x="1835944" y="4676129"/>
            <a:ext cx="215900" cy="360362"/>
          </a:xfrm>
          <a:prstGeom prst="rightBracket">
            <a:avLst>
              <a:gd name="adj" fmla="val 544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0495" name="AutoShape 15"/>
          <p:cNvCxnSpPr>
            <a:cxnSpLocks noChangeShapeType="1"/>
            <a:endCxn id="20494" idx="2"/>
          </p:cNvCxnSpPr>
          <p:nvPr/>
        </p:nvCxnSpPr>
        <p:spPr bwMode="auto">
          <a:xfrm rot="10800000">
            <a:off x="1944688" y="4973785"/>
            <a:ext cx="755650" cy="1270000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496" name="AutoShape 16"/>
          <p:cNvCxnSpPr>
            <a:cxnSpLocks noChangeShapeType="1"/>
            <a:stCxn id="20493" idx="2"/>
          </p:cNvCxnSpPr>
          <p:nvPr/>
        </p:nvCxnSpPr>
        <p:spPr bwMode="auto">
          <a:xfrm rot="16200000" flipH="1">
            <a:off x="4648200" y="4535635"/>
            <a:ext cx="639763" cy="1512887"/>
          </a:xfrm>
          <a:prstGeom prst="bentConnector3">
            <a:avLst>
              <a:gd name="adj1" fmla="val 4938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04800" y="1339997"/>
            <a:ext cx="822801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exec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계열의 함수는 지정한 실행 파일로부터 프로세스를 생성한다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133475" y="1819422"/>
            <a:ext cx="5189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실행 중인 프로세스로부터 새로운 프로세스를 생성한다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04800" y="2563960"/>
            <a:ext cx="8228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exec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계열의 함수의 사용 예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988" y="4363367"/>
            <a:ext cx="6715125" cy="158591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프로세스는 종료된다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프로세스가 메모리 영역을 피호출 프로세스가 차지한다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프로세스의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PID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피호출 프로세스가 물려받는다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04800" y="1337592"/>
            <a:ext cx="822801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호출 프로세스와 피호출 프로세스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16013" y="1842417"/>
            <a:ext cx="7127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호출 프로세스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(caller process)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  exec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를 실행하는 프로세스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피호출 프로세스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(callee process)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  exec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에 의해 생성되는 프로세스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" y="3929980"/>
            <a:ext cx="822801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exec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성공적으로 호출한 결과</a:t>
            </a:r>
          </a:p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en-US" altLang="ko-KR" sz="200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512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82117"/>
            <a:ext cx="176213" cy="147638"/>
          </a:xfrm>
          <a:prstGeom prst="rect">
            <a:avLst/>
          </a:prstGeom>
          <a:noFill/>
        </p:spPr>
      </p:pic>
      <p:pic>
        <p:nvPicPr>
          <p:cNvPr id="21513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631405"/>
            <a:ext cx="176213" cy="147637"/>
          </a:xfrm>
          <a:prstGeom prst="rect">
            <a:avLst/>
          </a:prstGeom>
          <a:noFill/>
        </p:spPr>
      </p:pic>
      <p:pic>
        <p:nvPicPr>
          <p:cNvPr id="21514" name="Picture 1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503067"/>
            <a:ext cx="176213" cy="147638"/>
          </a:xfrm>
          <a:prstGeom prst="rect">
            <a:avLst/>
          </a:prstGeom>
          <a:noFill/>
        </p:spPr>
      </p:pic>
      <p:pic>
        <p:nvPicPr>
          <p:cNvPr id="21515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863430"/>
            <a:ext cx="176213" cy="147637"/>
          </a:xfrm>
          <a:prstGeom prst="rect">
            <a:avLst/>
          </a:prstGeom>
          <a:noFill/>
        </p:spPr>
      </p:pic>
      <p:pic>
        <p:nvPicPr>
          <p:cNvPr id="21516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223792"/>
            <a:ext cx="176213" cy="147638"/>
          </a:xfrm>
          <a:prstGeom prst="rect">
            <a:avLst/>
          </a:prstGeom>
          <a:noFill/>
        </p:spPr>
      </p:pic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6754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그림7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063" y="1584325"/>
            <a:ext cx="7126287" cy="45085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195983"/>
            <a:ext cx="8534400" cy="504825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exec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계열을 사용한 프로세스 생성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0537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2568"/>
            <a:ext cx="7435850" cy="4176712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 이름에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있고 없고의 차이</a:t>
            </a:r>
          </a:p>
          <a:p>
            <a:pPr lvl="1">
              <a:lnSpc>
                <a:spcPct val="13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가 없으면</a:t>
            </a:r>
          </a:p>
          <a:p>
            <a:pPr lvl="2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경로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(path)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로 실행 파일을 지정한다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가 있으면</a:t>
            </a:r>
          </a:p>
          <a:p>
            <a:pPr lvl="2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실행 파일의 이름만 지정한다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30000"/>
              </a:lnSpc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경로를 지정하는 경우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없을 경우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지정한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상대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절대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경로에서 해당 파일을 찾는다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파일의 이름만 지정하는 경우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(p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있을 경우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쉘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환경 변수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PATH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에서 지정한 디렉터리를 차례대로 검색하여 찾는다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3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예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$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printenv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PATH     ←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환경 변수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PATH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값을 출력한다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04800" y="1269330"/>
            <a:ext cx="8534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exec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계열 함수의 구분</a:t>
            </a:r>
          </a:p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en-US" altLang="ko-KR" sz="2000" dirty="0">
              <a:solidFill>
                <a:srgbClr val="00008E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3558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3855"/>
            <a:ext cx="176213" cy="147638"/>
          </a:xfrm>
          <a:prstGeom prst="rect">
            <a:avLst/>
          </a:prstGeom>
          <a:noFill/>
        </p:spPr>
      </p:pic>
      <p:pic>
        <p:nvPicPr>
          <p:cNvPr id="23559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785518"/>
            <a:ext cx="176213" cy="147637"/>
          </a:xfrm>
          <a:prstGeom prst="rect">
            <a:avLst/>
          </a:prstGeom>
          <a:noFill/>
        </p:spPr>
      </p:pic>
      <p:pic>
        <p:nvPicPr>
          <p:cNvPr id="23560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6755"/>
            <a:ext cx="176213" cy="147638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3336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 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계열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4213" y="1327150"/>
            <a:ext cx="4608512" cy="27336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01 #include &lt;unistd.h&gt;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02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03 main()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04 {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05    printf("before executing ls -l\n");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06    execl("/bin/ls", "ls", "-l", (char *)0);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07    printf("after executing ls -l\n");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08 }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4213" y="4421188"/>
            <a:ext cx="7848600" cy="1428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ex07-03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before executing ls -l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13707 Oct 24 21:57 ex07-03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pic>
        <p:nvPicPr>
          <p:cNvPr id="24592" name="Picture 16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3860800"/>
            <a:ext cx="360362" cy="360363"/>
          </a:xfrm>
          <a:prstGeom prst="rect">
            <a:avLst/>
          </a:prstGeom>
          <a:noFill/>
        </p:spPr>
      </p:pic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356475" y="390366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6300788" y="1412875"/>
            <a:ext cx="2519362" cy="27368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300788" y="1527175"/>
            <a:ext cx="24479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06 </a:t>
            </a:r>
            <a:r>
              <a:rPr lang="ko-KR" altLang="en-US" sz="1200">
                <a:solidFill>
                  <a:srgbClr val="3366CC"/>
                </a:solidFill>
              </a:rPr>
              <a:t>인자의 나열이 끝났음을 의미한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200">
              <a:solidFill>
                <a:srgbClr val="3366CC"/>
              </a:solidFill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300788" y="2967038"/>
            <a:ext cx="24479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07 exec </a:t>
            </a:r>
            <a:r>
              <a:rPr lang="ko-KR" altLang="en-US" sz="1200">
                <a:solidFill>
                  <a:srgbClr val="3366CC"/>
                </a:solidFill>
              </a:rPr>
              <a:t>호출이 성공하면 실행되지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않는다</a:t>
            </a:r>
            <a:r>
              <a:rPr lang="en-US" altLang="ko-KR" sz="1200">
                <a:solidFill>
                  <a:srgbClr val="3366CC"/>
                </a:solidFill>
              </a:rPr>
              <a:t>. (</a:t>
            </a:r>
            <a:r>
              <a:rPr lang="ko-KR" altLang="en-US" sz="1200">
                <a:solidFill>
                  <a:srgbClr val="3366CC"/>
                </a:solidFill>
              </a:rPr>
              <a:t>될수가 없다</a:t>
            </a:r>
            <a:r>
              <a:rPr lang="en-US" altLang="ko-KR" sz="1200">
                <a:solidFill>
                  <a:srgbClr val="3366CC"/>
                </a:solidFill>
              </a:rPr>
              <a:t>.)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200">
              <a:solidFill>
                <a:srgbClr val="3366CC"/>
              </a:solidFill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-428660" y="428604"/>
            <a:ext cx="2462202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7848600" cy="3798168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서론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예제 프로그램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함수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2400" dirty="0" smtClean="0">
                <a:ea typeface="굴림" charset="-127"/>
              </a:rPr>
              <a:t>fork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exec </a:t>
            </a:r>
            <a:r>
              <a:rPr lang="ko-KR" altLang="en-US" sz="2400" dirty="0" smtClean="0">
                <a:ea typeface="굴림" charset="-127"/>
              </a:rPr>
              <a:t>계열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smtClean="0">
                <a:ea typeface="굴림" charset="-127"/>
              </a:rPr>
              <a:t>fork</a:t>
            </a:r>
            <a:r>
              <a:rPr lang="ko-KR" altLang="en-US" sz="2400" dirty="0" smtClean="0">
                <a:ea typeface="굴림" charset="-127"/>
              </a:rPr>
              <a:t>와 </a:t>
            </a:r>
            <a:r>
              <a:rPr lang="en-US" altLang="ko-KR" sz="2400" dirty="0" smtClean="0">
                <a:ea typeface="굴림" charset="-127"/>
              </a:rPr>
              <a:t>exec </a:t>
            </a:r>
            <a:r>
              <a:rPr lang="ko-KR" altLang="en-US" sz="2400" dirty="0" smtClean="0">
                <a:ea typeface="굴림" charset="-127"/>
              </a:rPr>
              <a:t>함께 사용하기</a:t>
            </a: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4213" y="1163638"/>
            <a:ext cx="4895850" cy="3063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01 #include &lt;stdio.h&gt;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02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03 main()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04 {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05     char *arg[] = {"ls", "-l", (char *)0};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06     printf("before executing ls -l\n");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07     execv("/bin/ls", arg);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08     printf("after executing ls -l\n"); </a:t>
            </a:r>
          </a:p>
          <a:p>
            <a:pPr>
              <a:lnSpc>
                <a:spcPct val="120000"/>
              </a:lnSpc>
            </a:pPr>
            <a:r>
              <a:rPr lang="en-US" altLang="ko-KR"/>
              <a:t>09 }</a:t>
            </a:r>
            <a:r>
              <a:rPr lang="en-US" altLang="ko-KR" b="1"/>
              <a:t> </a:t>
            </a:r>
            <a:endParaRPr lang="en-US" altLang="ko-KR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4213" y="4421188"/>
            <a:ext cx="7848600" cy="1428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ex07-04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before executing ls -l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13707 Oct 24 21:57 ex07-04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</a:t>
            </a:r>
            <a:r>
              <a:rPr lang="en-US" altLang="ko-KR" b="1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pic>
        <p:nvPicPr>
          <p:cNvPr id="25615" name="Picture 1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3860800"/>
            <a:ext cx="360362" cy="360363"/>
          </a:xfrm>
          <a:prstGeom prst="rect">
            <a:avLst/>
          </a:prstGeom>
          <a:noFill/>
        </p:spPr>
      </p:pic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356475" y="390366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6300788" y="1412875"/>
            <a:ext cx="2519362" cy="27368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6300788" y="1916113"/>
            <a:ext cx="24479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05 </a:t>
            </a:r>
            <a:r>
              <a:rPr lang="ko-KR" altLang="en-US" sz="1200">
                <a:solidFill>
                  <a:srgbClr val="3366CC"/>
                </a:solidFill>
              </a:rPr>
              <a:t>이름에 ‘</a:t>
            </a:r>
            <a:r>
              <a:rPr lang="en-US" altLang="ko-KR" sz="1200">
                <a:solidFill>
                  <a:srgbClr val="3366CC"/>
                </a:solidFill>
              </a:rPr>
              <a:t>l’</a:t>
            </a:r>
            <a:r>
              <a:rPr lang="ko-KR" altLang="en-US" sz="1200">
                <a:solidFill>
                  <a:srgbClr val="3366CC"/>
                </a:solidFill>
              </a:rPr>
              <a:t>이 포함된 경우와 ‘</a:t>
            </a:r>
            <a:r>
              <a:rPr lang="en-US" altLang="ko-KR" sz="1200">
                <a:solidFill>
                  <a:srgbClr val="3366CC"/>
                </a:solidFill>
              </a:rPr>
              <a:t>v’</a:t>
            </a:r>
            <a:r>
              <a:rPr lang="ko-KR" altLang="en-US" sz="1200">
                <a:solidFill>
                  <a:srgbClr val="3366CC"/>
                </a:solidFill>
              </a:rPr>
              <a:t>가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포함된 경우의 차이점이다</a:t>
            </a:r>
          </a:p>
        </p:txBody>
      </p:sp>
      <p:sp>
        <p:nvSpPr>
          <p:cNvPr id="25620" name="WordArt 20"/>
          <p:cNvSpPr>
            <a:spLocks noChangeArrowheads="1" noChangeShapeType="1" noTextEdit="1"/>
          </p:cNvSpPr>
          <p:nvPr/>
        </p:nvSpPr>
        <p:spPr bwMode="auto">
          <a:xfrm>
            <a:off x="6227763" y="1628775"/>
            <a:ext cx="238125" cy="123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0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HY헤드라인M"/>
                <a:ea typeface="HY헤드라인M"/>
              </a:rPr>
              <a:t>5~7</a:t>
            </a:r>
            <a:endParaRPr lang="ko-KR" altLang="en-US" sz="10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89504"/>
            <a:ext cx="8534400" cy="504825"/>
          </a:xfrm>
          <a:noFill/>
          <a:ln/>
        </p:spPr>
        <p:txBody>
          <a:bodyPr/>
          <a:lstStyle/>
          <a:p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 fork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exec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의 비교 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(1)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1573213"/>
            <a:ext cx="9144000" cy="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66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22142"/>
              </p:ext>
            </p:extLst>
          </p:nvPr>
        </p:nvGraphicFramePr>
        <p:xfrm>
          <a:off x="323850" y="1607016"/>
          <a:ext cx="8496300" cy="4846320"/>
        </p:xfrm>
        <a:graphic>
          <a:graphicData uri="http://schemas.openxmlformats.org/drawingml/2006/table">
            <a:tbl>
              <a:tblPr/>
              <a:tblGrid>
                <a:gridCol w="2016125"/>
                <a:gridCol w="3024188"/>
                <a:gridCol w="345598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 </a:t>
                      </a:r>
                      <a:endParaRPr kumimoji="1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fork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 </a:t>
                      </a:r>
                      <a:r>
                        <a:rPr kumimoji="1" lang="ko-KR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계열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원본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프로세스를 복제하여 새로운 프로세스를 생성한다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프로그램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실행하여 프로세스를 생성한다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셸 명령줄의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 인자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지정할 수 없고 부모 프로세스의 것을 그대로 사용한다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필요할 경우 적용할 수 있다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호출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상태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자식 프로세스를 생성한 후에도 자신의 나머지 코드를 실행한다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성공할 경우 호출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(Caller) 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프로세스는 종료된다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자식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피호출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메모리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상의 위치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프로세스와 다른 곳에 위치한다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 프로세스가 있던 자리를 피호출 프로세스가 물려받는다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생성 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자식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피호출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프로그램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코드의 시작 지점</a:t>
                      </a:r>
                      <a:endParaRPr kumimoji="1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fork </a:t>
                      </a: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 이후부터 수행된다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프로그램의 처음부터 수행된다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 식별 번호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(PID)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자식 프로세스는 새로운 식별 번호를 할당받는다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 프로세스의 식별 번호를 피호출 프로세스가 물려받는다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프로세스의 원본인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 대한 권한</a:t>
                      </a: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부모 프로세스를 복제하므로 상관없다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 파일에 대한 실행 권한이 필요하다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0" y="4630738"/>
            <a:ext cx="184150" cy="6556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굴림체" pitchFamily="49" charset="-127"/>
                <a:ea typeface="한컴바탕" pitchFamily="18" charset="2"/>
                <a:cs typeface="한컴바탕" pitchFamily="18" charset="2"/>
              </a:rPr>
              <a:t/>
            </a:r>
            <a:br>
              <a:rPr lang="en-US" altLang="ko-KR" sz="900">
                <a:solidFill>
                  <a:srgbClr val="000000"/>
                </a:solidFill>
                <a:latin typeface="굴림체" pitchFamily="49" charset="-127"/>
                <a:ea typeface="한컴바탕" pitchFamily="18" charset="2"/>
                <a:cs typeface="한컴바탕" pitchFamily="18" charset="2"/>
              </a:rPr>
            </a:br>
            <a:endParaRPr lang="en-US" altLang="ko-KR" sz="1000">
              <a:ea typeface="굴림체" pitchFamily="49" charset="-127"/>
            </a:endParaRPr>
          </a:p>
          <a:p>
            <a:pPr eaLnBrk="0" latinLnBrk="0" hangingPunct="0"/>
            <a:endParaRPr lang="en-US" altLang="ko-KR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를 함께 사용하기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75" y="4507954"/>
            <a:ext cx="7670800" cy="16573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호출하여 자식 프로세스를 생성 한 후에 자식 프로세스가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exec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호출하여 새로운 프로세스를 생성한다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결과적으로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부모 프로세스는 종류가 다른 자식 프로세스를 생성하고 자신 역시 나머지 작업을 계속할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04800" y="1196429"/>
            <a:ext cx="8534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fork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exec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의 비교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(2)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223963" y="1628229"/>
            <a:ext cx="7380287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Fork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자신과 동일한 자식 프로세스만 생성할 수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다른 종류의 프로세스를 생성할 수 없다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자식 프로세스를 생성하더라도 자신은 종료되지 않는다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exec</a:t>
            </a: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자신과 다른 종류의 프로세스를 생성할 수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새로운 프로세스를 생성하면 자신은 종료된다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23850" y="4004716"/>
            <a:ext cx="8534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fork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exec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함께 사용하기</a:t>
            </a:r>
          </a:p>
        </p:txBody>
      </p:sp>
      <p:pic>
        <p:nvPicPr>
          <p:cNvPr id="27656" name="Picture 8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772691"/>
            <a:ext cx="176213" cy="147638"/>
          </a:xfrm>
          <a:prstGeom prst="rect">
            <a:avLst/>
          </a:prstGeom>
          <a:noFill/>
        </p:spPr>
      </p:pic>
      <p:pic>
        <p:nvPicPr>
          <p:cNvPr id="27657" name="Picture 9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852191"/>
            <a:ext cx="176213" cy="147638"/>
          </a:xfrm>
          <a:prstGeom prst="rect">
            <a:avLst/>
          </a:prstGeom>
          <a:noFill/>
        </p:spPr>
      </p:pic>
      <p:pic>
        <p:nvPicPr>
          <p:cNvPr id="27658" name="Picture 10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649241"/>
            <a:ext cx="176213" cy="147638"/>
          </a:xfrm>
          <a:prstGeom prst="rect">
            <a:avLst/>
          </a:prstGeom>
          <a:noFill/>
        </p:spPr>
      </p:pic>
      <p:pic>
        <p:nvPicPr>
          <p:cNvPr id="27659" name="Picture 11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296941"/>
            <a:ext cx="176213" cy="147638"/>
          </a:xfrm>
          <a:prstGeom prst="rect">
            <a:avLst/>
          </a:prstGeom>
          <a:noFill/>
        </p:spPr>
      </p:pic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6135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와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exec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를 함께 사용하기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8313" y="1276747"/>
            <a:ext cx="5365750" cy="56086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01 #include &lt;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unistd.h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02 #include &lt;sys/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types.h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03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06    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pid_t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07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08    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("hello!\n");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09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10    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= fork();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11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12    if(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&gt; 0) { /* parent process */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13        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("parent\n");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14         sleep(1);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15     }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16     else if(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pid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== 0) { /* child process */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17        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("child\n");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18       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execl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("/bin/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", "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", "-l", (char *)0);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19       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("fail to execute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ls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20    }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21     else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22        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("parent : fail to fork\n");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23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24    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printf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("bye!\n"); </a:t>
            </a:r>
          </a:p>
          <a:p>
            <a:pPr>
              <a:lnSpc>
                <a:spcPct val="90000"/>
              </a:lnSpc>
            </a:pP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25 }</a:t>
            </a:r>
          </a:p>
        </p:txBody>
      </p:sp>
      <p:pic>
        <p:nvPicPr>
          <p:cNvPr id="28687" name="Picture 1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156176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300788" y="3141663"/>
            <a:ext cx="24479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12 </a:t>
            </a:r>
            <a:r>
              <a:rPr lang="ko-KR" altLang="en-US" sz="1200">
                <a:solidFill>
                  <a:srgbClr val="3366CC"/>
                </a:solidFill>
              </a:rPr>
              <a:t>부모 프로세스는 자식 프로세스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의 생존 여부에 상관없이 자신의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나머지 일을 수행한다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300788" y="4551363"/>
            <a:ext cx="2447925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16 </a:t>
            </a:r>
            <a:r>
              <a:rPr lang="ko-KR" altLang="en-US" sz="1200">
                <a:solidFill>
                  <a:srgbClr val="3366CC"/>
                </a:solidFill>
              </a:rPr>
              <a:t>자식 프로세스가 </a:t>
            </a:r>
            <a:r>
              <a:rPr lang="en-US" altLang="ko-KR" sz="1200">
                <a:solidFill>
                  <a:srgbClr val="3366CC"/>
                </a:solidFill>
              </a:rPr>
              <a:t>exec</a:t>
            </a:r>
            <a:r>
              <a:rPr lang="ko-KR" altLang="en-US" sz="1200">
                <a:solidFill>
                  <a:srgbClr val="3366CC"/>
                </a:solidFill>
              </a:rPr>
              <a:t>를 호출하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여 새로운 프로세스를 생성한다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   </a:t>
            </a:r>
            <a:r>
              <a:rPr lang="ko-KR" altLang="en-US" sz="1200">
                <a:solidFill>
                  <a:srgbClr val="3366CC"/>
                </a:solidFill>
              </a:rPr>
              <a:t>새로운 프로세스를 생성하고 자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식 프로세스는 종료된다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ko-KR" sz="1200">
              <a:solidFill>
                <a:srgbClr val="3366CC"/>
              </a:solidFill>
            </a:endParaRPr>
          </a:p>
        </p:txBody>
      </p:sp>
      <p:sp>
        <p:nvSpPr>
          <p:cNvPr id="28692" name="WordArt 20"/>
          <p:cNvSpPr>
            <a:spLocks noChangeArrowheads="1" noChangeShapeType="1" noTextEdit="1"/>
          </p:cNvSpPr>
          <p:nvPr/>
        </p:nvSpPr>
        <p:spPr bwMode="auto">
          <a:xfrm>
            <a:off x="6227763" y="2852738"/>
            <a:ext cx="238125" cy="123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0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HY헤드라인M"/>
                <a:ea typeface="HY헤드라인M"/>
              </a:rPr>
              <a:t>12~14</a:t>
            </a:r>
            <a:endParaRPr lang="ko-KR" altLang="en-US" sz="10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28693" name="WordArt 21"/>
          <p:cNvSpPr>
            <a:spLocks noChangeArrowheads="1" noChangeShapeType="1" noTextEdit="1"/>
          </p:cNvSpPr>
          <p:nvPr/>
        </p:nvSpPr>
        <p:spPr bwMode="auto">
          <a:xfrm>
            <a:off x="6227763" y="4292600"/>
            <a:ext cx="238125" cy="123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0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HY헤드라인M"/>
                <a:ea typeface="HY헤드라인M"/>
              </a:rPr>
              <a:t>16~19</a:t>
            </a:r>
            <a:endParaRPr lang="ko-KR" altLang="en-US" sz="10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395536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9750" y="1296988"/>
            <a:ext cx="7991475" cy="2419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 ex07-07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hello!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parent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child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-rwxr-xr-x    1 usp      student     13856 Oct 25 15:56 ex07-07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bye! 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굴림체" pitchFamily="49" charset="-127"/>
                <a:ea typeface="굴림체" pitchFamily="49" charset="-127"/>
              </a:rPr>
              <a:t>$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227640" cy="5181600"/>
          </a:xfrm>
        </p:spPr>
        <p:txBody>
          <a:bodyPr/>
          <a:lstStyle/>
          <a:p>
            <a:r>
              <a:rPr lang="ko-KR" altLang="en-US" dirty="0" smtClean="0"/>
              <a:t>예제 실행 결과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올리기</a:t>
            </a:r>
            <a:endParaRPr lang="ko-KR" alt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6135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과제</a:t>
            </a:r>
            <a:endParaRPr lang="en-US" altLang="ko-KR" sz="3000" dirty="0" smtClean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42316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67544" y="1214859"/>
            <a:ext cx="8534400" cy="433388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프로세스를 생성하고 종료하는 시스템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표준 라이브러리 함수</a:t>
            </a:r>
          </a:p>
        </p:txBody>
      </p:sp>
      <p:graphicFrame>
        <p:nvGraphicFramePr>
          <p:cNvPr id="820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7225"/>
              </p:ext>
            </p:extLst>
          </p:nvPr>
        </p:nvGraphicFramePr>
        <p:xfrm>
          <a:off x="918394" y="1786359"/>
          <a:ext cx="7920038" cy="2598738"/>
        </p:xfrm>
        <a:graphic>
          <a:graphicData uri="http://schemas.openxmlformats.org/drawingml/2006/table">
            <a:tbl>
              <a:tblPr/>
              <a:tblGrid>
                <a:gridCol w="1728788"/>
                <a:gridCol w="619125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자신과 완전히 동일한 프로세스를 생성한다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exec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계열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실행 파일로부터 프로세스를 생성한다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종료에 따른 상태 값을 부모 프로세스에게 전달하며 프로세스를 종료한다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atexit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exit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프로세스를 종료할 때 수행할 함수를 등록한다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atexit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등록한 함수를 호출하지 않고 프로세스를 종료한다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51520" y="40466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서론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5012655"/>
            <a:ext cx="7669212" cy="9366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프로세스는 실행 파일로 존재하는 프로그램으로부터 생성되는 것이 일반적이다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그러나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fork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사용하면 실행 중인 프로세스를 복제하여 새로운 프로세스를 생성할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24256"/>
              </p:ext>
            </p:extLst>
          </p:nvPr>
        </p:nvGraphicFramePr>
        <p:xfrm>
          <a:off x="395288" y="2059905"/>
          <a:ext cx="8353425" cy="2678113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&lt;sys/types.h&gt;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pid_t fork(void);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fork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성공하여 자식 프로세스가 만들어지면 부모 프로세스에서는 자식 프로세스의 프로세스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반환되고 자식 프로세스에서는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fork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호출이 실패하여 자식 프로세스가 만들어지지 않으면 부모 프로세스에서는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95536" y="40466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  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4800" y="1410617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프로세스를 복제하여 완전히 동일한 프로세스를 생성한다</a:t>
            </a:r>
          </a:p>
        </p:txBody>
      </p:sp>
      <p:pic>
        <p:nvPicPr>
          <p:cNvPr id="13330" name="Picture 1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225380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628031"/>
            <a:ext cx="7597775" cy="5113337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호출하여 새로운 프로세스를 생성할 때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fork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호출하는 쪽을 부모 프로세스라고 하고 새로 생성된 쪽을 자식 프로세스라고 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부모 프로세스와 자식 프로세스는 서로 다른 프로세스이다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프로세스 식별 번호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(PID)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가 서로 다르다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프로세스의 부모 프로세스 식별 번호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(PPID)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는 자신을 생성한 부모 프로세스가 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자식 프로세스는 부모 프로세스가 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호출하던 시점의 상태를 그대로 물려받는다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코드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프로그램 변수에 저장되어 있는 데이터 값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하드웨어 레지스터의 값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프로그램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스택의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값 등등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fork 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이후에 부모와 자식 프로세스는 자신들의 나머지 프로그램 코드를 수행한다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" y="1194643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(parent)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프로세스와 자식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(child)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프로세스</a:t>
            </a:r>
          </a:p>
        </p:txBody>
      </p:sp>
      <p:pic>
        <p:nvPicPr>
          <p:cNvPr id="14342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700386"/>
            <a:ext cx="176213" cy="147638"/>
          </a:xfrm>
          <a:prstGeom prst="rect">
            <a:avLst/>
          </a:prstGeom>
          <a:noFill/>
        </p:spPr>
      </p:pic>
      <p:pic>
        <p:nvPicPr>
          <p:cNvPr id="14343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493218"/>
            <a:ext cx="176213" cy="147638"/>
          </a:xfrm>
          <a:prstGeom prst="rect">
            <a:avLst/>
          </a:prstGeom>
          <a:noFill/>
        </p:spPr>
      </p:pic>
      <p:pic>
        <p:nvPicPr>
          <p:cNvPr id="14344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933081"/>
            <a:ext cx="176213" cy="147637"/>
          </a:xfrm>
          <a:prstGeom prst="rect">
            <a:avLst/>
          </a:prstGeom>
          <a:noFill/>
        </p:spPr>
      </p:pic>
      <p:pic>
        <p:nvPicPr>
          <p:cNvPr id="14345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6165304"/>
            <a:ext cx="176213" cy="14763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33362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그림7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588" y="1680865"/>
            <a:ext cx="7107237" cy="49164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196677"/>
            <a:ext cx="7939088" cy="433388"/>
          </a:xfrm>
          <a:noFill/>
          <a:ln/>
        </p:spPr>
        <p:txBody>
          <a:bodyPr/>
          <a:lstStyle/>
          <a:p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 fork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를 사용한 프로세스 생성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5536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4576"/>
            <a:ext cx="7704137" cy="1081088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호출하는 시점을 기준으로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fork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 호출한 이후에 부모 프로세스가 할 일과 자식 프로세스가 할 일을 구분한다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fork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반환 값으로 부모 프로세스와 자식 프로세스를 구분한다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9425" y="3070126"/>
            <a:ext cx="8201025" cy="31289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pid = fork();    /* fork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호출이 성공하면 자식 프로세스가 생성된다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. */ </a:t>
            </a:r>
          </a:p>
          <a:p>
            <a:endParaRPr lang="en-US" altLang="ko-KR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if(pid ==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    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자식 프로세스가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    …;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else if(pid &gt; 0)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/*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부모 프로세스가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…;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else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/* fork </a:t>
            </a:r>
            <a:r>
              <a:rPr lang="ko-KR" altLang="en-US">
                <a:latin typeface="굴림체" pitchFamily="49" charset="-127"/>
                <a:ea typeface="굴림체" pitchFamily="49" charset="-127"/>
              </a:rPr>
              <a:t>호출이 실패할 경우 수행할 부분 *</a:t>
            </a:r>
            <a:r>
              <a:rPr lang="en-US" altLang="ko-KR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>
                <a:latin typeface="굴림체" pitchFamily="49" charset="-127"/>
                <a:ea typeface="굴림체" pitchFamily="49" charset="-127"/>
              </a:rPr>
              <a:t>    …;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4800" y="1412776"/>
            <a:ext cx="79390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fork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호출하는 프로그램의 구조</a:t>
            </a:r>
          </a:p>
        </p:txBody>
      </p:sp>
      <p:pic>
        <p:nvPicPr>
          <p:cNvPr id="16391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6832"/>
            <a:ext cx="176213" cy="147637"/>
          </a:xfrm>
          <a:prstGeom prst="rect">
            <a:avLst/>
          </a:prstGeom>
          <a:noFill/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3528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fork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1192213"/>
            <a:ext cx="2825750" cy="30289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01 #include &lt;unistd.h&gt;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02 #include &lt;sys/types.h&gt;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03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04 main()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05 {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06    pid_t pid;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07    int i = 0; </a:t>
            </a:r>
            <a:br>
              <a:rPr lang="en-US" altLang="ko-KR" sz="1600">
                <a:latin typeface="굴림체" pitchFamily="49" charset="-127"/>
                <a:ea typeface="굴림체" pitchFamily="49" charset="-127"/>
              </a:rPr>
            </a:b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08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09    i++;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   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816350" y="1844675"/>
            <a:ext cx="4932363" cy="42037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10    printf("before calling fork(%d)\n", 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11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12    pid = fork();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13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14    if(pid == 0)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15        /*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자식 프로세스가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16        printf("child process(%d)\n", ++i);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17    else if(pid &gt; 0)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18        /*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부모 프로세스가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19        printf("parent process(%d)\n", --i);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20    else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21   /* fork </a:t>
            </a:r>
            <a:r>
              <a:rPr lang="ko-KR" altLang="en-US" sz="1600">
                <a:latin typeface="굴림체" pitchFamily="49" charset="-127"/>
                <a:ea typeface="굴림체" pitchFamily="49" charset="-127"/>
              </a:rPr>
              <a:t>호출이 실패할 경우 수행할 부분 *</a:t>
            </a: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22        printf("fail to fork\n"); </a:t>
            </a: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23}</a:t>
            </a:r>
            <a:r>
              <a:rPr lang="en-US" altLang="ko-KR" sz="1600" b="1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23850" y="4835525"/>
            <a:ext cx="3168650" cy="13303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ex07-02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before calling fork(1)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parent process(0)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child process(2) </a:t>
            </a:r>
          </a:p>
          <a:p>
            <a:r>
              <a:rPr lang="en-US" altLang="ko-KR" sz="1600">
                <a:latin typeface="굴림체" pitchFamily="49" charset="-127"/>
                <a:ea typeface="굴림체" pitchFamily="49" charset="-127"/>
              </a:rPr>
              <a:t>$ 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67544" y="432024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5784"/>
            <a:ext cx="5707063" cy="568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 #include &lt;sys/</a:t>
            </a:r>
            <a:r>
              <a:rPr lang="en-US" altLang="ko-KR" sz="1600" dirty="0" err="1">
                <a:solidFill>
                  <a:schemeClr val="tx1"/>
                </a:solidFill>
              </a:rPr>
              <a:t>types.h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 void </a:t>
            </a:r>
            <a:r>
              <a:rPr lang="en-US" altLang="ko-KR" sz="1600" dirty="0" err="1">
                <a:solidFill>
                  <a:schemeClr val="tx1"/>
                </a:solidFill>
              </a:rPr>
              <a:t>cleanupaction</a:t>
            </a:r>
            <a:r>
              <a:rPr lang="en-US" altLang="ko-KR" sz="1600" dirty="0">
                <a:solidFill>
                  <a:schemeClr val="tx1"/>
                </a:solidFill>
              </a:rPr>
              <a:t>(void);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i;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for(i = 0; i &lt; 3; i++)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("before fork [%d]\n", i);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sleep(1);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pid</a:t>
            </a:r>
            <a:r>
              <a:rPr lang="en-US" altLang="ko-KR" sz="1600" dirty="0">
                <a:solidFill>
                  <a:schemeClr val="tx1"/>
                </a:solidFill>
              </a:rPr>
              <a:t> = fork(); </a:t>
            </a:r>
          </a:p>
          <a:p>
            <a:pPr>
              <a:buFont typeface="Wingdings" pitchFamily="2" charset="2"/>
              <a:buNone/>
            </a:pPr>
            <a:endParaRPr lang="en-US" altLang="ko-KR" sz="14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9226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300788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300788" y="314166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09 </a:t>
            </a:r>
            <a:r>
              <a:rPr lang="ko-KR" altLang="en-US" sz="1200">
                <a:solidFill>
                  <a:srgbClr val="3366CC"/>
                </a:solidFill>
              </a:rPr>
              <a:t>프로세스 식별 번호를 저장한다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300788" y="5516563"/>
            <a:ext cx="244792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18 </a:t>
            </a:r>
            <a:r>
              <a:rPr lang="ko-KR" altLang="en-US" sz="1200">
                <a:solidFill>
                  <a:srgbClr val="3366CC"/>
                </a:solidFill>
              </a:rPr>
              <a:t>자식 프로세스를 생성한다</a:t>
            </a:r>
            <a:r>
              <a:rPr lang="en-US" altLang="ko-KR" sz="1200">
                <a:solidFill>
                  <a:srgbClr val="3366CC"/>
                </a:solidFill>
              </a:rPr>
              <a:t>. Pid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   </a:t>
            </a:r>
            <a:r>
              <a:rPr lang="ko-KR" altLang="en-US" sz="1200">
                <a:solidFill>
                  <a:srgbClr val="3366CC"/>
                </a:solidFill>
              </a:rPr>
              <a:t>에는 사직 프로세스의 식별 번호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가 저장된다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9542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1458</Words>
  <Application>Microsoft Office PowerPoint</Application>
  <PresentationFormat>화면 슬라이드 쇼(4:3)</PresentationFormat>
  <Paragraphs>377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Blends</vt:lpstr>
      <vt:lpstr>시스템프로그래밍 (fork,exec)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admin</cp:lastModifiedBy>
  <cp:revision>87</cp:revision>
  <dcterms:created xsi:type="dcterms:W3CDTF">2014-01-08T08:35:21Z</dcterms:created>
  <dcterms:modified xsi:type="dcterms:W3CDTF">2014-03-02T15:10:55Z</dcterms:modified>
</cp:coreProperties>
</file>