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5"/>
  </p:notesMasterIdLst>
  <p:sldIdLst>
    <p:sldId id="288" r:id="rId2"/>
    <p:sldId id="289" r:id="rId3"/>
    <p:sldId id="290" r:id="rId4"/>
    <p:sldId id="295" r:id="rId5"/>
    <p:sldId id="311" r:id="rId6"/>
    <p:sldId id="312" r:id="rId7"/>
    <p:sldId id="313" r:id="rId8"/>
    <p:sldId id="31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995C0-B117-4424-999A-198CFF99960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8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643050"/>
            <a:ext cx="7924800" cy="2123658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pitchFamily="50" charset="-127"/>
              </a:rPr>
              <a:t>시스템프로그래밍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ko-KR" altLang="en-US" dirty="0" smtClean="0">
                <a:ea typeface="굴림" pitchFamily="50" charset="-127"/>
              </a:rPr>
              <a:t>프로세스 다루기</a:t>
            </a:r>
            <a:r>
              <a:rPr lang="en-US" altLang="ko-KR" dirty="0" smtClean="0">
                <a:ea typeface="굴림" pitchFamily="50" charset="-127"/>
              </a:rPr>
              <a:t>(2)</a:t>
            </a:r>
            <a:br>
              <a:rPr lang="en-US" altLang="ko-KR" dirty="0" smtClean="0">
                <a:ea typeface="굴림" pitchFamily="50" charset="-127"/>
              </a:rPr>
            </a:b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9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8313" y="1283841"/>
            <a:ext cx="5441950" cy="22891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01 #include &lt;sys/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types.h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02 #include &lt;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unistd.h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03 </a:t>
            </a:r>
            <a:br>
              <a:rPr lang="en-US" altLang="ko-KR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06    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("[ex08-06.c] PPID:%d, PID:%d\n",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     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getppid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(),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getpid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());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07 }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95400" y="3729038"/>
            <a:ext cx="6551613" cy="25796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ps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23588 pts/3    00:00:00 bash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2587 pts/3    00:00:00 ps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ex08-05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[ex08-05.c] PPID:23588, PID:2588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[ex08-05.c] PPID:2588, PID:2589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[ex08-06.c] PPID:2588, PID:2589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pic>
        <p:nvPicPr>
          <p:cNvPr id="26636" name="Picture 12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3068638"/>
            <a:ext cx="360362" cy="360362"/>
          </a:xfrm>
          <a:prstGeom prst="rect">
            <a:avLst/>
          </a:prstGeom>
          <a:noFill/>
        </p:spPr>
      </p:pic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356475" y="3111500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6300788" y="1269553"/>
            <a:ext cx="2519362" cy="2303463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5886"/>
            <a:ext cx="8534400" cy="433388"/>
          </a:xfrm>
          <a:noFill/>
          <a:ln/>
        </p:spPr>
        <p:txBody>
          <a:bodyPr/>
          <a:lstStyle/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프로세스의 그룹 식별 번호를 구하거나 변경한다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7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72360"/>
              </p:ext>
            </p:extLst>
          </p:nvPr>
        </p:nvGraphicFramePr>
        <p:xfrm>
          <a:off x="395288" y="1762149"/>
          <a:ext cx="8353425" cy="4475163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24415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setpgid(pid_t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pid_t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pgid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getpgid(pid_t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setpgrp(void);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getpgrp(void);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 식별 번호이다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pgid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 그룹의 식별 번호이다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setpgid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setpgrp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호출이 성공할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반환하고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getpgid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호출이 성공할 경우 프로세스의 그룹 식별 번호를 반환하고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getpgrp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은 항상 프로세스의 그룹 식별 번호를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getpgrp, getpgid, setpgrp, setpgid </a:t>
            </a:r>
            <a:r>
              <a:rPr lang="en-US" altLang="ko-KR" sz="24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582244"/>
            <a:ext cx="7524750" cy="1366838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 시점에서 프로세스 그룹을 식별하기 위한 유일한 번호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그룹 식별번호와 동일한 값을 프로세스 식별번호로 가지는 프로세스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프로세스 그룹의 리더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58888" y="5876057"/>
            <a:ext cx="6626225" cy="6492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8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84513"/>
              </p:ext>
            </p:extLst>
          </p:nvPr>
        </p:nvGraphicFramePr>
        <p:xfrm>
          <a:off x="1524000" y="5996707"/>
          <a:ext cx="6096000" cy="376238"/>
        </p:xfrm>
        <a:graphic>
          <a:graphicData uri="http://schemas.openxmlformats.org/drawingml/2006/table">
            <a:tbl>
              <a:tblPr/>
              <a:tblGrid>
                <a:gridCol w="960438"/>
                <a:gridCol w="935037"/>
                <a:gridCol w="1873250"/>
                <a:gridCol w="863600"/>
                <a:gridCol w="14636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grep 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304800" y="1267544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 식별번호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(process id)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1116013" y="1700932"/>
            <a:ext cx="727233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한 시점에서 프로세스를 식별하기 위한 유일한 번호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음이 아닌 정수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323850" y="2780432"/>
            <a:ext cx="8534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 그룹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1116013" y="3247157"/>
            <a:ext cx="741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여러 개의 프로세스들이 하나의 그룹에 속할 수 있음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시그널을 사용하여 동일 그룹의 프로세스들의 한 집합을 한꺼번에 처리할 수 있음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323850" y="4220294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 그룹 식별번호 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(process group id)</a:t>
            </a:r>
          </a:p>
        </p:txBody>
      </p:sp>
      <p:pic>
        <p:nvPicPr>
          <p:cNvPr id="28705" name="Picture 33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2069"/>
            <a:ext cx="176213" cy="147638"/>
          </a:xfrm>
          <a:prstGeom prst="rect">
            <a:avLst/>
          </a:prstGeom>
          <a:noFill/>
        </p:spPr>
      </p:pic>
      <p:pic>
        <p:nvPicPr>
          <p:cNvPr id="28706" name="Picture 34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204169"/>
            <a:ext cx="176213" cy="147638"/>
          </a:xfrm>
          <a:prstGeom prst="rect">
            <a:avLst/>
          </a:prstGeom>
          <a:noFill/>
        </p:spPr>
      </p:pic>
      <p:pic>
        <p:nvPicPr>
          <p:cNvPr id="28707" name="Picture 35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428132"/>
            <a:ext cx="176213" cy="147637"/>
          </a:xfrm>
          <a:prstGeom prst="rect">
            <a:avLst/>
          </a:prstGeom>
          <a:noFill/>
        </p:spPr>
      </p:pic>
      <p:pic>
        <p:nvPicPr>
          <p:cNvPr id="28708" name="Picture 36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788494"/>
            <a:ext cx="176213" cy="147638"/>
          </a:xfrm>
          <a:prstGeom prst="rect">
            <a:avLst/>
          </a:prstGeom>
          <a:noFill/>
        </p:spPr>
      </p:pic>
      <p:pic>
        <p:nvPicPr>
          <p:cNvPr id="28709" name="Picture 37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20357"/>
            <a:ext cx="176213" cy="147637"/>
          </a:xfrm>
          <a:prstGeom prst="rect">
            <a:avLst/>
          </a:prstGeom>
          <a:noFill/>
        </p:spPr>
      </p:pic>
      <p:pic>
        <p:nvPicPr>
          <p:cNvPr id="28710" name="Picture 38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80719"/>
            <a:ext cx="176213" cy="147638"/>
          </a:xfrm>
          <a:prstGeom prst="rect">
            <a:avLst/>
          </a:prstGeom>
          <a:noFill/>
        </p:spPr>
      </p:pic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95536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getpgrp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getpgid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setpgrp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setpgid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4436591"/>
            <a:ext cx="7273925" cy="9366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setpgrp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setpgid(0, 0)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같고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getpgrp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getpgid(0)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같다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4800" y="1339378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setpgid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258888" y="1774353"/>
            <a:ext cx="72739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pid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프로세스의 그룹 식별 번호를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pgid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변경한다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pid = 0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 경우 현재 프로세스에 적용한다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pgid = 0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 경우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pid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값을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pgid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사용한다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프로세스 그룹의 변경은 같은 세션 내에서만 가능하다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23850" y="3931766"/>
            <a:ext cx="8534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setpgrp, getpgrp</a:t>
            </a:r>
          </a:p>
        </p:txBody>
      </p:sp>
      <p:pic>
        <p:nvPicPr>
          <p:cNvPr id="29704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5641"/>
            <a:ext cx="176213" cy="147637"/>
          </a:xfrm>
          <a:prstGeom prst="rect">
            <a:avLst/>
          </a:prstGeom>
          <a:noFill/>
        </p:spPr>
      </p:pic>
      <p:pic>
        <p:nvPicPr>
          <p:cNvPr id="29705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276003"/>
            <a:ext cx="176213" cy="147638"/>
          </a:xfrm>
          <a:prstGeom prst="rect">
            <a:avLst/>
          </a:prstGeom>
          <a:noFill/>
        </p:spPr>
      </p:pic>
      <p:pic>
        <p:nvPicPr>
          <p:cNvPr id="29706" name="Picture 1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564928"/>
            <a:ext cx="176213" cy="147638"/>
          </a:xfrm>
          <a:prstGeom prst="rect">
            <a:avLst/>
          </a:prstGeom>
          <a:noFill/>
        </p:spPr>
      </p:pic>
      <p:pic>
        <p:nvPicPr>
          <p:cNvPr id="29707" name="Picture 1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923703"/>
            <a:ext cx="176213" cy="147638"/>
          </a:xfrm>
          <a:prstGeom prst="rect">
            <a:avLst/>
          </a:prstGeom>
          <a:noFill/>
        </p:spPr>
      </p:pic>
      <p:pic>
        <p:nvPicPr>
          <p:cNvPr id="29708" name="Picture 1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649316"/>
            <a:ext cx="176213" cy="147637"/>
          </a:xfrm>
          <a:prstGeom prst="rect">
            <a:avLst/>
          </a:prstGeom>
          <a:noFill/>
        </p:spPr>
      </p:pic>
      <p:pic>
        <p:nvPicPr>
          <p:cNvPr id="29709" name="Picture 1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08091"/>
            <a:ext cx="176213" cy="147637"/>
          </a:xfrm>
          <a:prstGeom prst="rect">
            <a:avLst/>
          </a:prstGeom>
          <a:noFill/>
        </p:spPr>
      </p:pic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33362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getpgrp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getpgid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setpgrp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setpgid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68313" y="1341810"/>
            <a:ext cx="6280150" cy="27352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01 #include &lt;sys/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types.h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02 #include &lt;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unistd.h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03</a:t>
            </a:r>
            <a:br>
              <a:rPr lang="en-US" altLang="ko-KR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06    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getpgrp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():%d\n",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getpgrp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());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07    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(0):%d\n",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(0));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08    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()):%d\n",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()));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09}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79588" y="4508500"/>
            <a:ext cx="5583237" cy="148113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ex08-07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getpgrp():2657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getpgid(0):2657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getpgid(getpid()):2657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pic>
        <p:nvPicPr>
          <p:cNvPr id="30732" name="Picture 12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3068638"/>
            <a:ext cx="360362" cy="360362"/>
          </a:xfrm>
          <a:prstGeom prst="rect">
            <a:avLst/>
          </a:prstGeom>
          <a:noFill/>
        </p:spPr>
      </p:pic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356475" y="3111500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6300788" y="1270372"/>
            <a:ext cx="2519362" cy="2303463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725690"/>
            <a:ext cx="7381875" cy="187166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세션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(session)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일반적으로 시스템과 연결된 하나의 제어 단말기를 포함한 단위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식별 번호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(id)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가 부여되어 있다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세션 ⊃ 그룹 ⊃ 프로세스</a:t>
            </a:r>
          </a:p>
        </p:txBody>
      </p:sp>
      <p:graphicFrame>
        <p:nvGraphicFramePr>
          <p:cNvPr id="317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08446"/>
              </p:ext>
            </p:extLst>
          </p:nvPr>
        </p:nvGraphicFramePr>
        <p:xfrm>
          <a:off x="395288" y="1772940"/>
          <a:ext cx="8353425" cy="2817813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getsid(pid_t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setsid(void);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식별 번호이다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프로세스의 세션 식별 번호를 반환하고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실패하면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304800" y="1196677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프로세스의 세션 식별 번호를 구하거나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새로운 세션을 생성한다</a:t>
            </a:r>
          </a:p>
        </p:txBody>
      </p:sp>
      <p:pic>
        <p:nvPicPr>
          <p:cNvPr id="31765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865390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75" y="4218706"/>
            <a:ext cx="7310438" cy="2306638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호출하는 프로세스가 그룹의 리더가 아닌 경우 새로운 세션을 생성한다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일반적인 경우에 셸 프로세스가 세션과 그룹의 리더이다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호출이 성공하면 프로세스는 새로운 세션과 그룹의 리더가 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이때 제어 터미널을 가지지 않는다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세션과 그룹 내에서 유일한 프로세스가 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4800" y="1265956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getsid</a:t>
            </a:r>
            <a:endParaRPr lang="en-US" altLang="ko-KR" sz="200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223963" y="1699344"/>
            <a:ext cx="74517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pid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프로세스가 포함된 세션의 식별 번호를 알아온다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pid = 0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 경우 현재 프로세스에 대해 알아온다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세션의 리더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프로세스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PID =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PGID =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PSID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 경우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23850" y="3785319"/>
            <a:ext cx="8534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setsid</a:t>
            </a:r>
          </a:p>
        </p:txBody>
      </p:sp>
      <p:pic>
        <p:nvPicPr>
          <p:cNvPr id="32776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5244"/>
            <a:ext cx="176213" cy="147637"/>
          </a:xfrm>
          <a:prstGeom prst="rect">
            <a:avLst/>
          </a:prstGeom>
          <a:noFill/>
        </p:spPr>
      </p:pic>
      <p:pic>
        <p:nvPicPr>
          <p:cNvPr id="32777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274019"/>
            <a:ext cx="176213" cy="147637"/>
          </a:xfrm>
          <a:prstGeom prst="rect">
            <a:avLst/>
          </a:prstGeom>
          <a:noFill/>
        </p:spPr>
      </p:pic>
      <p:pic>
        <p:nvPicPr>
          <p:cNvPr id="32778" name="Picture 1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562944"/>
            <a:ext cx="176213" cy="147637"/>
          </a:xfrm>
          <a:prstGeom prst="rect">
            <a:avLst/>
          </a:prstGeom>
          <a:noFill/>
        </p:spPr>
      </p:pic>
      <p:pic>
        <p:nvPicPr>
          <p:cNvPr id="32779" name="Picture 1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850281"/>
            <a:ext cx="176213" cy="147638"/>
          </a:xfrm>
          <a:prstGeom prst="rect">
            <a:avLst/>
          </a:prstGeom>
          <a:noFill/>
        </p:spPr>
      </p:pic>
      <p:pic>
        <p:nvPicPr>
          <p:cNvPr id="32780" name="Picture 1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363169"/>
            <a:ext cx="176213" cy="147637"/>
          </a:xfrm>
          <a:prstGeom prst="rect">
            <a:avLst/>
          </a:prstGeom>
          <a:noFill/>
        </p:spPr>
      </p:pic>
      <p:pic>
        <p:nvPicPr>
          <p:cNvPr id="32781" name="Picture 1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82306"/>
            <a:ext cx="176213" cy="147638"/>
          </a:xfrm>
          <a:prstGeom prst="rect">
            <a:avLst/>
          </a:prstGeom>
          <a:noFill/>
        </p:spPr>
      </p:pic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83568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getsid, setsid  </a:t>
            </a:r>
            <a:r>
              <a:rPr lang="en-US" altLang="ko-KR" sz="24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7500" y="1170384"/>
            <a:ext cx="7207250" cy="57150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01 #include &lt;sys/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types.h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02 #include &lt;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unistd.h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03</a:t>
            </a:r>
            <a:br>
              <a:rPr lang="en-US" altLang="ko-KR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04 main(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argc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, char *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argv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[])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06    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pid_t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07    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interval;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08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09     if(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argc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!= 3)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10         exit(1);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11</a:t>
            </a:r>
            <a:br>
              <a:rPr lang="en-US" altLang="ko-KR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12    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=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atoi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argv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[1]);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13     interval =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atoi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argv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[2]);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14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15    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("shell process...\n");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16   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("process id:%d, group id:%d, session id:%d\n",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17        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),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getsid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));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18    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("current process.. not daemon...\n");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19    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("process id:%d, group id:%d, session id:%d\n",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20        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getpgrp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getsid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(0));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21</a:t>
            </a:r>
            <a:br>
              <a:rPr lang="en-US" altLang="ko-KR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22     sleep(interval); </a:t>
            </a: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23 }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779838" y="1308348"/>
            <a:ext cx="5076825" cy="2552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ps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2849 pts/4    00:00:00 bash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3030 pts/4    00:00:00 ps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ex08-08 2849 0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shell process... </a:t>
            </a:r>
          </a:p>
          <a:p>
            <a:r>
              <a:rPr lang="en-US" altLang="ko-KR" sz="1600" u="sng">
                <a:latin typeface="굴림체" pitchFamily="49" charset="-127"/>
                <a:ea typeface="굴림체" pitchFamily="49" charset="-127"/>
              </a:rPr>
              <a:t>process id:2849, group id:2849, session id:2849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current process.. not daemon...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process id:3031, group id:3031, session id:2849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367184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연결 종료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116013" y="1872009"/>
            <a:ext cx="7343775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로그인 셸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제어 터미널의 연결 상태를 가진다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 (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제어 터미널을 포함한 세션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세션과 그룹 내에서 리더이다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셸 프롬프트 상에서 실행한 많은 프로세스가 있다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23850" y="3815109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로그인 셸의 종료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152525" y="4316759"/>
            <a:ext cx="6948488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세션의 리더이기 때문에 연결이 끊어진다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같은 세션에 있는 다른 프로세스도 종료된다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후면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(background)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실행 중인 프로세스도 종료된다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4829" name="Picture 13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16472"/>
            <a:ext cx="176213" cy="147637"/>
          </a:xfrm>
          <a:prstGeom prst="rect">
            <a:avLst/>
          </a:prstGeom>
          <a:noFill/>
        </p:spPr>
      </p:pic>
      <p:pic>
        <p:nvPicPr>
          <p:cNvPr id="34830" name="Picture 14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824759"/>
            <a:ext cx="176213" cy="147638"/>
          </a:xfrm>
          <a:prstGeom prst="rect">
            <a:avLst/>
          </a:prstGeom>
          <a:noFill/>
        </p:spPr>
      </p:pic>
      <p:pic>
        <p:nvPicPr>
          <p:cNvPr id="34831" name="Picture 15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64397"/>
            <a:ext cx="176213" cy="147637"/>
          </a:xfrm>
          <a:prstGeom prst="rect">
            <a:avLst/>
          </a:prstGeom>
          <a:noFill/>
        </p:spPr>
      </p:pic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395536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1196107"/>
            <a:ext cx="8534400" cy="431800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연결 종료 시 같은 세션의 프로세스 모두 종료된다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 (1)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39750" y="1607269"/>
            <a:ext cx="5670550" cy="49180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2849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/4    00:00:00 bash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3030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/4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ex08-08 2849 600 &amp;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[1] 3158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shell process...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process id:2849, group id:2849, session id:2849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current process.. not daemon...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process id:3158, group id:3158, session id:2849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ex08-08 2849 600 &amp;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[2] 3159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shell process...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process id:2849, group id:2849, session id:2849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current process.. not daemon... 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process id:3159, group id:3159, session id:2849 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11560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428604"/>
            <a:ext cx="2462202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7848600" cy="3798168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서론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예제 프로그램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함수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getpid,getppid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getpgrp,getpgid,setpgrp,setpgid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getsid,setsid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getenv,putenv</a:t>
            </a: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0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115"/>
            <a:ext cx="8534400" cy="504825"/>
          </a:xfrm>
          <a:noFill/>
          <a:ln/>
        </p:spPr>
        <p:txBody>
          <a:bodyPr/>
          <a:lstStyle/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연결 종료 시 같은 세션의 프로세스는 모두 종료된다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 (2)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76263" y="1679277"/>
            <a:ext cx="4572000" cy="49180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ps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2849 pts/4    00:00:00 bash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3158 pts/4    00:00:00 ex08-08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3159 pts/4    00:00:00 ex08-08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3160 pts/4    00:00:00 ps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  <a:p>
            <a:pPr>
              <a:lnSpc>
                <a:spcPct val="110000"/>
              </a:lnSpc>
            </a:pPr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10000"/>
              </a:lnSpc>
            </a:pPr>
            <a:r>
              <a:rPr lang="en-US" altLang="ko-KR" b="1">
                <a:latin typeface="굴림체" pitchFamily="49" charset="-127"/>
                <a:ea typeface="굴림체" pitchFamily="49" charset="-127"/>
              </a:rPr>
              <a:t>※</a:t>
            </a:r>
            <a:r>
              <a:rPr lang="ko-KR" altLang="en-US" b="1">
                <a:latin typeface="굴림체" pitchFamily="49" charset="-127"/>
                <a:ea typeface="굴림체" pitchFamily="49" charset="-127"/>
              </a:rPr>
              <a:t>터미널 연결을 끊고 다시 접속한다</a:t>
            </a:r>
            <a:r>
              <a:rPr lang="en-US" altLang="ko-KR" b="1">
                <a:latin typeface="굴림체" pitchFamily="49" charset="-127"/>
                <a:ea typeface="굴림체" pitchFamily="49" charset="-127"/>
              </a:rPr>
              <a:t>. </a:t>
            </a:r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ps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3177 pts/4    00:00:00 bash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3201 pts/4    00:00:00 ps </a:t>
            </a:r>
          </a:p>
          <a:p>
            <a:pPr>
              <a:lnSpc>
                <a:spcPct val="11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en-US" sz="24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setsid</a:t>
            </a:r>
            <a:r>
              <a:rPr lang="en-US" altLang="en-US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68338" y="1125538"/>
            <a:ext cx="7270750" cy="53101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01 #include &lt;sys/types.h&gt;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02 #include &lt;unistd.h&gt;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03</a:t>
            </a:r>
            <a:br>
              <a:rPr lang="en-US" altLang="ko-KR">
                <a:latin typeface="굴림체" pitchFamily="49" charset="-127"/>
                <a:ea typeface="굴림체" pitchFamily="49" charset="-127"/>
              </a:rPr>
            </a:br>
            <a:r>
              <a:rPr lang="en-US" altLang="ko-KR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06         pid_t pid;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07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08         if((pid = fork()) &gt; 0)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09        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10                 sleep(1);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11                 exit(1);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12         }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13         else if(pid == 0)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14         {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15                 printf("old session id: %d\n", getsid(0));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16                 printf("new session id: %d\n", setsid());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17                 sleep(600);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18         }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19 } 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6443663" y="5661025"/>
            <a:ext cx="1008062" cy="0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280150" y="3017838"/>
            <a:ext cx="2432050" cy="841375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굴림체" pitchFamily="49" charset="-127"/>
                <a:ea typeface="굴림체" pitchFamily="49" charset="-127"/>
              </a:rPr>
              <a:t>새로운 세션을 만들면서</a:t>
            </a:r>
          </a:p>
          <a:p>
            <a:r>
              <a:rPr lang="ko-KR" altLang="en-US" sz="1600" b="1">
                <a:latin typeface="굴림체" pitchFamily="49" charset="-127"/>
                <a:ea typeface="굴림체" pitchFamily="49" charset="-127"/>
              </a:rPr>
              <a:t>현재 프로세스가 리더가</a:t>
            </a:r>
          </a:p>
          <a:p>
            <a:r>
              <a:rPr lang="ko-KR" altLang="en-US" sz="1600" b="1"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6588125" y="3860800"/>
            <a:ext cx="1584325" cy="2305050"/>
          </a:xfrm>
          <a:custGeom>
            <a:avLst/>
            <a:gdLst/>
            <a:ahLst/>
            <a:cxnLst>
              <a:cxn ang="0">
                <a:pos x="998" y="0"/>
              </a:cxn>
              <a:cxn ang="0">
                <a:pos x="998" y="1452"/>
              </a:cxn>
              <a:cxn ang="0">
                <a:pos x="0" y="1452"/>
              </a:cxn>
              <a:cxn ang="0">
                <a:pos x="0" y="1134"/>
              </a:cxn>
            </a:cxnLst>
            <a:rect l="0" t="0" r="r" b="b"/>
            <a:pathLst>
              <a:path w="998" h="1452">
                <a:moveTo>
                  <a:pt x="998" y="0"/>
                </a:moveTo>
                <a:lnTo>
                  <a:pt x="998" y="1452"/>
                </a:lnTo>
                <a:lnTo>
                  <a:pt x="0" y="1452"/>
                </a:lnTo>
                <a:lnTo>
                  <a:pt x="0" y="1134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5983"/>
            <a:ext cx="8534400" cy="504825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 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(1)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92100" y="1633810"/>
            <a:ext cx="8528050" cy="5035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ex08-09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old session id: 3615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new session id: 3862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3615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/5    00:00:00 bash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3867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/5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ef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|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3614  3610  0 22:52 ?        00:00:00 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/local/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ssh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sbin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sshd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3615  3614  0 22:52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/5    00:00:00 -bash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3862     1  0 22:55 ?        00:00:00 ex08-09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3876  3615  0 22:55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/5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ef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3877  3615  0 22:55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/5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>
                <a:latin typeface="굴림체" pitchFamily="49" charset="-127"/>
                <a:ea typeface="굴림체" pitchFamily="49" charset="-127"/>
              </a:rPr>
            </a:b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※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터미널 연결을 끊고 다시 접속한다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.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0" latinLnBrk="0" hangingPunct="0"/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5983"/>
            <a:ext cx="8534400" cy="504825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 결과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(2)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23850" y="1679029"/>
            <a:ext cx="8528050" cy="44862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※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터미널 연결을 끊고 다시 접속한다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.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/>
            </a:r>
            <a:br>
              <a:rPr lang="en-US" altLang="ko-KR" dirty="0">
                <a:latin typeface="굴림체" pitchFamily="49" charset="-127"/>
                <a:ea typeface="굴림체" pitchFamily="49" charset="-127"/>
              </a:rPr>
            </a:b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로그인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의 비밀번호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: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Last login: ..........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 PID TTY          TIME CMD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3913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/2    00:00:00 bash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3949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/2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ef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|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3862     1  0 22:55 ?        00:00:00 ex08-09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3912  3904  0 22:56 ?        00:00:00 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/local/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ssh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sbin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sshd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3913  3912  0 22:56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/2    00:00:00 -bash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3956  3913  0 22:56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/2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-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ef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      3957  3913  0 22:56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pts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/2    00:00:00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grep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usp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1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04800" y="1195983"/>
            <a:ext cx="8534400" cy="792162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프로세스를 동기화하고 속성과 환경 변수를 다루는 시스템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표준 라이브러리 함수</a:t>
            </a:r>
          </a:p>
        </p:txBody>
      </p:sp>
      <p:graphicFrame>
        <p:nvGraphicFramePr>
          <p:cNvPr id="822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9920"/>
              </p:ext>
            </p:extLst>
          </p:nvPr>
        </p:nvGraphicFramePr>
        <p:xfrm>
          <a:off x="323850" y="2083395"/>
          <a:ext cx="8496300" cy="4225925"/>
        </p:xfrm>
        <a:graphic>
          <a:graphicData uri="http://schemas.openxmlformats.org/drawingml/2006/table">
            <a:tbl>
              <a:tblPr/>
              <a:tblGrid>
                <a:gridCol w="1944688"/>
                <a:gridCol w="6551612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wait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자신의 자식 프로세스가 종료할 때까지 대기 상태가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waitpid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자신의 자식 프로세스가 종료할 때까지 대기 상태가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getpid, getppid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부모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프로세스 식별 번호를 구한다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getpgrp, setpgrp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자신의 프로세스 그룹 식별 번호를 구하거나 변경한다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getpgid, setpgid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프로세스의 그룹 식별 번호를 구하거나 변경한다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프로세스의 세션 식별 번호를 구한다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프로세스가 새로운 세션을 생성한다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getenv, putenv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환경 변수의 값을 구하거나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환경 변수를 등록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변경한다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setenv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환경 변수를 등록하거나 변경한다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unsetenv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등록된 환경 변수를 삭제한다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1" name="Rectangle 69"/>
          <p:cNvSpPr>
            <a:spLocks noChangeArrowheads="1"/>
          </p:cNvSpPr>
          <p:nvPr/>
        </p:nvSpPr>
        <p:spPr bwMode="auto">
          <a:xfrm>
            <a:off x="28934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서론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220616"/>
            <a:ext cx="7092950" cy="194468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getpid</a:t>
            </a:r>
          </a:p>
          <a:p>
            <a:pPr lvl="1"/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자신의 프로세스 식별 번호를 구한다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getppid</a:t>
            </a:r>
          </a:p>
          <a:p>
            <a:pPr lvl="1"/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부모의 프로세스 식별 번호를 구한다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24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92452"/>
              </p:ext>
            </p:extLst>
          </p:nvPr>
        </p:nvGraphicFramePr>
        <p:xfrm>
          <a:off x="395288" y="1772691"/>
          <a:ext cx="8353425" cy="2139950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getpid(void);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getppid(void);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식별 번호이다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95536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getpid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en-US" altLang="ko-KR" sz="30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getppid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04800" y="1194841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자신이나 부모의 프로세스 식별 번호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(PID)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구한다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24594" name="Picture 1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288879"/>
            <a:ext cx="176213" cy="147637"/>
          </a:xfrm>
          <a:prstGeom prst="rect">
            <a:avLst/>
          </a:prstGeom>
          <a:noFill/>
        </p:spPr>
      </p:pic>
      <p:pic>
        <p:nvPicPr>
          <p:cNvPr id="24595" name="Picture 1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93704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39949"/>
            <a:ext cx="4914900" cy="41052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#include &lt;sys/</a:t>
            </a:r>
            <a:r>
              <a:rPr lang="en-US" altLang="ko-KR" sz="1600" dirty="0" err="1">
                <a:solidFill>
                  <a:schemeClr val="tx1"/>
                </a:solidFill>
              </a:rPr>
              <a:t>types.h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unistd.h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pid_t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status;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 = fork();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putenv</a:t>
            </a:r>
            <a:r>
              <a:rPr lang="en-US" altLang="ko-KR" sz="1600" dirty="0">
                <a:solidFill>
                  <a:schemeClr val="tx1"/>
                </a:solidFill>
              </a:rPr>
              <a:t>("APPLE=RED");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/>
            </a:r>
            <a:br>
              <a:rPr lang="en-US" altLang="ko-KR" sz="1600" dirty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/>
            </a:r>
            <a:br>
              <a:rPr lang="en-US" altLang="ko-KR" sz="1600" dirty="0">
                <a:solidFill>
                  <a:schemeClr val="tx1"/>
                </a:solidFill>
              </a:rPr>
            </a:b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9226" name="Picture 10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3716338"/>
            <a:ext cx="360362" cy="360362"/>
          </a:xfrm>
          <a:prstGeom prst="rect">
            <a:avLst/>
          </a:prstGeom>
          <a:noFill/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56475" y="3759200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300788" y="1414561"/>
            <a:ext cx="2519362" cy="302260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300788" y="2852738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09 </a:t>
            </a:r>
            <a:r>
              <a:rPr lang="ko-KR" altLang="en-US" sz="1200">
                <a:solidFill>
                  <a:srgbClr val="3366CC"/>
                </a:solidFill>
              </a:rPr>
              <a:t>자식 프로세스를 생성한다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300788" y="342741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11 </a:t>
            </a:r>
            <a:r>
              <a:rPr lang="ko-KR" altLang="en-US" sz="1200">
                <a:solidFill>
                  <a:srgbClr val="3366CC"/>
                </a:solidFill>
              </a:rPr>
              <a:t>환경변수를 등록한다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5964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0123"/>
            <a:ext cx="5346700" cy="43211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if(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 &gt; 0)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("[parent] PID : %d\n", </a:t>
            </a:r>
            <a:r>
              <a:rPr lang="en-US" altLang="ko-KR" sz="1600" dirty="0" err="1">
                <a:solidFill>
                  <a:schemeClr val="tx1"/>
                </a:solidFill>
              </a:rPr>
              <a:t>getpid</a:t>
            </a:r>
            <a:r>
              <a:rPr lang="en-US" altLang="ko-KR" sz="1600" dirty="0">
                <a:solidFill>
                  <a:schemeClr val="tx1"/>
                </a:solidFill>
              </a:rPr>
              <a:t>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("[parent] PPID: %d\n", </a:t>
            </a:r>
            <a:r>
              <a:rPr lang="en-US" altLang="ko-KR" sz="1600" dirty="0" err="1">
                <a:solidFill>
                  <a:schemeClr val="tx1"/>
                </a:solidFill>
              </a:rPr>
              <a:t>getppid</a:t>
            </a:r>
            <a:r>
              <a:rPr lang="en-US" altLang="ko-KR" sz="1600" dirty="0">
                <a:solidFill>
                  <a:schemeClr val="tx1"/>
                </a:solidFill>
              </a:rPr>
              <a:t>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("[parent] GID : %d\n", </a:t>
            </a:r>
            <a:r>
              <a:rPr lang="en-US" altLang="ko-KR" sz="1600" dirty="0" err="1">
                <a:solidFill>
                  <a:schemeClr val="tx1"/>
                </a:solidFill>
              </a:rPr>
              <a:t>getpgrp</a:t>
            </a:r>
            <a:r>
              <a:rPr lang="en-US" altLang="ko-KR" sz="1600" dirty="0">
                <a:solidFill>
                  <a:schemeClr val="tx1"/>
                </a:solidFill>
              </a:rPr>
              <a:t>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("[parent] SID : %d\n", </a:t>
            </a:r>
            <a:r>
              <a:rPr lang="en-US" altLang="ko-KR" sz="1600" dirty="0" err="1">
                <a:solidFill>
                  <a:schemeClr val="tx1"/>
                </a:solidFill>
              </a:rPr>
              <a:t>getsid</a:t>
            </a:r>
            <a:r>
              <a:rPr lang="en-US" altLang="ko-KR" sz="1600" dirty="0">
                <a:solidFill>
                  <a:schemeClr val="tx1"/>
                </a:solidFill>
              </a:rPr>
              <a:t>(0));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waitpid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, &amp;status, 0);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21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("[parent] status is %d\n", status);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unsetenv</a:t>
            </a:r>
            <a:r>
              <a:rPr lang="en-US" altLang="ko-KR" sz="1600" dirty="0">
                <a:solidFill>
                  <a:schemeClr val="tx1"/>
                </a:solidFill>
              </a:rPr>
              <a:t>("APPLE");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50" name="Picture 10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5948363"/>
            <a:ext cx="360362" cy="360362"/>
          </a:xfrm>
          <a:prstGeom prst="rect">
            <a:avLst/>
          </a:prstGeom>
          <a:noFill/>
        </p:spPr>
      </p:pic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356475" y="5991225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6300788" y="1416844"/>
            <a:ext cx="2519362" cy="5254625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00788" y="1556271"/>
            <a:ext cx="24479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3366CC"/>
                </a:solidFill>
              </a:rPr>
              <a:t>12 </a:t>
            </a:r>
            <a:r>
              <a:rPr lang="ko-KR" altLang="en-US" sz="1200" dirty="0">
                <a:solidFill>
                  <a:srgbClr val="3366CC"/>
                </a:solidFill>
              </a:rPr>
              <a:t>부모 프로세스가 수행하는 부분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 dirty="0">
                <a:solidFill>
                  <a:srgbClr val="3366CC"/>
                </a:solidFill>
              </a:rPr>
              <a:t>    이다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300788" y="3427413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21 </a:t>
            </a:r>
            <a:r>
              <a:rPr lang="ko-KR" altLang="en-US" sz="1200">
                <a:solidFill>
                  <a:srgbClr val="3366CC"/>
                </a:solidFill>
              </a:rPr>
              <a:t>자식 프로세스가 종료하면서 전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달한 종료 상태 값을 출력한다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00788" y="2053159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14 </a:t>
            </a:r>
            <a:r>
              <a:rPr lang="ko-KR" altLang="en-US" sz="1200">
                <a:solidFill>
                  <a:srgbClr val="3366CC"/>
                </a:solidFill>
              </a:rPr>
              <a:t>자신의 </a:t>
            </a:r>
            <a:r>
              <a:rPr lang="en-US" altLang="ko-KR" sz="1200">
                <a:solidFill>
                  <a:srgbClr val="3366CC"/>
                </a:solidFill>
              </a:rPr>
              <a:t>PID, PPID, GID, SID</a:t>
            </a:r>
            <a:r>
              <a:rPr lang="ko-KR" altLang="en-US" sz="1200">
                <a:solidFill>
                  <a:srgbClr val="3366CC"/>
                </a:solidFill>
              </a:rPr>
              <a:t>를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출력한다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300788" y="2844800"/>
            <a:ext cx="24479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3366CC"/>
                </a:solidFill>
              </a:rPr>
              <a:t>19 </a:t>
            </a:r>
            <a:r>
              <a:rPr lang="en-US" altLang="ko-KR" sz="1200" dirty="0" err="1">
                <a:solidFill>
                  <a:srgbClr val="3366CC"/>
                </a:solidFill>
              </a:rPr>
              <a:t>pid</a:t>
            </a:r>
            <a:r>
              <a:rPr lang="ko-KR" altLang="en-US" sz="1200" dirty="0">
                <a:solidFill>
                  <a:srgbClr val="3366CC"/>
                </a:solidFill>
              </a:rPr>
              <a:t>를 식별번호로 가지는 자식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 dirty="0">
                <a:solidFill>
                  <a:srgbClr val="3366CC"/>
                </a:solidFill>
              </a:rPr>
              <a:t>    프로세스의 종료를 기다린다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00788" y="422116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23 </a:t>
            </a:r>
            <a:r>
              <a:rPr lang="ko-KR" altLang="en-US" sz="1200">
                <a:solidFill>
                  <a:srgbClr val="3366CC"/>
                </a:solidFill>
              </a:rPr>
              <a:t>환경변수를 삭제한다</a:t>
            </a: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972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68685"/>
            <a:ext cx="5707063" cy="51847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25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else if(pid == 0)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26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27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printf("[child] PID : %d\n", getpid());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28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printf("[child] PPID: %d\n", getppid());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29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printf("[child] GID : %d\n", getpgid(0));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30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printf("[child] SID : %d\n", getsid(0));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31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32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sleep(1);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33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34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printf("[child] APPLE=%s\n", getenv("APPLE"));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35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36 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exit(1);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37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38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>
                <a:solidFill>
                  <a:schemeClr val="tx1"/>
                </a:solidFill>
              </a:rPr>
              <a:t> else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39</a:t>
            </a:r>
            <a:r>
              <a:rPr lang="en-US" altLang="ko-KR" sz="160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>
                <a:solidFill>
                  <a:schemeClr val="tx1"/>
                </a:solidFill>
              </a:rPr>
              <a:t> printf("fail to fork\n");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>
                <a:solidFill>
                  <a:schemeClr val="tx1"/>
                </a:solidFill>
              </a:rPr>
              <a:t>40 }</a:t>
            </a:r>
          </a:p>
        </p:txBody>
      </p:sp>
      <p:pic>
        <p:nvPicPr>
          <p:cNvPr id="11274" name="Picture 10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5948363"/>
            <a:ext cx="360362" cy="360362"/>
          </a:xfrm>
          <a:prstGeom prst="rect">
            <a:avLst/>
          </a:prstGeom>
          <a:noFill/>
        </p:spPr>
      </p:pic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356475" y="5991225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6300788" y="1340768"/>
            <a:ext cx="2519362" cy="5254625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300788" y="1557610"/>
            <a:ext cx="24479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25 </a:t>
            </a:r>
            <a:r>
              <a:rPr lang="ko-KR" altLang="en-US" sz="1200">
                <a:solidFill>
                  <a:srgbClr val="3366CC"/>
                </a:solidFill>
              </a:rPr>
              <a:t>자식 프로세스가 수행하는 부분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이다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6300788" y="3709988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34 </a:t>
            </a:r>
            <a:r>
              <a:rPr lang="ko-KR" altLang="en-US" sz="1200">
                <a:solidFill>
                  <a:srgbClr val="3366CC"/>
                </a:solidFill>
              </a:rPr>
              <a:t>환경변수 값을 읽어와 출력한다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7908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7420"/>
            <a:ext cx="8534400" cy="5041900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>
              <a:buFont typeface="Wingdings" pitchFamily="2" charset="2"/>
              <a:buNone/>
            </a:pPr>
            <a:endParaRPr lang="ko-KR" altLang="en-US" dirty="0"/>
          </a:p>
          <a:p>
            <a:pPr lvl="1">
              <a:buFontTx/>
              <a:buNone/>
            </a:pPr>
            <a:r>
              <a:rPr lang="en-US" altLang="ko-KR" sz="1800" dirty="0"/>
              <a:t>$ ex08-01 </a:t>
            </a:r>
          </a:p>
          <a:p>
            <a:pPr lvl="1">
              <a:buFontTx/>
              <a:buNone/>
            </a:pPr>
            <a:r>
              <a:rPr lang="en-US" altLang="ko-KR" sz="1800" dirty="0"/>
              <a:t>[parent] PID : 13011 </a:t>
            </a:r>
          </a:p>
          <a:p>
            <a:pPr lvl="1">
              <a:buFontTx/>
              <a:buNone/>
            </a:pPr>
            <a:r>
              <a:rPr lang="en-US" altLang="ko-KR" sz="1800" dirty="0"/>
              <a:t>[parent] PPID: 3913 </a:t>
            </a:r>
          </a:p>
          <a:p>
            <a:pPr lvl="1">
              <a:buFontTx/>
              <a:buNone/>
            </a:pPr>
            <a:r>
              <a:rPr lang="en-US" altLang="ko-KR" sz="1800" dirty="0"/>
              <a:t>[parent] GID : 13011 </a:t>
            </a:r>
          </a:p>
          <a:p>
            <a:pPr lvl="1">
              <a:buFontTx/>
              <a:buNone/>
            </a:pPr>
            <a:r>
              <a:rPr lang="en-US" altLang="ko-KR" sz="1800" dirty="0"/>
              <a:t>[parent] SID : 3913 </a:t>
            </a:r>
          </a:p>
          <a:p>
            <a:pPr lvl="1">
              <a:buFontTx/>
              <a:buNone/>
            </a:pPr>
            <a:r>
              <a:rPr lang="en-US" altLang="ko-KR" sz="1800" dirty="0"/>
              <a:t>[child] PID : 13012 </a:t>
            </a:r>
          </a:p>
          <a:p>
            <a:pPr lvl="1">
              <a:buFontTx/>
              <a:buNone/>
            </a:pPr>
            <a:r>
              <a:rPr lang="en-US" altLang="ko-KR" sz="1800" dirty="0"/>
              <a:t>[child] PPID: 13011 </a:t>
            </a:r>
          </a:p>
          <a:p>
            <a:pPr lvl="1">
              <a:buFontTx/>
              <a:buNone/>
            </a:pPr>
            <a:r>
              <a:rPr lang="en-US" altLang="ko-KR" sz="1800" dirty="0"/>
              <a:t>[child] GID : 13011 </a:t>
            </a:r>
          </a:p>
          <a:p>
            <a:pPr lvl="1">
              <a:buFontTx/>
              <a:buNone/>
            </a:pPr>
            <a:r>
              <a:rPr lang="en-US" altLang="ko-KR" sz="1800" dirty="0"/>
              <a:t>[child] SID : 3913 </a:t>
            </a:r>
          </a:p>
          <a:p>
            <a:pPr lvl="1">
              <a:buFontTx/>
              <a:buNone/>
            </a:pPr>
            <a:r>
              <a:rPr lang="en-US" altLang="ko-KR" sz="1800" dirty="0"/>
              <a:t>[child] APPLE=RED </a:t>
            </a:r>
          </a:p>
          <a:p>
            <a:pPr lvl="1">
              <a:buFontTx/>
              <a:buNone/>
            </a:pPr>
            <a:r>
              <a:rPr lang="en-US" altLang="ko-KR" sz="1800" dirty="0"/>
              <a:t>[parent] status is 256 </a:t>
            </a:r>
          </a:p>
          <a:p>
            <a:pPr lvl="1">
              <a:buFontTx/>
              <a:buNone/>
            </a:pPr>
            <a:r>
              <a:rPr lang="en-US" altLang="ko-KR" sz="1800" dirty="0"/>
              <a:t>$</a:t>
            </a:r>
            <a:r>
              <a:rPr lang="en-US" altLang="ko-KR" sz="1200" dirty="0">
                <a:solidFill>
                  <a:srgbClr val="00008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153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7663" y="1181373"/>
            <a:ext cx="5365750" cy="5457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01 #include &lt;sys/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types.h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02 #include &lt;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unistd.h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03</a:t>
            </a:r>
            <a:br>
              <a:rPr lang="en-US" altLang="ko-KR" sz="1600" dirty="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06   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pid_t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07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08     if((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= fork()) &gt; 0) {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09        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("[ex08-05.c] PPID:%d, PID:%d\n",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         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());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10         sleep(1);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11     }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12     else if(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== 0) {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13        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("[ex08-05.c] PPID:%d, PID:%d\n",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         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(),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getpid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());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14        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execl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("0806", "0806", (char *)0);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15     }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16     else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17        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("fail to fork\n");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18 } </a:t>
            </a:r>
          </a:p>
        </p:txBody>
      </p:sp>
      <p:pic>
        <p:nvPicPr>
          <p:cNvPr id="25611" name="Picture 11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5948363"/>
            <a:ext cx="360362" cy="360362"/>
          </a:xfrm>
          <a:prstGeom prst="rect">
            <a:avLst/>
          </a:prstGeom>
          <a:noFill/>
        </p:spPr>
      </p:pic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356475" y="5991225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6300788" y="1414735"/>
            <a:ext cx="2519362" cy="5254625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1013</Words>
  <Application>Microsoft Office PowerPoint</Application>
  <PresentationFormat>화면 슬라이드 쇼(4:3)</PresentationFormat>
  <Paragraphs>392</Paragraphs>
  <Slides>23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Blends</vt:lpstr>
      <vt:lpstr>시스템프로그래밍 프로세스 다루기(2)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admin</cp:lastModifiedBy>
  <cp:revision>88</cp:revision>
  <dcterms:created xsi:type="dcterms:W3CDTF">2014-01-08T08:35:21Z</dcterms:created>
  <dcterms:modified xsi:type="dcterms:W3CDTF">2014-03-02T15:49:25Z</dcterms:modified>
</cp:coreProperties>
</file>