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41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98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C597F-0325-4AFE-B715-A3240C3B3C6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995C0-B117-4424-999A-198CFF9996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206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50096-7B7D-4564-A482-6CADA42F6649}" type="slidenum">
              <a:rPr lang="en-US" altLang="ko-KR">
                <a:solidFill>
                  <a:prstClr val="black"/>
                </a:solidFill>
              </a:rPr>
              <a:pPr/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4CD7F-4F0D-4554-B3EA-3ECDA674214B}" type="slidenum">
              <a:rPr lang="en-US" altLang="ko-KR">
                <a:latin typeface="굴림" charset="-127"/>
                <a:ea typeface="굴림" charset="-127"/>
              </a:rPr>
              <a:pPr/>
              <a:t>11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4CD7F-4F0D-4554-B3EA-3ECDA674214B}" type="slidenum">
              <a:rPr lang="en-US" altLang="ko-KR">
                <a:latin typeface="굴림" charset="-127"/>
                <a:ea typeface="굴림" charset="-127"/>
              </a:rPr>
              <a:pPr/>
              <a:t>14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4CD7F-4F0D-4554-B3EA-3ECDA674214B}" type="slidenum">
              <a:rPr lang="en-US" altLang="ko-KR">
                <a:latin typeface="굴림" charset="-127"/>
                <a:ea typeface="굴림" charset="-127"/>
              </a:rPr>
              <a:pPr/>
              <a:t>15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F3503-F3D2-4621-B635-F410F7AD42EE}" type="slidenum">
              <a:rPr lang="en-US" altLang="ko-KR" smtClean="0">
                <a:latin typeface="굴림" charset="-127"/>
                <a:ea typeface="굴림" charset="-127"/>
              </a:rPr>
              <a:pPr/>
              <a:t>16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DAA01B-9FAD-4DC9-A033-5D6F615CE711}" type="slidenum">
              <a:rPr lang="en-US" altLang="ko-KR" smtClean="0">
                <a:latin typeface="굴림" charset="-127"/>
                <a:ea typeface="굴림" charset="-127"/>
              </a:rPr>
              <a:pPr/>
              <a:t>17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F3503-F3D2-4621-B635-F410F7AD42EE}" type="slidenum">
              <a:rPr lang="en-US" altLang="ko-KR" smtClean="0">
                <a:latin typeface="굴림" charset="-127"/>
                <a:ea typeface="굴림" charset="-127"/>
              </a:rPr>
              <a:pPr/>
              <a:t>18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4CD7F-4F0D-4554-B3EA-3ECDA674214B}" type="slidenum">
              <a:rPr lang="en-US" altLang="ko-KR">
                <a:latin typeface="굴림" charset="-127"/>
                <a:ea typeface="굴림" charset="-127"/>
              </a:rPr>
              <a:pPr/>
              <a:t>19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E2E57-DBB0-4A81-AACA-3CBE5E230B47}" type="slidenum">
              <a:rPr lang="en-US" altLang="ko-KR" smtClean="0">
                <a:latin typeface="굴림" charset="-127"/>
                <a:ea typeface="굴림" charset="-127"/>
              </a:rPr>
              <a:pPr/>
              <a:t>20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DE2C0F-B9FE-4733-A27E-7CAA95040950}" type="slidenum">
              <a:rPr lang="en-US" altLang="ko-KR" smtClean="0">
                <a:latin typeface="굴림" charset="-127"/>
                <a:ea typeface="굴림" charset="-127"/>
              </a:rPr>
              <a:pPr/>
              <a:t>21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7915BC-E8CD-46AD-A095-0F6E3F09ED3F}" type="slidenum">
              <a:rPr lang="en-US" altLang="ko-KR" smtClean="0">
                <a:latin typeface="굴림" charset="-127"/>
                <a:ea typeface="굴림" charset="-127"/>
              </a:rPr>
              <a:pPr/>
              <a:t>22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F3503-F3D2-4621-B635-F410F7AD42EE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04422-F77A-4828-951E-1CFC0CA6B9EF}" type="slidenum">
              <a:rPr lang="en-US" altLang="ko-KR" smtClean="0">
                <a:latin typeface="굴림" charset="-127"/>
                <a:ea typeface="굴림" charset="-127"/>
              </a:rPr>
              <a:pPr/>
              <a:t>23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41A15-F06F-453A-8887-BD8C45EBD3EB}" type="slidenum">
              <a:rPr lang="en-US" altLang="ko-KR" smtClean="0">
                <a:latin typeface="굴림" charset="-127"/>
                <a:ea typeface="굴림" charset="-127"/>
              </a:rPr>
              <a:pPr/>
              <a:t>24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D4987-5839-47DA-8443-904078A0CFF0}" type="slidenum">
              <a:rPr lang="en-US" altLang="ko-KR" smtClean="0">
                <a:latin typeface="굴림" charset="-127"/>
                <a:ea typeface="굴림" charset="-127"/>
              </a:rPr>
              <a:pPr/>
              <a:t>25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F3503-F3D2-4621-B635-F410F7AD42EE}" type="slidenum">
              <a:rPr lang="en-US" altLang="ko-KR" smtClean="0">
                <a:latin typeface="굴림" charset="-127"/>
                <a:ea typeface="굴림" charset="-127"/>
              </a:rPr>
              <a:pPr/>
              <a:t>26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CB2DA3-10BF-4878-A856-28E46053E3F0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15E517-2F60-46C0-8D19-8A1ADD65264F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EEFAF-08A7-43CB-84D4-A7B2F9724161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995C0-B117-4424-999A-198CFF99960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7016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4CD7F-4F0D-4554-B3EA-3ECDA674214B}" type="slidenum">
              <a:rPr lang="en-US" altLang="ko-KR">
                <a:latin typeface="굴림" charset="-127"/>
                <a:ea typeface="굴림" charset="-127"/>
              </a:rPr>
              <a:pPr/>
              <a:t>32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4CD7F-4F0D-4554-B3EA-3ECDA674214B}" type="slidenum">
              <a:rPr lang="en-US" altLang="ko-KR">
                <a:latin typeface="굴림" charset="-127"/>
                <a:ea typeface="굴림" charset="-127"/>
              </a:rPr>
              <a:pPr/>
              <a:t>33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9521AC-FA11-412D-9959-97B884C057FE}" type="slidenum">
              <a:rPr lang="en-US" altLang="ko-KR" smtClean="0">
                <a:latin typeface="굴림" charset="-127"/>
                <a:ea typeface="굴림" charset="-127"/>
              </a:rPr>
              <a:pPr/>
              <a:t>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F3503-F3D2-4621-B635-F410F7AD42EE}" type="slidenum">
              <a:rPr lang="en-US" altLang="ko-KR" smtClean="0">
                <a:latin typeface="굴림" charset="-127"/>
                <a:ea typeface="굴림" charset="-127"/>
              </a:rPr>
              <a:pPr/>
              <a:t>34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B6DF6-C51F-4C92-95BB-DC940097951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F3503-F3D2-4621-B635-F410F7AD42EE}" type="slidenum">
              <a:rPr lang="en-US" altLang="ko-KR" smtClean="0">
                <a:latin typeface="굴림" charset="-127"/>
                <a:ea typeface="굴림" charset="-127"/>
              </a:rPr>
              <a:pPr/>
              <a:t>39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F3503-F3D2-4621-B635-F410F7AD42EE}" type="slidenum">
              <a:rPr lang="en-US" altLang="ko-KR" smtClean="0">
                <a:latin typeface="굴림" charset="-127"/>
                <a:ea typeface="굴림" charset="-127"/>
              </a:rPr>
              <a:pPr/>
              <a:t>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9521AC-FA11-412D-9959-97B884C057FE}" type="slidenum">
              <a:rPr lang="en-US" altLang="ko-KR" smtClean="0">
                <a:latin typeface="굴림" charset="-127"/>
                <a:ea typeface="굴림" charset="-127"/>
              </a:rPr>
              <a:pPr/>
              <a:t>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ea typeface="굴림" charset="-127"/>
              </a:rPr>
              <a:t>OPKG: </a:t>
            </a:r>
            <a:r>
              <a:rPr lang="ko-KR" altLang="en-US" sz="1200" dirty="0" smtClean="0">
                <a:ea typeface="굴림" charset="-127"/>
              </a:rPr>
              <a:t>파일시스템을 자유롭게 사용가능하기 위한 패키지관리시스템 제공</a:t>
            </a:r>
            <a:endParaRPr lang="en-US" altLang="ko-KR" sz="1200" dirty="0" smtClean="0">
              <a:ea typeface="굴림" charset="-127"/>
            </a:endParaRPr>
          </a:p>
          <a:p>
            <a:pPr eaLnBrk="1" hangingPunct="1"/>
            <a:endParaRPr lang="ko-KR" altLang="ko-KR" dirty="0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16A26-E842-46C2-BA0D-F7AC54F73A57}" type="slidenum">
              <a:rPr lang="en-US" altLang="ko-KR" smtClean="0">
                <a:latin typeface="굴림" charset="-127"/>
                <a:ea typeface="굴림" charset="-127"/>
              </a:rPr>
              <a:pPr/>
              <a:t>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5AC9FA-FF7A-4968-BB6C-85E08F60D672}" type="slidenum">
              <a:rPr lang="en-US" altLang="ko-KR" smtClean="0">
                <a:latin typeface="굴림" charset="-127"/>
                <a:ea typeface="굴림" charset="-127"/>
              </a:rPr>
              <a:pPr/>
              <a:t>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DAD4CC-65F3-40E5-ACA9-4EC2641361FD}" type="slidenum">
              <a:rPr lang="en-US" altLang="ko-KR" smtClean="0">
                <a:latin typeface="굴림" charset="-127"/>
                <a:ea typeface="굴림" charset="-127"/>
              </a:rPr>
              <a:pPr/>
              <a:t>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4CD7F-4F0D-4554-B3EA-3ECDA674214B}" type="slidenum">
              <a:rPr lang="en-US" altLang="ko-KR">
                <a:latin typeface="굴림" charset="-127"/>
                <a:ea typeface="굴림" charset="-127"/>
              </a:rPr>
              <a:pPr/>
              <a:t>10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ko-KR" altLang="ko-KR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2014-03-13</a:t>
            </a:fld>
            <a:endParaRPr lang="ko-KR" alt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ko-KR" altLang="en-US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wrt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dd-wrt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wrt.org/toh/buffalo/wzr-hp-g300h?s%5b%5d=table&amp;s%5b%5d=hardwar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oldwiki.openwrt.org/OpenWrtDocs(2f)Installing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wrt.org/OpenWrtDocs/Installing/TFT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ldwiki.openwrt.org/OpenWrtDocs(2f)Installing(2f)CFE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inux_kernel" TargetMode="External"/><Relationship Id="rId3" Type="http://schemas.openxmlformats.org/officeDocument/2006/relationships/hyperlink" Target="http://ko.wikipedia.org/OpenWrt" TargetMode="External"/><Relationship Id="rId7" Type="http://schemas.openxmlformats.org/officeDocument/2006/relationships/hyperlink" Target="http://en.wikipedia.org/wiki/Monolithic_kernel" TargetMode="Externa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GNU_GPL" TargetMode="External"/><Relationship Id="rId11" Type="http://schemas.openxmlformats.org/officeDocument/2006/relationships/hyperlink" Target="http://en.wikipedia.org/wiki/File:Openwrt-login.svg" TargetMode="External"/><Relationship Id="rId5" Type="http://schemas.openxmlformats.org/officeDocument/2006/relationships/hyperlink" Target="http://en.wikipedia.org/wiki/Free_software" TargetMode="External"/><Relationship Id="rId10" Type="http://schemas.openxmlformats.org/officeDocument/2006/relationships/hyperlink" Target="http://en.wikipedia.org/wiki/GNU_Core_Utilities" TargetMode="External"/><Relationship Id="rId4" Type="http://schemas.openxmlformats.org/officeDocument/2006/relationships/hyperlink" Target="https://dev.openwrt.org/wiki/people" TargetMode="External"/><Relationship Id="rId9" Type="http://schemas.openxmlformats.org/officeDocument/2006/relationships/hyperlink" Target="http://en.wikipedia.org/wiki/BusyBox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wr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ldwiki.openwrt.org/OpenWrtDocs(2f)Packag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s.openwrt.org/kamikaze/8.09/brcm47xx/package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ldwiki.openwrt.org/CompleteTableOfHardwar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ldwiki.openwrt.org/OpenWrtDocs.html" TargetMode="External"/><Relationship Id="rId5" Type="http://schemas.openxmlformats.org/officeDocument/2006/relationships/hyperlink" Target="http://oldwiki.openwrt.org/OpenWrtDocs(2f)About.html" TargetMode="External"/><Relationship Id="rId4" Type="http://schemas.openxmlformats.org/officeDocument/2006/relationships/hyperlink" Target="https://dev.openwrt.org/browser/branches/backfi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359"/>
            <a:ext cx="7924800" cy="76944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1. </a:t>
            </a:r>
            <a:r>
              <a:rPr lang="en-US" altLang="ko-KR" dirty="0" err="1" smtClean="0">
                <a:ea typeface="굴림" pitchFamily="50" charset="-127"/>
              </a:rPr>
              <a:t>Openwrt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소</a:t>
            </a:r>
            <a:r>
              <a:rPr lang="ko-KR" altLang="en-US" dirty="0">
                <a:ea typeface="굴림" pitchFamily="50" charset="-127"/>
              </a:rPr>
              <a:t>개</a:t>
            </a:r>
            <a:r>
              <a:rPr lang="ko-KR" altLang="en-US" dirty="0" smtClean="0">
                <a:ea typeface="굴림" pitchFamily="50" charset="-127"/>
              </a:rPr>
              <a:t> 및 설치 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447800" y="6019800"/>
            <a:ext cx="7239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강의교재</a:t>
            </a:r>
            <a:r>
              <a:rPr lang="en-US" altLang="ko-KR" sz="1600" b="1" dirty="0">
                <a:solidFill>
                  <a:srgbClr val="063DE8"/>
                </a:solidFill>
                <a:ea typeface="돋움" pitchFamily="50" charset="-127"/>
              </a:rPr>
              <a:t>: 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유무선공유기를 이용한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임베디드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리눅스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시스템 구축 및 응용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71600" y="3657600"/>
            <a:ext cx="6400800" cy="23750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 smtClean="0">
              <a:solidFill>
                <a:srgbClr val="000000"/>
              </a:solidFill>
              <a:ea typeface="돋움" pitchFamily="50" charset="-127"/>
            </a:endParaRPr>
          </a:p>
          <a:p>
            <a:pPr algn="ctr"/>
            <a:r>
              <a:rPr lang="en-US" altLang="ko-KR" sz="2000" dirty="0"/>
              <a:t>Jin Seek Choi</a:t>
            </a:r>
          </a:p>
          <a:p>
            <a:pPr algn="ctr"/>
            <a:r>
              <a:rPr lang="en-US" altLang="ko-KR" sz="2000" dirty="0"/>
              <a:t>jinseek@hanyang.ac.kr</a:t>
            </a:r>
          </a:p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Mobile Intelligence and Routing Lab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MiRL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http://mir</a:t>
            </a:r>
            <a:r>
              <a:rPr lang="ko-KR" altLang="en-US" sz="2000" dirty="0"/>
              <a:t>.</a:t>
            </a:r>
            <a:r>
              <a:rPr lang="en-US" altLang="ko-KR" sz="2000" dirty="0"/>
              <a:t>hanyang.ac.kr/~</a:t>
            </a:r>
            <a:r>
              <a:rPr lang="en-US" altLang="ko-KR" sz="2000" dirty="0" err="1"/>
              <a:t>jinseek</a:t>
            </a:r>
            <a:r>
              <a:rPr lang="en-US" altLang="ko-KR" sz="2000" dirty="0"/>
              <a:t>/</a:t>
            </a: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>
              <a:solidFill>
                <a:srgbClr val="000000"/>
              </a:solidFill>
              <a:ea typeface="돋움" pitchFamily="50" charset="-127"/>
            </a:endParaRP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참고</a:t>
            </a:r>
            <a:r>
              <a:rPr lang="en-US" altLang="ko-KR" sz="2000" b="1" dirty="0" smtClean="0">
                <a:solidFill>
                  <a:srgbClr val="000000"/>
                </a:solidFill>
                <a:ea typeface="돋움" pitchFamily="50" charset="-127"/>
              </a:rPr>
              <a:t>: </a:t>
            </a: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숭실대학교 정 규식</a:t>
            </a:r>
            <a:endParaRPr lang="ko-KR" altLang="en-US" sz="2000" b="1" dirty="0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2053" name="직사각형 4"/>
          <p:cNvSpPr>
            <a:spLocks noChangeArrowheads="1"/>
          </p:cNvSpPr>
          <p:nvPr/>
        </p:nvSpPr>
        <p:spPr bwMode="auto">
          <a:xfrm>
            <a:off x="381000" y="152400"/>
            <a:ext cx="807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 smtClean="0">
                <a:solidFill>
                  <a:srgbClr val="FF0000"/>
                </a:solidFill>
                <a:ea typeface="돋움" pitchFamily="50" charset="-127"/>
              </a:rPr>
              <a:t>OpenWrt</a:t>
            </a:r>
            <a:r>
              <a:rPr lang="en-US" altLang="ko-KR" sz="2000" b="1" dirty="0" smtClean="0">
                <a:solidFill>
                  <a:srgbClr val="FF0000"/>
                </a:solidFill>
                <a:ea typeface="돋움" pitchFamily="50" charset="-127"/>
              </a:rPr>
              <a:t> based on Buffalo WZR-HP-G300nh </a:t>
            </a:r>
            <a:endParaRPr kumimoji="1" lang="ko-KR" altLang="en-US" sz="2000" b="1" dirty="0">
              <a:solidFill>
                <a:srgbClr val="FF0000"/>
              </a:solidFill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BA1C7B-5C5C-465C-BFC8-A30F82B775D2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solidFill>
                  <a:srgbClr val="000000"/>
                </a:solidFill>
              </a:rPr>
              <a:t>TIPW</a:t>
            </a: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7091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Buffalo </a:t>
            </a:r>
            <a:r>
              <a:rPr lang="en-US" altLang="ko-KR" dirty="0" smtClean="0"/>
              <a:t>WZR-HP-G300NH</a:t>
            </a:r>
            <a:r>
              <a:rPr lang="ko-KR" altLang="en-US" dirty="0" smtClean="0">
                <a:ea typeface="굴림" pitchFamily="50" charset="-127"/>
              </a:rPr>
              <a:t>소개</a:t>
            </a:r>
            <a:endParaRPr lang="ko-KR" alt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34672" cy="4572000"/>
          </a:xfrm>
        </p:spPr>
        <p:txBody>
          <a:bodyPr/>
          <a:lstStyle/>
          <a:p>
            <a:pPr marL="203200" indent="-203200"/>
            <a:r>
              <a:rPr lang="en-US" altLang="ko-KR" sz="2000" dirty="0" err="1" smtClean="0">
                <a:ea typeface="굴림" pitchFamily="50" charset="-127"/>
              </a:rPr>
              <a:t>OpenWrt</a:t>
            </a:r>
            <a:r>
              <a:rPr lang="en-US" altLang="ko-KR" sz="2000" dirty="0" smtClean="0">
                <a:ea typeface="굴림" pitchFamily="50" charset="-127"/>
              </a:rPr>
              <a:t> Version</a:t>
            </a:r>
          </a:p>
          <a:p>
            <a:pPr marL="685800" lvl="1" indent="-190500"/>
            <a:r>
              <a:rPr lang="en-US" altLang="ko-KR" sz="1800" dirty="0" smtClean="0">
                <a:latin typeface="Arial" charset="0"/>
                <a:ea typeface="굴림" pitchFamily="50" charset="-127"/>
              </a:rPr>
              <a:t>Buffalo WZR-HP-G300NH</a:t>
            </a:r>
          </a:p>
          <a:p>
            <a:pPr marL="1257300" lvl="2" indent="-342900"/>
            <a:r>
              <a:rPr lang="en-US" altLang="ko-KR" sz="1600" dirty="0" smtClean="0">
                <a:latin typeface="Arial" charset="0"/>
                <a:ea typeface="굴림" pitchFamily="50" charset="-127"/>
              </a:rPr>
              <a:t>Kamikaze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와 </a:t>
            </a:r>
            <a:r>
              <a:rPr lang="en-US" altLang="ko-KR" sz="1600" dirty="0" smtClean="0">
                <a:latin typeface="Arial" charset="0"/>
                <a:ea typeface="굴림" pitchFamily="50" charset="-127"/>
              </a:rPr>
              <a:t>Backfire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 모두 지원</a:t>
            </a:r>
          </a:p>
          <a:p>
            <a:pPr marL="1257300" lvl="2" indent="-342900"/>
            <a:r>
              <a:rPr lang="en-US" altLang="ko-KR" sz="16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Backfire 10.03 </a:t>
            </a:r>
            <a:r>
              <a:rPr lang="ko-KR" altLang="en-US" sz="1600" dirty="0" err="1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펌웨어를</a:t>
            </a:r>
            <a:r>
              <a:rPr lang="ko-KR" altLang="en-US" sz="16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 기준으로 </a:t>
            </a:r>
            <a:r>
              <a:rPr lang="en-US" altLang="ko-KR" sz="1600" dirty="0" err="1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OpenWrt</a:t>
            </a:r>
            <a:r>
              <a:rPr lang="en-US" altLang="ko-KR" sz="16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설치 및 교차 개발 환경을 설명</a:t>
            </a:r>
          </a:p>
          <a:p>
            <a:pPr marL="685800" lvl="1" indent="-190500"/>
            <a:r>
              <a:rPr lang="en-US" altLang="ko-KR" sz="1800" dirty="0" smtClean="0">
                <a:latin typeface="Arial" charset="0"/>
                <a:ea typeface="굴림" pitchFamily="50" charset="-127"/>
              </a:rPr>
              <a:t>Buffalo WZR-HP-G300NH2</a:t>
            </a:r>
          </a:p>
          <a:p>
            <a:pPr marL="1257300" lvl="2" indent="-342900"/>
            <a:r>
              <a:rPr lang="ko-KR" altLang="en-US" sz="1600" dirty="0" err="1" smtClean="0">
                <a:latin typeface="Arial" charset="0"/>
                <a:ea typeface="굴림" pitchFamily="50" charset="-127"/>
              </a:rPr>
              <a:t>펌웨어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 </a:t>
            </a:r>
            <a:r>
              <a:rPr lang="ko-KR" altLang="en-US" sz="1600" dirty="0" err="1" smtClean="0">
                <a:latin typeface="Arial" charset="0"/>
                <a:ea typeface="굴림" pitchFamily="50" charset="-127"/>
              </a:rPr>
              <a:t>개발중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 </a:t>
            </a:r>
            <a:r>
              <a:rPr lang="en-US" altLang="ko-KR" sz="1600" dirty="0" smtClean="0">
                <a:latin typeface="Arial" charset="0"/>
                <a:ea typeface="굴림" pitchFamily="50" charset="-127"/>
              </a:rPr>
              <a:t>(WZR-HP-G300NH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와 </a:t>
            </a:r>
            <a:r>
              <a:rPr lang="en-US" altLang="ko-KR" sz="1600" dirty="0" smtClean="0">
                <a:latin typeface="Arial" charset="0"/>
                <a:ea typeface="굴림" pitchFamily="50" charset="-127"/>
              </a:rPr>
              <a:t>CPU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가 다름</a:t>
            </a:r>
            <a:r>
              <a:rPr lang="en-US" altLang="ko-KR" sz="1600" dirty="0" smtClean="0">
                <a:latin typeface="Arial" charset="0"/>
                <a:ea typeface="굴림" pitchFamily="50" charset="-127"/>
              </a:rPr>
              <a:t>)</a:t>
            </a:r>
            <a:endParaRPr lang="ko-KR" altLang="en-US" sz="1600" dirty="0" smtClean="0">
              <a:latin typeface="Arial" charset="0"/>
              <a:ea typeface="굴림" pitchFamily="50" charset="-127"/>
            </a:endParaRPr>
          </a:p>
          <a:p>
            <a:pPr marL="685800" lvl="1" indent="-190500"/>
            <a:r>
              <a:rPr lang="ko-KR" altLang="en-US" sz="1800" dirty="0" smtClean="0">
                <a:latin typeface="Arial" charset="0"/>
                <a:ea typeface="굴림" pitchFamily="50" charset="-127"/>
              </a:rPr>
              <a:t>하드웨어 플랫폼</a:t>
            </a:r>
          </a:p>
          <a:p>
            <a:pPr marL="1257300" lvl="2" indent="-342900"/>
            <a:r>
              <a:rPr lang="en-US" altLang="ko-KR" sz="1600" dirty="0" smtClean="0">
                <a:latin typeface="Arial" charset="0"/>
                <a:ea typeface="굴림" pitchFamily="50" charset="-127"/>
              </a:rPr>
              <a:t>X86, MIPS, PPC, ARM 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계열의 </a:t>
            </a:r>
            <a:r>
              <a:rPr lang="en-US" altLang="ko-KR" sz="1600" dirty="0" smtClean="0">
                <a:latin typeface="Arial" charset="0"/>
                <a:ea typeface="굴림" pitchFamily="50" charset="-127"/>
              </a:rPr>
              <a:t>CPU </a:t>
            </a:r>
            <a:r>
              <a:rPr lang="ko-KR" altLang="en-US" sz="1600" dirty="0" err="1" smtClean="0">
                <a:latin typeface="Arial" charset="0"/>
                <a:ea typeface="굴림" pitchFamily="50" charset="-127"/>
              </a:rPr>
              <a:t>칩셋들을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 지원</a:t>
            </a:r>
          </a:p>
          <a:p>
            <a:pPr marL="1257300" lvl="2" indent="-342900"/>
            <a:r>
              <a:rPr lang="en-US" altLang="ko-KR" sz="1600" dirty="0" smtClean="0">
                <a:latin typeface="Arial" charset="0"/>
                <a:ea typeface="굴림" pitchFamily="50" charset="-127"/>
              </a:rPr>
              <a:t>https://dev.openwrt.org/wiki/platforms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31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0DA805-FAB3-4412-B045-7C57B4CAAC8D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4292617"/>
          <a:ext cx="6096000" cy="1779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376264"/>
                <a:gridCol w="2423592"/>
              </a:tblGrid>
              <a:tr h="370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구분</a:t>
                      </a:r>
                      <a:endParaRPr lang="ko-KR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WZR-HP-G300NH</a:t>
                      </a:r>
                      <a:endParaRPr lang="ko-KR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WZR-HP-G300NH2</a:t>
                      </a:r>
                      <a:endParaRPr lang="ko-KR" altLang="en-US" sz="1800" dirty="0" smtClean="0"/>
                    </a:p>
                  </a:txBody>
                  <a:tcPr marT="45707" marB="45707"/>
                </a:tc>
              </a:tr>
              <a:tr h="640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CPU</a:t>
                      </a:r>
                      <a:endParaRPr lang="ko-KR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Atheros</a:t>
                      </a:r>
                      <a:r>
                        <a:rPr lang="en-US" altLang="ko-KR" sz="1800" baseline="0" dirty="0" smtClean="0"/>
                        <a:t> AR9132@400MHz</a:t>
                      </a:r>
                      <a:endParaRPr lang="ko-KR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Atheros</a:t>
                      </a:r>
                      <a:r>
                        <a:rPr lang="en-US" altLang="ko-KR" sz="1800" baseline="0" dirty="0" smtClean="0"/>
                        <a:t> AR7242@400MHz</a:t>
                      </a:r>
                    </a:p>
                  </a:txBody>
                  <a:tcPr marT="45707" marB="45707"/>
                </a:tc>
              </a:tr>
              <a:tr h="370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RAM</a:t>
                      </a:r>
                      <a:endParaRPr lang="ko-KR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64M</a:t>
                      </a:r>
                      <a:endParaRPr lang="ko-KR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64M</a:t>
                      </a:r>
                      <a:endParaRPr lang="ko-KR" altLang="en-US" sz="1800" dirty="0"/>
                    </a:p>
                  </a:txBody>
                  <a:tcPr marT="45707" marB="45707"/>
                </a:tc>
              </a:tr>
              <a:tr h="398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Flash</a:t>
                      </a:r>
                      <a:r>
                        <a:rPr lang="en-US" altLang="ko-KR" sz="1800" baseline="0" dirty="0" smtClean="0"/>
                        <a:t> size</a:t>
                      </a:r>
                      <a:endParaRPr lang="ko-KR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32M</a:t>
                      </a:r>
                      <a:endParaRPr lang="ko-KR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32M</a:t>
                      </a:r>
                      <a:endParaRPr lang="ko-KR" altLang="en-US" sz="1800" dirty="0"/>
                    </a:p>
                  </a:txBody>
                  <a:tcPr marT="45707" marB="45707"/>
                </a:tc>
              </a:tr>
            </a:tbl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06518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Buffalo WZR-HP-G300NH</a:t>
            </a:r>
            <a:r>
              <a:rPr lang="ko-KR" altLang="en-US" dirty="0"/>
              <a:t> 소개 </a:t>
            </a:r>
            <a:r>
              <a:rPr lang="en-US" altLang="ko-KR" dirty="0" smtClean="0"/>
              <a:t>(3/3)</a:t>
            </a:r>
            <a:endParaRPr lang="ko-KR" alt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Arial Rounded MT Bold" pitchFamily="34" charset="0"/>
              </a:rPr>
              <a:t>Buffalo WZR-HP-G300NH </a:t>
            </a:r>
            <a:r>
              <a:rPr lang="ko-KR" altLang="en-US" dirty="0" smtClean="0">
                <a:latin typeface="Arial Rounded MT Bold" pitchFamily="34" charset="0"/>
              </a:rPr>
              <a:t>내부구조</a:t>
            </a:r>
            <a:endParaRPr lang="en-US" altLang="ko-KR" dirty="0" smtClean="0">
              <a:latin typeface="Arial Rounded MT Bold" pitchFamily="34" charset="0"/>
            </a:endParaRP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31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0DA805-FAB3-4412-B045-7C57B4CAAC8D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928802"/>
            <a:ext cx="7272357" cy="393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99786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35496" y="515144"/>
            <a:ext cx="8763000" cy="609600"/>
          </a:xfrm>
        </p:spPr>
        <p:txBody>
          <a:bodyPr/>
          <a:lstStyle/>
          <a:p>
            <a:r>
              <a:rPr lang="en-US" altLang="ko-KR" sz="2800" dirty="0"/>
              <a:t>Buffalo WZR-HP-G300NH</a:t>
            </a:r>
            <a:r>
              <a:rPr lang="ko-KR" altLang="en-US" sz="2800" dirty="0"/>
              <a:t> 소개 </a:t>
            </a:r>
            <a:r>
              <a:rPr lang="en-US" altLang="ko-KR" sz="2800" dirty="0" smtClean="0">
                <a:ea typeface="굴림" charset="-127"/>
              </a:rPr>
              <a:t>-</a:t>
            </a:r>
            <a:r>
              <a:rPr lang="ko-KR" altLang="en-US" sz="2800" dirty="0" err="1" smtClean="0">
                <a:ea typeface="굴림" charset="-127"/>
              </a:rPr>
              <a:t>버펄로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공유기 </a:t>
            </a:r>
            <a:r>
              <a:rPr lang="en-US" altLang="ko-KR" sz="2800" dirty="0" smtClean="0"/>
              <a:t>Interface</a:t>
            </a:r>
            <a:endParaRPr lang="ko-KR" altLang="en-US" sz="2800" dirty="0" smtClean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611560" y="1143000"/>
            <a:ext cx="7999040" cy="4734272"/>
          </a:xfrm>
        </p:spPr>
        <p:txBody>
          <a:bodyPr/>
          <a:lstStyle/>
          <a:p>
            <a:pPr lvl="1"/>
            <a:r>
              <a:rPr lang="en-US" altLang="ko-KR" dirty="0" smtClean="0"/>
              <a:t>Interfaces</a:t>
            </a:r>
          </a:p>
          <a:p>
            <a:pPr lvl="1"/>
            <a:r>
              <a:rPr lang="en-US" altLang="ko-KR" dirty="0" smtClean="0"/>
              <a:t>Switch &amp; Bridge &amp; Router</a:t>
            </a:r>
          </a:p>
          <a:p>
            <a:pPr lvl="1"/>
            <a:r>
              <a:rPr lang="en-US" altLang="ko-KR" dirty="0" err="1" smtClean="0"/>
              <a:t>Atheros</a:t>
            </a:r>
            <a:r>
              <a:rPr lang="en-US" altLang="ko-KR" dirty="0" smtClean="0"/>
              <a:t> 9132@400MHz</a:t>
            </a:r>
          </a:p>
          <a:p>
            <a:pPr lvl="1"/>
            <a:r>
              <a:rPr lang="en-US" altLang="ko-KR" dirty="0" smtClean="0"/>
              <a:t>RAM 64MB</a:t>
            </a:r>
          </a:p>
          <a:p>
            <a:pPr lvl="1"/>
            <a:r>
              <a:rPr lang="en-US" altLang="ko-KR" dirty="0" smtClean="0"/>
              <a:t>Flash 32MB</a:t>
            </a:r>
          </a:p>
          <a:p>
            <a:pPr lvl="1"/>
            <a:r>
              <a:rPr lang="en-US" altLang="ko-KR" dirty="0" err="1" smtClean="0"/>
              <a:t>Wireless’s</a:t>
            </a:r>
            <a:r>
              <a:rPr lang="en-US" altLang="ko-KR" dirty="0" smtClean="0"/>
              <a:t> NIC </a:t>
            </a:r>
            <a:r>
              <a:rPr lang="en-US" altLang="ko-KR" dirty="0" err="1" smtClean="0"/>
              <a:t>Atheros</a:t>
            </a:r>
            <a:endParaRPr lang="en-US" altLang="ko-KR" dirty="0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E7C8514A-D58D-4EF7-9A7B-A56F6A1AA868}" type="slidenum">
              <a:rPr lang="en-US" altLang="ko-KR" smtClean="0">
                <a:latin typeface="Arial" charset="0"/>
              </a:rPr>
              <a:pPr/>
              <a:t>12</a:t>
            </a:fld>
            <a:endParaRPr lang="en-US" altLang="ko-KR" dirty="0" smtClean="0">
              <a:latin typeface="Arial" charset="0"/>
            </a:endParaRPr>
          </a:p>
        </p:txBody>
      </p:sp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4187874" y="4221088"/>
            <a:ext cx="4200550" cy="2376264"/>
            <a:chOff x="1738313" y="928688"/>
            <a:chExt cx="6500812" cy="2957512"/>
          </a:xfrm>
        </p:grpSpPr>
        <p:pic>
          <p:nvPicPr>
            <p:cNvPr id="410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38313" y="928688"/>
              <a:ext cx="6500812" cy="29575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4103" name="TextBox 5"/>
            <p:cNvSpPr txBox="1">
              <a:spLocks noChangeArrowheads="1"/>
            </p:cNvSpPr>
            <p:nvPr/>
          </p:nvSpPr>
          <p:spPr bwMode="auto">
            <a:xfrm>
              <a:off x="3095611" y="2500306"/>
              <a:ext cx="7742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/>
                <a:t>WAN</a:t>
              </a:r>
              <a:endParaRPr lang="ko-KR" altLang="en-US"/>
            </a:p>
          </p:txBody>
        </p:sp>
        <p:sp>
          <p:nvSpPr>
            <p:cNvPr id="4104" name="TextBox 6"/>
            <p:cNvSpPr txBox="1">
              <a:spLocks noChangeArrowheads="1"/>
            </p:cNvSpPr>
            <p:nvPr/>
          </p:nvSpPr>
          <p:spPr bwMode="auto">
            <a:xfrm>
              <a:off x="3798555" y="2500306"/>
              <a:ext cx="6150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/>
                <a:t>LAN1</a:t>
              </a:r>
              <a:endParaRPr lang="ko-KR" altLang="en-US" sz="1200"/>
            </a:p>
          </p:txBody>
        </p:sp>
        <p:sp>
          <p:nvSpPr>
            <p:cNvPr id="4105" name="TextBox 7"/>
            <p:cNvSpPr txBox="1">
              <a:spLocks noChangeArrowheads="1"/>
            </p:cNvSpPr>
            <p:nvPr/>
          </p:nvSpPr>
          <p:spPr bwMode="auto">
            <a:xfrm>
              <a:off x="4305144" y="2500306"/>
              <a:ext cx="6150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/>
                <a:t>LAN2</a:t>
              </a:r>
              <a:endParaRPr lang="ko-KR" altLang="en-US" sz="1200"/>
            </a:p>
          </p:txBody>
        </p:sp>
        <p:sp>
          <p:nvSpPr>
            <p:cNvPr id="4106" name="TextBox 8"/>
            <p:cNvSpPr txBox="1">
              <a:spLocks noChangeArrowheads="1"/>
            </p:cNvSpPr>
            <p:nvPr/>
          </p:nvSpPr>
          <p:spPr bwMode="auto">
            <a:xfrm>
              <a:off x="4811733" y="2500306"/>
              <a:ext cx="6150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/>
                <a:t>LAN3</a:t>
              </a:r>
              <a:endParaRPr lang="ko-KR" altLang="en-US" sz="1200"/>
            </a:p>
          </p:txBody>
        </p:sp>
        <p:sp>
          <p:nvSpPr>
            <p:cNvPr id="4107" name="TextBox 9"/>
            <p:cNvSpPr txBox="1">
              <a:spLocks noChangeArrowheads="1"/>
            </p:cNvSpPr>
            <p:nvPr/>
          </p:nvSpPr>
          <p:spPr bwMode="auto">
            <a:xfrm>
              <a:off x="5318322" y="2500306"/>
              <a:ext cx="6150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/>
                <a:t>LAN4</a:t>
              </a:r>
              <a:endParaRPr lang="ko-KR" altLang="en-US" sz="1200"/>
            </a:p>
          </p:txBody>
        </p:sp>
        <p:sp>
          <p:nvSpPr>
            <p:cNvPr id="4108" name="TextBox 10"/>
            <p:cNvSpPr txBox="1">
              <a:spLocks noChangeArrowheads="1"/>
            </p:cNvSpPr>
            <p:nvPr/>
          </p:nvSpPr>
          <p:spPr bwMode="auto">
            <a:xfrm>
              <a:off x="6050251" y="2500306"/>
              <a:ext cx="7140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/>
                <a:t>USB</a:t>
              </a:r>
              <a:endParaRPr lang="ko-KR" altLang="en-US"/>
            </a:p>
          </p:txBody>
        </p: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64023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>
          <a:xfrm>
            <a:off x="152400" y="515144"/>
            <a:ext cx="8763000" cy="609600"/>
          </a:xfrm>
        </p:spPr>
        <p:txBody>
          <a:bodyPr/>
          <a:lstStyle/>
          <a:p>
            <a:r>
              <a:rPr lang="en-US" altLang="ko-KR" sz="3200" dirty="0"/>
              <a:t>Buffalo WZR-HP-G300NH</a:t>
            </a:r>
            <a:r>
              <a:rPr lang="ko-KR" altLang="en-US" sz="3200" dirty="0"/>
              <a:t> 소개 </a:t>
            </a:r>
            <a:r>
              <a:rPr lang="en-US" altLang="ko-KR" sz="3200" dirty="0" smtClean="0">
                <a:ea typeface="굴림" charset="-127"/>
              </a:rPr>
              <a:t>- </a:t>
            </a:r>
            <a:r>
              <a:rPr lang="en-US" altLang="ko-KR" sz="3200" dirty="0" smtClean="0"/>
              <a:t>Virtual software interface</a:t>
            </a:r>
            <a:endParaRPr lang="ko-KR" altLang="en-US" sz="3200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An virtual </a:t>
            </a:r>
            <a:r>
              <a:rPr lang="en-US" altLang="ko-KR" sz="2000" dirty="0" err="1" smtClean="0"/>
              <a:t>iface</a:t>
            </a:r>
            <a:r>
              <a:rPr lang="en-US" altLang="ko-KR" sz="2000" dirty="0" smtClean="0"/>
              <a:t> attached to a physical </a:t>
            </a:r>
            <a:r>
              <a:rPr lang="en-US" altLang="ko-KR" sz="2000" dirty="0" err="1" smtClean="0"/>
              <a:t>iface</a:t>
            </a:r>
            <a:r>
              <a:rPr lang="en-US" altLang="ko-KR" sz="2000" dirty="0" smtClean="0"/>
              <a:t> or to another virtual </a:t>
            </a:r>
            <a:r>
              <a:rPr lang="en-US" altLang="ko-KR" sz="2000" dirty="0" err="1" smtClean="0"/>
              <a:t>iface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Distinguish between physical </a:t>
            </a:r>
            <a:r>
              <a:rPr lang="en-US" altLang="ko-KR" sz="2000" dirty="0" err="1" smtClean="0"/>
              <a:t>ifaces</a:t>
            </a:r>
            <a:r>
              <a:rPr lang="en-US" altLang="ko-KR" sz="2000" dirty="0" smtClean="0"/>
              <a:t> belonging to a NIC : VLAN</a:t>
            </a:r>
            <a:br>
              <a:rPr lang="en-US" altLang="ko-KR" sz="2000" dirty="0" smtClean="0"/>
            </a:br>
            <a:r>
              <a:rPr lang="en-US" altLang="ko-KR" sz="2000" dirty="0" smtClean="0"/>
              <a:t>Be split into multiple (up to 4096) VLANs: eth1.0, eth1.1, eth1.2, …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Be bridged </a:t>
            </a:r>
            <a:r>
              <a:rPr lang="en-US" altLang="ko-KR" sz="2000" dirty="0" smtClean="0"/>
              <a:t>with one another: br0, </a:t>
            </a:r>
            <a:r>
              <a:rPr lang="en-US" altLang="ko-KR" sz="2000" dirty="0" err="1" smtClean="0"/>
              <a:t>br-lan</a:t>
            </a:r>
            <a:r>
              <a:rPr lang="en-US" altLang="ko-KR" sz="2000" dirty="0" smtClean="0"/>
              <a:t>,…</a:t>
            </a:r>
          </a:p>
          <a:p>
            <a:r>
              <a:rPr lang="en-US" altLang="ko-KR" sz="2000" dirty="0" smtClean="0"/>
              <a:t>Be a </a:t>
            </a:r>
            <a:r>
              <a:rPr lang="en-US" altLang="ko-KR" sz="2000" dirty="0" smtClean="0">
                <a:solidFill>
                  <a:srgbClr val="FF0000"/>
                </a:solidFill>
              </a:rPr>
              <a:t>tunnel interface </a:t>
            </a:r>
            <a:r>
              <a:rPr lang="en-US" altLang="ko-KR" sz="2000" dirty="0" smtClean="0"/>
              <a:t>and be used to send packets over a tunneling</a:t>
            </a:r>
            <a:endParaRPr lang="ko-KR" altLang="en-US" sz="2000" dirty="0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EF9B291F-CA04-4B14-A603-0FD71474FD38}" type="slidenum">
              <a:rPr lang="en-US" altLang="ko-KR" smtClean="0">
                <a:latin typeface="Arial" charset="0"/>
              </a:rPr>
              <a:pPr/>
              <a:t>13</a:t>
            </a:fld>
            <a:endParaRPr lang="en-US" altLang="ko-KR" dirty="0" smtClean="0">
              <a:latin typeface="Arial" charset="0"/>
            </a:endParaRPr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4499992" y="4077072"/>
            <a:ext cx="3816424" cy="2016223"/>
            <a:chOff x="2881298" y="3286125"/>
            <a:chExt cx="4286250" cy="2857519"/>
          </a:xfrm>
        </p:grpSpPr>
        <p:grpSp>
          <p:nvGrpSpPr>
            <p:cNvPr id="3" name="그룹 14"/>
            <p:cNvGrpSpPr>
              <a:grpSpLocks/>
            </p:cNvGrpSpPr>
            <p:nvPr/>
          </p:nvGrpSpPr>
          <p:grpSpPr bwMode="auto">
            <a:xfrm>
              <a:off x="2881298" y="3286125"/>
              <a:ext cx="4286250" cy="2743200"/>
              <a:chOff x="2952736" y="3786191"/>
              <a:chExt cx="4286250" cy="2743200"/>
            </a:xfrm>
          </p:grpSpPr>
          <p:grpSp>
            <p:nvGrpSpPr>
              <p:cNvPr id="4" name="그룹 8"/>
              <p:cNvGrpSpPr>
                <a:grpSpLocks/>
              </p:cNvGrpSpPr>
              <p:nvPr/>
            </p:nvGrpSpPr>
            <p:grpSpPr bwMode="auto">
              <a:xfrm>
                <a:off x="2952736" y="3786191"/>
                <a:ext cx="4286250" cy="2743200"/>
                <a:chOff x="2952736" y="3786191"/>
                <a:chExt cx="4286250" cy="2743200"/>
              </a:xfrm>
            </p:grpSpPr>
            <p:pic>
              <p:nvPicPr>
                <p:cNvPr id="6159" name="Picture 2" descr="http://wiki.openwrt.org/_media/oldwiki/openwrtdocs/asus-internals-default-sm.png?cache=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952736" y="3786191"/>
                  <a:ext cx="4286250" cy="2743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60" name="직사각형 7"/>
                <p:cNvSpPr>
                  <a:spLocks noChangeArrowheads="1"/>
                </p:cNvSpPr>
                <p:nvPr/>
              </p:nvSpPr>
              <p:spPr bwMode="auto">
                <a:xfrm>
                  <a:off x="3952854" y="6215084"/>
                  <a:ext cx="357190" cy="142876"/>
                </a:xfrm>
                <a:prstGeom prst="rect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161" name="직사각형 7"/>
                <p:cNvSpPr>
                  <a:spLocks noChangeArrowheads="1"/>
                </p:cNvSpPr>
                <p:nvPr/>
              </p:nvSpPr>
              <p:spPr bwMode="auto">
                <a:xfrm>
                  <a:off x="4595796" y="6215084"/>
                  <a:ext cx="357190" cy="142876"/>
                </a:xfrm>
                <a:prstGeom prst="rect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162" name="직사각형 7"/>
                <p:cNvSpPr>
                  <a:spLocks noChangeArrowheads="1"/>
                </p:cNvSpPr>
                <p:nvPr/>
              </p:nvSpPr>
              <p:spPr bwMode="auto">
                <a:xfrm>
                  <a:off x="5310176" y="6215084"/>
                  <a:ext cx="357190" cy="142876"/>
                </a:xfrm>
                <a:prstGeom prst="rect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163" name="직사각형 7"/>
                <p:cNvSpPr>
                  <a:spLocks noChangeArrowheads="1"/>
                </p:cNvSpPr>
                <p:nvPr/>
              </p:nvSpPr>
              <p:spPr bwMode="auto">
                <a:xfrm>
                  <a:off x="6024556" y="6215084"/>
                  <a:ext cx="357190" cy="142876"/>
                </a:xfrm>
                <a:prstGeom prst="rect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154" name="TextBox 9"/>
              <p:cNvSpPr txBox="1">
                <a:spLocks noChangeArrowheads="1"/>
              </p:cNvSpPr>
              <p:nvPr/>
            </p:nvSpPr>
            <p:spPr bwMode="auto">
              <a:xfrm>
                <a:off x="3324594" y="6215082"/>
                <a:ext cx="271084" cy="1428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/>
              <a:p>
                <a:r>
                  <a:rPr lang="en-US" altLang="ko-KR" sz="800"/>
                  <a:t>port4</a:t>
                </a:r>
                <a:endParaRPr lang="ko-KR" altLang="en-US" sz="800"/>
              </a:p>
            </p:txBody>
          </p:sp>
          <p:sp>
            <p:nvSpPr>
              <p:cNvPr id="6155" name="TextBox 10"/>
              <p:cNvSpPr txBox="1">
                <a:spLocks noChangeArrowheads="1"/>
              </p:cNvSpPr>
              <p:nvPr/>
            </p:nvSpPr>
            <p:spPr bwMode="auto">
              <a:xfrm>
                <a:off x="3967536" y="6215082"/>
                <a:ext cx="271084" cy="1428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/>
              <a:p>
                <a:r>
                  <a:rPr lang="en-US" altLang="ko-KR" sz="800"/>
                  <a:t>port3</a:t>
                </a:r>
                <a:endParaRPr lang="ko-KR" altLang="en-US" sz="800"/>
              </a:p>
            </p:txBody>
          </p:sp>
          <p:sp>
            <p:nvSpPr>
              <p:cNvPr id="6156" name="TextBox 11"/>
              <p:cNvSpPr txBox="1">
                <a:spLocks noChangeArrowheads="1"/>
              </p:cNvSpPr>
              <p:nvPr/>
            </p:nvSpPr>
            <p:spPr bwMode="auto">
              <a:xfrm>
                <a:off x="4667248" y="6215082"/>
                <a:ext cx="271084" cy="1428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/>
              <a:p>
                <a:r>
                  <a:rPr lang="en-US" altLang="ko-KR" sz="800"/>
                  <a:t>port2</a:t>
                </a:r>
                <a:endParaRPr lang="ko-KR" altLang="en-US" sz="800"/>
              </a:p>
            </p:txBody>
          </p:sp>
          <p:sp>
            <p:nvSpPr>
              <p:cNvPr id="6157" name="TextBox 12"/>
              <p:cNvSpPr txBox="1">
                <a:spLocks noChangeArrowheads="1"/>
              </p:cNvSpPr>
              <p:nvPr/>
            </p:nvSpPr>
            <p:spPr bwMode="auto">
              <a:xfrm>
                <a:off x="5324858" y="6215082"/>
                <a:ext cx="271084" cy="1428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/>
              <a:p>
                <a:r>
                  <a:rPr lang="en-US" altLang="ko-KR" sz="800"/>
                  <a:t>port1</a:t>
                </a:r>
                <a:endParaRPr lang="ko-KR" altLang="en-US" sz="800"/>
              </a:p>
            </p:txBody>
          </p:sp>
          <p:sp>
            <p:nvSpPr>
              <p:cNvPr id="6158" name="TextBox 13"/>
              <p:cNvSpPr txBox="1">
                <a:spLocks noChangeArrowheads="1"/>
              </p:cNvSpPr>
              <p:nvPr/>
            </p:nvSpPr>
            <p:spPr bwMode="auto">
              <a:xfrm>
                <a:off x="6039238" y="6215082"/>
                <a:ext cx="271084" cy="1428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/>
              <a:p>
                <a:r>
                  <a:rPr lang="en-US" altLang="ko-KR" sz="800"/>
                  <a:t>port0</a:t>
                </a:r>
                <a:endParaRPr lang="ko-KR" altLang="en-US" sz="800"/>
              </a:p>
            </p:txBody>
          </p:sp>
        </p:grpSp>
        <p:sp>
          <p:nvSpPr>
            <p:cNvPr id="6152" name="직사각형 18"/>
            <p:cNvSpPr>
              <a:spLocks noChangeArrowheads="1"/>
            </p:cNvSpPr>
            <p:nvPr/>
          </p:nvSpPr>
          <p:spPr bwMode="auto">
            <a:xfrm>
              <a:off x="3024174" y="4929198"/>
              <a:ext cx="3357586" cy="1214446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150" name="TextBox 20"/>
          <p:cNvSpPr txBox="1">
            <a:spLocks noChangeArrowheads="1"/>
          </p:cNvSpPr>
          <p:nvPr/>
        </p:nvSpPr>
        <p:spPr bwMode="auto">
          <a:xfrm>
            <a:off x="2802091" y="4858684"/>
            <a:ext cx="1697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Internal layout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6477" y="4077072"/>
            <a:ext cx="9222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Buffalo </a:t>
            </a:r>
            <a:r>
              <a:rPr lang="en-US" altLang="ko-KR" sz="900" dirty="0" smtClean="0"/>
              <a:t>WZR-HP-G300NH</a:t>
            </a:r>
            <a:endParaRPr lang="ko-KR" altLang="en-US" sz="90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9401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Buffalo WZR-HP-G300NH</a:t>
            </a:r>
            <a:r>
              <a:rPr lang="ko-KR" altLang="en-US" dirty="0"/>
              <a:t> 파일시스템</a:t>
            </a:r>
            <a:endParaRPr lang="ko-KR" alt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15008"/>
            <a:ext cx="8143056" cy="4806280"/>
          </a:xfrm>
        </p:spPr>
        <p:txBody>
          <a:bodyPr/>
          <a:lstStyle/>
          <a:p>
            <a:pPr marL="203200" indent="-203200">
              <a:lnSpc>
                <a:spcPct val="100000"/>
              </a:lnSpc>
            </a:pPr>
            <a:r>
              <a:rPr lang="ko-KR" altLang="en-US" dirty="0" smtClean="0">
                <a:ea typeface="굴림" pitchFamily="50" charset="-127"/>
              </a:rPr>
              <a:t>공유기 내부 플래시 메모리 파티션 구조</a:t>
            </a:r>
          </a:p>
          <a:p>
            <a:pPr marL="685800" lvl="1" indent="-190500">
              <a:lnSpc>
                <a:spcPct val="100000"/>
              </a:lnSpc>
            </a:pPr>
            <a:r>
              <a:rPr lang="en-US" altLang="ko-KR" sz="1800" dirty="0" smtClean="0">
                <a:latin typeface="Arial" charset="0"/>
                <a:ea typeface="굴림" pitchFamily="50" charset="-127"/>
              </a:rPr>
              <a:t>Buffalo WZR-HP-G300NH </a:t>
            </a:r>
            <a:r>
              <a:rPr lang="ko-KR" altLang="en-US" sz="1800" dirty="0" smtClean="0">
                <a:latin typeface="Arial" charset="0"/>
                <a:ea typeface="굴림" pitchFamily="50" charset="-127"/>
              </a:rPr>
              <a:t>유무선공유기에서 사용하는 플래시 메모리</a:t>
            </a:r>
          </a:p>
          <a:p>
            <a:pPr marL="685800" lvl="1" indent="-190500">
              <a:lnSpc>
                <a:spcPct val="100000"/>
              </a:lnSpc>
            </a:pPr>
            <a:r>
              <a:rPr lang="ko-KR" altLang="en-US" sz="18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첫 파티션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: </a:t>
            </a:r>
            <a:r>
              <a:rPr lang="en-US" altLang="ko-KR" sz="1800" dirty="0" err="1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bootloader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 (U-boot)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altLang="ko-KR" sz="1600" dirty="0" smtClean="0">
                <a:latin typeface="Arial" charset="0"/>
                <a:ea typeface="굴림" pitchFamily="50" charset="-127"/>
              </a:rPr>
              <a:t>384 KB 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크기를 차지하는데 여기에는 부트 </a:t>
            </a:r>
            <a:r>
              <a:rPr lang="ko-KR" altLang="en-US" sz="1600" dirty="0" err="1" smtClean="0">
                <a:latin typeface="Arial" charset="0"/>
                <a:ea typeface="굴림" pitchFamily="50" charset="-127"/>
              </a:rPr>
              <a:t>로더가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 들어있음</a:t>
            </a:r>
            <a:endParaRPr lang="en-US" altLang="ko-KR" sz="1600" dirty="0" smtClean="0">
              <a:latin typeface="Arial" charset="0"/>
              <a:ea typeface="굴림" pitchFamily="50" charset="-127"/>
            </a:endParaRPr>
          </a:p>
          <a:p>
            <a:pPr marL="1257300" lvl="2" indent="-342900">
              <a:lnSpc>
                <a:spcPct val="100000"/>
              </a:lnSpc>
            </a:pPr>
            <a:r>
              <a:rPr lang="en-US" altLang="ko-KR" sz="1600" dirty="0" smtClean="0">
                <a:latin typeface="Arial" charset="0"/>
                <a:ea typeface="굴림" pitchFamily="50" charset="-127"/>
              </a:rPr>
              <a:t>U-boot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와 </a:t>
            </a:r>
            <a:r>
              <a:rPr lang="en-US" altLang="ko-KR" sz="1600" dirty="0" smtClean="0">
                <a:latin typeface="Arial" charset="0"/>
                <a:ea typeface="굴림" pitchFamily="50" charset="-127"/>
              </a:rPr>
              <a:t>u-boot-</a:t>
            </a:r>
            <a:r>
              <a:rPr lang="en-US" altLang="ko-KR" sz="1600" dirty="0" err="1" smtClean="0">
                <a:latin typeface="Arial" charset="0"/>
                <a:ea typeface="굴림" pitchFamily="50" charset="-127"/>
              </a:rPr>
              <a:t>env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로 나눠짐</a:t>
            </a:r>
          </a:p>
          <a:p>
            <a:pPr marL="685800" lvl="1" indent="-190500">
              <a:lnSpc>
                <a:spcPct val="100000"/>
              </a:lnSpc>
            </a:pPr>
            <a:r>
              <a:rPr lang="ko-KR" altLang="en-US" sz="18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중간 파티션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: LINUX</a:t>
            </a:r>
          </a:p>
          <a:p>
            <a:pPr marL="1257300" lvl="2" indent="-342900">
              <a:lnSpc>
                <a:spcPct val="100000"/>
              </a:lnSpc>
            </a:pPr>
            <a:r>
              <a:rPr lang="ko-KR" altLang="en-US" sz="1600" dirty="0" smtClean="0">
                <a:latin typeface="Arial" charset="0"/>
                <a:ea typeface="굴림" pitchFamily="50" charset="-127"/>
              </a:rPr>
              <a:t>루트 파일 시스템</a:t>
            </a:r>
            <a:r>
              <a:rPr lang="en-US" altLang="ko-KR" sz="1600" dirty="0" smtClean="0">
                <a:latin typeface="Arial" charset="0"/>
                <a:ea typeface="굴림" pitchFamily="50" charset="-127"/>
              </a:rPr>
              <a:t>(</a:t>
            </a:r>
            <a:r>
              <a:rPr lang="en-US" altLang="ko-KR" sz="1600" dirty="0" err="1" smtClean="0">
                <a:latin typeface="Arial" charset="0"/>
                <a:ea typeface="굴림" pitchFamily="50" charset="-127"/>
              </a:rPr>
              <a:t>RootFS</a:t>
            </a:r>
            <a:r>
              <a:rPr lang="en-US" altLang="ko-KR" sz="1600" dirty="0" smtClean="0">
                <a:latin typeface="Arial" charset="0"/>
                <a:ea typeface="굴림" pitchFamily="50" charset="-127"/>
              </a:rPr>
              <a:t>)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과 </a:t>
            </a:r>
            <a:r>
              <a:rPr lang="en-US" altLang="ko-KR" sz="1600" dirty="0" err="1" smtClean="0">
                <a:latin typeface="Arial" charset="0"/>
                <a:ea typeface="굴림" pitchFamily="50" charset="-127"/>
              </a:rPr>
              <a:t>OpenWrt</a:t>
            </a:r>
            <a:r>
              <a:rPr lang="en-US" altLang="ko-KR" sz="1600" dirty="0" smtClean="0">
                <a:latin typeface="Arial" charset="0"/>
                <a:ea typeface="굴림" pitchFamily="50" charset="-127"/>
              </a:rPr>
              <a:t> </a:t>
            </a:r>
            <a:r>
              <a:rPr lang="ko-KR" altLang="en-US" sz="1600" dirty="0" err="1" smtClean="0">
                <a:latin typeface="Arial" charset="0"/>
                <a:ea typeface="굴림" pitchFamily="50" charset="-127"/>
              </a:rPr>
              <a:t>펌웨어가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 들어있음</a:t>
            </a:r>
            <a:endParaRPr lang="en-US" altLang="ko-KR" sz="1600" dirty="0" smtClean="0">
              <a:latin typeface="Arial" charset="0"/>
              <a:ea typeface="굴림" pitchFamily="50" charset="-127"/>
            </a:endParaRPr>
          </a:p>
          <a:p>
            <a:pPr marL="1257300" lvl="2" indent="-342900">
              <a:lnSpc>
                <a:spcPct val="100000"/>
              </a:lnSpc>
            </a:pPr>
            <a:r>
              <a:rPr lang="en-US" altLang="ko-KR" sz="1600" dirty="0" smtClean="0">
                <a:latin typeface="Arial" charset="0"/>
                <a:ea typeface="굴림" pitchFamily="50" charset="-127"/>
              </a:rPr>
              <a:t> kernel, roofs, </a:t>
            </a:r>
            <a:r>
              <a:rPr lang="en-US" altLang="ko-KR" sz="1600" dirty="0" err="1" smtClean="0">
                <a:latin typeface="Arial" charset="0"/>
                <a:ea typeface="굴림" pitchFamily="50" charset="-127"/>
              </a:rPr>
              <a:t>roofs_data</a:t>
            </a:r>
            <a:r>
              <a:rPr lang="en-US" altLang="ko-KR" sz="1600" dirty="0" smtClean="0">
                <a:latin typeface="Arial" charset="0"/>
                <a:ea typeface="굴림" pitchFamily="50" charset="-127"/>
              </a:rPr>
              <a:t>, </a:t>
            </a:r>
            <a:r>
              <a:rPr lang="en-US" altLang="ko-KR" sz="1600" dirty="0" err="1" smtClean="0">
                <a:latin typeface="Arial" charset="0"/>
                <a:ea typeface="굴림" pitchFamily="50" charset="-127"/>
              </a:rPr>
              <a:t>user_property</a:t>
            </a:r>
            <a:endParaRPr lang="ko-KR" altLang="en-US" sz="1600" dirty="0" smtClean="0">
              <a:latin typeface="Arial" charset="0"/>
              <a:ea typeface="굴림" pitchFamily="50" charset="-127"/>
            </a:endParaRPr>
          </a:p>
          <a:p>
            <a:pPr marL="685800" lvl="1" indent="-190500">
              <a:lnSpc>
                <a:spcPct val="100000"/>
              </a:lnSpc>
            </a:pPr>
            <a:r>
              <a:rPr lang="ko-KR" altLang="en-US" sz="18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마지막 파티션 </a:t>
            </a:r>
            <a:r>
              <a:rPr lang="en-US" altLang="ko-KR" sz="18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: art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altLang="ko-KR" sz="1600" dirty="0" smtClean="0">
                <a:latin typeface="Arial" charset="0"/>
                <a:ea typeface="굴림" pitchFamily="50" charset="-127"/>
              </a:rPr>
              <a:t>128 KB 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크기를 차지하는데 공유기가 부팅 시에 참조하는 시스템 환경 설정 내용</a:t>
            </a:r>
            <a:r>
              <a:rPr lang="en-US" altLang="ko-KR" sz="1600" dirty="0" smtClean="0">
                <a:latin typeface="Arial" charset="0"/>
                <a:ea typeface="굴림" pitchFamily="50" charset="-127"/>
              </a:rPr>
              <a:t>(IP 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주소 및 네트워크 설정 값들</a:t>
            </a:r>
            <a:r>
              <a:rPr lang="en-US" altLang="ko-KR" sz="1600" dirty="0" smtClean="0">
                <a:latin typeface="Arial" charset="0"/>
                <a:ea typeface="굴림" pitchFamily="50" charset="-127"/>
              </a:rPr>
              <a:t>)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이 들어있음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altLang="ko-KR" sz="1600" dirty="0" err="1" smtClean="0">
                <a:latin typeface="Arial" charset="0"/>
                <a:ea typeface="굴림" pitchFamily="50" charset="-127"/>
              </a:rPr>
              <a:t>Whiterussian</a:t>
            </a:r>
            <a:r>
              <a:rPr lang="en-US" altLang="ko-KR" sz="1600" dirty="0" smtClean="0">
                <a:latin typeface="Arial" charset="0"/>
                <a:ea typeface="굴림" pitchFamily="50" charset="-127"/>
              </a:rPr>
              <a:t> </a:t>
            </a:r>
            <a:r>
              <a:rPr lang="ko-KR" altLang="en-US" sz="1600" dirty="0" err="1" smtClean="0">
                <a:latin typeface="Arial" charset="0"/>
                <a:ea typeface="굴림" pitchFamily="50" charset="-127"/>
              </a:rPr>
              <a:t>펌웨어에서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 시스템 환경 설정 값을 저장하기 위해 사용 </a:t>
            </a:r>
            <a:r>
              <a:rPr lang="en-US" altLang="ko-KR" sz="1600" dirty="0" smtClean="0">
                <a:latin typeface="Arial" charset="0"/>
                <a:ea typeface="굴림" pitchFamily="50" charset="-127"/>
              </a:rPr>
              <a:t>(Kamikaze</a:t>
            </a:r>
            <a:r>
              <a:rPr lang="ko-KR" altLang="en-US" sz="1600" dirty="0" smtClean="0">
                <a:latin typeface="Arial" charset="0"/>
                <a:ea typeface="굴림" pitchFamily="50" charset="-127"/>
              </a:rPr>
              <a:t>에서는 별도의 설정 파일 사용</a:t>
            </a:r>
            <a:r>
              <a:rPr lang="en-US" altLang="ko-KR" sz="1600" dirty="0" smtClean="0">
                <a:latin typeface="Arial" charset="0"/>
                <a:ea typeface="굴림" pitchFamily="50" charset="-127"/>
              </a:rPr>
              <a:t>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31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0DA805-FAB3-4412-B045-7C57B4CAAC8D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5500702"/>
            <a:ext cx="51435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50682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부트로더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(U-boot)</a:t>
            </a:r>
            <a:endParaRPr lang="ko-KR" alt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/>
              <a:t>PPC-boot </a:t>
            </a:r>
            <a:r>
              <a:rPr lang="ko-KR" altLang="en-US" sz="2000" dirty="0" smtClean="0"/>
              <a:t>프로젝트와 </a:t>
            </a:r>
            <a:r>
              <a:rPr lang="en-US" altLang="ko-KR" sz="2000" dirty="0" smtClean="0"/>
              <a:t>ARM-boot </a:t>
            </a:r>
            <a:r>
              <a:rPr lang="ko-KR" altLang="en-US" sz="2000" dirty="0" smtClean="0"/>
              <a:t>프로젝트가 통합되면서 만들어 짐</a:t>
            </a:r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PowerPC </a:t>
            </a:r>
            <a:r>
              <a:rPr lang="ko-KR" altLang="en-US" sz="2000" dirty="0" smtClean="0"/>
              <a:t>계열</a:t>
            </a:r>
            <a:r>
              <a:rPr lang="en-US" altLang="ko-KR" sz="2000" dirty="0" smtClean="0"/>
              <a:t>, ARM </a:t>
            </a:r>
            <a:r>
              <a:rPr lang="ko-KR" altLang="en-US" sz="2000" dirty="0" smtClean="0"/>
              <a:t>계열</a:t>
            </a:r>
            <a:r>
              <a:rPr lang="en-US" altLang="ko-KR" sz="2000" dirty="0" smtClean="0"/>
              <a:t>, MIPS </a:t>
            </a:r>
            <a:r>
              <a:rPr lang="ko-KR" altLang="en-US" sz="2000" dirty="0" smtClean="0"/>
              <a:t>계열 및 </a:t>
            </a:r>
            <a:r>
              <a:rPr lang="en-US" altLang="ko-KR" sz="2000" dirty="0" smtClean="0"/>
              <a:t>x86 </a:t>
            </a:r>
            <a:r>
              <a:rPr lang="ko-KR" altLang="en-US" sz="2000" dirty="0" smtClean="0"/>
              <a:t>계열과 같은 대부분 프로세서를 지원</a:t>
            </a:r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환경 설정이 쉽고 깔끔한 코드로 구성되어 있기 때문에 많이 사용되고 있는 </a:t>
            </a:r>
            <a:r>
              <a:rPr lang="ko-KR" altLang="en-US" sz="2000" dirty="0" err="1" smtClean="0"/>
              <a:t>부트로더</a:t>
            </a:r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CPU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대한 명령어 체계가 동일하므로 다른 </a:t>
            </a:r>
            <a:r>
              <a:rPr lang="en-US" altLang="ko-KR" sz="2000" dirty="0" smtClean="0"/>
              <a:t>Platform</a:t>
            </a:r>
            <a:r>
              <a:rPr lang="ko-KR" altLang="en-US" sz="2000" dirty="0" smtClean="0"/>
              <a:t>을 적용하기 쉬움</a:t>
            </a:r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</p:txBody>
      </p:sp>
      <p:sp>
        <p:nvSpPr>
          <p:cNvPr id="31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0DA805-FAB3-4412-B045-7C57B4CAAC8D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1700" y="4786322"/>
            <a:ext cx="480060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25875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CF78879-6AC8-451E-BBF8-62AF8393D4E2}" type="slidenum">
              <a:rPr lang="en-US" altLang="ko-KR" smtClean="0">
                <a:ea typeface="굴림" charset="-127"/>
              </a:rPr>
              <a:pPr/>
              <a:t>16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2389"/>
            <a:ext cx="2018184" cy="646331"/>
          </a:xfrm>
        </p:spPr>
        <p:txBody>
          <a:bodyPr wrap="square">
            <a:spAutoFit/>
          </a:bodyPr>
          <a:lstStyle/>
          <a:p>
            <a:r>
              <a:rPr lang="ko-KR" altLang="en-US" smtClean="0">
                <a:ea typeface="굴림" charset="-127"/>
              </a:rPr>
              <a:t>목차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3798168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0.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wiki</a:t>
            </a:r>
          </a:p>
          <a:p>
            <a:r>
              <a:rPr lang="en-US" altLang="ko-KR" dirty="0" smtClean="0">
                <a:ea typeface="굴림" charset="-127"/>
              </a:rPr>
              <a:t>1.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소개</a:t>
            </a:r>
          </a:p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2. </a:t>
            </a:r>
            <a:r>
              <a:rPr lang="en-US" altLang="ko-KR" dirty="0" err="1" smtClean="0">
                <a:solidFill>
                  <a:schemeClr val="accent1"/>
                </a:solidFill>
                <a:ea typeface="굴림" charset="-127"/>
              </a:rPr>
              <a:t>OpenWrt</a:t>
            </a:r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  <a:ea typeface="굴림" charset="-127"/>
              </a:rPr>
              <a:t>웹사이트</a:t>
            </a:r>
          </a:p>
          <a:p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접속</a:t>
            </a:r>
          </a:p>
          <a:p>
            <a:r>
              <a:rPr lang="en-US" altLang="ko-KR" dirty="0" smtClean="0">
                <a:ea typeface="굴림" charset="-127"/>
              </a:rPr>
              <a:t>4. </a:t>
            </a:r>
            <a:r>
              <a:rPr lang="en-US" altLang="ko-KR" dirty="0" err="1" smtClean="0">
                <a:ea typeface="굴림" pitchFamily="50" charset="-127"/>
              </a:rPr>
              <a:t>OpenWrt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툴 체인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charset="-127"/>
              </a:rPr>
              <a:t>5. </a:t>
            </a:r>
            <a:r>
              <a:rPr lang="ko-KR" altLang="en-US" dirty="0" smtClean="0">
                <a:ea typeface="굴림" charset="-127"/>
              </a:rPr>
              <a:t>한양대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Project</a:t>
            </a:r>
          </a:p>
          <a:p>
            <a:r>
              <a:rPr lang="en-US" altLang="ko-KR" dirty="0" smtClean="0">
                <a:ea typeface="굴림" charset="-127"/>
              </a:rPr>
              <a:t>Appendix</a:t>
            </a:r>
          </a:p>
          <a:p>
            <a:pPr lvl="1"/>
            <a:r>
              <a:rPr lang="en-US" altLang="ko-KR" dirty="0" smtClean="0">
                <a:ea typeface="굴림" charset="-127"/>
              </a:rPr>
              <a:t>1.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설정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2. </a:t>
            </a:r>
            <a:r>
              <a:rPr lang="en-US" altLang="ko-KR" dirty="0" err="1" smtClean="0">
                <a:ea typeface="굴림" charset="-127"/>
              </a:rPr>
              <a:t>opkg</a:t>
            </a:r>
            <a:r>
              <a:rPr lang="ko-KR" altLang="en-US" dirty="0" smtClean="0">
                <a:ea typeface="굴림" charset="-127"/>
              </a:rPr>
              <a:t>를 이용한 프로그램 설치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개발 환경 구축 및 </a:t>
            </a:r>
            <a:r>
              <a:rPr lang="en-US" altLang="ko-KR" dirty="0" smtClean="0">
                <a:ea typeface="굴림" charset="-127"/>
              </a:rPr>
              <a:t>Kernel Module Programming</a:t>
            </a:r>
            <a:endParaRPr lang="ko-KR" altLang="en-US" dirty="0" smtClean="0">
              <a:ea typeface="굴림" charset="-127"/>
            </a:endParaRPr>
          </a:p>
          <a:p>
            <a:endParaRPr lang="ko-KR" altLang="en-US" dirty="0" smtClean="0">
              <a:ea typeface="굴림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5505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DB8C0AB-9DC8-4523-8DAC-A0F5AFAC93A2}" type="slidenum">
              <a:rPr lang="en-US" altLang="ko-KR" smtClean="0">
                <a:ea typeface="굴림" charset="-127"/>
              </a:rPr>
              <a:pPr/>
              <a:t>17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2389"/>
            <a:ext cx="5618584" cy="64633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charset="-127"/>
              </a:rPr>
              <a:t>2.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웹사이트 </a:t>
            </a:r>
            <a:r>
              <a:rPr lang="en-US" altLang="ko-KR" dirty="0" smtClean="0">
                <a:ea typeface="굴림" charset="-127"/>
              </a:rPr>
              <a:t>(1/6)</a:t>
            </a:r>
            <a:endParaRPr lang="ko-KR" altLang="en-US" dirty="0" smtClean="0">
              <a:ea typeface="굴림" charset="-127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397125"/>
          </a:xfrm>
        </p:spPr>
        <p:txBody>
          <a:bodyPr/>
          <a:lstStyle/>
          <a:p>
            <a:r>
              <a:rPr lang="ko-KR" altLang="en-US" smtClean="0">
                <a:ea typeface="굴림" charset="-127"/>
              </a:rPr>
              <a:t>메인 페이지 </a:t>
            </a:r>
            <a:r>
              <a:rPr lang="en-US" altLang="ko-KR" smtClean="0">
                <a:ea typeface="굴림" charset="-127"/>
              </a:rPr>
              <a:t>(</a:t>
            </a:r>
            <a:r>
              <a:rPr lang="en-US" altLang="ko-KR" smtClean="0">
                <a:ea typeface="굴림" charset="-127"/>
                <a:hlinkClick r:id="rId3"/>
              </a:rPr>
              <a:t>http://www.openwrt.org</a:t>
            </a:r>
            <a:r>
              <a:rPr lang="en-US" altLang="ko-KR" smtClean="0">
                <a:ea typeface="굴림" charset="-127"/>
              </a:rPr>
              <a:t>)</a:t>
            </a:r>
          </a:p>
          <a:p>
            <a:pPr lvl="1"/>
            <a:r>
              <a:rPr lang="en-US" altLang="ko-KR" sz="1800" smtClean="0">
                <a:ea typeface="굴림" charset="-127"/>
              </a:rPr>
              <a:t>OpenWrt</a:t>
            </a:r>
            <a:r>
              <a:rPr lang="ko-KR" altLang="en-US" sz="1800" smtClean="0">
                <a:ea typeface="굴림" charset="-127"/>
              </a:rPr>
              <a:t>가 무엇인지 간단히 설명하고 그때마다 특별히 업데이트 된 사항을 공지</a:t>
            </a:r>
          </a:p>
          <a:p>
            <a:pPr lvl="1"/>
            <a:r>
              <a:rPr lang="ko-KR" altLang="en-US" sz="1800" smtClean="0">
                <a:ea typeface="굴림" charset="-127"/>
              </a:rPr>
              <a:t>최근에 릴리즈된 펌웨어의 수정사항들에 대해 공지해주며</a:t>
            </a:r>
            <a:r>
              <a:rPr lang="en-US" altLang="ko-KR" sz="1800" smtClean="0">
                <a:ea typeface="굴림" charset="-127"/>
              </a:rPr>
              <a:t>, </a:t>
            </a:r>
            <a:r>
              <a:rPr lang="ko-KR" altLang="en-US" sz="1800" smtClean="0">
                <a:ea typeface="굴림" charset="-127"/>
              </a:rPr>
              <a:t>새로 추가된 하드웨어 스펙에 대해서도 알려줌</a:t>
            </a:r>
          </a:p>
          <a:p>
            <a:pPr lvl="1"/>
            <a:r>
              <a:rPr lang="en-US" altLang="ko-KR" sz="1800" smtClean="0">
                <a:ea typeface="굴림" charset="-127"/>
                <a:hlinkClick r:id="rId4"/>
              </a:rPr>
              <a:t>http://dd-wrt.com</a:t>
            </a:r>
            <a:r>
              <a:rPr lang="ko-KR" altLang="en-US" sz="1800" smtClean="0">
                <a:ea typeface="굴림" charset="-127"/>
              </a:rPr>
              <a:t>과 같이 </a:t>
            </a:r>
            <a:r>
              <a:rPr lang="en-US" altLang="ko-KR" sz="1800" smtClean="0">
                <a:ea typeface="굴림" charset="-127"/>
              </a:rPr>
              <a:t>OpenWrt</a:t>
            </a:r>
            <a:r>
              <a:rPr lang="ko-KR" altLang="en-US" sz="1800" smtClean="0">
                <a:ea typeface="굴림" charset="-127"/>
              </a:rPr>
              <a:t>가 아닌 다른 무선 공유기 관련 공개 소프트웨어에 대한 설명 및 링크를 제공</a:t>
            </a:r>
          </a:p>
          <a:p>
            <a:pPr lvl="1"/>
            <a:r>
              <a:rPr lang="ko-KR" altLang="en-US" sz="1800" smtClean="0">
                <a:ea typeface="굴림" charset="-127"/>
              </a:rPr>
              <a:t>구글</a:t>
            </a:r>
            <a:r>
              <a:rPr lang="en-US" altLang="ko-KR" sz="1800" smtClean="0">
                <a:ea typeface="굴림" charset="-127"/>
              </a:rPr>
              <a:t>(Google)</a:t>
            </a:r>
            <a:r>
              <a:rPr lang="ko-KR" altLang="en-US" sz="1800" smtClean="0">
                <a:ea typeface="굴림" charset="-127"/>
              </a:rPr>
              <a:t>을 이용한 </a:t>
            </a:r>
            <a:r>
              <a:rPr lang="en-US" altLang="ko-KR" sz="1800" smtClean="0">
                <a:ea typeface="굴림" charset="-127"/>
              </a:rPr>
              <a:t>OpenWrt </a:t>
            </a:r>
            <a:r>
              <a:rPr lang="ko-KR" altLang="en-US" sz="1800" smtClean="0">
                <a:ea typeface="굴림" charset="-127"/>
              </a:rPr>
              <a:t>사이트 전체 검색 기능을 제공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296" name="_x84487608" descr="EMB00000b403c5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3619500"/>
            <a:ext cx="5181600" cy="262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34706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CF78879-6AC8-451E-BBF8-62AF8393D4E2}" type="slidenum">
              <a:rPr lang="en-US" altLang="ko-KR" smtClean="0">
                <a:ea typeface="굴림" charset="-127"/>
              </a:rPr>
              <a:pPr/>
              <a:t>18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2389"/>
            <a:ext cx="1442120" cy="646331"/>
          </a:xfr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굴림" charset="-127"/>
              </a:rPr>
              <a:t>목차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3798168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0.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wiki</a:t>
            </a:r>
          </a:p>
          <a:p>
            <a:r>
              <a:rPr lang="en-US" altLang="ko-KR" dirty="0" smtClean="0">
                <a:ea typeface="굴림" charset="-127"/>
              </a:rPr>
              <a:t>1.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소개</a:t>
            </a:r>
          </a:p>
          <a:p>
            <a:r>
              <a:rPr lang="en-US" altLang="ko-KR" dirty="0" smtClean="0">
                <a:ea typeface="굴림" charset="-127"/>
              </a:rPr>
              <a:t>2.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웹사이트</a:t>
            </a:r>
          </a:p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3. </a:t>
            </a:r>
            <a:r>
              <a:rPr lang="en-US" altLang="ko-KR" dirty="0" err="1" smtClean="0">
                <a:solidFill>
                  <a:schemeClr val="accent1"/>
                </a:solidFill>
                <a:ea typeface="굴림" charset="-127"/>
              </a:rPr>
              <a:t>OpenWrt</a:t>
            </a:r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  <a:ea typeface="굴림" charset="-127"/>
              </a:rPr>
              <a:t>설치 및 접속</a:t>
            </a:r>
          </a:p>
          <a:p>
            <a:r>
              <a:rPr lang="en-US" altLang="ko-KR" dirty="0" smtClean="0">
                <a:ea typeface="굴림" charset="-127"/>
              </a:rPr>
              <a:t>4. </a:t>
            </a:r>
            <a:r>
              <a:rPr lang="en-US" altLang="ko-KR" dirty="0" err="1" smtClean="0">
                <a:ea typeface="굴림" pitchFamily="50" charset="-127"/>
              </a:rPr>
              <a:t>OpenWrt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툴 체인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charset="-127"/>
              </a:rPr>
              <a:t>5. </a:t>
            </a:r>
            <a:r>
              <a:rPr lang="ko-KR" altLang="en-US" dirty="0" smtClean="0">
                <a:ea typeface="굴림" charset="-127"/>
              </a:rPr>
              <a:t>한양대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Project</a:t>
            </a:r>
          </a:p>
          <a:p>
            <a:r>
              <a:rPr lang="en-US" altLang="ko-KR" dirty="0" smtClean="0">
                <a:ea typeface="굴림" charset="-127"/>
              </a:rPr>
              <a:t>Appendix</a:t>
            </a:r>
          </a:p>
          <a:p>
            <a:pPr lvl="1"/>
            <a:r>
              <a:rPr lang="en-US" altLang="ko-KR" dirty="0" smtClean="0">
                <a:ea typeface="굴림" charset="-127"/>
              </a:rPr>
              <a:t>1.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설정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2. </a:t>
            </a:r>
            <a:r>
              <a:rPr lang="en-US" altLang="ko-KR" dirty="0" err="1" smtClean="0">
                <a:ea typeface="굴림" charset="-127"/>
              </a:rPr>
              <a:t>opkg</a:t>
            </a:r>
            <a:r>
              <a:rPr lang="ko-KR" altLang="en-US" dirty="0" smtClean="0">
                <a:ea typeface="굴림" charset="-127"/>
              </a:rPr>
              <a:t>를 이용한 프로그램 설치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개발 환경 구축 및 </a:t>
            </a:r>
            <a:r>
              <a:rPr lang="en-US" altLang="ko-KR" dirty="0" smtClean="0">
                <a:ea typeface="굴림" charset="-127"/>
              </a:rPr>
              <a:t>Kernel Module Programming</a:t>
            </a:r>
            <a:endParaRPr lang="ko-KR" altLang="en-US" dirty="0" smtClean="0">
              <a:ea typeface="굴림" charset="-127"/>
            </a:endParaRPr>
          </a:p>
          <a:p>
            <a:endParaRPr lang="ko-KR" altLang="en-US" dirty="0" smtClean="0">
              <a:ea typeface="굴림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65957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2656"/>
            <a:ext cx="5355704" cy="6096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3. </a:t>
            </a:r>
            <a:r>
              <a:rPr lang="en-US" altLang="ko-KR" dirty="0" err="1" smtClean="0">
                <a:ea typeface="굴림" pitchFamily="50" charset="-127"/>
              </a:rPr>
              <a:t>OpenWrt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설치 준비</a:t>
            </a:r>
            <a:endParaRPr lang="ko-KR" alt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03200" indent="-203200"/>
            <a:r>
              <a:rPr lang="en-US" altLang="ko-KR" sz="2400" dirty="0" err="1" smtClean="0">
                <a:ea typeface="굴림" pitchFamily="50" charset="-127"/>
              </a:rPr>
              <a:t>OpenWrt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ko-KR" altLang="en-US" sz="2400" dirty="0" err="1" smtClean="0">
                <a:ea typeface="굴림" pitchFamily="50" charset="-127"/>
              </a:rPr>
              <a:t>펌웨어</a:t>
            </a:r>
            <a:r>
              <a:rPr lang="ko-KR" altLang="en-US" sz="2400" dirty="0" smtClean="0">
                <a:ea typeface="굴림" pitchFamily="50" charset="-127"/>
              </a:rPr>
              <a:t> 설치 준비 </a:t>
            </a:r>
          </a:p>
          <a:p>
            <a:pPr marL="685800" lvl="1" indent="-190500"/>
            <a:r>
              <a:rPr lang="ko-KR" altLang="en-US" sz="2000" dirty="0" smtClean="0">
                <a:latin typeface="Arial" charset="0"/>
                <a:ea typeface="굴림" pitchFamily="50" charset="-127"/>
              </a:rPr>
              <a:t>해당 공유기를 위한 </a:t>
            </a:r>
            <a:r>
              <a:rPr lang="en-US" altLang="ko-KR" sz="2000" dirty="0" err="1" smtClean="0">
                <a:latin typeface="Arial" charset="0"/>
                <a:ea typeface="굴림" pitchFamily="50" charset="-127"/>
              </a:rPr>
              <a:t>OpenWrt</a:t>
            </a:r>
            <a:r>
              <a:rPr lang="en-US" altLang="ko-KR" sz="2000" dirty="0" smtClean="0">
                <a:latin typeface="Arial" charset="0"/>
                <a:ea typeface="굴림" pitchFamily="50" charset="-127"/>
              </a:rPr>
              <a:t> </a:t>
            </a:r>
            <a:r>
              <a:rPr lang="ko-KR" altLang="en-US" sz="2000" dirty="0" err="1" smtClean="0">
                <a:latin typeface="Arial" charset="0"/>
                <a:ea typeface="굴림" pitchFamily="50" charset="-127"/>
              </a:rPr>
              <a:t>펌웨어가</a:t>
            </a:r>
            <a:r>
              <a:rPr lang="ko-KR" altLang="en-US" sz="2000" dirty="0" smtClean="0">
                <a:latin typeface="Arial" charset="0"/>
                <a:ea typeface="굴림" pitchFamily="50" charset="-127"/>
              </a:rPr>
              <a:t> 지원되고 있는지 우선 확인 </a:t>
            </a:r>
            <a:r>
              <a:rPr lang="en-US" altLang="ko-KR" sz="2000" dirty="0" smtClean="0">
                <a:latin typeface="Arial" charset="0"/>
                <a:ea typeface="굴림" pitchFamily="50" charset="-127"/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제조회사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모델명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버전 확인이 필요</a:t>
            </a:r>
            <a:r>
              <a:rPr lang="en-US" altLang="ko-KR" sz="2000" dirty="0" smtClean="0">
                <a:latin typeface="Arial" charset="0"/>
                <a:ea typeface="굴림" pitchFamily="50" charset="-127"/>
              </a:rPr>
              <a:t>)</a:t>
            </a:r>
            <a:endParaRPr lang="ko-KR" altLang="en-US" sz="2000" dirty="0" smtClean="0">
              <a:latin typeface="Arial" charset="0"/>
              <a:ea typeface="굴림" pitchFamily="50" charset="-127"/>
            </a:endParaRPr>
          </a:p>
          <a:p>
            <a:pPr marL="1257300" lvl="2" indent="-342900"/>
            <a:r>
              <a:rPr lang="en-US" altLang="ko-KR" sz="1800" dirty="0" smtClean="0">
                <a:latin typeface="Arial" charset="0"/>
                <a:ea typeface="굴림" pitchFamily="50" charset="-127"/>
              </a:rPr>
              <a:t>http://wiki.openwrt.org/toh/start#buffalo</a:t>
            </a:r>
            <a:endParaRPr lang="en-US" altLang="ko-KR" sz="1800" dirty="0" smtClean="0"/>
          </a:p>
          <a:p>
            <a:pPr eaLnBrk="1" hangingPunct="1"/>
            <a:endParaRPr lang="en-US" altLang="ko-KR" sz="2400" dirty="0" smtClean="0"/>
          </a:p>
        </p:txBody>
      </p:sp>
      <p:sp>
        <p:nvSpPr>
          <p:cNvPr id="31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0DA805-FAB3-4412-B045-7C57B4CAAC8D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194" y="2951176"/>
            <a:ext cx="4532312" cy="247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4744" y="4021151"/>
            <a:ext cx="3929062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645319" y="5591192"/>
            <a:ext cx="78533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dirty="0"/>
              <a:t>WZR-HP-G300NH</a:t>
            </a:r>
            <a:r>
              <a:rPr lang="ko-KR" altLang="en-US" sz="1600" dirty="0"/>
              <a:t>를 클릭하면 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OpenWrt</a:t>
            </a:r>
            <a:r>
              <a:rPr lang="en-US" altLang="ko-KR" sz="1600" dirty="0"/>
              <a:t> Supported Versions </a:t>
            </a:r>
            <a:r>
              <a:rPr lang="ko-KR" altLang="en-US" sz="1600" dirty="0"/>
              <a:t>정보를 볼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8974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CF78879-6AC8-451E-BBF8-62AF8393D4E2}" type="slidenum">
              <a:rPr lang="en-US" altLang="ko-KR" smtClean="0">
                <a:ea typeface="굴림" charset="-127"/>
              </a:rPr>
              <a:pPr/>
              <a:t>2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2389"/>
            <a:ext cx="1874168" cy="646331"/>
          </a:xfr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굴림" charset="-127"/>
              </a:rPr>
              <a:t>목차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9658"/>
            <a:ext cx="7848600" cy="379816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0. </a:t>
            </a:r>
            <a:r>
              <a:rPr lang="en-US" altLang="ko-KR" dirty="0" err="1" smtClean="0">
                <a:solidFill>
                  <a:schemeClr val="accent1"/>
                </a:solidFill>
                <a:ea typeface="굴림" charset="-127"/>
              </a:rPr>
              <a:t>OpenWrt</a:t>
            </a:r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 wiki</a:t>
            </a:r>
          </a:p>
          <a:p>
            <a:r>
              <a:rPr lang="en-US" altLang="ko-KR" dirty="0" smtClean="0">
                <a:ea typeface="굴림" charset="-127"/>
              </a:rPr>
              <a:t>1.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소개</a:t>
            </a:r>
          </a:p>
          <a:p>
            <a:r>
              <a:rPr lang="en-US" altLang="ko-KR" dirty="0" smtClean="0">
                <a:ea typeface="굴림" charset="-127"/>
              </a:rPr>
              <a:t>2.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웹사이트</a:t>
            </a:r>
          </a:p>
          <a:p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접속</a:t>
            </a:r>
          </a:p>
          <a:p>
            <a:r>
              <a:rPr lang="en-US" altLang="ko-KR" dirty="0" smtClean="0">
                <a:ea typeface="굴림" charset="-127"/>
              </a:rPr>
              <a:t>4. </a:t>
            </a:r>
            <a:r>
              <a:rPr lang="en-US" altLang="ko-KR" dirty="0" err="1" smtClean="0">
                <a:ea typeface="굴림" pitchFamily="50" charset="-127"/>
              </a:rPr>
              <a:t>OpenWrt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툴 체인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charset="-127"/>
              </a:rPr>
              <a:t>5. </a:t>
            </a:r>
            <a:r>
              <a:rPr lang="ko-KR" altLang="en-US" dirty="0" smtClean="0">
                <a:ea typeface="굴림" charset="-127"/>
              </a:rPr>
              <a:t>한양대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Project</a:t>
            </a:r>
          </a:p>
          <a:p>
            <a:endParaRPr lang="ko-KR" altLang="en-US" dirty="0" smtClean="0">
              <a:ea typeface="굴림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4308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4B6BA2A-1813-4611-80B6-0373CC07376F}" type="slidenum">
              <a:rPr lang="en-US" altLang="ko-KR" smtClean="0">
                <a:ea typeface="굴림" charset="-127"/>
              </a:rPr>
              <a:pPr/>
              <a:t>20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2389"/>
            <a:ext cx="5978624" cy="64633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접속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765425"/>
          </a:xfrm>
        </p:spPr>
        <p:txBody>
          <a:bodyPr/>
          <a:lstStyle/>
          <a:p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err="1" smtClean="0">
                <a:ea typeface="굴림" charset="-127"/>
              </a:rPr>
              <a:t>펌웨어</a:t>
            </a:r>
            <a:r>
              <a:rPr lang="ko-KR" altLang="en-US" dirty="0" smtClean="0">
                <a:ea typeface="굴림" charset="-127"/>
              </a:rPr>
              <a:t> 설치</a:t>
            </a:r>
          </a:p>
          <a:p>
            <a:pPr lvl="1"/>
            <a:r>
              <a:rPr lang="en-US" altLang="ko-KR" sz="1800" dirty="0" err="1" smtClean="0">
                <a:ea typeface="굴림" charset="-127"/>
              </a:rPr>
              <a:t>Baffalo</a:t>
            </a:r>
            <a:r>
              <a:rPr lang="en-US" altLang="ko-KR" sz="1800" dirty="0" smtClean="0">
                <a:ea typeface="굴림" charset="-127"/>
              </a:rPr>
              <a:t> WZR-HP-G300NH</a:t>
            </a:r>
            <a:r>
              <a:rPr lang="ko-KR" altLang="en-US" sz="1800" dirty="0" smtClean="0">
                <a:ea typeface="굴림" charset="-127"/>
              </a:rPr>
              <a:t>에서 </a:t>
            </a:r>
            <a:r>
              <a:rPr lang="en-US" altLang="ko-KR" sz="1800" dirty="0" smtClean="0">
                <a:ea typeface="굴림" charset="-127"/>
              </a:rPr>
              <a:t>backfire </a:t>
            </a:r>
            <a:r>
              <a:rPr lang="ko-KR" altLang="en-US" sz="1800" dirty="0" err="1" smtClean="0">
                <a:ea typeface="굴림" charset="-127"/>
              </a:rPr>
              <a:t>펌웨어</a:t>
            </a:r>
            <a:r>
              <a:rPr lang="ko-KR" altLang="en-US" sz="1800" dirty="0" smtClean="0">
                <a:ea typeface="굴림" charset="-127"/>
              </a:rPr>
              <a:t> 설치 방법을 설명</a:t>
            </a:r>
          </a:p>
          <a:p>
            <a:pPr lvl="1"/>
            <a:r>
              <a:rPr lang="ko-KR" altLang="en-US" sz="1800" dirty="0" smtClean="0">
                <a:ea typeface="굴림" charset="-127"/>
              </a:rPr>
              <a:t>만약 설치하려는 유무선공유기가 </a:t>
            </a:r>
            <a:r>
              <a:rPr lang="en-US" altLang="ko-KR" sz="1800" dirty="0" smtClean="0">
                <a:ea typeface="굴림" charset="-127"/>
              </a:rPr>
              <a:t>WZR-HP-G300NH </a:t>
            </a:r>
            <a:r>
              <a:rPr lang="ko-KR" altLang="en-US" sz="1800" dirty="0" smtClean="0">
                <a:ea typeface="굴림" charset="-127"/>
              </a:rPr>
              <a:t>가 아니라면 설정 방법이 다를 수 있음</a:t>
            </a:r>
            <a:endParaRPr lang="en-US" altLang="ko-KR" sz="1800" dirty="0" smtClean="0">
              <a:ea typeface="굴림" charset="-127"/>
            </a:endParaRPr>
          </a:p>
          <a:p>
            <a:pPr lvl="1"/>
            <a:r>
              <a:rPr lang="en-US" altLang="ko-KR" sz="1800" dirty="0" smtClean="0">
                <a:solidFill>
                  <a:srgbClr val="FF0000"/>
                </a:solidFill>
                <a:ea typeface="굴림" charset="-127"/>
              </a:rPr>
              <a:t>The computer used for the install must be connected to the LAN port on the router closest to the WAN port.</a:t>
            </a:r>
          </a:p>
          <a:p>
            <a:pPr lvl="1"/>
            <a:endParaRPr lang="en-US" altLang="ko-KR" sz="1800" dirty="0" smtClean="0">
              <a:solidFill>
                <a:srgbClr val="FF0000"/>
              </a:solidFill>
              <a:ea typeface="굴림" charset="-127"/>
            </a:endParaRPr>
          </a:p>
          <a:p>
            <a:pPr lvl="1"/>
            <a:r>
              <a:rPr lang="en-US" altLang="ko-KR" sz="1800" u="sng" dirty="0" smtClean="0">
                <a:ea typeface="굴림" charset="-127"/>
                <a:hlinkClick r:id="rId3"/>
              </a:rPr>
              <a:t>http://wiki.openwrt.org/toh/buffalo/wzr-hp-g300h?s%5B%5D=table&amp;s%5B%5D=hardware</a:t>
            </a:r>
            <a:endParaRPr lang="ko-KR" altLang="en-US" sz="1800" dirty="0" smtClean="0">
              <a:solidFill>
                <a:srgbClr val="FF0000"/>
              </a:solidFill>
              <a:ea typeface="굴림" charset="-127"/>
            </a:endParaRP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0" y="2208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79524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EFE321D6-B516-4EBA-841F-8E58F73BED56}" type="slidenum">
              <a:rPr lang="en-US" altLang="ko-KR" smtClean="0">
                <a:ea typeface="굴림" charset="-127"/>
              </a:rPr>
              <a:pPr/>
              <a:t>21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4397"/>
            <a:ext cx="5618584" cy="64633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접속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5692"/>
            <a:ext cx="7848600" cy="2973388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유무선공유기 및 </a:t>
            </a:r>
            <a:r>
              <a:rPr lang="en-US" altLang="ko-KR" dirty="0" smtClean="0">
                <a:ea typeface="굴림" charset="-127"/>
              </a:rPr>
              <a:t>PC </a:t>
            </a:r>
            <a:r>
              <a:rPr lang="ko-KR" altLang="en-US" dirty="0" smtClean="0">
                <a:ea typeface="굴림" charset="-127"/>
              </a:rPr>
              <a:t>구성도</a:t>
            </a:r>
          </a:p>
          <a:p>
            <a:pPr lvl="1"/>
            <a:r>
              <a:rPr lang="ko-KR" altLang="en-US" sz="1800" dirty="0" smtClean="0">
                <a:ea typeface="굴림" charset="-127"/>
              </a:rPr>
              <a:t>유무선공유기</a:t>
            </a:r>
            <a:r>
              <a:rPr lang="en-US" altLang="ko-KR" sz="1800" dirty="0" smtClean="0">
                <a:ea typeface="굴림" charset="-127"/>
              </a:rPr>
              <a:t>(WR0)</a:t>
            </a:r>
            <a:r>
              <a:rPr lang="ko-KR" altLang="en-US" sz="1800" dirty="0" smtClean="0">
                <a:ea typeface="굴림" charset="-127"/>
              </a:rPr>
              <a:t>의 </a:t>
            </a:r>
            <a:r>
              <a:rPr lang="en-US" altLang="ko-KR" sz="1800" dirty="0" smtClean="0">
                <a:ea typeface="굴림" charset="-127"/>
              </a:rPr>
              <a:t>WAN </a:t>
            </a:r>
            <a:r>
              <a:rPr lang="ko-KR" altLang="en-US" sz="1800" dirty="0" smtClean="0">
                <a:ea typeface="굴림" charset="-127"/>
              </a:rPr>
              <a:t>포트에 모뎀을 통해 인터넷에 연결되어 있고 유무선공유기의 </a:t>
            </a:r>
            <a:r>
              <a:rPr lang="en-US" altLang="ko-KR" sz="1800" dirty="0" smtClean="0">
                <a:ea typeface="굴림" charset="-127"/>
              </a:rPr>
              <a:t>LAN </a:t>
            </a:r>
            <a:r>
              <a:rPr lang="ko-KR" altLang="en-US" sz="1800" dirty="0" smtClean="0">
                <a:ea typeface="굴림" charset="-127"/>
              </a:rPr>
              <a:t>포트에 </a:t>
            </a:r>
            <a:r>
              <a:rPr lang="en-US" altLang="ko-KR" sz="1800" dirty="0" smtClean="0">
                <a:ea typeface="굴림" charset="-127"/>
              </a:rPr>
              <a:t>PC</a:t>
            </a:r>
            <a:r>
              <a:rPr lang="ko-KR" altLang="en-US" sz="1800" dirty="0" smtClean="0">
                <a:ea typeface="굴림" charset="-127"/>
              </a:rPr>
              <a:t>가 연결되어 있음</a:t>
            </a:r>
          </a:p>
          <a:p>
            <a:pPr lvl="1"/>
            <a:r>
              <a:rPr lang="ko-KR" altLang="en-US" sz="1800" dirty="0" smtClean="0">
                <a:ea typeface="굴림" charset="-127"/>
              </a:rPr>
              <a:t>유무선공유기에 </a:t>
            </a:r>
            <a:r>
              <a:rPr lang="ko-KR" altLang="en-US" sz="1800" dirty="0" err="1" smtClean="0">
                <a:ea typeface="굴림" charset="-127"/>
              </a:rPr>
              <a:t>리눅스가</a:t>
            </a:r>
            <a:r>
              <a:rPr lang="ko-KR" altLang="en-US" sz="1800" dirty="0" smtClean="0">
                <a:ea typeface="굴림" charset="-127"/>
              </a:rPr>
              <a:t> 설치되므로 </a:t>
            </a:r>
            <a:r>
              <a:rPr lang="en-US" altLang="ko-KR" sz="1800" dirty="0" smtClean="0">
                <a:ea typeface="굴림" charset="-127"/>
              </a:rPr>
              <a:t>PC</a:t>
            </a:r>
            <a:r>
              <a:rPr lang="ko-KR" altLang="en-US" sz="1800" dirty="0" smtClean="0">
                <a:ea typeface="굴림" charset="-127"/>
              </a:rPr>
              <a:t>도 </a:t>
            </a:r>
            <a:r>
              <a:rPr lang="ko-KR" altLang="en-US" sz="1800" dirty="0" err="1" smtClean="0">
                <a:ea typeface="굴림" charset="-127"/>
              </a:rPr>
              <a:t>리눅스</a:t>
            </a:r>
            <a:r>
              <a:rPr lang="ko-KR" altLang="en-US" sz="1800" dirty="0" smtClean="0">
                <a:ea typeface="굴림" charset="-127"/>
              </a:rPr>
              <a:t> 기반 개발환경을 구축하여야 함</a:t>
            </a:r>
          </a:p>
          <a:p>
            <a:pPr lvl="2"/>
            <a:r>
              <a:rPr lang="en-US" altLang="ko-KR" sz="1800" dirty="0" smtClean="0">
                <a:ea typeface="굴림" charset="-127"/>
              </a:rPr>
              <a:t>PC</a:t>
            </a:r>
            <a:r>
              <a:rPr lang="ko-KR" altLang="en-US" sz="1800" dirty="0" smtClean="0">
                <a:ea typeface="굴림" charset="-127"/>
              </a:rPr>
              <a:t>를 </a:t>
            </a:r>
            <a:r>
              <a:rPr lang="ko-KR" altLang="en-US" sz="1800" dirty="0" err="1" smtClean="0">
                <a:ea typeface="굴림" charset="-127"/>
              </a:rPr>
              <a:t>리눅스</a:t>
            </a:r>
            <a:r>
              <a:rPr lang="ko-KR" altLang="en-US" sz="1800" dirty="0" smtClean="0">
                <a:ea typeface="굴림" charset="-127"/>
              </a:rPr>
              <a:t> 전용으로 사용할 수 있다면 </a:t>
            </a:r>
            <a:r>
              <a:rPr lang="ko-KR" altLang="en-US" sz="1800" dirty="0" err="1" smtClean="0">
                <a:ea typeface="굴림" charset="-127"/>
              </a:rPr>
              <a:t>리눅스를</a:t>
            </a:r>
            <a:r>
              <a:rPr lang="ko-KR" altLang="en-US" sz="1800" dirty="0" smtClean="0">
                <a:ea typeface="굴림" charset="-127"/>
              </a:rPr>
              <a:t> 설치</a:t>
            </a:r>
          </a:p>
          <a:p>
            <a:pPr lvl="2"/>
            <a:r>
              <a:rPr lang="ko-KR" altLang="en-US" sz="1800" dirty="0" smtClean="0">
                <a:ea typeface="굴림" charset="-127"/>
              </a:rPr>
              <a:t>윈도우 </a:t>
            </a:r>
            <a:r>
              <a:rPr lang="en-US" altLang="ko-KR" sz="1800" dirty="0" smtClean="0">
                <a:ea typeface="굴림" charset="-127"/>
              </a:rPr>
              <a:t>OS</a:t>
            </a:r>
            <a:r>
              <a:rPr lang="ko-KR" altLang="en-US" sz="1800" dirty="0" smtClean="0">
                <a:ea typeface="굴림" charset="-127"/>
              </a:rPr>
              <a:t>를 사용하는 </a:t>
            </a:r>
            <a:r>
              <a:rPr lang="en-US" altLang="ko-KR" sz="1800" dirty="0" smtClean="0">
                <a:ea typeface="굴림" charset="-127"/>
              </a:rPr>
              <a:t>PC</a:t>
            </a:r>
            <a:r>
              <a:rPr lang="ko-KR" altLang="en-US" sz="1800" dirty="0" smtClean="0">
                <a:ea typeface="굴림" charset="-127"/>
              </a:rPr>
              <a:t>를 윈도우 및 </a:t>
            </a:r>
            <a:r>
              <a:rPr lang="ko-KR" altLang="en-US" sz="1800" dirty="0" err="1" smtClean="0">
                <a:ea typeface="굴림" charset="-127"/>
              </a:rPr>
              <a:t>리눅스</a:t>
            </a:r>
            <a:r>
              <a:rPr lang="ko-KR" altLang="en-US" sz="1800" dirty="0" smtClean="0">
                <a:ea typeface="굴림" charset="-127"/>
              </a:rPr>
              <a:t> 겸용으로 사용하기를 원하면 윈도우 </a:t>
            </a:r>
            <a:r>
              <a:rPr lang="en-US" altLang="ko-KR" sz="1800" dirty="0" smtClean="0">
                <a:ea typeface="굴림" charset="-127"/>
              </a:rPr>
              <a:t>OS </a:t>
            </a:r>
            <a:r>
              <a:rPr lang="ko-KR" altLang="en-US" sz="1800" dirty="0" smtClean="0">
                <a:ea typeface="굴림" charset="-127"/>
              </a:rPr>
              <a:t>위에 </a:t>
            </a:r>
            <a:r>
              <a:rPr lang="en-US" altLang="ko-KR" sz="1800" dirty="0" err="1" smtClean="0">
                <a:ea typeface="굴림" charset="-127"/>
              </a:rPr>
              <a:t>VBox</a:t>
            </a:r>
            <a:r>
              <a:rPr lang="ko-KR" altLang="en-US" sz="1800" dirty="0" smtClean="0">
                <a:ea typeface="굴림" charset="-127"/>
              </a:rPr>
              <a:t>라는 가상 운영체제를 설치하고 그 위에 </a:t>
            </a:r>
            <a:r>
              <a:rPr lang="en-US" altLang="ko-KR" sz="1800" dirty="0" smtClean="0">
                <a:ea typeface="굴림" charset="-127"/>
              </a:rPr>
              <a:t>Guest OS</a:t>
            </a:r>
            <a:r>
              <a:rPr lang="ko-KR" altLang="en-US" sz="1800" dirty="0" smtClean="0">
                <a:ea typeface="굴림" charset="-127"/>
              </a:rPr>
              <a:t>로 </a:t>
            </a:r>
            <a:r>
              <a:rPr lang="ko-KR" altLang="en-US" sz="1800" dirty="0" err="1" smtClean="0">
                <a:ea typeface="굴림" charset="-127"/>
              </a:rPr>
              <a:t>리눅스를</a:t>
            </a:r>
            <a:r>
              <a:rPr lang="ko-KR" altLang="en-US" sz="1800" dirty="0" smtClean="0">
                <a:ea typeface="굴림" charset="-127"/>
              </a:rPr>
              <a:t> 설치</a:t>
            </a:r>
          </a:p>
          <a:p>
            <a:pPr lvl="2"/>
            <a:r>
              <a:rPr lang="ko-KR" altLang="en-US" sz="1800" dirty="0" err="1" smtClean="0">
                <a:ea typeface="굴림" charset="-127"/>
              </a:rPr>
              <a:t>리눅스와</a:t>
            </a:r>
            <a:r>
              <a:rPr lang="ko-KR" altLang="en-US" sz="1800" dirty="0" smtClean="0">
                <a:ea typeface="굴림" charset="-127"/>
              </a:rPr>
              <a:t> </a:t>
            </a:r>
            <a:r>
              <a:rPr lang="en-US" altLang="ko-KR" sz="1800" dirty="0" err="1" smtClean="0">
                <a:ea typeface="굴림" charset="-127"/>
              </a:rPr>
              <a:t>Vbox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ko-KR" altLang="en-US" sz="1800" dirty="0" smtClean="0">
                <a:ea typeface="굴림" charset="-127"/>
              </a:rPr>
              <a:t>설치 방법은 부록을 참조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2208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319986" y="4437112"/>
            <a:ext cx="5638800" cy="2445568"/>
            <a:chOff x="1752600" y="3962400"/>
            <a:chExt cx="5638800" cy="2517576"/>
          </a:xfrm>
        </p:grpSpPr>
        <p:pic>
          <p:nvPicPr>
            <p:cNvPr id="20488" name="_x84496408" descr="DRW00000b403c5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52600" y="3962400"/>
              <a:ext cx="563880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3814965" y="5802868"/>
              <a:ext cx="13668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192.168.11.1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47898" y="5799930"/>
              <a:ext cx="13668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192.168.11.2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1720" y="6141422"/>
              <a:ext cx="16898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166.104.143.xxx</a:t>
              </a:r>
              <a:endParaRPr lang="ko-KR" altLang="en-US" sz="1600" dirty="0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1032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88B80400-1A3E-4ECD-8750-BEA94291E32F}" type="slidenum">
              <a:rPr lang="en-US" altLang="ko-KR" smtClean="0">
                <a:ea typeface="굴림" charset="-127"/>
              </a:rPr>
              <a:pPr/>
              <a:t>22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262389"/>
            <a:ext cx="6626696" cy="64633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접속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157663"/>
          </a:xfrm>
        </p:spPr>
        <p:txBody>
          <a:bodyPr/>
          <a:lstStyle/>
          <a:p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err="1" smtClean="0">
                <a:ea typeface="굴림" charset="-127"/>
              </a:rPr>
              <a:t>펌웨어</a:t>
            </a:r>
            <a:r>
              <a:rPr lang="ko-KR" altLang="en-US" dirty="0" smtClean="0">
                <a:ea typeface="굴림" charset="-127"/>
              </a:rPr>
              <a:t> 설치 과정</a:t>
            </a:r>
          </a:p>
          <a:p>
            <a:pPr lvl="1"/>
            <a:r>
              <a:rPr lang="en-US" altLang="ko-KR" sz="1800" dirty="0" smtClean="0">
                <a:ea typeface="굴림" charset="-127"/>
              </a:rPr>
              <a:t>Step 1. </a:t>
            </a:r>
            <a:r>
              <a:rPr lang="ko-KR" altLang="en-US" sz="1800" dirty="0" err="1" smtClean="0">
                <a:ea typeface="굴림" charset="-127"/>
              </a:rPr>
              <a:t>펌웨어를</a:t>
            </a:r>
            <a:r>
              <a:rPr lang="ko-KR" altLang="en-US" sz="1800" dirty="0" smtClean="0">
                <a:ea typeface="굴림" charset="-127"/>
              </a:rPr>
              <a:t>  </a:t>
            </a:r>
            <a:r>
              <a:rPr lang="en-US" altLang="ko-KR" sz="1800" dirty="0" smtClean="0">
                <a:ea typeface="굴림" charset="-127"/>
              </a:rPr>
              <a:t>PC</a:t>
            </a:r>
            <a:r>
              <a:rPr lang="ko-KR" altLang="en-US" sz="1800" dirty="0" smtClean="0">
                <a:ea typeface="굴림" charset="-127"/>
              </a:rPr>
              <a:t>에 일단 저장</a:t>
            </a:r>
          </a:p>
          <a:p>
            <a:pPr lvl="1"/>
            <a:r>
              <a:rPr lang="en-US" altLang="ko-KR" sz="1800" dirty="0" smtClean="0">
                <a:ea typeface="굴림" charset="-127"/>
              </a:rPr>
              <a:t>Step 2. PC</a:t>
            </a:r>
            <a:r>
              <a:rPr lang="ko-KR" altLang="en-US" sz="1800" dirty="0" smtClean="0">
                <a:ea typeface="굴림" charset="-127"/>
              </a:rPr>
              <a:t>에 있는 펌웨어를 유무선공유기의 </a:t>
            </a:r>
            <a:r>
              <a:rPr lang="en-US" altLang="ko-KR" sz="1800" dirty="0" smtClean="0">
                <a:ea typeface="굴림" charset="-127"/>
              </a:rPr>
              <a:t>RAM</a:t>
            </a:r>
            <a:r>
              <a:rPr lang="ko-KR" altLang="en-US" sz="1800" dirty="0" smtClean="0">
                <a:ea typeface="굴림" charset="-127"/>
              </a:rPr>
              <a:t>으로 복사하고 이를 플래시 메모리에 저장</a:t>
            </a:r>
          </a:p>
          <a:p>
            <a:pPr lvl="2"/>
            <a:r>
              <a:rPr lang="en-US" altLang="ko-KR" sz="1800" dirty="0" smtClean="0">
                <a:ea typeface="굴림" charset="-127"/>
                <a:hlinkClick r:id="rId3"/>
              </a:rPr>
              <a:t>http://oldwiki.openwrt.org/OpenWrtDocs(2f)Installing.html</a:t>
            </a:r>
            <a:r>
              <a:rPr lang="en-US" altLang="ko-KR" sz="1800" dirty="0" smtClean="0">
                <a:ea typeface="굴림" charset="-127"/>
              </a:rPr>
              <a:t> </a:t>
            </a:r>
          </a:p>
          <a:p>
            <a:pPr lvl="2"/>
            <a:endParaRPr lang="en-US" altLang="ko-KR" sz="1800" dirty="0" smtClean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Step 2</a:t>
            </a:r>
            <a:r>
              <a:rPr lang="ko-KR" altLang="en-US" dirty="0" smtClean="0">
                <a:ea typeface="굴림" charset="-127"/>
              </a:rPr>
              <a:t>를 수행하는 여러 방법들</a:t>
            </a:r>
          </a:p>
          <a:p>
            <a:pPr lvl="1"/>
            <a:r>
              <a:rPr lang="en-US" altLang="ko-KR" sz="1800" dirty="0" smtClean="0">
                <a:ea typeface="굴림" charset="-127"/>
              </a:rPr>
              <a:t>1. </a:t>
            </a:r>
            <a:r>
              <a:rPr lang="ko-KR" altLang="en-US" sz="1800" dirty="0" smtClean="0">
                <a:ea typeface="굴림" charset="-127"/>
              </a:rPr>
              <a:t>웹 인터페이스를 이용하는 방법</a:t>
            </a:r>
          </a:p>
          <a:p>
            <a:pPr lvl="1"/>
            <a:r>
              <a:rPr lang="en-US" altLang="ko-KR" sz="1800" dirty="0" smtClean="0">
                <a:solidFill>
                  <a:srgbClr val="FF0000"/>
                </a:solidFill>
                <a:ea typeface="굴림" charset="-127"/>
              </a:rPr>
              <a:t>2. TFTP</a:t>
            </a:r>
            <a:r>
              <a:rPr lang="ko-KR" altLang="en-US" sz="1800" dirty="0" smtClean="0">
                <a:solidFill>
                  <a:srgbClr val="FF0000"/>
                </a:solidFill>
                <a:ea typeface="굴림" charset="-127"/>
              </a:rPr>
              <a:t>를 이용하는 방법</a:t>
            </a:r>
          </a:p>
          <a:p>
            <a:pPr lvl="1"/>
            <a:r>
              <a:rPr lang="en-US" altLang="ko-KR" sz="1800" dirty="0" smtClean="0">
                <a:ea typeface="굴림" charset="-127"/>
              </a:rPr>
              <a:t>3. boot loader </a:t>
            </a:r>
            <a:r>
              <a:rPr lang="ko-KR" altLang="en-US" sz="1800" dirty="0" smtClean="0">
                <a:ea typeface="굴림" charset="-127"/>
              </a:rPr>
              <a:t>를 이용하는 방법</a:t>
            </a:r>
          </a:p>
          <a:p>
            <a:pPr lvl="1"/>
            <a:r>
              <a:rPr lang="en-US" altLang="ko-KR" sz="1800" dirty="0" smtClean="0">
                <a:ea typeface="굴림" charset="-127"/>
              </a:rPr>
              <a:t>4. JTAG</a:t>
            </a:r>
            <a:r>
              <a:rPr lang="ko-KR" altLang="en-US" sz="1800" dirty="0" smtClean="0">
                <a:ea typeface="굴림" charset="-127"/>
              </a:rPr>
              <a:t>를 이용하는 방법</a:t>
            </a:r>
          </a:p>
          <a:p>
            <a:pPr lvl="1"/>
            <a:r>
              <a:rPr lang="en-US" altLang="ko-KR" sz="1800" dirty="0" smtClean="0">
                <a:ea typeface="굴림" charset="-127"/>
              </a:rPr>
              <a:t>5. </a:t>
            </a:r>
            <a:r>
              <a:rPr lang="en-US" altLang="ko-KR" sz="1800" dirty="0" err="1" smtClean="0">
                <a:ea typeface="굴림" charset="-127"/>
              </a:rPr>
              <a:t>OpenWrt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ko-KR" altLang="en-US" sz="1800" dirty="0" smtClean="0">
                <a:ea typeface="굴림" charset="-127"/>
              </a:rPr>
              <a:t>명령어를 사용하는 방법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90591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A915EF3-F61D-41C8-B26E-DA0E1318FB3D}" type="slidenum">
              <a:rPr lang="en-US" altLang="ko-KR" smtClean="0">
                <a:ea typeface="굴림" charset="-127"/>
              </a:rPr>
              <a:pPr/>
              <a:t>23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262389"/>
            <a:ext cx="6698704" cy="64633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접속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79425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1. </a:t>
            </a:r>
            <a:r>
              <a:rPr lang="ko-KR" altLang="en-US" dirty="0" smtClean="0">
                <a:ea typeface="굴림" charset="-127"/>
              </a:rPr>
              <a:t>웹 인터페이스를 이용하는 방법</a:t>
            </a:r>
          </a:p>
          <a:p>
            <a:pPr lvl="1"/>
            <a:r>
              <a:rPr lang="ko-KR" altLang="en-US" sz="1800" dirty="0" smtClean="0">
                <a:ea typeface="굴림" charset="-127"/>
              </a:rPr>
              <a:t>가장 쉬우나 유무선공유기 회사에서 그 기능을 지원해야만 사용 가능</a:t>
            </a:r>
          </a:p>
          <a:p>
            <a:pPr lvl="1"/>
            <a:endParaRPr lang="ko-KR" altLang="en-US" sz="1800" dirty="0" smtClean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2. TFTP</a:t>
            </a:r>
            <a:r>
              <a:rPr lang="ko-KR" altLang="en-US" dirty="0" smtClean="0">
                <a:ea typeface="굴림" charset="-127"/>
              </a:rPr>
              <a:t>를 이용하는 방법</a:t>
            </a:r>
          </a:p>
          <a:p>
            <a:pPr lvl="1"/>
            <a:r>
              <a:rPr lang="ko-KR" altLang="en-US" sz="1800" dirty="0" smtClean="0">
                <a:ea typeface="굴림" charset="-127"/>
              </a:rPr>
              <a:t>네트워크를 통해 </a:t>
            </a:r>
            <a:r>
              <a:rPr lang="ko-KR" altLang="en-US" sz="1800" dirty="0" err="1" smtClean="0">
                <a:ea typeface="굴림" charset="-127"/>
              </a:rPr>
              <a:t>펌웨어를</a:t>
            </a:r>
            <a:r>
              <a:rPr lang="ko-KR" altLang="en-US" sz="1800" dirty="0" smtClean="0">
                <a:ea typeface="굴림" charset="-127"/>
              </a:rPr>
              <a:t> 설치할 수 있는 방법으로 가장 많이 사용</a:t>
            </a:r>
          </a:p>
          <a:p>
            <a:pPr lvl="1"/>
            <a:r>
              <a:rPr lang="en-US" altLang="ko-KR" sz="1800" dirty="0" smtClean="0">
                <a:ea typeface="굴림" charset="-127"/>
                <a:hlinkClick r:id="rId3"/>
              </a:rPr>
              <a:t>http://wiki.openwrt.org/OpenWrtDocs/Installing/TFTP</a:t>
            </a:r>
            <a:r>
              <a:rPr lang="en-US" altLang="ko-KR" sz="1800" dirty="0" smtClean="0">
                <a:ea typeface="굴림" charset="-127"/>
              </a:rPr>
              <a:t> </a:t>
            </a: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3. boot loader</a:t>
            </a:r>
            <a:r>
              <a:rPr lang="ko-KR" altLang="en-US" dirty="0" smtClean="0">
                <a:ea typeface="굴림" charset="-127"/>
              </a:rPr>
              <a:t>를 이용하는 방법</a:t>
            </a:r>
          </a:p>
          <a:p>
            <a:pPr lvl="1"/>
            <a:r>
              <a:rPr lang="ko-KR" altLang="en-US" sz="1800" dirty="0" smtClean="0">
                <a:ea typeface="굴림" charset="-127"/>
              </a:rPr>
              <a:t>유무선공유기 직렬 포트에 콘솔을 연결하여 </a:t>
            </a:r>
            <a:r>
              <a:rPr lang="en-US" altLang="ko-KR" sz="1800" dirty="0" smtClean="0">
                <a:ea typeface="굴림" charset="-127"/>
              </a:rPr>
              <a:t>BIOS </a:t>
            </a:r>
            <a:r>
              <a:rPr lang="ko-KR" altLang="en-US" sz="1800" dirty="0" smtClean="0">
                <a:ea typeface="굴림" charset="-127"/>
              </a:rPr>
              <a:t>프로그램을 이용하는 방법</a:t>
            </a:r>
          </a:p>
          <a:p>
            <a:pPr lvl="1"/>
            <a:r>
              <a:rPr lang="ko-KR" altLang="en-US" sz="1800" dirty="0" smtClean="0">
                <a:ea typeface="굴림" charset="-127"/>
              </a:rPr>
              <a:t>직렬 포트를 지원하지 않는 모델이 많아서 일반적으로 사용하는 방법은 아님</a:t>
            </a:r>
          </a:p>
          <a:p>
            <a:pPr lvl="1"/>
            <a:r>
              <a:rPr lang="en-US" altLang="ko-KR" sz="1800" dirty="0" smtClean="0">
                <a:ea typeface="굴림" charset="-127"/>
                <a:hlinkClick r:id="rId4"/>
              </a:rPr>
              <a:t>http://oldwiki.openwrt.org/OpenWrtDocs(2f)Installing(2f)CFE.html</a:t>
            </a:r>
            <a:r>
              <a:rPr lang="en-US" altLang="ko-KR" sz="1800" dirty="0" smtClean="0">
                <a:ea typeface="굴림" charset="-127"/>
              </a:rPr>
              <a:t>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3573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18C0CAE-1DA4-4A75-9306-CE6F5F58C54D}" type="slidenum">
              <a:rPr lang="en-US" altLang="ko-KR" smtClean="0">
                <a:ea typeface="굴림" charset="-127"/>
              </a:rPr>
              <a:pPr/>
              <a:t>24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2389"/>
            <a:ext cx="5546576" cy="64633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접속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727575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4. JTAG</a:t>
            </a:r>
            <a:r>
              <a:rPr lang="ko-KR" altLang="en-US" smtClean="0">
                <a:ea typeface="굴림" charset="-127"/>
              </a:rPr>
              <a:t>를 이용하는 방법</a:t>
            </a:r>
          </a:p>
          <a:p>
            <a:pPr lvl="1"/>
            <a:r>
              <a:rPr lang="en-US" altLang="ko-KR" sz="1800" smtClean="0">
                <a:ea typeface="굴림" charset="-127"/>
              </a:rPr>
              <a:t>JTAG</a:t>
            </a:r>
            <a:r>
              <a:rPr lang="ko-KR" altLang="en-US" sz="1800" smtClean="0">
                <a:ea typeface="굴림" charset="-127"/>
              </a:rPr>
              <a:t>를 제공하는 모델인 경우 사용 가능하나 설치 시간이 보통 </a:t>
            </a:r>
            <a:r>
              <a:rPr lang="en-US" altLang="ko-KR" sz="1800" smtClean="0">
                <a:ea typeface="굴림" charset="-127"/>
              </a:rPr>
              <a:t>2</a:t>
            </a:r>
            <a:r>
              <a:rPr lang="ko-KR" altLang="en-US" sz="1800" smtClean="0">
                <a:ea typeface="굴림" charset="-127"/>
              </a:rPr>
              <a:t>시간 이상 소요되므로 불편함</a:t>
            </a:r>
          </a:p>
          <a:p>
            <a:r>
              <a:rPr lang="en-US" altLang="ko-KR" smtClean="0">
                <a:ea typeface="굴림" charset="-127"/>
              </a:rPr>
              <a:t>5. OpenWrt</a:t>
            </a:r>
            <a:r>
              <a:rPr lang="ko-KR" altLang="en-US" smtClean="0">
                <a:ea typeface="굴림" charset="-127"/>
              </a:rPr>
              <a:t>의 명령어를 사용하는 방법</a:t>
            </a:r>
          </a:p>
          <a:p>
            <a:pPr lvl="1"/>
            <a:r>
              <a:rPr lang="ko-KR" altLang="en-US" sz="1800" smtClean="0">
                <a:ea typeface="굴림" charset="-127"/>
              </a:rPr>
              <a:t>일단 다른 설치 방법으로 펌웨어가 설치되어 정상 동작하는 상황에서만 적용할 수 있음</a:t>
            </a:r>
          </a:p>
          <a:p>
            <a:pPr lvl="1"/>
            <a:r>
              <a:rPr lang="en-US" altLang="ko-KR" sz="1800" smtClean="0">
                <a:ea typeface="굴림" charset="-127"/>
              </a:rPr>
              <a:t>PC</a:t>
            </a:r>
            <a:r>
              <a:rPr lang="ko-KR" altLang="en-US" sz="1800" smtClean="0">
                <a:ea typeface="굴림" charset="-127"/>
              </a:rPr>
              <a:t>와 유무선공유기가 </a:t>
            </a:r>
            <a:r>
              <a:rPr lang="en-US" altLang="ko-KR" sz="1800" smtClean="0">
                <a:ea typeface="굴림" charset="-127"/>
              </a:rPr>
              <a:t>ssh(secure shell)</a:t>
            </a:r>
            <a:r>
              <a:rPr lang="ko-KR" altLang="en-US" sz="1800" smtClean="0">
                <a:ea typeface="굴림" charset="-127"/>
              </a:rPr>
              <a:t>로 연결되어 있고 </a:t>
            </a:r>
            <a:r>
              <a:rPr lang="en-US" altLang="ko-KR" sz="1800" smtClean="0">
                <a:ea typeface="굴림" charset="-127"/>
              </a:rPr>
              <a:t>scp </a:t>
            </a:r>
            <a:r>
              <a:rPr lang="ko-KR" altLang="en-US" sz="1800" smtClean="0">
                <a:ea typeface="굴림" charset="-127"/>
              </a:rPr>
              <a:t>명령어를 이용하여 펌웨어를 </a:t>
            </a:r>
            <a:r>
              <a:rPr lang="en-US" altLang="ko-KR" sz="1800" smtClean="0">
                <a:ea typeface="굴림" charset="-127"/>
              </a:rPr>
              <a:t>PC</a:t>
            </a:r>
            <a:r>
              <a:rPr lang="ko-KR" altLang="en-US" sz="1800" smtClean="0">
                <a:ea typeface="굴림" charset="-127"/>
              </a:rPr>
              <a:t>에서 유무선공유기로 복사</a:t>
            </a:r>
          </a:p>
          <a:p>
            <a:pPr lvl="1"/>
            <a:r>
              <a:rPr lang="en-US" altLang="ko-KR" sz="1800" smtClean="0">
                <a:ea typeface="굴림" charset="-127"/>
              </a:rPr>
              <a:t>mtd </a:t>
            </a:r>
            <a:r>
              <a:rPr lang="ko-KR" altLang="en-US" sz="1800" smtClean="0">
                <a:ea typeface="굴림" charset="-127"/>
              </a:rPr>
              <a:t>명령어를 이용하여 펌웨어를 플래시 메모리에 저장</a:t>
            </a:r>
          </a:p>
          <a:p>
            <a:pPr lvl="1"/>
            <a:r>
              <a:rPr lang="ko-KR" altLang="en-US" sz="1800" smtClean="0">
                <a:ea typeface="굴림" charset="-127"/>
              </a:rPr>
              <a:t>가장 간편하게 사용할 수 있는 방법</a:t>
            </a:r>
          </a:p>
          <a:p>
            <a:r>
              <a:rPr lang="ko-KR" altLang="en-US" smtClean="0">
                <a:ea typeface="굴림" charset="-127"/>
              </a:rPr>
              <a:t>어떤 방법을 사용할 것인가</a:t>
            </a:r>
            <a:r>
              <a:rPr lang="en-US" altLang="ko-KR" smtClean="0">
                <a:ea typeface="굴림" charset="-127"/>
              </a:rPr>
              <a:t>?</a:t>
            </a:r>
          </a:p>
          <a:p>
            <a:pPr lvl="1"/>
            <a:r>
              <a:rPr lang="ko-KR" altLang="en-US" sz="1800" smtClean="0">
                <a:ea typeface="굴림" charset="-127"/>
              </a:rPr>
              <a:t>유무선공유기를 처음 구매하면 보통 </a:t>
            </a:r>
            <a:r>
              <a:rPr lang="en-US" altLang="ko-KR" sz="1800" smtClean="0">
                <a:ea typeface="굴림" charset="-127"/>
              </a:rPr>
              <a:t>OpenWrt </a:t>
            </a:r>
            <a:r>
              <a:rPr lang="ko-KR" altLang="en-US" sz="1800" smtClean="0">
                <a:ea typeface="굴림" charset="-127"/>
              </a:rPr>
              <a:t>펌웨어가 아닌 그 회사 고유 펌웨어가 설치된 경우가 많음</a:t>
            </a:r>
          </a:p>
          <a:p>
            <a:pPr lvl="1"/>
            <a:r>
              <a:rPr lang="ko-KR" altLang="en-US" sz="1800" smtClean="0">
                <a:ea typeface="굴림" charset="-127"/>
              </a:rPr>
              <a:t>이런 상태에서 </a:t>
            </a:r>
            <a:r>
              <a:rPr lang="en-US" altLang="ko-KR" sz="1800" smtClean="0">
                <a:ea typeface="굴림" charset="-127"/>
              </a:rPr>
              <a:t>OpenWrt</a:t>
            </a:r>
            <a:r>
              <a:rPr lang="ko-KR" altLang="en-US" sz="1800" smtClean="0">
                <a:ea typeface="굴림" charset="-127"/>
              </a:rPr>
              <a:t>를 처음 설치할 때 쉽게 사용하는 방법 </a:t>
            </a:r>
            <a:r>
              <a:rPr lang="en-US" altLang="ko-KR" sz="1800" smtClean="0">
                <a:ea typeface="굴림" charset="-127"/>
              </a:rPr>
              <a:t>: </a:t>
            </a:r>
            <a:r>
              <a:rPr lang="en-US" altLang="ko-KR" sz="1800" smtClean="0">
                <a:solidFill>
                  <a:schemeClr val="accent1"/>
                </a:solidFill>
                <a:ea typeface="굴림" charset="-127"/>
              </a:rPr>
              <a:t>TFTP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10122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ACB736FA-4F9A-4D2A-8432-ADE351988624}" type="slidenum">
              <a:rPr lang="en-US" altLang="ko-KR" smtClean="0">
                <a:ea typeface="굴림" charset="-127"/>
              </a:rPr>
              <a:pPr/>
              <a:t>25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2389"/>
            <a:ext cx="6050632" cy="64633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접속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165725"/>
          </a:xfrm>
        </p:spPr>
        <p:txBody>
          <a:bodyPr/>
          <a:lstStyle/>
          <a:p>
            <a:r>
              <a:rPr lang="en-US" altLang="ko-KR" sz="2000" dirty="0" smtClean="0">
                <a:solidFill>
                  <a:schemeClr val="accent1"/>
                </a:solidFill>
                <a:ea typeface="굴림" charset="-127"/>
              </a:rPr>
              <a:t>PC</a:t>
            </a:r>
            <a:r>
              <a:rPr lang="ko-KR" altLang="en-US" sz="2000" dirty="0" smtClean="0">
                <a:solidFill>
                  <a:schemeClr val="accent1"/>
                </a:solidFill>
                <a:ea typeface="굴림" charset="-127"/>
              </a:rPr>
              <a:t>에서 </a:t>
            </a:r>
            <a:r>
              <a:rPr lang="en-US" altLang="ko-KR" sz="2000" dirty="0" smtClean="0">
                <a:solidFill>
                  <a:schemeClr val="accent1"/>
                </a:solidFill>
                <a:ea typeface="굴림" charset="-127"/>
              </a:rPr>
              <a:t>TFTP </a:t>
            </a:r>
            <a:r>
              <a:rPr lang="ko-KR" altLang="en-US" sz="2000" dirty="0" smtClean="0">
                <a:solidFill>
                  <a:schemeClr val="accent1"/>
                </a:solidFill>
                <a:ea typeface="굴림" charset="-127"/>
              </a:rPr>
              <a:t>방법을 이용한 </a:t>
            </a:r>
            <a:r>
              <a:rPr lang="ko-KR" altLang="en-US" sz="2000" dirty="0" err="1" smtClean="0">
                <a:solidFill>
                  <a:schemeClr val="accent1"/>
                </a:solidFill>
                <a:ea typeface="굴림" charset="-127"/>
              </a:rPr>
              <a:t>펌웨어</a:t>
            </a:r>
            <a:r>
              <a:rPr lang="ko-KR" altLang="en-US" sz="2000" dirty="0" smtClean="0">
                <a:solidFill>
                  <a:schemeClr val="accent1"/>
                </a:solidFill>
                <a:ea typeface="굴림" charset="-127"/>
              </a:rPr>
              <a:t> 설치과정</a:t>
            </a:r>
            <a:endParaRPr lang="en-US" altLang="ko-KR" sz="2000" dirty="0" smtClean="0">
              <a:solidFill>
                <a:schemeClr val="accent1"/>
              </a:solidFill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en-US" altLang="ko-KR" sz="1800" dirty="0" smtClean="0">
              <a:ea typeface="굴림" charset="-127"/>
            </a:endParaRPr>
          </a:p>
          <a:p>
            <a:pPr lvl="1"/>
            <a:endParaRPr lang="ko-KR" altLang="en-US" sz="1800" dirty="0" smtClean="0">
              <a:ea typeface="굴림" charset="-127"/>
            </a:endParaRPr>
          </a:p>
          <a:p>
            <a:r>
              <a:rPr lang="en-US" altLang="ko-KR" sz="2000" dirty="0" smtClean="0">
                <a:ea typeface="굴림" charset="-127"/>
              </a:rPr>
              <a:t>Linux</a:t>
            </a:r>
            <a:r>
              <a:rPr lang="ko-KR" altLang="en-US" sz="2000" dirty="0" smtClean="0">
                <a:ea typeface="굴림" charset="-127"/>
              </a:rPr>
              <a:t>에서 </a:t>
            </a:r>
            <a:r>
              <a:rPr lang="en-US" altLang="ko-KR" sz="2000" dirty="0" smtClean="0">
                <a:ea typeface="굴림" charset="-127"/>
              </a:rPr>
              <a:t>TFTP </a:t>
            </a:r>
            <a:r>
              <a:rPr lang="ko-KR" altLang="en-US" sz="2000" dirty="0" smtClean="0">
                <a:ea typeface="굴림" charset="-127"/>
              </a:rPr>
              <a:t>방법을 이용한 </a:t>
            </a:r>
            <a:r>
              <a:rPr lang="ko-KR" altLang="en-US" sz="2000" dirty="0" err="1" smtClean="0">
                <a:ea typeface="굴림" charset="-127"/>
              </a:rPr>
              <a:t>펌웨어</a:t>
            </a:r>
            <a:r>
              <a:rPr lang="ko-KR" altLang="en-US" sz="2000" dirty="0" smtClean="0">
                <a:ea typeface="굴림" charset="-127"/>
              </a:rPr>
              <a:t> 설치과정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Step 1. </a:t>
            </a:r>
            <a:r>
              <a:rPr lang="ko-KR" altLang="en-US" sz="1600" dirty="0" smtClean="0">
                <a:ea typeface="굴림" charset="-127"/>
              </a:rPr>
              <a:t>필요한 </a:t>
            </a:r>
            <a:r>
              <a:rPr lang="ko-KR" altLang="en-US" sz="1600" dirty="0" err="1" smtClean="0">
                <a:ea typeface="굴림" charset="-127"/>
              </a:rPr>
              <a:t>펌웨어</a:t>
            </a:r>
            <a:r>
              <a:rPr lang="ko-KR" altLang="en-US" sz="1600" dirty="0" smtClean="0">
                <a:ea typeface="굴림" charset="-127"/>
              </a:rPr>
              <a:t> 파일을 인터넷에서 </a:t>
            </a:r>
            <a:r>
              <a:rPr lang="en-US" altLang="ko-KR" sz="1600" dirty="0" smtClean="0">
                <a:ea typeface="굴림" charset="-127"/>
              </a:rPr>
              <a:t>PC</a:t>
            </a:r>
            <a:r>
              <a:rPr lang="ko-KR" altLang="en-US" sz="1600" dirty="0" smtClean="0">
                <a:ea typeface="굴림" charset="-127"/>
              </a:rPr>
              <a:t>로 다운로드 받기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Step 2. TFTP </a:t>
            </a:r>
            <a:r>
              <a:rPr lang="ko-KR" altLang="en-US" sz="1600" dirty="0" smtClean="0">
                <a:ea typeface="굴림" charset="-127"/>
              </a:rPr>
              <a:t>통신 환경 준비하기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Step 3. </a:t>
            </a:r>
            <a:r>
              <a:rPr lang="ko-KR" altLang="en-US" sz="1600" dirty="0" smtClean="0">
                <a:ea typeface="굴림" charset="-127"/>
              </a:rPr>
              <a:t>유무선공유기 </a:t>
            </a:r>
            <a:r>
              <a:rPr lang="ko-KR" altLang="en-US" sz="1600" dirty="0" err="1" smtClean="0">
                <a:ea typeface="굴림" charset="-127"/>
              </a:rPr>
              <a:t>리셋하여</a:t>
            </a:r>
            <a:r>
              <a:rPr lang="ko-KR" altLang="en-US" sz="1600" dirty="0" smtClean="0">
                <a:ea typeface="굴림" charset="-127"/>
              </a:rPr>
              <a:t> </a:t>
            </a:r>
            <a:r>
              <a:rPr lang="en-US" altLang="ko-KR" sz="1600" dirty="0" smtClean="0">
                <a:ea typeface="굴림" charset="-127"/>
              </a:rPr>
              <a:t>TFTP </a:t>
            </a:r>
            <a:r>
              <a:rPr lang="ko-KR" altLang="en-US" sz="1600" dirty="0" smtClean="0">
                <a:ea typeface="굴림" charset="-127"/>
              </a:rPr>
              <a:t>전송 모드 만들기</a:t>
            </a:r>
            <a:r>
              <a:rPr lang="en-US" altLang="ko-KR" sz="1600" dirty="0" smtClean="0">
                <a:ea typeface="굴림" charset="-127"/>
              </a:rPr>
              <a:t>(failsafe </a:t>
            </a:r>
            <a:r>
              <a:rPr lang="ko-KR" altLang="en-US" sz="1600" dirty="0" smtClean="0">
                <a:ea typeface="굴림" charset="-127"/>
              </a:rPr>
              <a:t>모드</a:t>
            </a:r>
            <a:r>
              <a:rPr lang="en-US" altLang="ko-KR" sz="1600" dirty="0" smtClean="0">
                <a:ea typeface="굴림" charset="-127"/>
              </a:rPr>
              <a:t>)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Step 4. TFTP</a:t>
            </a:r>
            <a:r>
              <a:rPr lang="ko-KR" altLang="en-US" sz="1600" dirty="0" smtClean="0">
                <a:ea typeface="굴림" charset="-127"/>
              </a:rPr>
              <a:t>를 이용하여 </a:t>
            </a:r>
            <a:r>
              <a:rPr lang="en-US" altLang="ko-KR" sz="1600" dirty="0" smtClean="0">
                <a:ea typeface="굴림" charset="-127"/>
              </a:rPr>
              <a:t>PC</a:t>
            </a:r>
            <a:r>
              <a:rPr lang="ko-KR" altLang="en-US" sz="1600" dirty="0" smtClean="0">
                <a:ea typeface="굴림" charset="-127"/>
              </a:rPr>
              <a:t>에서 유무선공유기로의 </a:t>
            </a:r>
            <a:r>
              <a:rPr lang="ko-KR" altLang="en-US" sz="1600" dirty="0" err="1" smtClean="0">
                <a:ea typeface="굴림" charset="-127"/>
              </a:rPr>
              <a:t>펌웨어</a:t>
            </a:r>
            <a:r>
              <a:rPr lang="ko-KR" altLang="en-US" sz="1600" dirty="0" smtClean="0">
                <a:ea typeface="굴림" charset="-127"/>
              </a:rPr>
              <a:t> 전송 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Step 5. </a:t>
            </a:r>
            <a:r>
              <a:rPr lang="ko-KR" altLang="en-US" sz="1600" dirty="0" err="1" smtClean="0">
                <a:ea typeface="굴림" charset="-127"/>
              </a:rPr>
              <a:t>펌웨어를</a:t>
            </a:r>
            <a:r>
              <a:rPr lang="ko-KR" altLang="en-US" sz="1600" dirty="0" smtClean="0">
                <a:ea typeface="굴림" charset="-127"/>
              </a:rPr>
              <a:t> 유무선공유기 플래시</a:t>
            </a:r>
            <a:r>
              <a:rPr lang="en-US" altLang="ko-KR" sz="1600" dirty="0" smtClean="0">
                <a:ea typeface="굴림" charset="-127"/>
              </a:rPr>
              <a:t>(Flash) </a:t>
            </a:r>
            <a:r>
              <a:rPr lang="ko-KR" altLang="en-US" sz="1600" dirty="0" smtClean="0">
                <a:ea typeface="굴림" charset="-127"/>
              </a:rPr>
              <a:t>영역에 저장 </a:t>
            </a:r>
            <a:r>
              <a:rPr lang="en-US" altLang="ko-KR" sz="1600" dirty="0" smtClean="0">
                <a:ea typeface="굴림" charset="-127"/>
              </a:rPr>
              <a:t>(5</a:t>
            </a:r>
            <a:r>
              <a:rPr lang="ko-KR" altLang="en-US" sz="1600" dirty="0" smtClean="0">
                <a:ea typeface="굴림" charset="-127"/>
              </a:rPr>
              <a:t>분대기</a:t>
            </a:r>
            <a:r>
              <a:rPr lang="en-US" altLang="ko-KR" sz="1600" dirty="0" smtClean="0">
                <a:ea typeface="굴림" charset="-127"/>
              </a:rPr>
              <a:t>)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Step 6. PC</a:t>
            </a:r>
            <a:r>
              <a:rPr lang="ko-KR" altLang="en-US" sz="1600" dirty="0" smtClean="0">
                <a:ea typeface="굴림" charset="-127"/>
              </a:rPr>
              <a:t>에서 유무선공유기로의 초기 접속 </a:t>
            </a:r>
            <a:r>
              <a:rPr lang="en-US" altLang="ko-KR" sz="1600" dirty="0" smtClean="0">
                <a:ea typeface="굴림" charset="-127"/>
              </a:rPr>
              <a:t>(telnet </a:t>
            </a:r>
            <a:r>
              <a:rPr lang="ko-KR" altLang="en-US" sz="1600" dirty="0" smtClean="0">
                <a:ea typeface="굴림" charset="-127"/>
              </a:rPr>
              <a:t>접속</a:t>
            </a:r>
            <a:r>
              <a:rPr lang="en-US" altLang="ko-KR" sz="1600" dirty="0" smtClean="0">
                <a:ea typeface="굴림" charset="-127"/>
              </a:rPr>
              <a:t>)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Step 7. PC</a:t>
            </a:r>
            <a:r>
              <a:rPr lang="ko-KR" altLang="en-US" sz="1600" dirty="0" smtClean="0">
                <a:ea typeface="굴림" charset="-127"/>
              </a:rPr>
              <a:t>에서 유무선공유기로의 접속</a:t>
            </a:r>
            <a:r>
              <a:rPr lang="en-US" altLang="ko-KR" sz="1600" dirty="0" smtClean="0">
                <a:ea typeface="굴림" charset="-127"/>
              </a:rPr>
              <a:t>(</a:t>
            </a:r>
            <a:r>
              <a:rPr lang="en-US" altLang="ko-KR" sz="1600" dirty="0" err="1" smtClean="0">
                <a:ea typeface="굴림" charset="-127"/>
              </a:rPr>
              <a:t>ssh</a:t>
            </a:r>
            <a:r>
              <a:rPr lang="en-US" altLang="ko-KR" sz="1600" dirty="0" smtClean="0">
                <a:ea typeface="굴림" charset="-127"/>
              </a:rPr>
              <a:t> </a:t>
            </a:r>
            <a:r>
              <a:rPr lang="ko-KR" altLang="en-US" sz="1600" dirty="0" smtClean="0">
                <a:ea typeface="굴림" charset="-127"/>
              </a:rPr>
              <a:t>접속</a:t>
            </a:r>
            <a:r>
              <a:rPr lang="en-US" altLang="ko-KR" sz="1600" dirty="0" smtClean="0">
                <a:ea typeface="굴림" charset="-127"/>
              </a:rPr>
              <a:t>)</a:t>
            </a:r>
          </a:p>
          <a:p>
            <a:r>
              <a:rPr lang="ko-KR" altLang="en-US" dirty="0" smtClean="0">
                <a:ea typeface="굴림" charset="-127"/>
              </a:rPr>
              <a:t>단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ko-KR" altLang="en-US" dirty="0" smtClean="0">
                <a:ea typeface="굴림" charset="-127"/>
              </a:rPr>
              <a:t>자세한 설치 및 구성은 실습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참조</a:t>
            </a:r>
            <a:endParaRPr lang="en-US" altLang="ko-KR" dirty="0" smtClean="0">
              <a:ea typeface="굴림" charset="-127"/>
            </a:endParaRPr>
          </a:p>
          <a:p>
            <a:endParaRPr lang="en-US" altLang="ko-KR" sz="1200" dirty="0" smtClean="0">
              <a:ea typeface="굴림" charset="-127"/>
            </a:endParaRPr>
          </a:p>
        </p:txBody>
      </p:sp>
      <p:sp>
        <p:nvSpPr>
          <p:cNvPr id="24583" name="직사각형 9"/>
          <p:cNvSpPr>
            <a:spLocks noChangeArrowheads="1"/>
          </p:cNvSpPr>
          <p:nvPr/>
        </p:nvSpPr>
        <p:spPr bwMode="auto">
          <a:xfrm>
            <a:off x="1524000" y="1447800"/>
            <a:ext cx="6781800" cy="13716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ko-KR" sz="1400"/>
              <a:t>//Add static arp entry for router</a:t>
            </a:r>
          </a:p>
          <a:p>
            <a:pPr algn="l"/>
            <a:r>
              <a:rPr lang="en-US" altLang="ko-KR" sz="1400"/>
              <a:t>&gt;arp -s 192.168.11.1 [MAC ADDRESS OF ROUTER] </a:t>
            </a:r>
          </a:p>
          <a:p>
            <a:pPr algn="l"/>
            <a:r>
              <a:rPr lang="en-US" altLang="ko-KR" sz="1400"/>
              <a:t>// Delete static arp entry for router</a:t>
            </a:r>
          </a:p>
          <a:p>
            <a:pPr algn="l"/>
            <a:r>
              <a:rPr lang="en-US" altLang="ko-KR" sz="1400"/>
              <a:t>&gt;arp -d 192.168.11.1 </a:t>
            </a:r>
          </a:p>
          <a:p>
            <a:pPr algn="l"/>
            <a:r>
              <a:rPr lang="en-US" altLang="ko-KR" sz="1400"/>
              <a:t>//Start TFTP transfer attempt</a:t>
            </a:r>
          </a:p>
          <a:p>
            <a:pPr algn="l"/>
            <a:r>
              <a:rPr lang="en-US" altLang="ko-KR" sz="1400"/>
              <a:t>&gt; tftp -i 192.168.11.1 PUT </a:t>
            </a:r>
            <a:r>
              <a:rPr lang="en-US" altLang="ko-KR" sz="1400" b="1"/>
              <a:t>openwrt</a:t>
            </a:r>
            <a:r>
              <a:rPr lang="en-US" altLang="ko-KR" sz="1400"/>
              <a:t>-ar71xx-wzr-hp-g300nh-squashfs-tftp.bin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82804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CF78879-6AC8-451E-BBF8-62AF8393D4E2}" type="slidenum">
              <a:rPr lang="en-US" altLang="ko-KR" smtClean="0">
                <a:ea typeface="굴림" charset="-127"/>
              </a:rPr>
              <a:pPr/>
              <a:t>26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4397"/>
            <a:ext cx="1802160" cy="646331"/>
          </a:xfr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굴림" charset="-127"/>
              </a:rPr>
              <a:t>목차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3798168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0.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wiki</a:t>
            </a:r>
          </a:p>
          <a:p>
            <a:r>
              <a:rPr lang="en-US" altLang="ko-KR" dirty="0" smtClean="0">
                <a:ea typeface="굴림" charset="-127"/>
              </a:rPr>
              <a:t>1.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소개</a:t>
            </a:r>
          </a:p>
          <a:p>
            <a:r>
              <a:rPr lang="en-US" altLang="ko-KR" dirty="0" smtClean="0">
                <a:ea typeface="굴림" charset="-127"/>
              </a:rPr>
              <a:t>2.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웹사이트</a:t>
            </a:r>
          </a:p>
          <a:p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접속</a:t>
            </a:r>
          </a:p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4. </a:t>
            </a:r>
            <a:r>
              <a:rPr lang="en-US" altLang="ko-KR" dirty="0" err="1" smtClean="0">
                <a:solidFill>
                  <a:schemeClr val="accent1"/>
                </a:solidFill>
                <a:ea typeface="굴림" pitchFamily="50" charset="-127"/>
              </a:rPr>
              <a:t>OpenWrt</a:t>
            </a:r>
            <a:r>
              <a:rPr lang="en-US" altLang="ko-KR" dirty="0" smtClean="0">
                <a:solidFill>
                  <a:schemeClr val="accent1"/>
                </a:solidFill>
                <a:ea typeface="굴림" pitchFamily="50" charset="-127"/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  <a:ea typeface="굴림" pitchFamily="50" charset="-127"/>
              </a:rPr>
              <a:t>툴 체인</a:t>
            </a:r>
            <a:endParaRPr lang="en-US" altLang="ko-KR" dirty="0" smtClean="0">
              <a:solidFill>
                <a:schemeClr val="accent1"/>
              </a:solidFill>
              <a:ea typeface="굴림" pitchFamily="50" charset="-127"/>
            </a:endParaRPr>
          </a:p>
          <a:p>
            <a:r>
              <a:rPr lang="en-US" altLang="ko-KR" dirty="0" smtClean="0">
                <a:ea typeface="굴림" charset="-127"/>
              </a:rPr>
              <a:t>5. </a:t>
            </a:r>
            <a:r>
              <a:rPr lang="ko-KR" altLang="en-US" dirty="0" smtClean="0">
                <a:ea typeface="굴림" charset="-127"/>
              </a:rPr>
              <a:t>한양대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Project</a:t>
            </a:r>
          </a:p>
          <a:p>
            <a:r>
              <a:rPr lang="en-US" altLang="ko-KR" dirty="0" smtClean="0">
                <a:ea typeface="굴림" charset="-127"/>
              </a:rPr>
              <a:t>Appendix</a:t>
            </a:r>
          </a:p>
          <a:p>
            <a:pPr lvl="1"/>
            <a:r>
              <a:rPr lang="en-US" altLang="ko-KR" dirty="0" smtClean="0">
                <a:ea typeface="굴림" charset="-127"/>
              </a:rPr>
              <a:t>1.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설정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2. </a:t>
            </a:r>
            <a:r>
              <a:rPr lang="en-US" altLang="ko-KR" dirty="0" err="1" smtClean="0">
                <a:ea typeface="굴림" charset="-127"/>
              </a:rPr>
              <a:t>opkg</a:t>
            </a:r>
            <a:r>
              <a:rPr lang="ko-KR" altLang="en-US" dirty="0" smtClean="0">
                <a:ea typeface="굴림" charset="-127"/>
              </a:rPr>
              <a:t>를 이용한 프로그램 설치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개발 환경 구축 및 </a:t>
            </a:r>
            <a:r>
              <a:rPr lang="en-US" altLang="ko-KR" dirty="0" smtClean="0">
                <a:ea typeface="굴림" charset="-127"/>
              </a:rPr>
              <a:t>Kernel Module Programming</a:t>
            </a:r>
            <a:endParaRPr lang="ko-KR" altLang="en-US" dirty="0" smtClean="0">
              <a:ea typeface="굴림" charset="-127"/>
            </a:endParaRPr>
          </a:p>
          <a:p>
            <a:endParaRPr lang="ko-KR" altLang="en-US" dirty="0" smtClean="0">
              <a:ea typeface="굴림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8946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2AED8EB-69D1-42D6-B0D5-B5C67A267E68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28452"/>
            <a:ext cx="7634808" cy="368300"/>
          </a:xfrm>
        </p:spPr>
        <p:txBody>
          <a:bodyPr wrap="square"/>
          <a:lstStyle/>
          <a:p>
            <a:r>
              <a:rPr lang="en-US" altLang="ko-KR" dirty="0" smtClean="0">
                <a:ea typeface="굴림" pitchFamily="50" charset="-127"/>
              </a:rPr>
              <a:t>4. </a:t>
            </a:r>
            <a:r>
              <a:rPr lang="en-US" altLang="ko-KR" dirty="0" err="1" smtClean="0">
                <a:ea typeface="굴림" pitchFamily="50" charset="-127"/>
              </a:rPr>
              <a:t>OpenWrt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툴 체인</a:t>
            </a:r>
            <a:r>
              <a:rPr lang="en-US" altLang="ko-KR" dirty="0" smtClean="0">
                <a:ea typeface="굴림" pitchFamily="50" charset="-127"/>
              </a:rPr>
              <a:t>- </a:t>
            </a:r>
            <a:r>
              <a:rPr lang="ko-KR" altLang="en-US" dirty="0" smtClean="0">
                <a:ea typeface="굴림" pitchFamily="50" charset="-127"/>
              </a:rPr>
              <a:t>툴 체인 구성</a:t>
            </a:r>
            <a:r>
              <a:rPr lang="en-US" altLang="ko-KR" dirty="0" smtClean="0">
                <a:ea typeface="굴림" pitchFamily="50" charset="-127"/>
              </a:rPr>
              <a:t>(1/4)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630488"/>
          </a:xfrm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툴 체인 분류</a:t>
            </a:r>
          </a:p>
          <a:p>
            <a:pPr lvl="1"/>
            <a:r>
              <a:rPr lang="ko-KR" altLang="en-US" sz="1800" dirty="0" smtClean="0">
                <a:ea typeface="굴림" pitchFamily="50" charset="-127"/>
              </a:rPr>
              <a:t>호스트 </a:t>
            </a:r>
            <a:r>
              <a:rPr lang="en-US" altLang="ko-KR" sz="1800" dirty="0" smtClean="0">
                <a:ea typeface="굴림" pitchFamily="50" charset="-127"/>
              </a:rPr>
              <a:t>PC (Intel CPU </a:t>
            </a:r>
            <a:r>
              <a:rPr lang="ko-KR" altLang="en-US" sz="1800" dirty="0" smtClean="0">
                <a:ea typeface="굴림" pitchFamily="50" charset="-127"/>
              </a:rPr>
              <a:t>사용</a:t>
            </a:r>
            <a:r>
              <a:rPr lang="en-US" altLang="ko-KR" sz="1800" dirty="0" smtClean="0">
                <a:ea typeface="굴림" pitchFamily="50" charset="-127"/>
              </a:rPr>
              <a:t>)</a:t>
            </a:r>
            <a:r>
              <a:rPr lang="ko-KR" altLang="en-US" sz="1800" dirty="0" smtClean="0">
                <a:ea typeface="굴림" pitchFamily="50" charset="-127"/>
              </a:rPr>
              <a:t>를 위한 툴 체인과 </a:t>
            </a:r>
            <a:r>
              <a:rPr lang="ko-KR" altLang="en-US" sz="1800" dirty="0" err="1" smtClean="0">
                <a:ea typeface="굴림" pitchFamily="50" charset="-127"/>
              </a:rPr>
              <a:t>타겟</a:t>
            </a:r>
            <a:r>
              <a:rPr lang="ko-KR" altLang="en-US" sz="1800" dirty="0" smtClean="0">
                <a:ea typeface="굴림" pitchFamily="50" charset="-127"/>
              </a:rPr>
              <a:t> 머신</a:t>
            </a:r>
            <a:r>
              <a:rPr lang="en-US" altLang="ko-KR" sz="1800" dirty="0" smtClean="0">
                <a:ea typeface="굴림" pitchFamily="50" charset="-127"/>
              </a:rPr>
              <a:t>(MIPS CPU </a:t>
            </a:r>
            <a:r>
              <a:rPr lang="ko-KR" altLang="en-US" sz="1800" dirty="0" smtClean="0">
                <a:ea typeface="굴림" pitchFamily="50" charset="-127"/>
              </a:rPr>
              <a:t>사용 </a:t>
            </a:r>
            <a:r>
              <a:rPr lang="en-US" altLang="ko-KR" sz="1800" dirty="0" smtClean="0">
                <a:ea typeface="굴림" pitchFamily="50" charset="-127"/>
              </a:rPr>
              <a:t>– </a:t>
            </a:r>
            <a:r>
              <a:rPr lang="ko-KR" altLang="en-US" sz="1800" dirty="0" smtClean="0">
                <a:ea typeface="굴림" pitchFamily="50" charset="-127"/>
              </a:rPr>
              <a:t>지금부터는 “공유기”라 </a:t>
            </a:r>
            <a:r>
              <a:rPr lang="ko-KR" altLang="en-US" sz="1800" dirty="0" err="1" smtClean="0">
                <a:ea typeface="굴림" pitchFamily="50" charset="-127"/>
              </a:rPr>
              <a:t>부르겠슴</a:t>
            </a:r>
            <a:r>
              <a:rPr lang="en-US" altLang="ko-KR" sz="1800" dirty="0" smtClean="0">
                <a:ea typeface="굴림" pitchFamily="50" charset="-127"/>
              </a:rPr>
              <a:t>)</a:t>
            </a:r>
            <a:r>
              <a:rPr lang="ko-KR" altLang="en-US" sz="1800" dirty="0" smtClean="0">
                <a:ea typeface="굴림" pitchFamily="50" charset="-127"/>
              </a:rPr>
              <a:t>를 위한 툴 체인으로 나눌 수 있다</a:t>
            </a:r>
            <a:r>
              <a:rPr lang="en-US" altLang="ko-KR" sz="1800" dirty="0" smtClean="0">
                <a:ea typeface="굴림" pitchFamily="50" charset="-127"/>
              </a:rPr>
              <a:t>.</a:t>
            </a:r>
          </a:p>
          <a:p>
            <a:pPr lvl="1"/>
            <a:r>
              <a:rPr lang="ko-KR" altLang="en-US" sz="1800" dirty="0" smtClean="0">
                <a:ea typeface="굴림" pitchFamily="50" charset="-127"/>
              </a:rPr>
              <a:t>호스트 </a:t>
            </a:r>
            <a:r>
              <a:rPr lang="en-US" altLang="ko-KR" sz="1800" dirty="0" smtClean="0">
                <a:ea typeface="굴림" pitchFamily="50" charset="-127"/>
              </a:rPr>
              <a:t>PC</a:t>
            </a:r>
            <a:r>
              <a:rPr lang="ko-KR" altLang="en-US" sz="1800" dirty="0" smtClean="0">
                <a:ea typeface="굴림" pitchFamily="50" charset="-127"/>
              </a:rPr>
              <a:t>를 위한 툴 체인</a:t>
            </a:r>
          </a:p>
          <a:p>
            <a:pPr lvl="2">
              <a:buFontTx/>
              <a:buNone/>
            </a:pPr>
            <a:r>
              <a:rPr lang="en-US" altLang="ko-KR" sz="1800" dirty="0" smtClean="0">
                <a:ea typeface="굴림" pitchFamily="50" charset="-127"/>
              </a:rPr>
              <a:t>/</a:t>
            </a:r>
            <a:r>
              <a:rPr lang="en-US" altLang="ko-KR" sz="1800" dirty="0" err="1" smtClean="0">
                <a:ea typeface="굴림" pitchFamily="50" charset="-127"/>
              </a:rPr>
              <a:t>usr</a:t>
            </a:r>
            <a:r>
              <a:rPr lang="en-US" altLang="ko-KR" sz="1800" dirty="0" smtClean="0">
                <a:ea typeface="굴림" pitchFamily="50" charset="-127"/>
              </a:rPr>
              <a:t> </a:t>
            </a:r>
            <a:r>
              <a:rPr lang="ko-KR" altLang="en-US" sz="1800" dirty="0" err="1" smtClean="0">
                <a:ea typeface="굴림" pitchFamily="50" charset="-127"/>
              </a:rPr>
              <a:t>디렉토리</a:t>
            </a:r>
            <a:r>
              <a:rPr lang="ko-KR" altLang="en-US" sz="1800" dirty="0" smtClean="0">
                <a:ea typeface="굴림" pitchFamily="50" charset="-127"/>
              </a:rPr>
              <a:t> 내 위치</a:t>
            </a:r>
          </a:p>
          <a:p>
            <a:pPr lvl="2">
              <a:buFontTx/>
              <a:buNone/>
            </a:pPr>
            <a:r>
              <a:rPr lang="en-US" altLang="ko-KR" sz="1800" dirty="0" smtClean="0">
                <a:solidFill>
                  <a:srgbClr val="FF0000"/>
                </a:solidFill>
                <a:ea typeface="굴림" pitchFamily="50" charset="-127"/>
              </a:rPr>
              <a:t>/</a:t>
            </a:r>
            <a:r>
              <a:rPr lang="en-US" altLang="ko-KR" sz="1800" dirty="0" err="1" smtClean="0">
                <a:solidFill>
                  <a:srgbClr val="FF0000"/>
                </a:solidFill>
                <a:ea typeface="굴림" pitchFamily="50" charset="-127"/>
              </a:rPr>
              <a:t>usr</a:t>
            </a:r>
            <a:r>
              <a:rPr lang="en-US" altLang="ko-KR" sz="1800" dirty="0" smtClean="0">
                <a:solidFill>
                  <a:srgbClr val="FF0000"/>
                </a:solidFill>
                <a:ea typeface="굴림" pitchFamily="50" charset="-127"/>
              </a:rPr>
              <a:t> </a:t>
            </a:r>
            <a:r>
              <a:rPr lang="ko-KR" altLang="en-US" sz="1800" dirty="0" err="1" smtClean="0">
                <a:solidFill>
                  <a:srgbClr val="FF0000"/>
                </a:solidFill>
                <a:ea typeface="굴림" pitchFamily="50" charset="-127"/>
              </a:rPr>
              <a:t>디렉토리안에</a:t>
            </a:r>
            <a:r>
              <a:rPr lang="ko-KR" altLang="en-US" sz="1800" dirty="0" smtClean="0">
                <a:solidFill>
                  <a:srgbClr val="FF0000"/>
                </a:solidFill>
                <a:ea typeface="굴림" pitchFamily="50" charset="-127"/>
              </a:rPr>
              <a:t> 툴 체인</a:t>
            </a:r>
            <a:r>
              <a:rPr lang="ko-KR" altLang="en-US" sz="1800" dirty="0" smtClean="0">
                <a:ea typeface="굴림" pitchFamily="50" charset="-127"/>
              </a:rPr>
              <a:t>이 들어 있는 </a:t>
            </a:r>
            <a:r>
              <a:rPr lang="en-US" altLang="ko-KR" sz="1800" dirty="0" smtClean="0">
                <a:ea typeface="굴림" pitchFamily="50" charset="-127"/>
              </a:rPr>
              <a:t>bin </a:t>
            </a:r>
            <a:r>
              <a:rPr lang="ko-KR" altLang="en-US" sz="1800" dirty="0" err="1" smtClean="0">
                <a:ea typeface="굴림" pitchFamily="50" charset="-127"/>
              </a:rPr>
              <a:t>디렉토리</a:t>
            </a:r>
            <a:r>
              <a:rPr lang="en-US" altLang="ko-KR" sz="1800" dirty="0" smtClean="0">
                <a:ea typeface="굴림" pitchFamily="50" charset="-127"/>
              </a:rPr>
              <a:t>, </a:t>
            </a:r>
            <a:r>
              <a:rPr lang="ko-KR" altLang="en-US" sz="1800" dirty="0" smtClean="0">
                <a:ea typeface="굴림" pitchFamily="50" charset="-127"/>
              </a:rPr>
              <a:t>라이브러리가 들어있는 </a:t>
            </a:r>
            <a:r>
              <a:rPr lang="en-US" altLang="ko-KR" sz="1800" dirty="0" smtClean="0">
                <a:ea typeface="굴림" pitchFamily="50" charset="-127"/>
              </a:rPr>
              <a:t>lib </a:t>
            </a:r>
            <a:r>
              <a:rPr lang="ko-KR" altLang="en-US" sz="1800" dirty="0" err="1" smtClean="0">
                <a:ea typeface="굴림" pitchFamily="50" charset="-127"/>
              </a:rPr>
              <a:t>디렉토리</a:t>
            </a:r>
            <a:r>
              <a:rPr lang="en-US" altLang="ko-KR" sz="1800" dirty="0" smtClean="0">
                <a:ea typeface="굴림" pitchFamily="50" charset="-127"/>
              </a:rPr>
              <a:t>, </a:t>
            </a:r>
            <a:r>
              <a:rPr lang="ko-KR" altLang="en-US" sz="1800" dirty="0" smtClean="0">
                <a:ea typeface="굴림" pitchFamily="50" charset="-127"/>
              </a:rPr>
              <a:t>그리고 헤더파일이 들어 있는 </a:t>
            </a:r>
            <a:r>
              <a:rPr lang="en-US" altLang="ko-KR" sz="1800" dirty="0" smtClean="0">
                <a:ea typeface="굴림" pitchFamily="50" charset="-127"/>
              </a:rPr>
              <a:t>include </a:t>
            </a:r>
            <a:r>
              <a:rPr lang="ko-KR" altLang="en-US" sz="1800" dirty="0" err="1" smtClean="0">
                <a:ea typeface="굴림" pitchFamily="50" charset="-127"/>
              </a:rPr>
              <a:t>디렉토리</a:t>
            </a:r>
            <a:r>
              <a:rPr lang="ko-KR" altLang="en-US" sz="1800" dirty="0" smtClean="0">
                <a:ea typeface="굴림" pitchFamily="50" charset="-127"/>
              </a:rPr>
              <a:t> 등으로 구성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54150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1401" y="1763628"/>
            <a:ext cx="5119071" cy="468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9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0557F86-7A9A-4E65-86AE-9024EE22E59C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771872" y="-3577"/>
            <a:ext cx="7112496" cy="1200329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4. </a:t>
            </a:r>
            <a:r>
              <a:rPr lang="en-US" altLang="ko-KR" dirty="0" err="1" smtClean="0">
                <a:ea typeface="굴림" pitchFamily="50" charset="-127"/>
              </a:rPr>
              <a:t>OpenWrt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툴 체인</a:t>
            </a:r>
            <a:r>
              <a:rPr lang="en-US" altLang="ko-KR" dirty="0" smtClean="0">
                <a:ea typeface="굴림" pitchFamily="50" charset="-127"/>
              </a:rPr>
              <a:t>- </a:t>
            </a:r>
            <a:r>
              <a:rPr lang="ko-KR" altLang="en-US" dirty="0" smtClean="0">
                <a:ea typeface="굴림" pitchFamily="50" charset="-127"/>
              </a:rPr>
              <a:t>툴 체인 구성</a:t>
            </a:r>
            <a:r>
              <a:rPr lang="en-US" altLang="ko-KR" dirty="0" smtClean="0">
                <a:ea typeface="굴림" pitchFamily="50" charset="-127"/>
              </a:rPr>
              <a:t>(1/4)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3276600" cy="3459163"/>
          </a:xfrm>
        </p:spPr>
        <p:txBody>
          <a:bodyPr>
            <a:spAutoFit/>
          </a:bodyPr>
          <a:lstStyle/>
          <a:p>
            <a:r>
              <a:rPr lang="ko-KR" altLang="en-US" smtClean="0">
                <a:ea typeface="굴림" pitchFamily="50" charset="-127"/>
              </a:rPr>
              <a:t>공유기를 위한 </a:t>
            </a:r>
            <a:r>
              <a:rPr lang="ko-KR" altLang="en-US" smtClean="0">
                <a:solidFill>
                  <a:srgbClr val="FF0000"/>
                </a:solidFill>
                <a:ea typeface="굴림" pitchFamily="50" charset="-127"/>
              </a:rPr>
              <a:t>툴 체인</a:t>
            </a:r>
          </a:p>
          <a:p>
            <a:pPr lvl="1"/>
            <a:r>
              <a:rPr lang="en-US" altLang="ko-KR" sz="1800" smtClean="0">
                <a:ea typeface="굴림" pitchFamily="50" charset="-127"/>
              </a:rPr>
              <a:t>backfire</a:t>
            </a:r>
            <a:r>
              <a:rPr lang="ko-KR" altLang="en-US" sz="1800" smtClean="0">
                <a:ea typeface="굴림" pitchFamily="50" charset="-127"/>
              </a:rPr>
              <a:t>소스 디렉토리 내 </a:t>
            </a:r>
            <a:r>
              <a:rPr lang="en-US" altLang="ko-KR" sz="1600" smtClean="0">
                <a:ea typeface="굴림" pitchFamily="50" charset="-127"/>
              </a:rPr>
              <a:t>staging_dir/toolchain-mipsel_gcc-3.4.5_uClibc-0.9.30.1 </a:t>
            </a:r>
            <a:r>
              <a:rPr lang="ko-KR" altLang="en-US" sz="1800" smtClean="0">
                <a:ea typeface="굴림" pitchFamily="50" charset="-127"/>
              </a:rPr>
              <a:t>디렉토리 내 </a:t>
            </a:r>
            <a:r>
              <a:rPr lang="en-US" altLang="ko-KR" sz="1600" smtClean="0">
                <a:solidFill>
                  <a:srgbClr val="FF0000"/>
                </a:solidFill>
                <a:ea typeface="굴림" pitchFamily="50" charset="-127"/>
              </a:rPr>
              <a:t>usr</a:t>
            </a:r>
            <a:r>
              <a:rPr kumimoji="1" lang="ko-KR" altLang="en-US" sz="1800" smtClean="0">
                <a:solidFill>
                  <a:srgbClr val="FF0000"/>
                </a:solidFill>
                <a:ea typeface="돋움" pitchFamily="50" charset="-127"/>
              </a:rPr>
              <a:t> </a:t>
            </a:r>
            <a:r>
              <a:rPr lang="ko-KR" altLang="en-US" sz="1800" smtClean="0">
                <a:ea typeface="굴림" pitchFamily="50" charset="-127"/>
              </a:rPr>
              <a:t>디렉토리에 위치 </a:t>
            </a:r>
          </a:p>
          <a:p>
            <a:pPr lvl="1"/>
            <a:r>
              <a:rPr lang="ko-KR" altLang="en-US" sz="1800" smtClean="0">
                <a:ea typeface="굴림" pitchFamily="50" charset="-127"/>
              </a:rPr>
              <a:t>컴파일러</a:t>
            </a:r>
            <a:r>
              <a:rPr lang="en-US" altLang="ko-KR" sz="1800" smtClean="0">
                <a:ea typeface="굴림" pitchFamily="50" charset="-127"/>
              </a:rPr>
              <a:t>, </a:t>
            </a:r>
            <a:r>
              <a:rPr lang="ko-KR" altLang="en-US" sz="1800" smtClean="0">
                <a:ea typeface="굴림" pitchFamily="50" charset="-127"/>
              </a:rPr>
              <a:t>어셈블러</a:t>
            </a:r>
            <a:r>
              <a:rPr lang="en-US" altLang="ko-KR" sz="1800" smtClean="0">
                <a:ea typeface="굴림" pitchFamily="50" charset="-127"/>
              </a:rPr>
              <a:t>, </a:t>
            </a:r>
            <a:r>
              <a:rPr lang="ko-KR" altLang="en-US" sz="1800" smtClean="0">
                <a:ea typeface="굴림" pitchFamily="50" charset="-127"/>
              </a:rPr>
              <a:t>링커</a:t>
            </a:r>
            <a:r>
              <a:rPr lang="en-US" altLang="ko-KR" sz="1800" smtClean="0">
                <a:ea typeface="굴림" pitchFamily="50" charset="-127"/>
              </a:rPr>
              <a:t>, </a:t>
            </a:r>
            <a:r>
              <a:rPr lang="ko-KR" altLang="en-US" sz="1800" smtClean="0">
                <a:ea typeface="굴림" pitchFamily="50" charset="-127"/>
              </a:rPr>
              <a:t>유틸리티가 들어 있는 </a:t>
            </a:r>
            <a:r>
              <a:rPr lang="en-US" altLang="ko-KR" sz="1800" smtClean="0">
                <a:ea typeface="굴림" pitchFamily="50" charset="-127"/>
              </a:rPr>
              <a:t>bin </a:t>
            </a:r>
            <a:r>
              <a:rPr lang="ko-KR" altLang="en-US" sz="1800" smtClean="0">
                <a:ea typeface="굴림" pitchFamily="50" charset="-127"/>
              </a:rPr>
              <a:t>디렉토리</a:t>
            </a:r>
            <a:r>
              <a:rPr lang="en-US" altLang="ko-KR" sz="1800" smtClean="0">
                <a:ea typeface="굴림" pitchFamily="50" charset="-127"/>
              </a:rPr>
              <a:t>, </a:t>
            </a:r>
            <a:r>
              <a:rPr lang="ko-KR" altLang="en-US" sz="1800" smtClean="0">
                <a:ea typeface="굴림" pitchFamily="50" charset="-127"/>
              </a:rPr>
              <a:t>라이브러리 및 헤더 파일이 들어 있는 </a:t>
            </a:r>
            <a:r>
              <a:rPr lang="en-US" altLang="ko-KR" sz="1800" smtClean="0">
                <a:ea typeface="굴림" pitchFamily="50" charset="-127"/>
              </a:rPr>
              <a:t>lib, include </a:t>
            </a:r>
            <a:r>
              <a:rPr lang="ko-KR" altLang="en-US" sz="1800" smtClean="0">
                <a:ea typeface="굴림" pitchFamily="50" charset="-127"/>
              </a:rPr>
              <a:t>디렉토리로 구성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0" y="17160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5" name="직사각형 8"/>
          <p:cNvSpPr>
            <a:spLocks noChangeArrowheads="1"/>
          </p:cNvSpPr>
          <p:nvPr/>
        </p:nvSpPr>
        <p:spPr bwMode="auto">
          <a:xfrm>
            <a:off x="3640832" y="1680865"/>
            <a:ext cx="1219200" cy="307975"/>
          </a:xfrm>
          <a:prstGeom prst="rect">
            <a:avLst/>
          </a:prstGeom>
          <a:solidFill>
            <a:srgbClr val="92D050"/>
          </a:solidFill>
          <a:ln w="12700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/>
              <a:t>backfire</a:t>
            </a:r>
            <a:endParaRPr lang="ko-KR" altLang="en-US" dirty="0"/>
          </a:p>
        </p:txBody>
      </p:sp>
      <p:sp>
        <p:nvSpPr>
          <p:cNvPr id="19466" name="TextBox 9"/>
          <p:cNvSpPr txBox="1">
            <a:spLocks noChangeArrowheads="1"/>
          </p:cNvSpPr>
          <p:nvPr/>
        </p:nvSpPr>
        <p:spPr bwMode="auto">
          <a:xfrm>
            <a:off x="5580112" y="2083618"/>
            <a:ext cx="1955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/>
              <a:t>Kernel image, root fs, …</a:t>
            </a:r>
            <a:endParaRPr lang="ko-KR" altLang="en-US" sz="1200"/>
          </a:p>
        </p:txBody>
      </p:sp>
      <p:sp>
        <p:nvSpPr>
          <p:cNvPr id="19467" name="TextBox 10"/>
          <p:cNvSpPr txBox="1">
            <a:spLocks noChangeArrowheads="1"/>
          </p:cNvSpPr>
          <p:nvPr/>
        </p:nvSpPr>
        <p:spPr bwMode="auto">
          <a:xfrm>
            <a:off x="5580112" y="2312218"/>
            <a:ext cx="1597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/>
              <a:t>Openwrt source, …</a:t>
            </a:r>
            <a:endParaRPr lang="ko-KR" altLang="en-US" sz="1200"/>
          </a:p>
        </p:txBody>
      </p:sp>
      <p:sp>
        <p:nvSpPr>
          <p:cNvPr id="19468" name="TextBox 11"/>
          <p:cNvSpPr txBox="1">
            <a:spLocks noChangeArrowheads="1"/>
          </p:cNvSpPr>
          <p:nvPr/>
        </p:nvSpPr>
        <p:spPr bwMode="auto">
          <a:xfrm>
            <a:off x="5580112" y="2540818"/>
            <a:ext cx="787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200"/>
              <a:t>압축파일</a:t>
            </a:r>
          </a:p>
        </p:txBody>
      </p:sp>
      <p:sp>
        <p:nvSpPr>
          <p:cNvPr id="19469" name="TextBox 12"/>
          <p:cNvSpPr txBox="1">
            <a:spLocks noChangeArrowheads="1"/>
          </p:cNvSpPr>
          <p:nvPr/>
        </p:nvSpPr>
        <p:spPr bwMode="auto">
          <a:xfrm>
            <a:off x="5580112" y="2769418"/>
            <a:ext cx="15478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Package</a:t>
            </a:r>
            <a:r>
              <a:rPr lang="ko-KR" altLang="en-US" sz="1200" dirty="0"/>
              <a:t> 용 </a:t>
            </a:r>
            <a:r>
              <a:rPr lang="en-US" altLang="ko-KR" sz="1200" dirty="0"/>
              <a:t>source</a:t>
            </a:r>
          </a:p>
          <a:p>
            <a:r>
              <a:rPr lang="en-US" altLang="ko-KR" sz="1200" dirty="0"/>
              <a:t>….</a:t>
            </a:r>
            <a:endParaRPr lang="ko-KR" altLang="en-US" sz="1200" dirty="0"/>
          </a:p>
        </p:txBody>
      </p:sp>
      <p:sp>
        <p:nvSpPr>
          <p:cNvPr id="19470" name="TextBox 13"/>
          <p:cNvSpPr txBox="1">
            <a:spLocks noChangeArrowheads="1"/>
          </p:cNvSpPr>
          <p:nvPr/>
        </p:nvSpPr>
        <p:spPr bwMode="auto">
          <a:xfrm>
            <a:off x="5580112" y="3379018"/>
            <a:ext cx="29718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.</a:t>
            </a:r>
            <a:r>
              <a:rPr lang="en-US" altLang="ko-KR" sz="1200" dirty="0" err="1"/>
              <a:t>mk</a:t>
            </a:r>
            <a:r>
              <a:rPr lang="en-US" altLang="ko-KR" sz="1200" dirty="0"/>
              <a:t> files: </a:t>
            </a:r>
            <a:r>
              <a:rPr lang="ko-KR" altLang="en-US" sz="1200" dirty="0"/>
              <a:t>시스템에 구성된 </a:t>
            </a:r>
            <a:r>
              <a:rPr lang="en-US" altLang="ko-KR" sz="1200" dirty="0"/>
              <a:t>module </a:t>
            </a:r>
            <a:r>
              <a:rPr lang="ko-KR" altLang="en-US" sz="1200" dirty="0"/>
              <a:t>정보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….</a:t>
            </a:r>
            <a:endParaRPr lang="ko-KR" altLang="en-US" sz="1200" dirty="0"/>
          </a:p>
        </p:txBody>
      </p:sp>
      <p:sp>
        <p:nvSpPr>
          <p:cNvPr id="19472" name="모서리가 둥근 직사각형 15"/>
          <p:cNvSpPr>
            <a:spLocks noChangeArrowheads="1"/>
          </p:cNvSpPr>
          <p:nvPr/>
        </p:nvSpPr>
        <p:spPr bwMode="auto">
          <a:xfrm>
            <a:off x="5486400" y="5029200"/>
            <a:ext cx="1143000" cy="152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lang="en-US" altLang="ko-KR" sz="1000"/>
              <a:t>mips-openwrt-linux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9473" name="직사각형 16"/>
          <p:cNvSpPr>
            <a:spLocks noChangeArrowheads="1"/>
          </p:cNvSpPr>
          <p:nvPr/>
        </p:nvSpPr>
        <p:spPr bwMode="auto">
          <a:xfrm>
            <a:off x="3702496" y="4544144"/>
            <a:ext cx="5334000" cy="1981200"/>
          </a:xfrm>
          <a:prstGeom prst="rect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53308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D8EF90-D368-470E-AD76-8E8F948D0BCD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  <p:sp>
        <p:nvSpPr>
          <p:cNvPr id="20485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824149"/>
            <a:ext cx="7086600" cy="372603"/>
          </a:xfrm>
        </p:spPr>
        <p:txBody>
          <a:bodyPr wrap="square"/>
          <a:lstStyle/>
          <a:p>
            <a:r>
              <a:rPr lang="en-US" altLang="ko-KR" dirty="0" smtClean="0">
                <a:ea typeface="굴림" pitchFamily="50" charset="-127"/>
              </a:rPr>
              <a:t>4. </a:t>
            </a:r>
            <a:r>
              <a:rPr lang="en-US" altLang="ko-KR" dirty="0" err="1" smtClean="0">
                <a:ea typeface="굴림" pitchFamily="50" charset="-127"/>
              </a:rPr>
              <a:t>OpenWrt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툴 체인</a:t>
            </a:r>
            <a:r>
              <a:rPr lang="en-US" altLang="ko-KR" dirty="0" smtClean="0">
                <a:ea typeface="굴림" pitchFamily="50" charset="-127"/>
              </a:rPr>
              <a:t>- </a:t>
            </a:r>
            <a:r>
              <a:rPr lang="ko-KR" altLang="en-US" dirty="0" smtClean="0">
                <a:ea typeface="굴림" pitchFamily="50" charset="-127"/>
              </a:rPr>
              <a:t>툴 체인 구성</a:t>
            </a:r>
            <a:r>
              <a:rPr lang="en-US" altLang="ko-KR" dirty="0" smtClean="0">
                <a:ea typeface="굴림" pitchFamily="50" charset="-127"/>
              </a:rPr>
              <a:t>(2/4)</a:t>
            </a:r>
          </a:p>
        </p:txBody>
      </p:sp>
      <p:sp>
        <p:nvSpPr>
          <p:cNvPr id="20486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418233"/>
            <a:ext cx="7620000" cy="282575"/>
          </a:xfrm>
        </p:spPr>
        <p:txBody>
          <a:bodyPr/>
          <a:lstStyle/>
          <a:p>
            <a:r>
              <a:rPr lang="en-US" altLang="ko-KR" sz="2000" dirty="0" smtClean="0">
                <a:ea typeface="굴림" pitchFamily="50" charset="-127"/>
              </a:rPr>
              <a:t>./bin </a:t>
            </a:r>
            <a:r>
              <a:rPr lang="ko-KR" altLang="en-US" sz="2000" dirty="0" err="1" smtClean="0">
                <a:ea typeface="굴림" pitchFamily="50" charset="-127"/>
              </a:rPr>
              <a:t>디렉토리</a:t>
            </a:r>
            <a:r>
              <a:rPr lang="ko-KR" altLang="en-US" sz="2000" dirty="0" smtClean="0">
                <a:ea typeface="굴림" pitchFamily="50" charset="-127"/>
              </a:rPr>
              <a:t> 내에 교차 컴파일러 및 바이너리 유틸리티 정보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0" y="2165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0" y="1879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489" name="_x34006280" descr="EMB00000f341b4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16832"/>
            <a:ext cx="502126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0" name="TextBox 9"/>
          <p:cNvSpPr txBox="1">
            <a:spLocks noChangeArrowheads="1"/>
          </p:cNvSpPr>
          <p:nvPr/>
        </p:nvSpPr>
        <p:spPr bwMode="auto">
          <a:xfrm>
            <a:off x="1828800" y="5638800"/>
            <a:ext cx="2974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%</a:t>
            </a:r>
            <a:r>
              <a:rPr lang="ko-KR" altLang="en-US"/>
              <a:t>모든</a:t>
            </a:r>
            <a:r>
              <a:rPr lang="en-US" altLang="ko-KR"/>
              <a:t> </a:t>
            </a:r>
            <a:r>
              <a:rPr lang="ko-KR" altLang="en-US"/>
              <a:t>파일에 </a:t>
            </a:r>
            <a:r>
              <a:rPr lang="en-US" altLang="ko-KR"/>
              <a:t>openwrt </a:t>
            </a:r>
            <a:r>
              <a:rPr lang="ko-KR" altLang="en-US"/>
              <a:t>들어감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mips-</a:t>
            </a:r>
            <a:r>
              <a:rPr lang="en-US" altLang="ko-KR">
                <a:solidFill>
                  <a:srgbClr val="FF0000"/>
                </a:solidFill>
              </a:rPr>
              <a:t>openwrt</a:t>
            </a:r>
            <a:r>
              <a:rPr lang="en-US" altLang="ko-KR"/>
              <a:t>-linux-uclibc-gcc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solidFill>
                  <a:srgbClr val="000000"/>
                </a:solidFill>
              </a:rPr>
              <a:t>TIPW</a:t>
            </a: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06752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A9100EA5-018F-4F7E-8752-8E32DF5B4309}" type="slidenum">
              <a:rPr lang="en-US" altLang="ko-KR" smtClean="0">
                <a:ea typeface="굴림" charset="-127"/>
              </a:rPr>
              <a:pPr/>
              <a:t>3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-110480" y="284455"/>
            <a:ext cx="4322440" cy="1200329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charset="-127"/>
              </a:rPr>
              <a:t>0.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-wiki</a:t>
            </a:r>
            <a:br>
              <a:rPr lang="en-US" altLang="ko-KR" dirty="0" smtClean="0">
                <a:ea typeface="굴림" charset="-127"/>
              </a:rPr>
            </a:br>
            <a:endParaRPr lang="ko-KR" altLang="en-US" dirty="0" smtClean="0">
              <a:ea typeface="굴림" charset="-127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143000"/>
            <a:ext cx="8177242" cy="3965575"/>
          </a:xfrm>
        </p:spPr>
        <p:txBody>
          <a:bodyPr/>
          <a:lstStyle/>
          <a:p>
            <a:pPr marL="180000">
              <a:lnSpc>
                <a:spcPct val="100000"/>
              </a:lnSpc>
              <a:spcBef>
                <a:spcPts val="0"/>
              </a:spcBef>
            </a:pPr>
            <a:r>
              <a:rPr lang="ko-KR" altLang="en-US" sz="2000" dirty="0" err="1" smtClean="0">
                <a:ea typeface="굴림" charset="-127"/>
              </a:rPr>
              <a:t>오픈소스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운영체제 </a:t>
            </a:r>
            <a:r>
              <a:rPr lang="en-US" altLang="ko-KR" sz="2000" b="0" dirty="0" smtClean="0">
                <a:ea typeface="굴림" charset="-127"/>
                <a:hlinkClick r:id="rId3"/>
              </a:rPr>
              <a:t>http://ko.wikipedia.org/OpenWrt</a:t>
            </a:r>
            <a:endParaRPr lang="en-US" altLang="ko-KR" sz="2000" b="0" dirty="0" smtClean="0">
              <a:ea typeface="굴림" charset="-127"/>
            </a:endParaRPr>
          </a:p>
          <a:p>
            <a:pPr marL="180000">
              <a:lnSpc>
                <a:spcPct val="100000"/>
              </a:lnSpc>
              <a:spcBef>
                <a:spcPts val="0"/>
              </a:spcBef>
            </a:pPr>
            <a:endParaRPr lang="en-US" altLang="ko-KR" sz="2000" b="0" dirty="0" smtClean="0">
              <a:ea typeface="굴림" charset="-127"/>
            </a:endParaRPr>
          </a:p>
          <a:p>
            <a:pPr marL="6626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 err="1" smtClean="0">
                <a:hlinkClick r:id="rId4"/>
              </a:rPr>
              <a:t>OpenWrt</a:t>
            </a:r>
            <a:r>
              <a:rPr lang="en-US" altLang="ko-KR" sz="1800" dirty="0" smtClean="0">
                <a:hlinkClick r:id="rId4"/>
              </a:rPr>
              <a:t> Project</a:t>
            </a:r>
            <a:endParaRPr lang="en-US" altLang="ko-KR" sz="1800" b="0" dirty="0" smtClean="0">
              <a:ea typeface="굴림" charset="-127"/>
            </a:endParaRPr>
          </a:p>
          <a:p>
            <a:pPr marL="6626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b="0" dirty="0" smtClean="0">
                <a:ea typeface="굴림" charset="-127"/>
              </a:rPr>
              <a:t>Initial: </a:t>
            </a:r>
            <a:r>
              <a:rPr lang="en-US" altLang="ko-KR" sz="1800" dirty="0" smtClean="0"/>
              <a:t>January 2004</a:t>
            </a:r>
            <a:endParaRPr lang="en-US" altLang="ko-KR" sz="1800" b="0" dirty="0" smtClean="0">
              <a:ea typeface="굴림" charset="-127"/>
            </a:endParaRPr>
          </a:p>
          <a:p>
            <a:pPr marL="180000">
              <a:lnSpc>
                <a:spcPct val="100000"/>
              </a:lnSpc>
              <a:spcBef>
                <a:spcPts val="0"/>
              </a:spcBef>
            </a:pPr>
            <a:endParaRPr lang="en-US" altLang="ko-KR" sz="2000" b="0" dirty="0" smtClean="0">
              <a:ea typeface="굴림" charset="-127"/>
            </a:endParaRPr>
          </a:p>
          <a:p>
            <a:pPr marL="180000"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0" dirty="0" smtClean="0">
                <a:ea typeface="굴림" charset="-127"/>
              </a:rPr>
              <a:t>라이선스</a:t>
            </a:r>
            <a:r>
              <a:rPr lang="en-US" altLang="ko-KR" sz="2000" b="0" dirty="0" smtClean="0">
                <a:ea typeface="굴림" charset="-127"/>
              </a:rPr>
              <a:t>: </a:t>
            </a:r>
            <a:r>
              <a:rPr lang="en-US" altLang="ko-KR" sz="2000" dirty="0" smtClean="0">
                <a:hlinkClick r:id="rId5" action="ppaction://hlinkfile" tooltip="Free software"/>
              </a:rPr>
              <a:t>Free software</a:t>
            </a:r>
            <a:r>
              <a:rPr lang="en-US" altLang="ko-KR" sz="2000" dirty="0" smtClean="0"/>
              <a:t>, mainly the </a:t>
            </a:r>
            <a:r>
              <a:rPr lang="en-US" altLang="ko-KR" sz="2000" dirty="0" smtClean="0">
                <a:hlinkClick r:id="rId6" action="ppaction://hlinkfile" tooltip="GNU GPL"/>
              </a:rPr>
              <a:t>GNU GPL</a:t>
            </a:r>
            <a:r>
              <a:rPr lang="en-US" altLang="ko-KR" sz="2000" dirty="0" smtClean="0"/>
              <a:t>, and other licenses</a:t>
            </a:r>
            <a:endParaRPr lang="ko-KR" altLang="en-US" sz="2000" dirty="0" smtClean="0">
              <a:ea typeface="굴림" charset="-127"/>
            </a:endParaRPr>
          </a:p>
          <a:p>
            <a:pPr marL="662600"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b="0" dirty="0" err="1" smtClean="0">
                <a:ea typeface="굴림" charset="-127"/>
              </a:rPr>
              <a:t>커널</a:t>
            </a:r>
            <a:r>
              <a:rPr lang="en-US" altLang="ko-KR" sz="1800" b="0" dirty="0" smtClean="0">
                <a:ea typeface="굴림" charset="-127"/>
              </a:rPr>
              <a:t>: </a:t>
            </a:r>
            <a:r>
              <a:rPr lang="en-US" altLang="ko-KR" sz="1800" dirty="0" smtClean="0">
                <a:hlinkClick r:id="rId7" action="ppaction://hlinkfile" tooltip="Monolithic kernel"/>
              </a:rPr>
              <a:t>Monolithic</a:t>
            </a:r>
            <a:r>
              <a:rPr lang="en-US" altLang="ko-KR" sz="1800" dirty="0" smtClean="0"/>
              <a:t> (</a:t>
            </a:r>
            <a:r>
              <a:rPr lang="en-US" altLang="ko-KR" sz="1800" dirty="0" smtClean="0">
                <a:hlinkClick r:id="rId8" action="ppaction://hlinkfile" tooltip="Linux kernel"/>
              </a:rPr>
              <a:t>Linux</a:t>
            </a:r>
            <a:r>
              <a:rPr lang="en-US" altLang="ko-KR" sz="1800" dirty="0" smtClean="0"/>
              <a:t>)</a:t>
            </a:r>
            <a:endParaRPr lang="en-US" altLang="ko-KR" sz="1800" dirty="0" smtClean="0">
              <a:ea typeface="굴림" charset="-127"/>
            </a:endParaRPr>
          </a:p>
          <a:p>
            <a:pPr marL="6626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 err="1" smtClean="0">
                <a:ea typeface="굴림" charset="-127"/>
              </a:rPr>
              <a:t>Userland</a:t>
            </a:r>
            <a:r>
              <a:rPr lang="en-US" altLang="ko-KR" sz="1800" dirty="0" smtClean="0">
                <a:ea typeface="굴림" charset="-127"/>
              </a:rPr>
              <a:t>: </a:t>
            </a:r>
            <a:r>
              <a:rPr lang="en-US" altLang="ko-KR" sz="1800" dirty="0" err="1" smtClean="0">
                <a:hlinkClick r:id="rId9" action="ppaction://hlinkfile" tooltip="BusyBox"/>
              </a:rPr>
              <a:t>BusyBox</a:t>
            </a:r>
            <a:r>
              <a:rPr lang="en-US" altLang="ko-KR" sz="1800" dirty="0" smtClean="0"/>
              <a:t>, </a:t>
            </a:r>
            <a:r>
              <a:rPr lang="en-US" altLang="ko-KR" sz="1800" dirty="0" smtClean="0">
                <a:hlinkClick r:id="rId10" action="ppaction://hlinkfile" tooltip="GNU Core Utilities"/>
              </a:rPr>
              <a:t>GNU</a:t>
            </a:r>
            <a:endParaRPr lang="en-US" altLang="ko-KR" sz="1800" dirty="0" smtClean="0">
              <a:ea typeface="굴림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000" dirty="0" err="1" smtClean="0">
                <a:ea typeface="굴림" charset="-127"/>
              </a:rPr>
              <a:t>게이트웨이</a:t>
            </a:r>
            <a:r>
              <a:rPr lang="ko-KR" altLang="en-US" sz="2000" dirty="0" smtClean="0">
                <a:ea typeface="굴림" charset="-127"/>
              </a:rPr>
              <a:t> 장비에 내장된 </a:t>
            </a:r>
            <a:r>
              <a:rPr lang="ko-KR" altLang="en-US" sz="2000" dirty="0" err="1" smtClean="0">
                <a:ea typeface="굴림" charset="-127"/>
              </a:rPr>
              <a:t>펌웨어</a:t>
            </a:r>
            <a:r>
              <a:rPr lang="ko-KR" altLang="en-US" sz="2000" dirty="0" smtClean="0">
                <a:ea typeface="굴림" charset="-127"/>
              </a:rPr>
              <a:t> 소프트웨어 제공</a:t>
            </a:r>
            <a:endParaRPr lang="en-US" altLang="ko-KR" sz="2000" dirty="0" smtClean="0">
              <a:ea typeface="굴림" charset="-127"/>
            </a:endParaRPr>
          </a:p>
          <a:p>
            <a:pPr marL="148500" lvl="1" indent="0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 smtClean="0">
                <a:ea typeface="굴림" charset="-127"/>
              </a:rPr>
              <a:t>NAT/</a:t>
            </a:r>
            <a:r>
              <a:rPr lang="en-US" altLang="ko-KR" sz="1800" dirty="0" err="1" smtClean="0">
                <a:ea typeface="굴림" charset="-127"/>
              </a:rPr>
              <a:t>UpnP</a:t>
            </a:r>
            <a:r>
              <a:rPr lang="en-US" altLang="ko-KR" sz="1800" dirty="0" smtClean="0">
                <a:ea typeface="굴림" charset="-127"/>
              </a:rPr>
              <a:t>/DHCP/</a:t>
            </a:r>
            <a:r>
              <a:rPr lang="ko-KR" altLang="en-US" sz="1800" dirty="0" smtClean="0">
                <a:ea typeface="굴림" charset="-127"/>
              </a:rPr>
              <a:t>방화벽</a:t>
            </a:r>
            <a:r>
              <a:rPr lang="en-US" altLang="ko-KR" sz="1800" dirty="0" smtClean="0">
                <a:ea typeface="굴림" charset="-127"/>
              </a:rPr>
              <a:t>/</a:t>
            </a:r>
            <a:r>
              <a:rPr lang="ko-KR" altLang="en-US" sz="1800" dirty="0" err="1" smtClean="0">
                <a:ea typeface="굴림" charset="-127"/>
              </a:rPr>
              <a:t>라우터</a:t>
            </a:r>
            <a:r>
              <a:rPr lang="en-US" altLang="ko-KR" sz="1800" dirty="0" smtClean="0">
                <a:ea typeface="굴림" charset="-127"/>
              </a:rPr>
              <a:t>/VOIP/</a:t>
            </a:r>
            <a:r>
              <a:rPr lang="ko-KR" altLang="en-US" sz="1800" dirty="0" smtClean="0">
                <a:ea typeface="굴림" charset="-127"/>
              </a:rPr>
              <a:t>온라인게임</a:t>
            </a:r>
            <a:r>
              <a:rPr lang="en-US" altLang="ko-KR" sz="1800" dirty="0" smtClean="0">
                <a:ea typeface="굴림" charset="-127"/>
              </a:rPr>
              <a:t>/</a:t>
            </a:r>
            <a:r>
              <a:rPr lang="ko-KR" altLang="en-US" sz="1800" dirty="0" err="1" smtClean="0">
                <a:ea typeface="굴림" charset="-127"/>
              </a:rPr>
              <a:t>멀티미디어스트리밍</a:t>
            </a:r>
            <a:endParaRPr lang="en-US" altLang="ko-KR" sz="1800" dirty="0" smtClean="0">
              <a:ea typeface="굴림" charset="-127"/>
            </a:endParaRPr>
          </a:p>
          <a:p>
            <a:pPr marL="148500" lvl="1" indent="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smtClean="0">
                <a:ea typeface="굴림" charset="-127"/>
              </a:rPr>
              <a:t>무선</a:t>
            </a:r>
            <a:r>
              <a:rPr lang="en-US" altLang="ko-KR" sz="1800" dirty="0" smtClean="0">
                <a:ea typeface="굴림" charset="-127"/>
              </a:rPr>
              <a:t>AP/</a:t>
            </a:r>
            <a:r>
              <a:rPr lang="ko-KR" altLang="en-US" sz="1800" dirty="0" smtClean="0">
                <a:ea typeface="굴림" charset="-127"/>
              </a:rPr>
              <a:t>브리지 </a:t>
            </a:r>
            <a:r>
              <a:rPr lang="ko-KR" altLang="en-US" sz="1800" dirty="0" err="1" smtClean="0">
                <a:ea typeface="굴림" charset="-127"/>
              </a:rPr>
              <a:t>메시네트워킹</a:t>
            </a:r>
            <a:r>
              <a:rPr lang="en-US" altLang="ko-KR" sz="1800" dirty="0" smtClean="0">
                <a:ea typeface="굴림" charset="-127"/>
              </a:rPr>
              <a:t>/</a:t>
            </a:r>
            <a:r>
              <a:rPr lang="ko-KR" altLang="en-US" sz="1800" dirty="0" err="1" smtClean="0">
                <a:ea typeface="굴림" charset="-127"/>
              </a:rPr>
              <a:t>다이나믹</a:t>
            </a:r>
            <a:r>
              <a:rPr lang="ko-KR" altLang="en-US" sz="1800" dirty="0" smtClean="0">
                <a:ea typeface="굴림" charset="-127"/>
              </a:rPr>
              <a:t> </a:t>
            </a:r>
            <a:r>
              <a:rPr lang="en-US" altLang="ko-KR" sz="1800" dirty="0" smtClean="0">
                <a:ea typeface="굴림" charset="-127"/>
              </a:rPr>
              <a:t>DNS/SSH/USB/AJAX</a:t>
            </a:r>
            <a:endParaRPr lang="ko-KR" altLang="en-US" sz="1800" dirty="0" smtClean="0">
              <a:ea typeface="굴림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 smtClean="0">
                <a:ea typeface="굴림" charset="-127"/>
              </a:rPr>
              <a:t>최신버전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err="1" smtClean="0"/>
              <a:t>OpenWrt</a:t>
            </a:r>
            <a:r>
              <a:rPr lang="en-US" altLang="ko-KR" sz="2000" dirty="0" smtClean="0"/>
              <a:t> 10.03.1 'Backfire' / December 21, 2011; </a:t>
            </a:r>
            <a:endParaRPr lang="ko-KR" altLang="en-US" sz="2000" dirty="0" smtClean="0">
              <a:ea typeface="굴림" charset="-127"/>
            </a:endParaRPr>
          </a:p>
        </p:txBody>
      </p:sp>
      <p:pic>
        <p:nvPicPr>
          <p:cNvPr id="136194" name="Picture 2" descr="Openwrt-login.sv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29190" y="1500174"/>
            <a:ext cx="2381250" cy="962025"/>
          </a:xfrm>
          <a:prstGeom prst="rect">
            <a:avLst/>
          </a:prstGeom>
          <a:noFill/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04555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200511" y="-3577"/>
            <a:ext cx="8691969" cy="1200329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4. </a:t>
            </a:r>
            <a:r>
              <a:rPr lang="en-US" altLang="ko-KR" dirty="0" err="1" smtClean="0">
                <a:ea typeface="굴림" pitchFamily="50" charset="-127"/>
              </a:rPr>
              <a:t>OpenWrt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툴 체인</a:t>
            </a:r>
            <a:r>
              <a:rPr lang="en-US" altLang="ko-KR" dirty="0" smtClean="0">
                <a:ea typeface="굴림" pitchFamily="50" charset="-127"/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  <a:ea typeface="굴림" pitchFamily="50" charset="-127"/>
              </a:rPr>
              <a:t>커널</a:t>
            </a:r>
            <a:r>
              <a:rPr lang="ko-KR" altLang="en-US" dirty="0" smtClean="0">
                <a:ea typeface="굴림" pitchFamily="50" charset="-127"/>
              </a:rPr>
              <a:t> 소스 </a:t>
            </a:r>
            <a:r>
              <a:rPr lang="ko-KR" altLang="en-US" dirty="0" err="1" smtClean="0">
                <a:ea typeface="굴림" pitchFamily="50" charset="-127"/>
              </a:rPr>
              <a:t>트리구성</a:t>
            </a:r>
            <a:r>
              <a:rPr lang="en-US" altLang="ko-KR" dirty="0" smtClean="0">
                <a:ea typeface="굴림" pitchFamily="50" charset="-127"/>
              </a:rPr>
              <a:t>(3/4)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21508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5FE77AD3-A297-4E9C-889D-3E19A322C5C9}" type="slidenum">
              <a:rPr lang="en-US" altLang="ko-KR" smtClean="0"/>
              <a:pPr/>
              <a:t>30</a:t>
            </a:fld>
            <a:endParaRPr lang="en-US" altLang="ko-KR" smtClean="0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2555776" y="1196752"/>
            <a:ext cx="6553200" cy="5760640"/>
            <a:chOff x="2667000" y="812800"/>
            <a:chExt cx="6553200" cy="5760640"/>
          </a:xfrm>
        </p:grpSpPr>
        <p:grpSp>
          <p:nvGrpSpPr>
            <p:cNvPr id="3" name="그룹 17"/>
            <p:cNvGrpSpPr>
              <a:grpSpLocks/>
            </p:cNvGrpSpPr>
            <p:nvPr/>
          </p:nvGrpSpPr>
          <p:grpSpPr bwMode="auto">
            <a:xfrm>
              <a:off x="2667000" y="812800"/>
              <a:ext cx="6553200" cy="5760640"/>
              <a:chOff x="2667000" y="812800"/>
              <a:chExt cx="6553200" cy="5760640"/>
            </a:xfrm>
          </p:grpSpPr>
          <p:pic>
            <p:nvPicPr>
              <p:cNvPr id="21521" name="_x98793600" descr="EMB00000f341b7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b="61765"/>
              <a:stretch>
                <a:fillRect/>
              </a:stretch>
            </p:blipFill>
            <p:spPr bwMode="auto">
              <a:xfrm>
                <a:off x="2667000" y="812800"/>
                <a:ext cx="6248400" cy="2311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22" name="직사각형 8"/>
              <p:cNvSpPr>
                <a:spLocks noChangeArrowheads="1"/>
              </p:cNvSpPr>
              <p:nvPr/>
            </p:nvSpPr>
            <p:spPr bwMode="auto">
              <a:xfrm>
                <a:off x="5313784" y="812800"/>
                <a:ext cx="1025624" cy="369332"/>
              </a:xfrm>
              <a:prstGeom prst="rect">
                <a:avLst/>
              </a:prstGeom>
              <a:solidFill>
                <a:srgbClr val="92D050"/>
              </a:solidFill>
              <a:ln w="12700" algn="ctr">
                <a:noFill/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backfire</a:t>
                </a:r>
                <a:endParaRPr lang="ko-KR" altLang="en-US" dirty="0"/>
              </a:p>
            </p:txBody>
          </p:sp>
          <p:pic>
            <p:nvPicPr>
              <p:cNvPr id="21523" name="_x98793600" descr="EMB00000f341b7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8779" t="74370" r="18294"/>
              <a:stretch>
                <a:fillRect/>
              </a:stretch>
            </p:blipFill>
            <p:spPr bwMode="auto">
              <a:xfrm>
                <a:off x="5722168" y="5024040"/>
                <a:ext cx="2057400" cy="1549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24" name="_x98793600" descr="EMB00000f341b7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8779" t="52940" b="20589"/>
              <a:stretch>
                <a:fillRect/>
              </a:stretch>
            </p:blipFill>
            <p:spPr bwMode="auto">
              <a:xfrm>
                <a:off x="5715000" y="2971800"/>
                <a:ext cx="3200400" cy="1600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1525" name="직선 연결선 14"/>
              <p:cNvCxnSpPr>
                <a:cxnSpLocks noChangeShapeType="1"/>
              </p:cNvCxnSpPr>
              <p:nvPr/>
            </p:nvCxnSpPr>
            <p:spPr bwMode="auto">
              <a:xfrm flipH="1">
                <a:off x="6648450" y="3810000"/>
                <a:ext cx="19050" cy="762000"/>
              </a:xfrm>
              <a:prstGeom prst="line">
                <a:avLst/>
              </a:prstGeom>
              <a:noFill/>
              <a:ln w="12700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1526" name="직선 연결선 15"/>
              <p:cNvCxnSpPr>
                <a:cxnSpLocks noChangeShapeType="1"/>
              </p:cNvCxnSpPr>
              <p:nvPr/>
            </p:nvCxnSpPr>
            <p:spPr bwMode="auto">
              <a:xfrm rot="5400000">
                <a:off x="5334000" y="4686300"/>
                <a:ext cx="990600" cy="0"/>
              </a:xfrm>
              <a:prstGeom prst="line">
                <a:avLst/>
              </a:prstGeom>
              <a:noFill/>
              <a:ln w="12700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pic>
            <p:nvPicPr>
              <p:cNvPr id="21527" name="_x98793600" descr="EMB00000f341b7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1219" t="34035" r="8537" b="47060"/>
              <a:stretch>
                <a:fillRect/>
              </a:stretch>
            </p:blipFill>
            <p:spPr bwMode="auto">
              <a:xfrm>
                <a:off x="6705600" y="4341192"/>
                <a:ext cx="25146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1528" name="직선 연결선 16"/>
              <p:cNvCxnSpPr>
                <a:cxnSpLocks noChangeShapeType="1"/>
              </p:cNvCxnSpPr>
              <p:nvPr/>
            </p:nvCxnSpPr>
            <p:spPr bwMode="auto">
              <a:xfrm flipH="1">
                <a:off x="5826596" y="4343400"/>
                <a:ext cx="2704" cy="847725"/>
              </a:xfrm>
              <a:prstGeom prst="line">
                <a:avLst/>
              </a:prstGeom>
              <a:noFill/>
              <a:ln w="12700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</p:grpSp>
        <p:sp>
          <p:nvSpPr>
            <p:cNvPr id="14" name="직사각형 13"/>
            <p:cNvSpPr/>
            <p:nvPr/>
          </p:nvSpPr>
          <p:spPr>
            <a:xfrm>
              <a:off x="7391400" y="4899347"/>
              <a:ext cx="304800" cy="1619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altLang="ko-KR" sz="1050" dirty="0" err="1"/>
                <a:t>asm</a:t>
              </a:r>
              <a:endParaRPr lang="ko-KR" altLang="en-US" sz="105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67400" y="4191000"/>
              <a:ext cx="762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/>
            <a:lstStyle/>
            <a:p>
              <a:pPr>
                <a:defRPr/>
              </a:pPr>
              <a:endParaRPr lang="ko-KR" altLang="en-US" sz="1050" dirty="0"/>
            </a:p>
          </p:txBody>
        </p:sp>
      </p:grpSp>
      <p:sp>
        <p:nvSpPr>
          <p:cNvPr id="21511" name="직사각형 23"/>
          <p:cNvSpPr>
            <a:spLocks noChangeArrowheads="1"/>
          </p:cNvSpPr>
          <p:nvPr/>
        </p:nvSpPr>
        <p:spPr bwMode="auto">
          <a:xfrm>
            <a:off x="4860032" y="1700808"/>
            <a:ext cx="685800" cy="307975"/>
          </a:xfrm>
          <a:prstGeom prst="rect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1512" name="내용 개체 틀 2"/>
          <p:cNvSpPr>
            <a:spLocks noGrp="1"/>
          </p:cNvSpPr>
          <p:nvPr>
            <p:ph idx="1"/>
          </p:nvPr>
        </p:nvSpPr>
        <p:spPr>
          <a:xfrm>
            <a:off x="381000" y="3352800"/>
            <a:ext cx="5029200" cy="776288"/>
          </a:xfrm>
        </p:spPr>
        <p:txBody>
          <a:bodyPr>
            <a:spAutoFit/>
          </a:bodyPr>
          <a:lstStyle/>
          <a:p>
            <a:r>
              <a:rPr kumimoji="1" lang="en-US" altLang="ko-KR" sz="1800" smtClean="0">
                <a:ea typeface="돋움" pitchFamily="50" charset="-127"/>
              </a:rPr>
              <a:t>~/</a:t>
            </a:r>
            <a:r>
              <a:rPr kumimoji="1" lang="en-US" altLang="ko-KR" sz="1800" smtClean="0">
                <a:solidFill>
                  <a:srgbClr val="FF0000"/>
                </a:solidFill>
                <a:ea typeface="돋움" pitchFamily="50" charset="-127"/>
              </a:rPr>
              <a:t>build_dir</a:t>
            </a:r>
            <a:r>
              <a:rPr kumimoji="1" lang="en-US" altLang="ko-KR" sz="1800" smtClean="0">
                <a:ea typeface="돋움" pitchFamily="50" charset="-127"/>
              </a:rPr>
              <a:t>/linux-ar71xx/linux-2.6.32.27/</a:t>
            </a:r>
            <a:endParaRPr kumimoji="1" lang="ko-KR" altLang="en-US" sz="1800" smtClean="0">
              <a:ea typeface="돋움" pitchFamily="50" charset="-127"/>
            </a:endParaRPr>
          </a:p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1513" name="타원 24"/>
          <p:cNvSpPr>
            <a:spLocks noChangeArrowheads="1"/>
          </p:cNvSpPr>
          <p:nvPr/>
        </p:nvSpPr>
        <p:spPr bwMode="auto">
          <a:xfrm>
            <a:off x="3657600" y="2209800"/>
            <a:ext cx="381000" cy="304800"/>
          </a:xfrm>
          <a:prstGeom prst="ellipse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0" rIns="0"/>
          <a:lstStyle/>
          <a:p>
            <a:endParaRPr lang="ko-KR" altLang="en-US"/>
          </a:p>
        </p:txBody>
      </p:sp>
      <p:sp>
        <p:nvSpPr>
          <p:cNvPr id="21514" name="타원 25"/>
          <p:cNvSpPr>
            <a:spLocks noChangeArrowheads="1"/>
          </p:cNvSpPr>
          <p:nvPr/>
        </p:nvSpPr>
        <p:spPr bwMode="auto">
          <a:xfrm>
            <a:off x="6248400" y="838200"/>
            <a:ext cx="381000" cy="304800"/>
          </a:xfrm>
          <a:prstGeom prst="ellipse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0" rIns="0"/>
          <a:lstStyle/>
          <a:p>
            <a:endParaRPr lang="ko-KR" altLang="en-US"/>
          </a:p>
        </p:txBody>
      </p:sp>
      <p:sp>
        <p:nvSpPr>
          <p:cNvPr id="21515" name="타원 26"/>
          <p:cNvSpPr>
            <a:spLocks noChangeArrowheads="1"/>
          </p:cNvSpPr>
          <p:nvPr/>
        </p:nvSpPr>
        <p:spPr bwMode="auto">
          <a:xfrm>
            <a:off x="7620000" y="3962400"/>
            <a:ext cx="381000" cy="304800"/>
          </a:xfrm>
          <a:prstGeom prst="ellipse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0" rIns="0"/>
          <a:lstStyle/>
          <a:p>
            <a:endParaRPr lang="ko-KR" altLang="en-US"/>
          </a:p>
        </p:txBody>
      </p:sp>
      <p:sp>
        <p:nvSpPr>
          <p:cNvPr id="21516" name="타원 27"/>
          <p:cNvSpPr>
            <a:spLocks noChangeArrowheads="1"/>
          </p:cNvSpPr>
          <p:nvPr/>
        </p:nvSpPr>
        <p:spPr bwMode="auto">
          <a:xfrm>
            <a:off x="8305800" y="5105400"/>
            <a:ext cx="381000" cy="304800"/>
          </a:xfrm>
          <a:prstGeom prst="ellipse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0" rIns="0"/>
          <a:lstStyle/>
          <a:p>
            <a:endParaRPr lang="ko-KR" altLang="en-US"/>
          </a:p>
        </p:txBody>
      </p:sp>
      <p:sp>
        <p:nvSpPr>
          <p:cNvPr id="21517" name="타원 28"/>
          <p:cNvSpPr>
            <a:spLocks noChangeArrowheads="1"/>
          </p:cNvSpPr>
          <p:nvPr/>
        </p:nvSpPr>
        <p:spPr bwMode="auto">
          <a:xfrm>
            <a:off x="7010400" y="5562600"/>
            <a:ext cx="381000" cy="304800"/>
          </a:xfrm>
          <a:prstGeom prst="ellipse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0" rIns="0"/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41472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395536" y="-3577"/>
            <a:ext cx="8604448" cy="1200329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4. </a:t>
            </a:r>
            <a:r>
              <a:rPr lang="en-US" altLang="ko-KR" dirty="0" err="1" smtClean="0">
                <a:ea typeface="굴림" pitchFamily="50" charset="-127"/>
              </a:rPr>
              <a:t>OpenWrt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툴 체인</a:t>
            </a:r>
            <a:r>
              <a:rPr lang="en-US" altLang="ko-KR" dirty="0" smtClean="0">
                <a:ea typeface="굴림" pitchFamily="50" charset="-127"/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  <a:ea typeface="굴림" pitchFamily="50" charset="-127"/>
              </a:rPr>
              <a:t>커널</a:t>
            </a:r>
            <a:r>
              <a:rPr lang="ko-KR" altLang="en-US" dirty="0" smtClean="0">
                <a:ea typeface="굴림" pitchFamily="50" charset="-127"/>
              </a:rPr>
              <a:t> 소스 </a:t>
            </a:r>
            <a:r>
              <a:rPr lang="ko-KR" altLang="en-US" dirty="0" err="1" smtClean="0">
                <a:ea typeface="굴림" pitchFamily="50" charset="-127"/>
              </a:rPr>
              <a:t>트리구성</a:t>
            </a:r>
            <a:r>
              <a:rPr lang="en-US" altLang="ko-KR" dirty="0" smtClean="0">
                <a:ea typeface="굴림" pitchFamily="50" charset="-127"/>
              </a:rPr>
              <a:t>(4/4)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685800" y="1286718"/>
            <a:ext cx="7848600" cy="846138"/>
          </a:xfrm>
        </p:spPr>
        <p:txBody>
          <a:bodyPr>
            <a:spAutoFit/>
          </a:bodyPr>
          <a:lstStyle/>
          <a:p>
            <a:r>
              <a:rPr kumimoji="1" lang="en-US" altLang="ko-KR" dirty="0" smtClean="0">
                <a:ea typeface="돋움" pitchFamily="50" charset="-127"/>
              </a:rPr>
              <a:t>~/</a:t>
            </a:r>
            <a:r>
              <a:rPr kumimoji="1" lang="en-US" altLang="ko-KR" dirty="0" err="1" smtClean="0">
                <a:solidFill>
                  <a:srgbClr val="FF0000"/>
                </a:solidFill>
                <a:ea typeface="돋움" pitchFamily="50" charset="-127"/>
              </a:rPr>
              <a:t>build_dir</a:t>
            </a:r>
            <a:r>
              <a:rPr kumimoji="1" lang="en-US" altLang="ko-KR" dirty="0" smtClean="0">
                <a:ea typeface="돋움" pitchFamily="50" charset="-127"/>
              </a:rPr>
              <a:t>/linux-ar71xx/linux-2.6.32.27/</a:t>
            </a:r>
            <a:endParaRPr kumimoji="1" lang="ko-KR" altLang="en-US" dirty="0" smtClean="0">
              <a:ea typeface="돋움" pitchFamily="50" charset="-127"/>
            </a:endParaRPr>
          </a:p>
          <a:p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22533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BA91253-E075-4BB3-AC0F-C15F655F6691}" type="slidenum">
              <a:rPr lang="en-US" altLang="ko-KR" smtClean="0"/>
              <a:pPr/>
              <a:t>31</a:t>
            </a:fld>
            <a:endParaRPr lang="en-US" altLang="ko-KR" smtClean="0"/>
          </a:p>
        </p:txBody>
      </p:sp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1371600" y="1752600"/>
            <a:ext cx="6219825" cy="3562350"/>
            <a:chOff x="1371600" y="1752600"/>
            <a:chExt cx="6219825" cy="3562350"/>
          </a:xfrm>
        </p:grpSpPr>
        <p:pic>
          <p:nvPicPr>
            <p:cNvPr id="2253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1600" y="1752600"/>
              <a:ext cx="6219825" cy="35623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2537" name="직사각형 7"/>
            <p:cNvSpPr>
              <a:spLocks noChangeArrowheads="1"/>
            </p:cNvSpPr>
            <p:nvPr/>
          </p:nvSpPr>
          <p:spPr bwMode="auto">
            <a:xfrm>
              <a:off x="3276600" y="2209800"/>
              <a:ext cx="2362200" cy="457200"/>
            </a:xfrm>
            <a:prstGeom prst="rect">
              <a:avLst/>
            </a:prstGeom>
            <a:solidFill>
              <a:srgbClr val="00B0F0"/>
            </a:solidFill>
            <a:ln w="12700" algn="ctr">
              <a:noFill/>
              <a:round/>
              <a:headEnd/>
              <a:tailEnd/>
            </a:ln>
          </p:spPr>
          <p:txBody>
            <a:bodyPr wrap="none" lIns="0" rIns="0"/>
            <a:lstStyle/>
            <a:p>
              <a:r>
                <a:rPr lang="en-US" altLang="ko-KR"/>
                <a:t>~/build_dir/linux-ar71xx/</a:t>
              </a:r>
              <a:br>
                <a:rPr lang="en-US" altLang="ko-KR"/>
              </a:br>
              <a:r>
                <a:rPr lang="en-US" altLang="ko-KR"/>
                <a:t>	linux-2.6.32.27/</a:t>
              </a:r>
              <a:endParaRPr lang="ko-KR" altLang="en-US"/>
            </a:p>
          </p:txBody>
        </p:sp>
        <p:sp>
          <p:nvSpPr>
            <p:cNvPr id="22538" name="모서리가 둥근 직사각형 9"/>
            <p:cNvSpPr>
              <a:spLocks noChangeArrowheads="1"/>
            </p:cNvSpPr>
            <p:nvPr/>
          </p:nvSpPr>
          <p:spPr bwMode="auto">
            <a:xfrm>
              <a:off x="1524000" y="4343401"/>
              <a:ext cx="533400" cy="22859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noFill/>
              <a:round/>
              <a:headEnd/>
              <a:tailEnd/>
            </a:ln>
          </p:spPr>
          <p:txBody>
            <a:bodyPr wrap="none"/>
            <a:lstStyle/>
            <a:p>
              <a:r>
                <a:rPr lang="en-US" altLang="ko-KR" sz="1200"/>
                <a:t>mips</a:t>
              </a:r>
              <a:endParaRPr lang="ko-KR" altLang="en-US" sz="1200"/>
            </a:p>
          </p:txBody>
        </p:sp>
        <p:sp>
          <p:nvSpPr>
            <p:cNvPr id="22539" name="모서리가 둥근 직사각형 10"/>
            <p:cNvSpPr>
              <a:spLocks noChangeArrowheads="1"/>
            </p:cNvSpPr>
            <p:nvPr/>
          </p:nvSpPr>
          <p:spPr bwMode="auto">
            <a:xfrm>
              <a:off x="1524000" y="3581400"/>
              <a:ext cx="533400" cy="2285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noFill/>
              <a:round/>
              <a:headEnd/>
              <a:tailEnd/>
            </a:ln>
          </p:spPr>
          <p:txBody>
            <a:bodyPr wrap="none"/>
            <a:lstStyle/>
            <a:p>
              <a:r>
                <a:rPr lang="en-US" altLang="ko-KR" sz="1200"/>
                <a:t>arm</a:t>
              </a:r>
              <a:endParaRPr lang="ko-KR" altLang="en-US" sz="1200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51533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87152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4. </a:t>
            </a:r>
            <a:r>
              <a:rPr lang="en-US" altLang="ko-KR" dirty="0" err="1">
                <a:ea typeface="굴림" pitchFamily="50" charset="-127"/>
              </a:rPr>
              <a:t>OpenWrt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ko-KR" altLang="en-US" dirty="0">
                <a:ea typeface="굴림" pitchFamily="50" charset="-127"/>
              </a:rPr>
              <a:t>툴 체인</a:t>
            </a:r>
            <a:r>
              <a:rPr lang="en-US" altLang="ko-KR" dirty="0">
                <a:ea typeface="굴림" pitchFamily="50" charset="-127"/>
              </a:rPr>
              <a:t>- </a:t>
            </a:r>
            <a:r>
              <a:rPr lang="ko-KR" altLang="en-US" dirty="0" smtClean="0"/>
              <a:t>컴파일 및 교차 컴파일 과정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03200" indent="-203200">
              <a:defRPr/>
            </a:pPr>
            <a:r>
              <a:rPr lang="ko-KR" altLang="en-US" sz="2400" dirty="0" smtClean="0">
                <a:ea typeface="굴림" pitchFamily="50" charset="-127"/>
              </a:rPr>
              <a:t>교차개발환경 구축</a:t>
            </a:r>
            <a:endParaRPr lang="en-US" altLang="ko-KR" sz="2400" dirty="0" smtClean="0">
              <a:ea typeface="굴림" pitchFamily="50" charset="-127"/>
            </a:endParaRPr>
          </a:p>
          <a:p>
            <a:pPr marL="603250" lvl="1" indent="-203200">
              <a:defRPr/>
            </a:pPr>
            <a:r>
              <a:rPr lang="ko-KR" altLang="en-US" sz="2000" dirty="0" smtClean="0">
                <a:ea typeface="굴림" pitchFamily="50" charset="-127"/>
              </a:rPr>
              <a:t>공유기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ko-KR" altLang="en-US" sz="2000" dirty="0" err="1" smtClean="0">
                <a:ea typeface="굴림" pitchFamily="50" charset="-127"/>
              </a:rPr>
              <a:t>타겟</a:t>
            </a:r>
            <a:r>
              <a:rPr lang="ko-KR" altLang="en-US" sz="2000" dirty="0" smtClean="0">
                <a:ea typeface="굴림" pitchFamily="50" charset="-127"/>
              </a:rPr>
              <a:t> 시스템</a:t>
            </a:r>
            <a:r>
              <a:rPr lang="en-US" altLang="ko-KR" sz="2000" dirty="0" smtClean="0">
                <a:ea typeface="굴림" pitchFamily="50" charset="-127"/>
              </a:rPr>
              <a:t>)</a:t>
            </a:r>
            <a:r>
              <a:rPr lang="ko-KR" altLang="en-US" sz="2000" dirty="0" smtClean="0">
                <a:ea typeface="굴림" pitchFamily="50" charset="-127"/>
              </a:rPr>
              <a:t>의 하드웨어 제약으로  소프트웨어 개발 환경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ko-KR" altLang="en-US" sz="2000" dirty="0" smtClean="0">
                <a:ea typeface="굴림" pitchFamily="50" charset="-127"/>
              </a:rPr>
              <a:t>컴파일러</a:t>
            </a:r>
            <a:r>
              <a:rPr lang="en-US" altLang="ko-KR" sz="2000" dirty="0" smtClean="0">
                <a:ea typeface="굴림" pitchFamily="50" charset="-127"/>
              </a:rPr>
              <a:t>, </a:t>
            </a:r>
            <a:r>
              <a:rPr lang="ko-KR" altLang="en-US" sz="2000" dirty="0" err="1" smtClean="0">
                <a:ea typeface="굴림" pitchFamily="50" charset="-127"/>
              </a:rPr>
              <a:t>디버거</a:t>
            </a:r>
            <a:r>
              <a:rPr lang="en-US" altLang="ko-KR" sz="2000" dirty="0" smtClean="0">
                <a:ea typeface="굴림" pitchFamily="50" charset="-127"/>
              </a:rPr>
              <a:t>, </a:t>
            </a:r>
            <a:r>
              <a:rPr lang="ko-KR" altLang="en-US" sz="2000" dirty="0" err="1" smtClean="0">
                <a:ea typeface="굴림" pitchFamily="50" charset="-127"/>
              </a:rPr>
              <a:t>에디터등</a:t>
            </a:r>
            <a:r>
              <a:rPr lang="en-US" altLang="ko-KR" sz="2000" dirty="0" smtClean="0">
                <a:ea typeface="굴림" pitchFamily="50" charset="-127"/>
              </a:rPr>
              <a:t>)</a:t>
            </a:r>
            <a:r>
              <a:rPr lang="ko-KR" altLang="en-US" sz="2000" dirty="0" smtClean="0">
                <a:ea typeface="굴림" pitchFamily="50" charset="-127"/>
              </a:rPr>
              <a:t>을 공유기에 구축하기 힘들다</a:t>
            </a:r>
            <a:r>
              <a:rPr lang="en-US" altLang="ko-KR" sz="2000" dirty="0" smtClean="0">
                <a:ea typeface="굴림" pitchFamily="50" charset="-127"/>
              </a:rPr>
              <a:t>. PC(</a:t>
            </a:r>
            <a:r>
              <a:rPr lang="ko-KR" altLang="en-US" sz="2000" dirty="0" smtClean="0">
                <a:ea typeface="굴림" pitchFamily="50" charset="-127"/>
              </a:rPr>
              <a:t>호스트 시스템</a:t>
            </a:r>
            <a:r>
              <a:rPr lang="en-US" altLang="ko-KR" sz="2000" dirty="0" smtClean="0">
                <a:ea typeface="굴림" pitchFamily="50" charset="-127"/>
              </a:rPr>
              <a:t>)</a:t>
            </a:r>
            <a:r>
              <a:rPr lang="ko-KR" altLang="en-US" sz="2000" dirty="0" smtClean="0">
                <a:ea typeface="굴림" pitchFamily="50" charset="-127"/>
              </a:rPr>
              <a:t>에 공유기를 위한 소프트웨어 개발 환경을 구축한다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</a:p>
          <a:p>
            <a:pPr marL="203200" indent="-203200">
              <a:defRPr/>
            </a:pPr>
            <a:r>
              <a:rPr lang="ko-KR" altLang="en-US" sz="2400" dirty="0" smtClean="0">
                <a:ea typeface="굴림" pitchFamily="50" charset="-127"/>
              </a:rPr>
              <a:t>교차 컴파일러</a:t>
            </a:r>
            <a:r>
              <a:rPr lang="en-US" altLang="ko-KR" sz="2400" dirty="0" smtClean="0">
                <a:ea typeface="굴림" pitchFamily="50" charset="-127"/>
              </a:rPr>
              <a:t>(Cross Compiler)</a:t>
            </a:r>
            <a:endParaRPr lang="ko-KR" altLang="en-US" sz="2400" dirty="0" smtClean="0">
              <a:ea typeface="굴림" pitchFamily="50" charset="-127"/>
            </a:endParaRPr>
          </a:p>
          <a:p>
            <a:pPr marL="685800" lvl="1" indent="-190500">
              <a:defRPr/>
            </a:pPr>
            <a:r>
              <a:rPr lang="en-US" altLang="ko-KR" sz="2000" dirty="0" smtClean="0">
                <a:latin typeface="Arial" charset="0"/>
                <a:ea typeface="굴림" pitchFamily="50" charset="-127"/>
              </a:rPr>
              <a:t> </a:t>
            </a:r>
            <a:r>
              <a:rPr lang="ko-KR" altLang="en-US" sz="2000" dirty="0" err="1" smtClean="0">
                <a:latin typeface="Arial" charset="0"/>
                <a:ea typeface="굴림" pitchFamily="50" charset="-127"/>
              </a:rPr>
              <a:t>공유기에서</a:t>
            </a:r>
            <a:r>
              <a:rPr lang="ko-KR" altLang="en-US" sz="2000" dirty="0" smtClean="0">
                <a:latin typeface="Arial" charset="0"/>
                <a:ea typeface="굴림" pitchFamily="50" charset="-127"/>
              </a:rPr>
              <a:t> 동작하는 프로그램 개발을 위해서는 </a:t>
            </a:r>
            <a:r>
              <a:rPr lang="en-US" altLang="ko-KR" sz="2000" dirty="0" smtClean="0">
                <a:latin typeface="Arial" charset="0"/>
                <a:ea typeface="굴림" pitchFamily="50" charset="-127"/>
              </a:rPr>
              <a:t>PC</a:t>
            </a:r>
            <a:r>
              <a:rPr lang="ko-KR" altLang="en-US" sz="2000" dirty="0" smtClean="0">
                <a:latin typeface="Arial" charset="0"/>
                <a:ea typeface="굴림" pitchFamily="50" charset="-127"/>
              </a:rPr>
              <a:t>에서 </a:t>
            </a:r>
            <a:r>
              <a:rPr lang="en-US" altLang="ko-KR" sz="2000" dirty="0" smtClean="0">
                <a:latin typeface="Arial" charset="0"/>
                <a:ea typeface="굴림" pitchFamily="50" charset="-127"/>
              </a:rPr>
              <a:t>Cross Complier</a:t>
            </a:r>
            <a:r>
              <a:rPr lang="ko-KR" altLang="en-US" sz="2000" dirty="0" smtClean="0">
                <a:latin typeface="Arial" charset="0"/>
                <a:ea typeface="굴림" pitchFamily="50" charset="-127"/>
              </a:rPr>
              <a:t>를 사용함 </a:t>
            </a:r>
            <a:r>
              <a:rPr lang="en-US" altLang="ko-KR" sz="2000" dirty="0" smtClean="0">
                <a:latin typeface="Arial" charset="0"/>
                <a:ea typeface="굴림" pitchFamily="50" charset="-127"/>
              </a:rPr>
              <a:t>(PC</a:t>
            </a:r>
            <a:r>
              <a:rPr lang="ko-KR" altLang="en-US" sz="2000" dirty="0" smtClean="0">
                <a:latin typeface="Arial" charset="0"/>
                <a:ea typeface="굴림" pitchFamily="50" charset="-127"/>
              </a:rPr>
              <a:t>의 </a:t>
            </a:r>
            <a:r>
              <a:rPr lang="en-US" altLang="ko-KR" sz="2000" dirty="0" smtClean="0">
                <a:latin typeface="Arial" charset="0"/>
                <a:ea typeface="굴림" pitchFamily="50" charset="-127"/>
              </a:rPr>
              <a:t>CPU </a:t>
            </a:r>
            <a:r>
              <a:rPr lang="ko-KR" altLang="en-US" sz="2000" dirty="0" smtClean="0">
                <a:latin typeface="Arial" charset="0"/>
                <a:ea typeface="굴림" pitchFamily="50" charset="-127"/>
              </a:rPr>
              <a:t>타입과 공유기의 </a:t>
            </a:r>
            <a:r>
              <a:rPr lang="en-US" altLang="ko-KR" sz="2000" dirty="0" smtClean="0">
                <a:latin typeface="Arial" charset="0"/>
                <a:ea typeface="굴림" pitchFamily="50" charset="-127"/>
              </a:rPr>
              <a:t>CPU </a:t>
            </a:r>
            <a:r>
              <a:rPr lang="ko-KR" altLang="en-US" sz="2000" dirty="0" smtClean="0">
                <a:latin typeface="Arial" charset="0"/>
                <a:ea typeface="굴림" pitchFamily="50" charset="-127"/>
              </a:rPr>
              <a:t>타입이 </a:t>
            </a:r>
            <a:r>
              <a:rPr lang="ko-KR" altLang="en-US" sz="20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다름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굴림" pitchFamily="50" charset="-127"/>
              </a:rPr>
              <a:t>)</a:t>
            </a:r>
            <a:endParaRPr lang="en-US" altLang="ko-KR" sz="2000" dirty="0" smtClean="0">
              <a:latin typeface="Arial" charset="0"/>
              <a:ea typeface="굴림" pitchFamily="50" charset="-127"/>
            </a:endParaRPr>
          </a:p>
          <a:p>
            <a:pPr marL="203200" indent="-203200">
              <a:defRPr/>
            </a:pPr>
            <a:r>
              <a:rPr lang="ko-KR" altLang="en-US" sz="2400" dirty="0" smtClean="0">
                <a:ea typeface="굴림" pitchFamily="50" charset="-127"/>
              </a:rPr>
              <a:t>교차 컴파일 과정</a:t>
            </a:r>
          </a:p>
          <a:p>
            <a:pPr marL="685800" lvl="1" indent="-190500">
              <a:defRPr/>
            </a:pPr>
            <a:r>
              <a:rPr lang="en-US" altLang="ko-KR" sz="2000" dirty="0" smtClean="0">
                <a:latin typeface="Arial" charset="0"/>
                <a:ea typeface="굴림" pitchFamily="50" charset="-127"/>
              </a:rPr>
              <a:t> </a:t>
            </a:r>
            <a:r>
              <a:rPr lang="ko-KR" altLang="en-US" sz="2000" dirty="0" smtClean="0">
                <a:latin typeface="Arial" charset="0"/>
                <a:ea typeface="굴림" pitchFamily="50" charset="-127"/>
              </a:rPr>
              <a:t>임의의 특정 </a:t>
            </a:r>
            <a:r>
              <a:rPr lang="ko-KR" altLang="en-US" sz="2000" dirty="0" err="1" smtClean="0">
                <a:latin typeface="Arial" charset="0"/>
                <a:ea typeface="굴림" pitchFamily="50" charset="-127"/>
              </a:rPr>
              <a:t>디렉토리에</a:t>
            </a:r>
            <a:r>
              <a:rPr lang="ko-KR" altLang="en-US" sz="2000" dirty="0" smtClean="0">
                <a:latin typeface="Arial" charset="0"/>
                <a:ea typeface="굴림" pitchFamily="50" charset="-127"/>
              </a:rPr>
              <a:t> 소스 코드를 작성하고 </a:t>
            </a:r>
            <a:r>
              <a:rPr lang="en-US" altLang="ko-KR" sz="2000" dirty="0" err="1" smtClean="0">
                <a:latin typeface="Arial" charset="0"/>
                <a:ea typeface="굴림" pitchFamily="50" charset="-127"/>
              </a:rPr>
              <a:t>Makefile</a:t>
            </a:r>
            <a:r>
              <a:rPr lang="ko-KR" altLang="en-US" sz="2000" dirty="0" smtClean="0">
                <a:latin typeface="Arial" charset="0"/>
                <a:ea typeface="굴림" pitchFamily="50" charset="-127"/>
              </a:rPr>
              <a:t>에 </a:t>
            </a:r>
            <a:r>
              <a:rPr lang="en-US" altLang="ko-KR" sz="2000" dirty="0" smtClean="0">
                <a:latin typeface="Arial" charset="0"/>
                <a:ea typeface="굴림" pitchFamily="50" charset="-127"/>
              </a:rPr>
              <a:t>Cross Compiler</a:t>
            </a:r>
            <a:r>
              <a:rPr lang="ko-KR" altLang="en-US" sz="2000" dirty="0" smtClean="0">
                <a:latin typeface="Arial" charset="0"/>
                <a:ea typeface="굴림" pitchFamily="50" charset="-127"/>
              </a:rPr>
              <a:t>의 경로를 지정한 상태에서 </a:t>
            </a:r>
            <a:r>
              <a:rPr lang="en-US" altLang="ko-KR" sz="2000" dirty="0" smtClean="0">
                <a:latin typeface="Arial" charset="0"/>
                <a:ea typeface="굴림" pitchFamily="50" charset="-127"/>
              </a:rPr>
              <a:t>make</a:t>
            </a:r>
            <a:r>
              <a:rPr lang="ko-KR" altLang="en-US" sz="2000" dirty="0" smtClean="0">
                <a:latin typeface="Arial" charset="0"/>
                <a:ea typeface="굴림" pitchFamily="50" charset="-127"/>
              </a:rPr>
              <a:t> 실행</a:t>
            </a:r>
            <a:r>
              <a:rPr lang="en-US" altLang="ko-KR" sz="2000" dirty="0" smtClean="0">
                <a:latin typeface="Arial" charset="0"/>
                <a:ea typeface="굴림" pitchFamily="50" charset="-127"/>
              </a:rPr>
              <a:t>.</a:t>
            </a:r>
            <a:endParaRPr lang="en-US" altLang="ko-KR" sz="2000" dirty="0" smtClean="0"/>
          </a:p>
          <a:p>
            <a:pPr eaLnBrk="1" hangingPunct="1"/>
            <a:endParaRPr lang="en-US" altLang="ko-KR" sz="2400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0DA805-FAB3-4412-B045-7C57B4CAAC8D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38169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87152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4. </a:t>
            </a:r>
            <a:r>
              <a:rPr lang="en-US" altLang="ko-KR" dirty="0" err="1">
                <a:ea typeface="굴림" pitchFamily="50" charset="-127"/>
              </a:rPr>
              <a:t>OpenWrt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ko-KR" altLang="en-US" dirty="0">
                <a:ea typeface="굴림" pitchFamily="50" charset="-127"/>
              </a:rPr>
              <a:t>툴 체인</a:t>
            </a:r>
            <a:r>
              <a:rPr lang="en-US" altLang="ko-KR" dirty="0">
                <a:ea typeface="굴림" pitchFamily="50" charset="-127"/>
              </a:rPr>
              <a:t>- </a:t>
            </a:r>
            <a:r>
              <a:rPr lang="ko-KR" altLang="en-US" dirty="0" smtClean="0"/>
              <a:t>공유기 환경에서의 교차개발환경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4" y="1428736"/>
            <a:ext cx="7643812" cy="477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2678906" y="4117016"/>
            <a:ext cx="12144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 b="1"/>
              <a:t>Ethernet cable</a:t>
            </a:r>
            <a:endParaRPr lang="ko-KR" altLang="en-US" sz="1200" b="1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107531" y="5357494"/>
            <a:ext cx="1428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 b="1"/>
              <a:t>Serial interface</a:t>
            </a:r>
          </a:p>
          <a:p>
            <a:r>
              <a:rPr lang="en-US" altLang="ko-KR" sz="1200" b="1"/>
              <a:t>For console</a:t>
            </a:r>
            <a:endParaRPr lang="ko-KR" altLang="en-US" sz="1200" b="1"/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4250531" y="4723637"/>
            <a:ext cx="571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 b="1" dirty="0"/>
              <a:t>LAN</a:t>
            </a:r>
            <a:endParaRPr lang="ko-KR" altLang="en-US" sz="1200" b="1" dirty="0"/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4179094" y="3580629"/>
            <a:ext cx="571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 b="1"/>
              <a:t>WAN</a:t>
            </a:r>
            <a:endParaRPr lang="ko-KR" altLang="en-US" sz="1200" b="1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799431" y="4710639"/>
            <a:ext cx="879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/>
              <a:t>PC</a:t>
            </a:r>
            <a:endParaRPr lang="ko-KR" altLang="en-US" sz="2000" b="1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333206" y="5571064"/>
            <a:ext cx="14398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2000" b="1"/>
              <a:t>공유기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0DA805-FAB3-4412-B045-7C57B4CAAC8D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91737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CF78879-6AC8-451E-BBF8-62AF8393D4E2}" type="slidenum">
              <a:rPr lang="en-US" altLang="ko-KR" smtClean="0">
                <a:ea typeface="굴림" charset="-127"/>
              </a:rPr>
              <a:pPr/>
              <a:t>34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6405"/>
            <a:ext cx="1802160" cy="646331"/>
          </a:xfr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굴림" charset="-127"/>
              </a:rPr>
              <a:t>목차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3798168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0.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wiki</a:t>
            </a:r>
          </a:p>
          <a:p>
            <a:r>
              <a:rPr lang="en-US" altLang="ko-KR" dirty="0" smtClean="0">
                <a:ea typeface="굴림" charset="-127"/>
              </a:rPr>
              <a:t>1.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소개</a:t>
            </a:r>
          </a:p>
          <a:p>
            <a:r>
              <a:rPr lang="en-US" altLang="ko-KR" dirty="0" smtClean="0">
                <a:ea typeface="굴림" charset="-127"/>
              </a:rPr>
              <a:t>2.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웹사이트</a:t>
            </a:r>
          </a:p>
          <a:p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접속</a:t>
            </a:r>
          </a:p>
          <a:p>
            <a:r>
              <a:rPr lang="en-US" altLang="ko-KR" dirty="0" smtClean="0">
                <a:ea typeface="굴림" charset="-127"/>
              </a:rPr>
              <a:t>4. </a:t>
            </a:r>
            <a:r>
              <a:rPr lang="en-US" altLang="ko-KR" dirty="0" err="1" smtClean="0">
                <a:ea typeface="굴림" pitchFamily="50" charset="-127"/>
              </a:rPr>
              <a:t>OpenWrt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툴 체인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5. </a:t>
            </a:r>
            <a:r>
              <a:rPr lang="ko-KR" altLang="en-US" dirty="0" smtClean="0">
                <a:solidFill>
                  <a:schemeClr val="accent1"/>
                </a:solidFill>
                <a:ea typeface="굴림" charset="-127"/>
              </a:rPr>
              <a:t>한양대 </a:t>
            </a:r>
            <a:r>
              <a:rPr lang="en-US" altLang="ko-KR" dirty="0" err="1" smtClean="0">
                <a:solidFill>
                  <a:schemeClr val="accent1"/>
                </a:solidFill>
                <a:ea typeface="굴림" charset="-127"/>
              </a:rPr>
              <a:t>OpenWrt</a:t>
            </a:r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 Project</a:t>
            </a:r>
          </a:p>
          <a:p>
            <a:r>
              <a:rPr lang="en-US" altLang="ko-KR" dirty="0" smtClean="0">
                <a:ea typeface="굴림" charset="-127"/>
              </a:rPr>
              <a:t>Appendix</a:t>
            </a:r>
          </a:p>
          <a:p>
            <a:pPr lvl="1"/>
            <a:r>
              <a:rPr lang="en-US" altLang="ko-KR" dirty="0" smtClean="0">
                <a:ea typeface="굴림" charset="-127"/>
              </a:rPr>
              <a:t>1.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설정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2. </a:t>
            </a:r>
            <a:r>
              <a:rPr lang="en-US" altLang="ko-KR" dirty="0" err="1" smtClean="0">
                <a:ea typeface="굴림" charset="-127"/>
              </a:rPr>
              <a:t>opkg</a:t>
            </a:r>
            <a:r>
              <a:rPr lang="ko-KR" altLang="en-US" dirty="0" smtClean="0">
                <a:ea typeface="굴림" charset="-127"/>
              </a:rPr>
              <a:t>를 이용한 프로그램 설치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개발 환경 구축 및 </a:t>
            </a:r>
            <a:r>
              <a:rPr lang="en-US" altLang="ko-KR" dirty="0" smtClean="0">
                <a:ea typeface="굴림" charset="-127"/>
              </a:rPr>
              <a:t>Kernel Module Programming</a:t>
            </a:r>
            <a:endParaRPr lang="ko-KR" altLang="en-US" dirty="0" smtClean="0">
              <a:ea typeface="굴림" charset="-127"/>
            </a:endParaRPr>
          </a:p>
          <a:p>
            <a:endParaRPr lang="ko-KR" altLang="en-US" dirty="0" smtClean="0">
              <a:ea typeface="굴림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41516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한양대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err="1" smtClean="0"/>
              <a:t>OpenWrt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Projects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BA1C7B-5C5C-465C-BFC8-A30F82B775D2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solidFill>
                  <a:srgbClr val="000000"/>
                </a:solidFill>
              </a:rPr>
              <a:t>TIPW</a:t>
            </a: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95445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31168"/>
            <a:ext cx="87630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err="1" smtClean="0"/>
              <a:t>OpenVSw</a:t>
            </a:r>
            <a:r>
              <a:rPr lang="en-US" altLang="ko-KR" dirty="0" smtClean="0"/>
              <a:t> Software Architecture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46083" name="그룹 3"/>
          <p:cNvGrpSpPr>
            <a:grpSpLocks/>
          </p:cNvGrpSpPr>
          <p:nvPr/>
        </p:nvGrpSpPr>
        <p:grpSpPr bwMode="auto">
          <a:xfrm>
            <a:off x="1143000" y="1341438"/>
            <a:ext cx="6813550" cy="5327650"/>
            <a:chOff x="1580404" y="764704"/>
            <a:chExt cx="6015932" cy="5328592"/>
          </a:xfrm>
        </p:grpSpPr>
        <p:sp>
          <p:nvSpPr>
            <p:cNvPr id="5" name="직사각형 8"/>
            <p:cNvSpPr>
              <a:spLocks noChangeArrowheads="1"/>
            </p:cNvSpPr>
            <p:nvPr/>
          </p:nvSpPr>
          <p:spPr bwMode="auto">
            <a:xfrm>
              <a:off x="1619651" y="1485556"/>
              <a:ext cx="5905201" cy="37439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99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>
                <a:ea typeface="굴림" pitchFamily="50" charset="-127"/>
              </a:endParaRPr>
            </a:p>
          </p:txBody>
        </p:sp>
        <p:sp>
          <p:nvSpPr>
            <p:cNvPr id="46087" name="TextBox 144"/>
            <p:cNvSpPr txBox="1">
              <a:spLocks noChangeArrowheads="1"/>
            </p:cNvSpPr>
            <p:nvPr/>
          </p:nvSpPr>
          <p:spPr bwMode="auto">
            <a:xfrm>
              <a:off x="2276872" y="5847233"/>
              <a:ext cx="11430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000"/>
                <a:t>Ingress frame</a:t>
              </a:r>
              <a:endParaRPr lang="ko-KR" altLang="en-US" sz="1000"/>
            </a:p>
          </p:txBody>
        </p:sp>
        <p:sp>
          <p:nvSpPr>
            <p:cNvPr id="46088" name="TextBox 144"/>
            <p:cNvSpPr txBox="1">
              <a:spLocks noChangeArrowheads="1"/>
            </p:cNvSpPr>
            <p:nvPr/>
          </p:nvSpPr>
          <p:spPr bwMode="auto">
            <a:xfrm>
              <a:off x="5661248" y="5846400"/>
              <a:ext cx="11430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000"/>
                <a:t>Egress frame</a:t>
              </a:r>
              <a:endParaRPr lang="ko-KR" altLang="en-US" sz="1000"/>
            </a:p>
          </p:txBody>
        </p:sp>
        <p:sp>
          <p:nvSpPr>
            <p:cNvPr id="8" name="대각선 방향의 모서리가 둥근 사각형 7"/>
            <p:cNvSpPr/>
            <p:nvPr/>
          </p:nvSpPr>
          <p:spPr bwMode="auto">
            <a:xfrm>
              <a:off x="5796602" y="5507404"/>
              <a:ext cx="1079280" cy="284213"/>
            </a:xfrm>
            <a:prstGeom prst="round2DiagRect">
              <a:avLst/>
            </a:prstGeom>
            <a:solidFill>
              <a:srgbClr val="FFFFFF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kumimoji="0" lang="en-US" altLang="ko-KR" sz="1050" dirty="0">
                  <a:ea typeface="굴림" pitchFamily="50" charset="-127"/>
                </a:rPr>
                <a:t>Packet-out</a:t>
              </a:r>
              <a:endParaRPr kumimoji="0" lang="ko-KR" altLang="en-US" dirty="0">
                <a:ea typeface="굴림" pitchFamily="50" charset="-127"/>
              </a:endParaRPr>
            </a:p>
          </p:txBody>
        </p:sp>
        <p:cxnSp>
          <p:nvCxnSpPr>
            <p:cNvPr id="9" name="꺾인 연결선 8"/>
            <p:cNvCxnSpPr/>
            <p:nvPr/>
          </p:nvCxnSpPr>
          <p:spPr>
            <a:xfrm rot="16200000" flipH="1">
              <a:off x="5922027" y="5247088"/>
              <a:ext cx="287388" cy="252299"/>
            </a:xfrm>
            <a:prstGeom prst="bentConnector3">
              <a:avLst>
                <a:gd name="adj1" fmla="val 5125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3132044" y="764704"/>
              <a:ext cx="2159960" cy="50332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 err="1">
                  <a:solidFill>
                    <a:schemeClr val="tx1"/>
                  </a:solidFill>
                </a:rPr>
                <a:t>ovs-vsctl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, </a:t>
              </a:r>
              <a:r>
                <a:rPr lang="en-US" altLang="ko-KR" sz="1200" b="1" dirty="0" err="1">
                  <a:solidFill>
                    <a:schemeClr val="tx1"/>
                  </a:solidFill>
                </a:rPr>
                <a:t>ovs-dpctl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…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대각선 방향의 모서리가 둥근 사각형 10"/>
            <p:cNvSpPr/>
            <p:nvPr/>
          </p:nvSpPr>
          <p:spPr bwMode="auto">
            <a:xfrm>
              <a:off x="2340105" y="5513756"/>
              <a:ext cx="1152166" cy="284213"/>
            </a:xfrm>
            <a:prstGeom prst="round2DiagRect">
              <a:avLst/>
            </a:prstGeom>
            <a:solidFill>
              <a:srgbClr val="FFFFFF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en-US" altLang="ko-KR" sz="1050" dirty="0">
                  <a:ea typeface="굴림" pitchFamily="50" charset="-127"/>
                </a:rPr>
                <a:t>Packet-in</a:t>
              </a:r>
              <a:endParaRPr kumimoji="0" lang="ko-KR" altLang="en-US" dirty="0">
                <a:ea typeface="굴림" pitchFamily="50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2843302" y="5229543"/>
              <a:ext cx="0" cy="287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94" name="직사각형 34"/>
            <p:cNvSpPr>
              <a:spLocks noChangeArrowheads="1"/>
            </p:cNvSpPr>
            <p:nvPr/>
          </p:nvSpPr>
          <p:spPr bwMode="auto">
            <a:xfrm>
              <a:off x="7022140" y="1439198"/>
              <a:ext cx="5741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100"/>
                <a:t>kernel</a:t>
              </a:r>
              <a:endParaRPr lang="ko-KR" altLang="en-US" sz="1100"/>
            </a:p>
          </p:txBody>
        </p:sp>
        <p:sp>
          <p:nvSpPr>
            <p:cNvPr id="46095" name="직사각형 13"/>
            <p:cNvSpPr>
              <a:spLocks noChangeArrowheads="1"/>
            </p:cNvSpPr>
            <p:nvPr/>
          </p:nvSpPr>
          <p:spPr bwMode="auto">
            <a:xfrm>
              <a:off x="3011244" y="1412776"/>
              <a:ext cx="5338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000"/>
                <a:t>upcall()</a:t>
              </a:r>
              <a:endParaRPr lang="ko-KR" altLang="en-US" sz="1000"/>
            </a:p>
          </p:txBody>
        </p:sp>
        <p:sp>
          <p:nvSpPr>
            <p:cNvPr id="46096" name="직사각형 14"/>
            <p:cNvSpPr>
              <a:spLocks noChangeArrowheads="1"/>
            </p:cNvSpPr>
            <p:nvPr/>
          </p:nvSpPr>
          <p:spPr bwMode="auto">
            <a:xfrm>
              <a:off x="4349626" y="1419126"/>
              <a:ext cx="50700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000"/>
                <a:t>netlink</a:t>
              </a:r>
              <a:endParaRPr lang="ko-KR" altLang="en-US" sz="1000"/>
            </a:p>
          </p:txBody>
        </p:sp>
        <p:sp>
          <p:nvSpPr>
            <p:cNvPr id="46097" name="직사각형 8"/>
            <p:cNvSpPr>
              <a:spLocks noChangeArrowheads="1"/>
            </p:cNvSpPr>
            <p:nvPr/>
          </p:nvSpPr>
          <p:spPr bwMode="auto">
            <a:xfrm>
              <a:off x="1835696" y="1628800"/>
              <a:ext cx="4248472" cy="3168352"/>
            </a:xfrm>
            <a:prstGeom prst="rect">
              <a:avLst/>
            </a:prstGeom>
            <a:solidFill>
              <a:schemeClr val="bg1"/>
            </a:solidFill>
            <a:ln w="12699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endParaRPr kumimoji="0" lang="ko-KR" altLang="en-US"/>
            </a:p>
          </p:txBody>
        </p:sp>
        <p:sp>
          <p:nvSpPr>
            <p:cNvPr id="46098" name="직사각형 33"/>
            <p:cNvSpPr>
              <a:spLocks noChangeArrowheads="1"/>
            </p:cNvSpPr>
            <p:nvPr/>
          </p:nvSpPr>
          <p:spPr bwMode="auto">
            <a:xfrm>
              <a:off x="2627784" y="2420888"/>
              <a:ext cx="2736304" cy="1008112"/>
            </a:xfrm>
            <a:prstGeom prst="rect">
              <a:avLst/>
            </a:prstGeom>
            <a:noFill/>
            <a:ln w="12699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1400"/>
                <a:t>OpenVSwitch 1.10</a:t>
              </a:r>
              <a:endParaRPr kumimoji="0" lang="ko-KR" altLang="en-US"/>
            </a:p>
          </p:txBody>
        </p:sp>
        <p:sp>
          <p:nvSpPr>
            <p:cNvPr id="46099" name="직사각형 8"/>
            <p:cNvSpPr>
              <a:spLocks noChangeArrowheads="1"/>
            </p:cNvSpPr>
            <p:nvPr/>
          </p:nvSpPr>
          <p:spPr bwMode="auto">
            <a:xfrm>
              <a:off x="2555776" y="2348881"/>
              <a:ext cx="2880320" cy="1152128"/>
            </a:xfrm>
            <a:prstGeom prst="rect">
              <a:avLst/>
            </a:prstGeom>
            <a:noFill/>
            <a:ln w="12699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latinLnBrk="0" hangingPunct="0"/>
              <a:endParaRPr kumimoji="0" lang="ko-KR" altLang="en-US"/>
            </a:p>
          </p:txBody>
        </p:sp>
        <p:sp>
          <p:nvSpPr>
            <p:cNvPr id="46100" name="직사각형 18"/>
            <p:cNvSpPr>
              <a:spLocks noChangeArrowheads="1"/>
            </p:cNvSpPr>
            <p:nvPr/>
          </p:nvSpPr>
          <p:spPr bwMode="auto">
            <a:xfrm>
              <a:off x="2267744" y="3933056"/>
              <a:ext cx="864096" cy="360040"/>
            </a:xfrm>
            <a:prstGeom prst="rect">
              <a:avLst/>
            </a:prstGeom>
            <a:noFill/>
            <a:ln w="12699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1100"/>
                <a:t>br_input.c</a:t>
              </a:r>
              <a:endParaRPr kumimoji="0" lang="ko-KR" altLang="en-US" sz="1100"/>
            </a:p>
          </p:txBody>
        </p:sp>
        <p:sp>
          <p:nvSpPr>
            <p:cNvPr id="46101" name="직사각형 19"/>
            <p:cNvSpPr>
              <a:spLocks noChangeArrowheads="1"/>
            </p:cNvSpPr>
            <p:nvPr/>
          </p:nvSpPr>
          <p:spPr bwMode="auto">
            <a:xfrm>
              <a:off x="4788024" y="3933056"/>
              <a:ext cx="864096" cy="360040"/>
            </a:xfrm>
            <a:prstGeom prst="rect">
              <a:avLst/>
            </a:prstGeom>
            <a:noFill/>
            <a:ln w="12699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1100"/>
                <a:t>br_forward.c</a:t>
              </a:r>
              <a:endParaRPr kumimoji="0" lang="ko-KR" altLang="en-US" sz="1100"/>
            </a:p>
          </p:txBody>
        </p:sp>
        <p:cxnSp>
          <p:nvCxnSpPr>
            <p:cNvPr id="21" name="꺾인 연결선 20"/>
            <p:cNvCxnSpPr>
              <a:stCxn id="46100" idx="0"/>
              <a:endCxn id="46099" idx="2"/>
            </p:cNvCxnSpPr>
            <p:nvPr/>
          </p:nvCxnSpPr>
          <p:spPr>
            <a:xfrm rot="5400000" flipH="1" flipV="1">
              <a:off x="3131962" y="3068820"/>
              <a:ext cx="431876" cy="12951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46100" idx="3"/>
              <a:endCxn id="46101" idx="1"/>
            </p:cNvCxnSpPr>
            <p:nvPr/>
          </p:nvCxnSpPr>
          <p:spPr>
            <a:xfrm>
              <a:off x="3132044" y="4113333"/>
              <a:ext cx="165536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492271" y="3895808"/>
              <a:ext cx="925097" cy="2540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>
                  <a:ea typeface="굴림" pitchFamily="50" charset="-127"/>
                </a:rPr>
                <a:t>br_forward()</a:t>
              </a:r>
              <a:endParaRPr lang="ko-KR" altLang="en-US" sz="1050">
                <a:ea typeface="굴림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47900" y="4076815"/>
              <a:ext cx="1213839" cy="2540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>
                  <a:ea typeface="굴림" pitchFamily="50" charset="-127"/>
                </a:rPr>
                <a:t>encap_pbbmac()</a:t>
              </a:r>
              <a:endParaRPr lang="ko-KR" altLang="en-US" sz="1050">
                <a:ea typeface="굴림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20526" y="4508691"/>
              <a:ext cx="1327374" cy="2540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>
                  <a:ea typeface="굴림" pitchFamily="50" charset="-127"/>
                </a:rPr>
                <a:t>br_handle_frame()</a:t>
              </a:r>
              <a:endParaRPr lang="ko-KR" altLang="en-US" sz="1050">
                <a:ea typeface="굴림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49123" y="4508691"/>
              <a:ext cx="1247479" cy="2540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>
                  <a:ea typeface="굴림" pitchFamily="50" charset="-127"/>
                </a:rPr>
                <a:t>dev_queue_xmit()</a:t>
              </a:r>
              <a:endParaRPr lang="ko-KR" altLang="en-US" sz="1050">
                <a:ea typeface="굴림" pitchFamily="50" charset="-127"/>
              </a:endParaRPr>
            </a:p>
          </p:txBody>
        </p:sp>
        <p:sp>
          <p:nvSpPr>
            <p:cNvPr id="46108" name="직사각형 26"/>
            <p:cNvSpPr>
              <a:spLocks noChangeArrowheads="1"/>
            </p:cNvSpPr>
            <p:nvPr/>
          </p:nvSpPr>
          <p:spPr bwMode="auto">
            <a:xfrm>
              <a:off x="2267744" y="5013176"/>
              <a:ext cx="864096" cy="216024"/>
            </a:xfrm>
            <a:prstGeom prst="rect">
              <a:avLst/>
            </a:prstGeom>
            <a:noFill/>
            <a:ln w="12699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1100"/>
                <a:t>driver</a:t>
              </a:r>
              <a:endParaRPr kumimoji="0" lang="ko-KR" altLang="en-US" sz="1100"/>
            </a:p>
          </p:txBody>
        </p:sp>
        <p:cxnSp>
          <p:nvCxnSpPr>
            <p:cNvPr id="28" name="직선 연결선 27"/>
            <p:cNvCxnSpPr>
              <a:stCxn id="46108" idx="0"/>
              <a:endCxn id="46100" idx="2"/>
            </p:cNvCxnSpPr>
            <p:nvPr/>
          </p:nvCxnSpPr>
          <p:spPr>
            <a:xfrm flipV="1">
              <a:off x="2700332" y="4292753"/>
              <a:ext cx="0" cy="72085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아래쪽 화살표 설명선 28"/>
            <p:cNvSpPr/>
            <p:nvPr/>
          </p:nvSpPr>
          <p:spPr>
            <a:xfrm>
              <a:off x="3276415" y="1772944"/>
              <a:ext cx="1439507" cy="576365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58113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r>
                <a:rPr lang="en-US" altLang="ko-KR" sz="1200" dirty="0">
                  <a:solidFill>
                    <a:schemeClr val="tx1"/>
                  </a:solidFill>
                </a:rPr>
                <a:t> kernel-module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111" name="직사각형 29"/>
            <p:cNvSpPr>
              <a:spLocks noChangeArrowheads="1"/>
            </p:cNvSpPr>
            <p:nvPr/>
          </p:nvSpPr>
          <p:spPr bwMode="auto">
            <a:xfrm>
              <a:off x="5652120" y="5013176"/>
              <a:ext cx="864096" cy="216024"/>
            </a:xfrm>
            <a:prstGeom prst="rect">
              <a:avLst/>
            </a:prstGeom>
            <a:noFill/>
            <a:ln w="12699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1100"/>
                <a:t>driver</a:t>
              </a:r>
              <a:endParaRPr kumimoji="0" lang="ko-KR" altLang="en-US" sz="1100"/>
            </a:p>
          </p:txBody>
        </p:sp>
        <p:cxnSp>
          <p:nvCxnSpPr>
            <p:cNvPr id="31" name="Shape 130"/>
            <p:cNvCxnSpPr>
              <a:stCxn id="46111" idx="0"/>
              <a:endCxn id="46101" idx="2"/>
            </p:cNvCxnSpPr>
            <p:nvPr/>
          </p:nvCxnSpPr>
          <p:spPr>
            <a:xfrm rot="16200000" flipV="1">
              <a:off x="5291805" y="4221468"/>
              <a:ext cx="720852" cy="863424"/>
            </a:xfrm>
            <a:prstGeom prst="bentConnector3">
              <a:avLst>
                <a:gd name="adj1" fmla="val 14726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4428581" y="1268030"/>
              <a:ext cx="0" cy="5049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3563756" y="1268030"/>
              <a:ext cx="0" cy="5049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5364891" y="780582"/>
              <a:ext cx="1450720" cy="50332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G-TOP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80404" y="780582"/>
              <a:ext cx="1450720" cy="50332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 err="1">
                  <a:solidFill>
                    <a:schemeClr val="tx1"/>
                  </a:solidFill>
                </a:rPr>
                <a:t>OpenFlow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꺾인 연결선 33"/>
          <p:cNvCxnSpPr/>
          <p:nvPr/>
        </p:nvCxnSpPr>
        <p:spPr>
          <a:xfrm rot="16200000" flipV="1">
            <a:off x="4932363" y="4148137"/>
            <a:ext cx="431800" cy="2889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포인트가 8개인 별 39"/>
          <p:cNvSpPr/>
          <p:nvPr/>
        </p:nvSpPr>
        <p:spPr>
          <a:xfrm>
            <a:off x="2843213" y="2205038"/>
            <a:ext cx="215900" cy="287337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8627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OpenWrt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Projects -</a:t>
            </a:r>
            <a:r>
              <a:rPr lang="en-US" altLang="ko-KR" dirty="0" smtClean="0">
                <a:ea typeface="굴림" pitchFamily="50" charset="-127"/>
              </a:rPr>
              <a:t>PBB-TE Switch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283580"/>
            <a:ext cx="7901014" cy="2217428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테스트베드 구현을 통한 프로토콜 검증</a:t>
            </a:r>
            <a:endParaRPr lang="en-US" altLang="ko-KR" sz="2400" dirty="0" smtClean="0"/>
          </a:p>
          <a:p>
            <a:pPr lvl="1"/>
            <a:r>
              <a:rPr lang="en-US" altLang="ko-KR" sz="1800" dirty="0" err="1" smtClean="0"/>
              <a:t>OpenWrt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리눅스기반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캐리어이더넷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테스드베드에</a:t>
            </a:r>
            <a:r>
              <a:rPr lang="en-US" altLang="ko-KR" sz="1800" dirty="0" smtClean="0"/>
              <a:t> PBB, PBB-TE </a:t>
            </a:r>
            <a:r>
              <a:rPr lang="ko-KR" altLang="en-US" sz="1800" dirty="0" smtClean="0"/>
              <a:t>스위치 개발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Actus</a:t>
            </a:r>
            <a:r>
              <a:rPr lang="en-US" altLang="ko-KR" sz="1800" dirty="0" smtClean="0"/>
              <a:t> G200 </a:t>
            </a:r>
            <a:r>
              <a:rPr lang="ko-KR" altLang="en-US" sz="1800" dirty="0" smtClean="0"/>
              <a:t>제품에서 동작하는 </a:t>
            </a:r>
            <a:r>
              <a:rPr lang="en-US" altLang="ko-KR" sz="1800" dirty="0" smtClean="0"/>
              <a:t>Topology Discovery </a:t>
            </a:r>
            <a:r>
              <a:rPr lang="ko-KR" altLang="en-US" sz="1800" dirty="0" smtClean="0"/>
              <a:t>프로토콜 및 </a:t>
            </a:r>
            <a:r>
              <a:rPr lang="en-US" altLang="ko-KR" sz="1800" dirty="0" smtClean="0"/>
              <a:t>PBB-TE </a:t>
            </a:r>
            <a:r>
              <a:rPr lang="ko-KR" altLang="en-US" sz="1800" dirty="0" smtClean="0"/>
              <a:t>호환 </a:t>
            </a:r>
            <a:r>
              <a:rPr lang="ko-KR" altLang="en-US" sz="1800" dirty="0" err="1" smtClean="0"/>
              <a:t>리눅스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PBB-TE </a:t>
            </a:r>
            <a:r>
              <a:rPr lang="ko-KR" altLang="en-US" sz="1800" dirty="0" smtClean="0"/>
              <a:t>모듈과 구성설정 소프트웨어 개발</a:t>
            </a:r>
          </a:p>
          <a:p>
            <a:pPr lvl="1"/>
            <a:r>
              <a:rPr lang="en-US" altLang="ko-KR" sz="1800" dirty="0" err="1" smtClean="0"/>
              <a:t>Actus</a:t>
            </a:r>
            <a:r>
              <a:rPr lang="en-US" altLang="ko-KR" sz="1800" dirty="0" smtClean="0"/>
              <a:t> G200</a:t>
            </a:r>
            <a:r>
              <a:rPr lang="ko-KR" altLang="en-US" sz="1800" dirty="0" smtClean="0"/>
              <a:t>과 프로토콜 상호운용성 검증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관련기술</a:t>
            </a:r>
            <a:r>
              <a:rPr lang="en-US" altLang="ko-KR" sz="1800" dirty="0" smtClean="0"/>
              <a:t> : 802.1Q, PB(802.1ad), PBB, PBB-TE, CFM, EFM </a:t>
            </a:r>
            <a:endParaRPr lang="ko-KR" altLang="en-US" sz="1800" dirty="0" smtClean="0"/>
          </a:p>
          <a:p>
            <a:endParaRPr lang="ko-KR" altLang="en-US" sz="2000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5085184"/>
            <a:ext cx="714375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9" name="_x136320448" descr="EMB00000244371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5157192"/>
            <a:ext cx="864095" cy="36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21" name="직선 연결선 20"/>
          <p:cNvCxnSpPr>
            <a:stCxn id="14339" idx="0"/>
            <a:endCxn id="14338" idx="1"/>
          </p:cNvCxnSpPr>
          <p:nvPr/>
        </p:nvCxnSpPr>
        <p:spPr>
          <a:xfrm rot="5400000" flipH="1" flipV="1">
            <a:off x="1500994" y="4606466"/>
            <a:ext cx="381372" cy="720080"/>
          </a:xfrm>
          <a:prstGeom prst="line">
            <a:avLst/>
          </a:prstGeom>
          <a:ln w="508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339" idx="2"/>
            <a:endCxn id="15" idx="1"/>
          </p:cNvCxnSpPr>
          <p:nvPr/>
        </p:nvCxnSpPr>
        <p:spPr>
          <a:xfrm rot="16200000" flipH="1">
            <a:off x="1488294" y="5364522"/>
            <a:ext cx="406772" cy="720080"/>
          </a:xfrm>
          <a:prstGeom prst="line">
            <a:avLst/>
          </a:prstGeom>
          <a:ln w="50800" cmpd="dbl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4338" idx="3"/>
            <a:endCxn id="14337" idx="0"/>
          </p:cNvCxnSpPr>
          <p:nvPr/>
        </p:nvCxnSpPr>
        <p:spPr>
          <a:xfrm>
            <a:off x="2794670" y="4775820"/>
            <a:ext cx="550342" cy="309364"/>
          </a:xfrm>
          <a:prstGeom prst="line">
            <a:avLst/>
          </a:prstGeom>
          <a:ln w="508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3"/>
            <a:endCxn id="14337" idx="2"/>
          </p:cNvCxnSpPr>
          <p:nvPr/>
        </p:nvCxnSpPr>
        <p:spPr>
          <a:xfrm flipV="1">
            <a:off x="2794670" y="5599534"/>
            <a:ext cx="550342" cy="328414"/>
          </a:xfrm>
          <a:prstGeom prst="line">
            <a:avLst/>
          </a:prstGeom>
          <a:ln w="50800" cmpd="dbl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7584" y="5517232"/>
            <a:ext cx="648072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G200</a:t>
            </a:r>
            <a:endParaRPr lang="ko-KR" altLang="en-US" sz="800" b="1" dirty="0"/>
          </a:p>
        </p:txBody>
      </p:sp>
      <p:cxnSp>
        <p:nvCxnSpPr>
          <p:cNvPr id="36" name="직선 연결선 35"/>
          <p:cNvCxnSpPr>
            <a:stCxn id="14338" idx="2"/>
            <a:endCxn id="15" idx="0"/>
          </p:cNvCxnSpPr>
          <p:nvPr/>
        </p:nvCxnSpPr>
        <p:spPr>
          <a:xfrm rot="5400000">
            <a:off x="2113831" y="5351884"/>
            <a:ext cx="618728" cy="0"/>
          </a:xfrm>
          <a:prstGeom prst="line">
            <a:avLst/>
          </a:prstGeom>
          <a:ln w="50800" cmpd="dbl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861049"/>
            <a:ext cx="2664296" cy="195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사각형 설명선 41"/>
          <p:cNvSpPr/>
          <p:nvPr/>
        </p:nvSpPr>
        <p:spPr>
          <a:xfrm>
            <a:off x="5364088" y="3861048"/>
            <a:ext cx="2808312" cy="2016224"/>
          </a:xfrm>
          <a:prstGeom prst="wedgeRectCallout">
            <a:avLst>
              <a:gd name="adj1" fmla="val -68523"/>
              <a:gd name="adj2" fmla="val -430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_x136320448" descr="EMB00000244371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5815980"/>
            <a:ext cx="864095" cy="363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3779912" y="6165304"/>
            <a:ext cx="648072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G200</a:t>
            </a:r>
            <a:endParaRPr lang="ko-KR" altLang="en-US" sz="800" b="1" dirty="0"/>
          </a:p>
        </p:txBody>
      </p:sp>
      <p:pic>
        <p:nvPicPr>
          <p:cNvPr id="2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437112"/>
            <a:ext cx="714375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7" name="직선 연결선 26"/>
          <p:cNvCxnSpPr>
            <a:endCxn id="26" idx="1"/>
          </p:cNvCxnSpPr>
          <p:nvPr/>
        </p:nvCxnSpPr>
        <p:spPr>
          <a:xfrm>
            <a:off x="2771800" y="4653136"/>
            <a:ext cx="1080120" cy="41151"/>
          </a:xfrm>
          <a:prstGeom prst="line">
            <a:avLst/>
          </a:prstGeom>
          <a:ln w="50800" cmpd="dbl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2"/>
            <a:endCxn id="23" idx="0"/>
          </p:cNvCxnSpPr>
          <p:nvPr/>
        </p:nvCxnSpPr>
        <p:spPr>
          <a:xfrm rot="16200000" flipH="1">
            <a:off x="3814279" y="5346291"/>
            <a:ext cx="864518" cy="74860"/>
          </a:xfrm>
          <a:prstGeom prst="line">
            <a:avLst/>
          </a:prstGeom>
          <a:ln w="508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23" idx="1"/>
          </p:cNvCxnSpPr>
          <p:nvPr/>
        </p:nvCxnSpPr>
        <p:spPr>
          <a:xfrm flipV="1">
            <a:off x="2771800" y="5997972"/>
            <a:ext cx="1080120" cy="95324"/>
          </a:xfrm>
          <a:prstGeom prst="line">
            <a:avLst/>
          </a:prstGeom>
          <a:ln w="50800" cmpd="dbl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1720" y="5661248"/>
            <a:ext cx="7429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1" name="타원 60"/>
          <p:cNvSpPr/>
          <p:nvPr/>
        </p:nvSpPr>
        <p:spPr>
          <a:xfrm>
            <a:off x="827584" y="3789040"/>
            <a:ext cx="410445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Control Plane</a:t>
            </a:r>
            <a:endParaRPr lang="ko-KR" altLang="en-US" sz="1400" dirty="0"/>
          </a:p>
        </p:txBody>
      </p:sp>
      <p:cxnSp>
        <p:nvCxnSpPr>
          <p:cNvPr id="63" name="직선 화살표 연결선 62"/>
          <p:cNvCxnSpPr/>
          <p:nvPr/>
        </p:nvCxnSpPr>
        <p:spPr>
          <a:xfrm rot="5400000">
            <a:off x="720366" y="4544330"/>
            <a:ext cx="1080120" cy="15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4338" idx="0"/>
          </p:cNvCxnSpPr>
          <p:nvPr/>
        </p:nvCxnSpPr>
        <p:spPr>
          <a:xfrm rot="16200000" flipH="1">
            <a:off x="2201453" y="4287378"/>
            <a:ext cx="432048" cy="11435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5400000">
            <a:off x="2933873" y="4563071"/>
            <a:ext cx="972000" cy="2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5400000">
            <a:off x="4049996" y="4239036"/>
            <a:ext cx="323928" cy="15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rot="5400000">
            <a:off x="3743909" y="4905165"/>
            <a:ext cx="1800201" cy="1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1720" y="4509120"/>
            <a:ext cx="7429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80" name="직선 화살표 연결선 79"/>
          <p:cNvCxnSpPr/>
          <p:nvPr/>
        </p:nvCxnSpPr>
        <p:spPr>
          <a:xfrm rot="16200000" flipH="1">
            <a:off x="1403648" y="4869159"/>
            <a:ext cx="1584177" cy="1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/>
          <p:cNvSpPr/>
          <p:nvPr/>
        </p:nvSpPr>
        <p:spPr>
          <a:xfrm rot="10800000">
            <a:off x="1259632" y="4725144"/>
            <a:ext cx="2232248" cy="1224136"/>
          </a:xfrm>
          <a:prstGeom prst="arc">
            <a:avLst>
              <a:gd name="adj1" fmla="val 852419"/>
              <a:gd name="adj2" fmla="val 9975376"/>
            </a:avLst>
          </a:prstGeom>
          <a:ln w="63500" cmpd="dbl">
            <a:solidFill>
              <a:srgbClr val="FFC000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/>
          <p:cNvSpPr/>
          <p:nvPr/>
        </p:nvSpPr>
        <p:spPr>
          <a:xfrm>
            <a:off x="1259632" y="4725144"/>
            <a:ext cx="2232248" cy="1224136"/>
          </a:xfrm>
          <a:prstGeom prst="arc">
            <a:avLst>
              <a:gd name="adj1" fmla="val 852419"/>
              <a:gd name="adj2" fmla="val 9975376"/>
            </a:avLst>
          </a:prstGeom>
          <a:ln w="63500" cmpd="dbl">
            <a:solidFill>
              <a:schemeClr val="tx2">
                <a:lumMod val="60000"/>
                <a:lumOff val="40000"/>
              </a:schemeClr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/>
          <p:cNvSpPr/>
          <p:nvPr/>
        </p:nvSpPr>
        <p:spPr>
          <a:xfrm rot="10800000">
            <a:off x="2699792" y="4653136"/>
            <a:ext cx="1656184" cy="1584176"/>
          </a:xfrm>
          <a:prstGeom prst="arc">
            <a:avLst>
              <a:gd name="adj1" fmla="val 8947690"/>
              <a:gd name="adj2" fmla="val 12048896"/>
            </a:avLst>
          </a:prstGeom>
          <a:ln w="63500" cmpd="dbl">
            <a:solidFill>
              <a:srgbClr val="FFC000"/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/>
          <p:cNvSpPr/>
          <p:nvPr/>
        </p:nvSpPr>
        <p:spPr>
          <a:xfrm>
            <a:off x="2339752" y="4725144"/>
            <a:ext cx="2880320" cy="1224136"/>
          </a:xfrm>
          <a:prstGeom prst="arc">
            <a:avLst>
              <a:gd name="adj1" fmla="val 3550988"/>
              <a:gd name="adj2" fmla="val 17803430"/>
            </a:avLst>
          </a:prstGeom>
          <a:ln w="63500" cmpd="dbl">
            <a:solidFill>
              <a:schemeClr val="tx2">
                <a:lumMod val="60000"/>
                <a:lumOff val="40000"/>
              </a:schemeClr>
            </a:solidFill>
            <a:prstDash val="sys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C70370-1244-47A4-8F5E-6E4BCF9D7500}" type="slidenum">
              <a:rPr kumimoji="1" lang="en-US" altLang="ko-K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5030440"/>
      </p:ext>
    </p:extLst>
  </p:cSld>
  <p:clrMapOvr>
    <a:masterClrMapping/>
  </p:clrMapOvr>
  <p:transition advTm="23198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altLang="ko-KR" sz="4000" dirty="0" err="1" smtClean="0"/>
              <a:t>Openwrt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기반 </a:t>
            </a:r>
            <a:r>
              <a:rPr lang="en-US" altLang="ko-KR" sz="4000" dirty="0" smtClean="0"/>
              <a:t>MPLS-TP</a:t>
            </a:r>
            <a:r>
              <a:rPr lang="ko-KR" altLang="en-US" sz="4000" dirty="0" smtClean="0"/>
              <a:t> </a:t>
            </a:r>
            <a:r>
              <a:rPr lang="en-US" altLang="ko-KR" sz="4000" dirty="0" err="1" smtClean="0"/>
              <a:t>Testbed</a:t>
            </a:r>
            <a:r>
              <a:rPr lang="en-US" altLang="ko-KR" sz="4000" dirty="0" smtClean="0"/>
              <a:t> 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285996" y="2580858"/>
            <a:ext cx="928687" cy="71437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BEB-A</a:t>
            </a: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MAC:BEB-A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1428746" y="2938045"/>
            <a:ext cx="8572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643683" y="2938045"/>
            <a:ext cx="8572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1000121" y="2766595"/>
            <a:ext cx="571500" cy="3571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HUB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7358058" y="2652295"/>
            <a:ext cx="928688" cy="571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Router2</a:t>
            </a:r>
            <a:r>
              <a:rPr kumimoji="0" lang="en-US" altLang="ko-KR" sz="1000" dirty="0">
                <a:solidFill>
                  <a:schemeClr val="tx1"/>
                </a:solidFill>
              </a:rPr>
              <a:t/>
            </a:r>
            <a:br>
              <a:rPr kumimoji="0" lang="en-US" altLang="ko-KR" sz="1000" dirty="0">
                <a:solidFill>
                  <a:schemeClr val="tx1"/>
                </a:solidFill>
              </a:rPr>
            </a:br>
            <a:r>
              <a:rPr kumimoji="0" lang="en-US" altLang="ko-KR" sz="1000" dirty="0" smtClean="0">
                <a:solidFill>
                  <a:schemeClr val="tx1"/>
                </a:solidFill>
              </a:rPr>
              <a:t>192.168.2.5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643183" y="3152358"/>
            <a:ext cx="214313" cy="21431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</a:rPr>
              <a:t>A</a:t>
            </a:r>
            <a:endParaRPr kumimoji="0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714996" y="2580858"/>
            <a:ext cx="928687" cy="71437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BEB-D</a:t>
            </a: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MAC:BEB-D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072183" y="3152358"/>
            <a:ext cx="214313" cy="21431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</a:rPr>
              <a:t>D</a:t>
            </a:r>
            <a:endParaRPr kumimoji="0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000496" y="3366670"/>
            <a:ext cx="928687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BCB-C</a:t>
            </a: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MAC:BCB-C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000496" y="1580733"/>
            <a:ext cx="928687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BCB-B</a:t>
            </a: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MAC:BCB-B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357683" y="2152233"/>
            <a:ext cx="214313" cy="21431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</a:rPr>
              <a:t>B</a:t>
            </a:r>
            <a:endParaRPr kumimoji="0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357683" y="3938170"/>
            <a:ext cx="214313" cy="2143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/>
                </a:solidFill>
              </a:rPr>
              <a:t>C</a:t>
            </a:r>
            <a:endParaRPr kumimoji="0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 flipV="1">
            <a:off x="3214683" y="2080795"/>
            <a:ext cx="785813" cy="7143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109" idx="1"/>
          </p:cNvCxnSpPr>
          <p:nvPr/>
        </p:nvCxnSpPr>
        <p:spPr>
          <a:xfrm>
            <a:off x="3214683" y="3080920"/>
            <a:ext cx="785813" cy="64293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929183" y="2080795"/>
            <a:ext cx="785813" cy="7143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4929183" y="3080920"/>
            <a:ext cx="785813" cy="5715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09" idx="0"/>
          </p:cNvCxnSpPr>
          <p:nvPr/>
        </p:nvCxnSpPr>
        <p:spPr>
          <a:xfrm rot="16200000" flipV="1">
            <a:off x="3963189" y="2865814"/>
            <a:ext cx="100012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7715246" y="3152358"/>
            <a:ext cx="214312" cy="21431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T</a:t>
            </a:r>
            <a:endParaRPr kumimoji="0" lang="ko-KR" altLang="en-US" sz="1400" dirty="0"/>
          </a:p>
        </p:txBody>
      </p:sp>
      <p:cxnSp>
        <p:nvCxnSpPr>
          <p:cNvPr id="119" name="직선 연결선 118"/>
          <p:cNvCxnSpPr/>
          <p:nvPr/>
        </p:nvCxnSpPr>
        <p:spPr>
          <a:xfrm rot="5400000" flipH="1" flipV="1">
            <a:off x="964402" y="3448427"/>
            <a:ext cx="6429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04" idx="0"/>
            <a:endCxn id="122" idx="2"/>
          </p:cNvCxnSpPr>
          <p:nvPr/>
        </p:nvCxnSpPr>
        <p:spPr>
          <a:xfrm rot="16200000" flipV="1">
            <a:off x="978690" y="2459414"/>
            <a:ext cx="6143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순서도: 처리 120"/>
          <p:cNvSpPr/>
          <p:nvPr/>
        </p:nvSpPr>
        <p:spPr>
          <a:xfrm>
            <a:off x="857246" y="3723858"/>
            <a:ext cx="785812" cy="42862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</a:rPr>
              <a:t>Router1</a:t>
            </a:r>
            <a:endParaRPr kumimoji="0" lang="en-US" altLang="ko-KR" sz="1000" dirty="0">
              <a:solidFill>
                <a:schemeClr val="tx1"/>
              </a:solidFill>
            </a:endParaRP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</a:rPr>
              <a:t>192.168.2.1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2" name="순서도: 처리 121"/>
          <p:cNvSpPr/>
          <p:nvPr/>
        </p:nvSpPr>
        <p:spPr>
          <a:xfrm>
            <a:off x="857246" y="1723608"/>
            <a:ext cx="857250" cy="42862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NMS</a:t>
            </a: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</a:rPr>
              <a:t>192.168.2.6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142975" y="4109198"/>
            <a:ext cx="214312" cy="21431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Q</a:t>
            </a:r>
            <a:endParaRPr kumimoji="0"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214433" y="1509295"/>
            <a:ext cx="214313" cy="2143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</a:t>
            </a:r>
            <a:endParaRPr kumimoji="0"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5" name="TextBox 64"/>
          <p:cNvSpPr txBox="1">
            <a:spLocks noChangeArrowheads="1"/>
          </p:cNvSpPr>
          <p:nvPr/>
        </p:nvSpPr>
        <p:spPr bwMode="auto">
          <a:xfrm>
            <a:off x="2071683" y="2723733"/>
            <a:ext cx="2857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000">
                <a:latin typeface="Trebuchet MS" pitchFamily="34" charset="0"/>
                <a:ea typeface="HY그래픽M" pitchFamily="18" charset="-127"/>
              </a:rPr>
              <a:t>1</a:t>
            </a:r>
            <a:endParaRPr kumimoji="0" lang="ko-KR" altLang="en-US" sz="1000">
              <a:latin typeface="Trebuchet MS" pitchFamily="34" charset="0"/>
              <a:ea typeface="HY그래픽M" pitchFamily="18" charset="-127"/>
            </a:endParaRPr>
          </a:p>
        </p:txBody>
      </p:sp>
      <p:sp>
        <p:nvSpPr>
          <p:cNvPr id="126" name="TextBox 65"/>
          <p:cNvSpPr txBox="1">
            <a:spLocks noChangeArrowheads="1"/>
          </p:cNvSpPr>
          <p:nvPr/>
        </p:nvSpPr>
        <p:spPr bwMode="auto">
          <a:xfrm>
            <a:off x="3181346" y="2480845"/>
            <a:ext cx="2857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000">
                <a:latin typeface="Trebuchet MS" pitchFamily="34" charset="0"/>
                <a:ea typeface="HY그래픽M" pitchFamily="18" charset="-127"/>
              </a:rPr>
              <a:t>2</a:t>
            </a:r>
            <a:endParaRPr kumimoji="0" lang="ko-KR" altLang="en-US" sz="1000">
              <a:latin typeface="Trebuchet MS" pitchFamily="34" charset="0"/>
              <a:ea typeface="HY그래픽M" pitchFamily="18" charset="-127"/>
            </a:endParaRPr>
          </a:p>
        </p:txBody>
      </p:sp>
      <p:sp>
        <p:nvSpPr>
          <p:cNvPr id="127" name="TextBox 66"/>
          <p:cNvSpPr txBox="1">
            <a:spLocks noChangeArrowheads="1"/>
          </p:cNvSpPr>
          <p:nvPr/>
        </p:nvSpPr>
        <p:spPr bwMode="auto">
          <a:xfrm>
            <a:off x="4403721" y="2366545"/>
            <a:ext cx="2857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000">
                <a:latin typeface="Trebuchet MS" pitchFamily="34" charset="0"/>
                <a:ea typeface="HY그래픽M" pitchFamily="18" charset="-127"/>
              </a:rPr>
              <a:t>2</a:t>
            </a:r>
            <a:endParaRPr kumimoji="0" lang="ko-KR" altLang="en-US" sz="1000">
              <a:latin typeface="Trebuchet MS" pitchFamily="34" charset="0"/>
              <a:ea typeface="HY그래픽M" pitchFamily="18" charset="-127"/>
            </a:endParaRPr>
          </a:p>
        </p:txBody>
      </p:sp>
      <p:sp>
        <p:nvSpPr>
          <p:cNvPr id="128" name="TextBox 67"/>
          <p:cNvSpPr txBox="1">
            <a:spLocks noChangeArrowheads="1"/>
          </p:cNvSpPr>
          <p:nvPr/>
        </p:nvSpPr>
        <p:spPr bwMode="auto">
          <a:xfrm>
            <a:off x="4403721" y="3152358"/>
            <a:ext cx="2857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000">
                <a:latin typeface="Trebuchet MS" pitchFamily="34" charset="0"/>
                <a:ea typeface="HY그래픽M" pitchFamily="18" charset="-127"/>
              </a:rPr>
              <a:t>2</a:t>
            </a:r>
            <a:endParaRPr kumimoji="0" lang="ko-KR" altLang="en-US" sz="1000">
              <a:latin typeface="Trebuchet MS" pitchFamily="34" charset="0"/>
              <a:ea typeface="HY그래픽M" pitchFamily="18" charset="-127"/>
            </a:endParaRPr>
          </a:p>
        </p:txBody>
      </p:sp>
      <p:sp>
        <p:nvSpPr>
          <p:cNvPr id="129" name="TextBox 68"/>
          <p:cNvSpPr txBox="1">
            <a:spLocks noChangeArrowheads="1"/>
          </p:cNvSpPr>
          <p:nvPr/>
        </p:nvSpPr>
        <p:spPr bwMode="auto">
          <a:xfrm>
            <a:off x="5492746" y="2445920"/>
            <a:ext cx="2857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000">
                <a:latin typeface="Trebuchet MS" pitchFamily="34" charset="0"/>
                <a:ea typeface="HY그래픽M" pitchFamily="18" charset="-127"/>
              </a:rPr>
              <a:t>2</a:t>
            </a:r>
            <a:endParaRPr kumimoji="0" lang="ko-KR" altLang="en-US" sz="1000">
              <a:latin typeface="Trebuchet MS" pitchFamily="34" charset="0"/>
              <a:ea typeface="HY그래픽M" pitchFamily="18" charset="-127"/>
            </a:endParaRPr>
          </a:p>
        </p:txBody>
      </p:sp>
      <p:sp>
        <p:nvSpPr>
          <p:cNvPr id="130" name="TextBox 69"/>
          <p:cNvSpPr txBox="1">
            <a:spLocks noChangeArrowheads="1"/>
          </p:cNvSpPr>
          <p:nvPr/>
        </p:nvSpPr>
        <p:spPr bwMode="auto">
          <a:xfrm>
            <a:off x="3765546" y="1920458"/>
            <a:ext cx="2857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000">
                <a:latin typeface="Trebuchet MS" pitchFamily="34" charset="0"/>
                <a:ea typeface="HY그래픽M" pitchFamily="18" charset="-127"/>
              </a:rPr>
              <a:t>1</a:t>
            </a:r>
            <a:endParaRPr kumimoji="0" lang="ko-KR" altLang="en-US" sz="1000">
              <a:latin typeface="Trebuchet MS" pitchFamily="34" charset="0"/>
              <a:ea typeface="HY그래픽M" pitchFamily="18" charset="-127"/>
            </a:endParaRPr>
          </a:p>
        </p:txBody>
      </p:sp>
      <p:sp>
        <p:nvSpPr>
          <p:cNvPr id="131" name="TextBox 70"/>
          <p:cNvSpPr txBox="1">
            <a:spLocks noChangeArrowheads="1"/>
          </p:cNvSpPr>
          <p:nvPr/>
        </p:nvSpPr>
        <p:spPr bwMode="auto">
          <a:xfrm>
            <a:off x="3786183" y="3652420"/>
            <a:ext cx="2857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000">
                <a:latin typeface="Trebuchet MS" pitchFamily="34" charset="0"/>
                <a:ea typeface="HY그래픽M" pitchFamily="18" charset="-127"/>
              </a:rPr>
              <a:t>1</a:t>
            </a:r>
            <a:endParaRPr kumimoji="0" lang="ko-KR" altLang="en-US" sz="1000">
              <a:latin typeface="Trebuchet MS" pitchFamily="34" charset="0"/>
              <a:ea typeface="HY그래픽M" pitchFamily="18" charset="-127"/>
            </a:endParaRPr>
          </a:p>
        </p:txBody>
      </p:sp>
      <p:sp>
        <p:nvSpPr>
          <p:cNvPr id="132" name="TextBox 71"/>
          <p:cNvSpPr txBox="1">
            <a:spLocks noChangeArrowheads="1"/>
          </p:cNvSpPr>
          <p:nvPr/>
        </p:nvSpPr>
        <p:spPr bwMode="auto">
          <a:xfrm>
            <a:off x="6618283" y="2909470"/>
            <a:ext cx="2857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000">
                <a:latin typeface="Trebuchet MS" pitchFamily="34" charset="0"/>
                <a:ea typeface="HY그래픽M" pitchFamily="18" charset="-127"/>
              </a:rPr>
              <a:t>1</a:t>
            </a:r>
            <a:endParaRPr kumimoji="0" lang="ko-KR" altLang="en-US" sz="1000">
              <a:latin typeface="Trebuchet MS" pitchFamily="34" charset="0"/>
              <a:ea typeface="HY그래픽M" pitchFamily="18" charset="-127"/>
            </a:endParaRPr>
          </a:p>
        </p:txBody>
      </p:sp>
      <p:sp>
        <p:nvSpPr>
          <p:cNvPr id="133" name="TextBox 72"/>
          <p:cNvSpPr txBox="1">
            <a:spLocks noChangeArrowheads="1"/>
          </p:cNvSpPr>
          <p:nvPr/>
        </p:nvSpPr>
        <p:spPr bwMode="auto">
          <a:xfrm>
            <a:off x="3214683" y="3152358"/>
            <a:ext cx="2857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000">
                <a:latin typeface="Trebuchet MS" pitchFamily="34" charset="0"/>
                <a:ea typeface="HY그래픽M" pitchFamily="18" charset="-127"/>
              </a:rPr>
              <a:t>3</a:t>
            </a:r>
            <a:endParaRPr kumimoji="0" lang="ko-KR" altLang="en-US" sz="1000">
              <a:latin typeface="Trebuchet MS" pitchFamily="34" charset="0"/>
              <a:ea typeface="HY그래픽M" pitchFamily="18" charset="-127"/>
            </a:endParaRPr>
          </a:p>
        </p:txBody>
      </p:sp>
      <p:sp>
        <p:nvSpPr>
          <p:cNvPr id="134" name="TextBox 73"/>
          <p:cNvSpPr txBox="1">
            <a:spLocks noChangeArrowheads="1"/>
          </p:cNvSpPr>
          <p:nvPr/>
        </p:nvSpPr>
        <p:spPr bwMode="auto">
          <a:xfrm>
            <a:off x="4906958" y="1950620"/>
            <a:ext cx="2857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000">
                <a:latin typeface="Trebuchet MS" pitchFamily="34" charset="0"/>
                <a:ea typeface="HY그래픽M" pitchFamily="18" charset="-127"/>
              </a:rPr>
              <a:t>3</a:t>
            </a:r>
            <a:endParaRPr kumimoji="0" lang="ko-KR" altLang="en-US" sz="1000">
              <a:latin typeface="Trebuchet MS" pitchFamily="34" charset="0"/>
              <a:ea typeface="HY그래픽M" pitchFamily="18" charset="-127"/>
            </a:endParaRPr>
          </a:p>
        </p:txBody>
      </p:sp>
      <p:sp>
        <p:nvSpPr>
          <p:cNvPr id="135" name="TextBox 74"/>
          <p:cNvSpPr txBox="1">
            <a:spLocks noChangeArrowheads="1"/>
          </p:cNvSpPr>
          <p:nvPr/>
        </p:nvSpPr>
        <p:spPr bwMode="auto">
          <a:xfrm>
            <a:off x="4929183" y="3580983"/>
            <a:ext cx="2857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000">
                <a:latin typeface="Trebuchet MS" pitchFamily="34" charset="0"/>
                <a:ea typeface="HY그래픽M" pitchFamily="18" charset="-127"/>
              </a:rPr>
              <a:t>3</a:t>
            </a:r>
            <a:endParaRPr kumimoji="0" lang="ko-KR" altLang="en-US" sz="1000">
              <a:latin typeface="Trebuchet MS" pitchFamily="34" charset="0"/>
              <a:ea typeface="HY그래픽M" pitchFamily="18" charset="-127"/>
            </a:endParaRPr>
          </a:p>
        </p:txBody>
      </p:sp>
      <p:sp>
        <p:nvSpPr>
          <p:cNvPr id="136" name="TextBox 75"/>
          <p:cNvSpPr txBox="1">
            <a:spLocks noChangeArrowheads="1"/>
          </p:cNvSpPr>
          <p:nvPr/>
        </p:nvSpPr>
        <p:spPr bwMode="auto">
          <a:xfrm>
            <a:off x="5500683" y="3134895"/>
            <a:ext cx="2857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000">
                <a:latin typeface="Trebuchet MS" pitchFamily="34" charset="0"/>
                <a:ea typeface="HY그래픽M" pitchFamily="18" charset="-127"/>
              </a:rPr>
              <a:t>3</a:t>
            </a:r>
            <a:endParaRPr kumimoji="0" lang="ko-KR" altLang="en-US" sz="1000">
              <a:latin typeface="Trebuchet MS" pitchFamily="34" charset="0"/>
              <a:ea typeface="HY그래픽M" pitchFamily="18" charset="-127"/>
            </a:endParaRPr>
          </a:p>
        </p:txBody>
      </p:sp>
      <p:grpSp>
        <p:nvGrpSpPr>
          <p:cNvPr id="2" name="그룹 66"/>
          <p:cNvGrpSpPr>
            <a:grpSpLocks/>
          </p:cNvGrpSpPr>
          <p:nvPr/>
        </p:nvGrpSpPr>
        <p:grpSpPr bwMode="auto">
          <a:xfrm>
            <a:off x="3357553" y="2080798"/>
            <a:ext cx="500062" cy="142875"/>
            <a:chOff x="2571736" y="1500174"/>
            <a:chExt cx="500066" cy="142876"/>
          </a:xfrm>
        </p:grpSpPr>
        <p:sp>
          <p:nvSpPr>
            <p:cNvPr id="138" name="직사각형 39"/>
            <p:cNvSpPr>
              <a:spLocks noChangeArrowheads="1"/>
            </p:cNvSpPr>
            <p:nvPr/>
          </p:nvSpPr>
          <p:spPr bwMode="auto">
            <a:xfrm>
              <a:off x="2571736" y="1500174"/>
              <a:ext cx="357190" cy="142876"/>
            </a:xfrm>
            <a:prstGeom prst="rect">
              <a:avLst/>
            </a:prstGeom>
            <a:noFill/>
            <a:ln w="12699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1000"/>
                <a:t>CCM</a:t>
              </a:r>
              <a:endParaRPr kumimoji="0" lang="ko-KR" altLang="en-US" sz="1000"/>
            </a:p>
          </p:txBody>
        </p:sp>
        <p:cxnSp>
          <p:nvCxnSpPr>
            <p:cNvPr id="139" name="직선 화살표 연결선 65"/>
            <p:cNvCxnSpPr>
              <a:cxnSpLocks noChangeShapeType="1"/>
              <a:stCxn id="138" idx="3"/>
            </p:cNvCxnSpPr>
            <p:nvPr/>
          </p:nvCxnSpPr>
          <p:spPr bwMode="auto">
            <a:xfrm>
              <a:off x="2928926" y="1571612"/>
              <a:ext cx="142876" cy="1588"/>
            </a:xfrm>
            <a:prstGeom prst="straightConnector1">
              <a:avLst/>
            </a:prstGeom>
            <a:noFill/>
            <a:ln w="12699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그룹 67"/>
          <p:cNvGrpSpPr>
            <a:grpSpLocks/>
          </p:cNvGrpSpPr>
          <p:nvPr/>
        </p:nvGrpSpPr>
        <p:grpSpPr bwMode="auto">
          <a:xfrm flipH="1">
            <a:off x="4857746" y="2509420"/>
            <a:ext cx="500062" cy="142875"/>
            <a:chOff x="2571736" y="1500174"/>
            <a:chExt cx="500066" cy="142876"/>
          </a:xfrm>
        </p:grpSpPr>
        <p:sp>
          <p:nvSpPr>
            <p:cNvPr id="141" name="직사각형 68"/>
            <p:cNvSpPr>
              <a:spLocks noChangeArrowheads="1"/>
            </p:cNvSpPr>
            <p:nvPr/>
          </p:nvSpPr>
          <p:spPr bwMode="auto">
            <a:xfrm>
              <a:off x="2571736" y="1500174"/>
              <a:ext cx="357190" cy="142876"/>
            </a:xfrm>
            <a:prstGeom prst="rect">
              <a:avLst/>
            </a:prstGeom>
            <a:noFill/>
            <a:ln w="12699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1000"/>
                <a:t>CCM</a:t>
              </a:r>
              <a:endParaRPr kumimoji="0" lang="ko-KR" altLang="en-US" sz="1000"/>
            </a:p>
          </p:txBody>
        </p:sp>
        <p:cxnSp>
          <p:nvCxnSpPr>
            <p:cNvPr id="142" name="직선 화살표 연결선 69"/>
            <p:cNvCxnSpPr>
              <a:cxnSpLocks noChangeShapeType="1"/>
              <a:stCxn id="141" idx="3"/>
            </p:cNvCxnSpPr>
            <p:nvPr/>
          </p:nvCxnSpPr>
          <p:spPr bwMode="auto">
            <a:xfrm>
              <a:off x="2928926" y="1571612"/>
              <a:ext cx="142876" cy="1588"/>
            </a:xfrm>
            <a:prstGeom prst="straightConnector1">
              <a:avLst/>
            </a:prstGeom>
            <a:noFill/>
            <a:ln w="12699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" name="그룹 70"/>
          <p:cNvGrpSpPr>
            <a:grpSpLocks/>
          </p:cNvGrpSpPr>
          <p:nvPr/>
        </p:nvGrpSpPr>
        <p:grpSpPr bwMode="auto">
          <a:xfrm>
            <a:off x="5286371" y="2295108"/>
            <a:ext cx="500062" cy="142875"/>
            <a:chOff x="2571736" y="1500174"/>
            <a:chExt cx="500066" cy="142876"/>
          </a:xfrm>
        </p:grpSpPr>
        <p:sp>
          <p:nvSpPr>
            <p:cNvPr id="144" name="직사각형 71"/>
            <p:cNvSpPr>
              <a:spLocks noChangeArrowheads="1"/>
            </p:cNvSpPr>
            <p:nvPr/>
          </p:nvSpPr>
          <p:spPr bwMode="auto">
            <a:xfrm>
              <a:off x="2571736" y="1500174"/>
              <a:ext cx="357190" cy="142876"/>
            </a:xfrm>
            <a:prstGeom prst="rect">
              <a:avLst/>
            </a:prstGeom>
            <a:noFill/>
            <a:ln w="12699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1000"/>
                <a:t>CCM</a:t>
              </a:r>
              <a:endParaRPr kumimoji="0" lang="ko-KR" altLang="en-US" sz="1000"/>
            </a:p>
          </p:txBody>
        </p:sp>
        <p:cxnSp>
          <p:nvCxnSpPr>
            <p:cNvPr id="145" name="직선 화살표 연결선 72"/>
            <p:cNvCxnSpPr>
              <a:cxnSpLocks noChangeShapeType="1"/>
              <a:stCxn id="144" idx="3"/>
            </p:cNvCxnSpPr>
            <p:nvPr/>
          </p:nvCxnSpPr>
          <p:spPr bwMode="auto">
            <a:xfrm>
              <a:off x="2928926" y="1571612"/>
              <a:ext cx="142876" cy="1588"/>
            </a:xfrm>
            <a:prstGeom prst="straightConnector1">
              <a:avLst/>
            </a:prstGeom>
            <a:noFill/>
            <a:ln w="12699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그룹 73"/>
          <p:cNvGrpSpPr>
            <a:grpSpLocks/>
          </p:cNvGrpSpPr>
          <p:nvPr/>
        </p:nvGrpSpPr>
        <p:grpSpPr bwMode="auto">
          <a:xfrm flipH="1">
            <a:off x="3428991" y="2652302"/>
            <a:ext cx="500062" cy="142875"/>
            <a:chOff x="2571736" y="1500174"/>
            <a:chExt cx="500066" cy="142876"/>
          </a:xfrm>
        </p:grpSpPr>
        <p:sp>
          <p:nvSpPr>
            <p:cNvPr id="147" name="직사각형 74"/>
            <p:cNvSpPr>
              <a:spLocks noChangeArrowheads="1"/>
            </p:cNvSpPr>
            <p:nvPr/>
          </p:nvSpPr>
          <p:spPr bwMode="auto">
            <a:xfrm>
              <a:off x="2571736" y="1500174"/>
              <a:ext cx="357190" cy="142876"/>
            </a:xfrm>
            <a:prstGeom prst="rect">
              <a:avLst/>
            </a:prstGeom>
            <a:noFill/>
            <a:ln w="12699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kumimoji="0" lang="en-US" altLang="ko-KR" sz="1000" dirty="0"/>
                <a:t>CCM</a:t>
              </a:r>
              <a:endParaRPr kumimoji="0" lang="ko-KR" altLang="en-US" sz="1000" dirty="0"/>
            </a:p>
          </p:txBody>
        </p:sp>
        <p:cxnSp>
          <p:nvCxnSpPr>
            <p:cNvPr id="148" name="직선 화살표 연결선 75"/>
            <p:cNvCxnSpPr>
              <a:cxnSpLocks noChangeShapeType="1"/>
              <a:stCxn id="147" idx="3"/>
            </p:cNvCxnSpPr>
            <p:nvPr/>
          </p:nvCxnSpPr>
          <p:spPr bwMode="auto">
            <a:xfrm>
              <a:off x="2928926" y="1571612"/>
              <a:ext cx="142876" cy="1588"/>
            </a:xfrm>
            <a:prstGeom prst="straightConnector1">
              <a:avLst/>
            </a:prstGeom>
            <a:noFill/>
            <a:ln w="12699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49" name="모서리가 둥근 직사각형 76"/>
          <p:cNvSpPr>
            <a:spLocks noChangeArrowheads="1"/>
          </p:cNvSpPr>
          <p:nvPr/>
        </p:nvSpPr>
        <p:spPr bwMode="auto">
          <a:xfrm>
            <a:off x="2357433" y="2652295"/>
            <a:ext cx="785813" cy="1428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699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1200"/>
              <a:t>MPLS-TP</a:t>
            </a:r>
            <a:endParaRPr kumimoji="0" lang="ko-KR" altLang="en-US" sz="1200"/>
          </a:p>
        </p:txBody>
      </p:sp>
      <p:sp>
        <p:nvSpPr>
          <p:cNvPr id="150" name="모서리가 둥근 직사각형 77"/>
          <p:cNvSpPr>
            <a:spLocks noChangeArrowheads="1"/>
          </p:cNvSpPr>
          <p:nvPr/>
        </p:nvSpPr>
        <p:spPr bwMode="auto">
          <a:xfrm>
            <a:off x="4071933" y="1652170"/>
            <a:ext cx="785813" cy="1428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699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1200"/>
              <a:t>MPLS-TP</a:t>
            </a:r>
            <a:endParaRPr kumimoji="0" lang="ko-KR" altLang="en-US" sz="1200"/>
          </a:p>
        </p:txBody>
      </p:sp>
      <p:sp>
        <p:nvSpPr>
          <p:cNvPr id="151" name="모서리가 둥근 직사각형 78"/>
          <p:cNvSpPr>
            <a:spLocks noChangeArrowheads="1"/>
          </p:cNvSpPr>
          <p:nvPr/>
        </p:nvSpPr>
        <p:spPr bwMode="auto">
          <a:xfrm>
            <a:off x="5786433" y="2652295"/>
            <a:ext cx="785813" cy="1428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699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1200"/>
              <a:t>MPLS-TP</a:t>
            </a:r>
            <a:endParaRPr kumimoji="0" lang="ko-KR" altLang="en-US" sz="1200"/>
          </a:p>
        </p:txBody>
      </p:sp>
      <p:sp>
        <p:nvSpPr>
          <p:cNvPr id="152" name="모서리가 둥근 직사각형 79"/>
          <p:cNvSpPr>
            <a:spLocks noChangeArrowheads="1"/>
          </p:cNvSpPr>
          <p:nvPr/>
        </p:nvSpPr>
        <p:spPr bwMode="auto">
          <a:xfrm>
            <a:off x="4071933" y="3438108"/>
            <a:ext cx="785813" cy="1428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699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1200"/>
              <a:t>MPLS-TP</a:t>
            </a:r>
            <a:endParaRPr kumimoji="0" lang="ko-KR" altLang="en-US" sz="1200"/>
          </a:p>
        </p:txBody>
      </p:sp>
      <p:sp>
        <p:nvSpPr>
          <p:cNvPr id="193" name="직사각형 192"/>
          <p:cNvSpPr/>
          <p:nvPr/>
        </p:nvSpPr>
        <p:spPr>
          <a:xfrm>
            <a:off x="3500429" y="2366550"/>
            <a:ext cx="214314" cy="214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</a:rPr>
              <a:t>H</a:t>
            </a:r>
            <a:endParaRPr kumimoji="0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96" name="직선 연결선 195"/>
          <p:cNvCxnSpPr/>
          <p:nvPr/>
        </p:nvCxnSpPr>
        <p:spPr>
          <a:xfrm rot="16200000" flipV="1">
            <a:off x="7614600" y="3580994"/>
            <a:ext cx="42862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/>
          <p:cNvSpPr/>
          <p:nvPr/>
        </p:nvSpPr>
        <p:spPr>
          <a:xfrm>
            <a:off x="7286643" y="4152500"/>
            <a:ext cx="857256" cy="42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Laptop</a:t>
            </a: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</a:rPr>
              <a:t>192.168.2.10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9" name="Picture 116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19" y="3723872"/>
            <a:ext cx="642923" cy="4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" name="직사각형 199"/>
          <p:cNvSpPr/>
          <p:nvPr/>
        </p:nvSpPr>
        <p:spPr>
          <a:xfrm>
            <a:off x="357158" y="4725144"/>
            <a:ext cx="8572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NMS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PCEP </a:t>
            </a:r>
            <a:r>
              <a:rPr lang="ko-KR" altLang="en-US" dirty="0" smtClean="0"/>
              <a:t>메시지를 </a:t>
            </a:r>
            <a:r>
              <a:rPr lang="en-US" altLang="ko-KR" dirty="0" smtClean="0"/>
              <a:t>BEB-A</a:t>
            </a:r>
            <a:r>
              <a:rPr lang="ko-KR" altLang="en-US" dirty="0" smtClean="0"/>
              <a:t>에게 전달하여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RSVP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Primary Path </a:t>
            </a:r>
            <a:r>
              <a:rPr lang="ko-KR" altLang="en-US" dirty="0" smtClean="0"/>
              <a:t>및 백업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설립</a:t>
            </a:r>
          </a:p>
          <a:p>
            <a:r>
              <a:rPr lang="en-US" altLang="ko-KR" dirty="0" smtClean="0"/>
              <a:t>3) Customer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ESP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ping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주고받는다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4) </a:t>
            </a:r>
            <a:r>
              <a:rPr lang="ko-KR" altLang="en-US" dirty="0" err="1" smtClean="0"/>
              <a:t>주경로인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A-B-D</a:t>
            </a:r>
            <a:r>
              <a:rPr lang="ko-KR" altLang="en-US" dirty="0" smtClean="0"/>
              <a:t>에 관계된 랜선을 뽑아 링크를 </a:t>
            </a:r>
            <a:r>
              <a:rPr lang="ko-KR" altLang="en-US" dirty="0" err="1" smtClean="0"/>
              <a:t>단절시</a:t>
            </a:r>
            <a:r>
              <a:rPr lang="ko-KR" altLang="en-US" dirty="0" smtClean="0"/>
              <a:t> 백업패스로 즉시 전환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7215206" y="6201972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cxnSp>
        <p:nvCxnSpPr>
          <p:cNvPr id="62" name="직선 화살표 연결선 61"/>
          <p:cNvCxnSpPr/>
          <p:nvPr/>
        </p:nvCxnSpPr>
        <p:spPr>
          <a:xfrm rot="5400000">
            <a:off x="1464447" y="2545146"/>
            <a:ext cx="500066" cy="15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857356" y="2295114"/>
            <a:ext cx="285752" cy="357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3214678" y="1795047"/>
            <a:ext cx="2584704" cy="792480"/>
          </a:xfrm>
          <a:custGeom>
            <a:avLst/>
            <a:gdLst>
              <a:gd name="connsiteX0" fmla="*/ 199175 w 4588295"/>
              <a:gd name="connsiteY0" fmla="*/ 109728 h 1262235"/>
              <a:gd name="connsiteX1" fmla="*/ 223559 w 4588295"/>
              <a:gd name="connsiteY1" fmla="*/ 743712 h 1262235"/>
              <a:gd name="connsiteX2" fmla="*/ 2003591 w 4588295"/>
              <a:gd name="connsiteY2" fmla="*/ 731520 h 1262235"/>
              <a:gd name="connsiteX3" fmla="*/ 2881415 w 4588295"/>
              <a:gd name="connsiteY3" fmla="*/ 0 h 1262235"/>
              <a:gd name="connsiteX4" fmla="*/ 3527591 w 4588295"/>
              <a:gd name="connsiteY4" fmla="*/ 0 h 1262235"/>
              <a:gd name="connsiteX5" fmla="*/ 4405415 w 4588295"/>
              <a:gd name="connsiteY5" fmla="*/ 792480 h 1262235"/>
              <a:gd name="connsiteX6" fmla="*/ 4588295 w 4588295"/>
              <a:gd name="connsiteY6" fmla="*/ 780288 h 1262235"/>
              <a:gd name="connsiteX0" fmla="*/ 0 w 4364736"/>
              <a:gd name="connsiteY0" fmla="*/ 743712 h 1262235"/>
              <a:gd name="connsiteX1" fmla="*/ 1780032 w 4364736"/>
              <a:gd name="connsiteY1" fmla="*/ 731520 h 1262235"/>
              <a:gd name="connsiteX2" fmla="*/ 2657856 w 4364736"/>
              <a:gd name="connsiteY2" fmla="*/ 0 h 1262235"/>
              <a:gd name="connsiteX3" fmla="*/ 3304032 w 4364736"/>
              <a:gd name="connsiteY3" fmla="*/ 0 h 1262235"/>
              <a:gd name="connsiteX4" fmla="*/ 4181856 w 4364736"/>
              <a:gd name="connsiteY4" fmla="*/ 792480 h 1262235"/>
              <a:gd name="connsiteX5" fmla="*/ 4364736 w 4364736"/>
              <a:gd name="connsiteY5" fmla="*/ 780288 h 1262235"/>
              <a:gd name="connsiteX0" fmla="*/ 0 w 2584704"/>
              <a:gd name="connsiteY0" fmla="*/ 731520 h 792480"/>
              <a:gd name="connsiteX1" fmla="*/ 877824 w 2584704"/>
              <a:gd name="connsiteY1" fmla="*/ 0 h 792480"/>
              <a:gd name="connsiteX2" fmla="*/ 1524000 w 2584704"/>
              <a:gd name="connsiteY2" fmla="*/ 0 h 792480"/>
              <a:gd name="connsiteX3" fmla="*/ 2401824 w 2584704"/>
              <a:gd name="connsiteY3" fmla="*/ 792480 h 792480"/>
              <a:gd name="connsiteX4" fmla="*/ 2584704 w 2584704"/>
              <a:gd name="connsiteY4" fmla="*/ 780288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4704" h="792480">
                <a:moveTo>
                  <a:pt x="0" y="731520"/>
                </a:moveTo>
                <a:cubicBezTo>
                  <a:pt x="293294" y="488505"/>
                  <a:pt x="608494" y="269330"/>
                  <a:pt x="877824" y="0"/>
                </a:cubicBezTo>
                <a:lnTo>
                  <a:pt x="1524000" y="0"/>
                </a:lnTo>
                <a:lnTo>
                  <a:pt x="2401824" y="792480"/>
                </a:lnTo>
                <a:lnTo>
                  <a:pt x="2584704" y="780288"/>
                </a:lnTo>
              </a:path>
            </a:pathLst>
          </a:cu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571868" y="1580733"/>
            <a:ext cx="285752" cy="357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86644" y="3438121"/>
            <a:ext cx="285752" cy="357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3)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8992" y="3509559"/>
            <a:ext cx="285752" cy="357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4)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C70370-1244-47A4-8F5E-6E4BCF9D7500}" type="slidenum">
              <a:rPr kumimoji="1" lang="en-US" altLang="ko-K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370419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CF78879-6AC8-451E-BBF8-62AF8393D4E2}" type="slidenum">
              <a:rPr lang="en-US" altLang="ko-KR" smtClean="0">
                <a:ea typeface="굴림" charset="-127"/>
              </a:rPr>
              <a:pPr/>
              <a:t>39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4397"/>
            <a:ext cx="2090192" cy="646331"/>
          </a:xfr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굴림" charset="-127"/>
              </a:rPr>
              <a:t>목차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3798168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0.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wiki</a:t>
            </a:r>
          </a:p>
          <a:p>
            <a:r>
              <a:rPr lang="en-US" altLang="ko-KR" dirty="0" smtClean="0">
                <a:ea typeface="굴림" charset="-127"/>
              </a:rPr>
              <a:t>1.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소개</a:t>
            </a:r>
          </a:p>
          <a:p>
            <a:r>
              <a:rPr lang="en-US" altLang="ko-KR" dirty="0" smtClean="0">
                <a:ea typeface="굴림" charset="-127"/>
              </a:rPr>
              <a:t>2.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웹사이트</a:t>
            </a:r>
          </a:p>
          <a:p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접속</a:t>
            </a:r>
          </a:p>
          <a:p>
            <a:r>
              <a:rPr lang="en-US" altLang="ko-KR" dirty="0" smtClean="0">
                <a:ea typeface="굴림" charset="-127"/>
              </a:rPr>
              <a:t>4. </a:t>
            </a:r>
            <a:r>
              <a:rPr lang="en-US" altLang="ko-KR" dirty="0" err="1" smtClean="0">
                <a:ea typeface="굴림" pitchFamily="50" charset="-127"/>
              </a:rPr>
              <a:t>OpenWrt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툴 체인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charset="-127"/>
              </a:rPr>
              <a:t>5. </a:t>
            </a:r>
            <a:r>
              <a:rPr lang="ko-KR" altLang="en-US" dirty="0" smtClean="0">
                <a:ea typeface="굴림" charset="-127"/>
              </a:rPr>
              <a:t>한양대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Project</a:t>
            </a:r>
          </a:p>
          <a:p>
            <a:r>
              <a:rPr lang="en-US" altLang="ko-KR" dirty="0" smtClean="0">
                <a:ea typeface="굴림" charset="-127"/>
              </a:rPr>
              <a:t>Appendix</a:t>
            </a:r>
          </a:p>
          <a:p>
            <a:pPr lvl="1"/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1. </a:t>
            </a:r>
            <a:r>
              <a:rPr lang="en-US" altLang="ko-KR" dirty="0" err="1" smtClean="0">
                <a:solidFill>
                  <a:schemeClr val="accent1"/>
                </a:solidFill>
                <a:ea typeface="굴림" charset="-127"/>
              </a:rPr>
              <a:t>OpenWrt</a:t>
            </a:r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  <a:ea typeface="굴림" charset="-127"/>
              </a:rPr>
              <a:t>설치 및 설정</a:t>
            </a:r>
            <a:endParaRPr lang="en-US" altLang="ko-KR" dirty="0" smtClean="0">
              <a:solidFill>
                <a:schemeClr val="accent1"/>
              </a:solidFill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2. </a:t>
            </a:r>
            <a:r>
              <a:rPr lang="en-US" altLang="ko-KR" dirty="0" err="1" smtClean="0">
                <a:ea typeface="굴림" charset="-127"/>
              </a:rPr>
              <a:t>opkg</a:t>
            </a:r>
            <a:r>
              <a:rPr lang="ko-KR" altLang="en-US" dirty="0" smtClean="0">
                <a:ea typeface="굴림" charset="-127"/>
              </a:rPr>
              <a:t>를 이용한 프로그램 설치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개발 환경 구축 및 </a:t>
            </a:r>
            <a:r>
              <a:rPr lang="en-US" altLang="ko-KR" dirty="0" smtClean="0">
                <a:ea typeface="굴림" charset="-127"/>
              </a:rPr>
              <a:t>Kernel Module Programming</a:t>
            </a:r>
            <a:endParaRPr lang="ko-KR" altLang="en-US" dirty="0" smtClean="0">
              <a:ea typeface="굴림" charset="-127"/>
            </a:endParaRPr>
          </a:p>
          <a:p>
            <a:endParaRPr lang="ko-KR" altLang="en-US" dirty="0" smtClean="0">
              <a:ea typeface="굴림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6052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8520" y="-99392"/>
            <a:ext cx="8763000" cy="1035968"/>
          </a:xfrm>
        </p:spPr>
        <p:txBody>
          <a:bodyPr/>
          <a:lstStyle/>
          <a:p>
            <a:r>
              <a:rPr lang="en-US" altLang="ko-KR" sz="3200" dirty="0" smtClean="0">
                <a:ea typeface="굴림" charset="-127"/>
              </a:rPr>
              <a:t>0. </a:t>
            </a:r>
            <a:r>
              <a:rPr lang="en-US" altLang="ko-KR" sz="3200" dirty="0" err="1" smtClean="0">
                <a:ea typeface="굴림" charset="-127"/>
              </a:rPr>
              <a:t>OpenWrt</a:t>
            </a:r>
            <a:r>
              <a:rPr lang="en-US" altLang="ko-KR" sz="3200" dirty="0" smtClean="0">
                <a:ea typeface="굴림" charset="-127"/>
              </a:rPr>
              <a:t> - </a:t>
            </a:r>
            <a:r>
              <a:rPr lang="ko-KR" altLang="en-US" sz="3200" dirty="0" err="1" smtClean="0"/>
              <a:t>오픈소스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SW </a:t>
            </a:r>
            <a:r>
              <a:rPr lang="ko-KR" altLang="en-US" sz="3200" dirty="0" smtClean="0"/>
              <a:t>라이선스 종류 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GPL (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Public License) 3.0</a:t>
            </a:r>
          </a:p>
          <a:p>
            <a:pPr lvl="1"/>
            <a:r>
              <a:rPr lang="en-US" altLang="ko-KR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FSF</a:t>
            </a:r>
            <a:r>
              <a:rPr lang="ko-KR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리차드 </a:t>
            </a:r>
            <a:r>
              <a:rPr lang="ko-KR" altLang="en-US" sz="1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스톨만이</a:t>
            </a:r>
            <a:r>
              <a:rPr lang="ko-KR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자유소프트웨어 운동을 벌이면서 소스코드 공개를 담보하기 위해 만든 라이선스</a:t>
            </a:r>
            <a:r>
              <a:rPr lang="en-US" altLang="ko-KR" sz="1600" dirty="0" smtClean="0"/>
              <a:t>. </a:t>
            </a:r>
            <a:r>
              <a:rPr lang="en-US" altLang="ko-KR" sz="1600" dirty="0" smtClean="0">
                <a:solidFill>
                  <a:schemeClr val="tx1"/>
                </a:solidFill>
                <a:latin typeface="+mn-lt"/>
                <a:ea typeface="+mn-ea"/>
              </a:rPr>
              <a:t>2007</a:t>
            </a:r>
            <a:r>
              <a:rPr lang="ko-KR" altLang="en-US" sz="1600" dirty="0" smtClean="0">
                <a:solidFill>
                  <a:schemeClr val="tx1"/>
                </a:solidFill>
                <a:latin typeface="+mn-lt"/>
                <a:ea typeface="+mn-ea"/>
              </a:rPr>
              <a:t>년 </a:t>
            </a:r>
            <a:r>
              <a:rPr lang="en-US" altLang="ko-KR" sz="1600" dirty="0" smtClean="0">
                <a:solidFill>
                  <a:schemeClr val="tx1"/>
                </a:solidFill>
                <a:latin typeface="+mn-lt"/>
                <a:ea typeface="+mn-ea"/>
              </a:rPr>
              <a:t>6</a:t>
            </a:r>
            <a:r>
              <a:rPr lang="ko-KR" altLang="en-US" sz="1600" dirty="0" smtClean="0">
                <a:solidFill>
                  <a:schemeClr val="tx1"/>
                </a:solidFill>
                <a:latin typeface="+mn-lt"/>
                <a:ea typeface="+mn-ea"/>
              </a:rPr>
              <a:t>월 </a:t>
            </a:r>
            <a:r>
              <a:rPr lang="en-US" altLang="ko-KR" sz="1600" dirty="0" smtClean="0">
                <a:solidFill>
                  <a:schemeClr val="tx1"/>
                </a:solidFill>
                <a:latin typeface="+mn-lt"/>
                <a:ea typeface="+mn-ea"/>
              </a:rPr>
              <a:t>29</a:t>
            </a:r>
            <a:r>
              <a:rPr lang="ko-KR" altLang="en-US" sz="1600" dirty="0" smtClean="0">
                <a:solidFill>
                  <a:schemeClr val="tx1"/>
                </a:solidFill>
                <a:latin typeface="+mn-lt"/>
                <a:ea typeface="+mn-ea"/>
              </a:rPr>
              <a:t>일 </a:t>
            </a:r>
            <a:r>
              <a:rPr lang="en-US" altLang="ko-KR" sz="1600" dirty="0" smtClean="0">
                <a:solidFill>
                  <a:schemeClr val="tx1"/>
                </a:solidFill>
                <a:latin typeface="+mn-lt"/>
                <a:ea typeface="+mn-ea"/>
              </a:rPr>
              <a:t>GPL 3.0</a:t>
            </a:r>
            <a:r>
              <a:rPr lang="ko-KR" altLang="en-US" sz="1600" dirty="0" smtClean="0">
                <a:solidFill>
                  <a:schemeClr val="tx1"/>
                </a:solidFill>
                <a:latin typeface="+mn-lt"/>
                <a:ea typeface="+mn-ea"/>
              </a:rPr>
              <a:t>을 공식 발표</a:t>
            </a:r>
            <a:endParaRPr lang="en-US" altLang="ko-KR" sz="1600" dirty="0" smtClean="0"/>
          </a:p>
          <a:p>
            <a:pPr lvl="1"/>
            <a:r>
              <a:rPr lang="ko-KR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</a:t>
            </a:r>
            <a:r>
              <a:rPr lang="en-US" altLang="ko-KR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조를 중심으로 </a:t>
            </a:r>
            <a:r>
              <a:rPr lang="en-US" altLang="ko-KR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DRM(Digital Rights Management) </a:t>
            </a:r>
            <a:r>
              <a:rPr lang="ko-KR" alt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관련 내용이 추가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오픈</a:t>
            </a:r>
            <a:r>
              <a:rPr lang="en-US" altLang="ko-K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SW: 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자유로운 사용</a:t>
            </a:r>
            <a:r>
              <a:rPr lang="en-US" altLang="ko-K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복제</a:t>
            </a:r>
            <a:r>
              <a:rPr lang="en-US" altLang="ko-K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수정</a:t>
            </a:r>
            <a:r>
              <a:rPr lang="en-US" altLang="ko-K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</a:t>
            </a:r>
            <a:r>
              <a:rPr lang="ko-KR" alt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배포를 보장한다</a:t>
            </a:r>
            <a:r>
              <a:rPr lang="en-US" altLang="ko-K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571472" y="2571744"/>
            <a:ext cx="8219026" cy="2462213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altLang="en-US" sz="1400" dirty="0"/>
              <a:t>􀁹 </a:t>
            </a:r>
            <a:r>
              <a:rPr lang="en-US" altLang="ko-KR" sz="1400" dirty="0"/>
              <a:t>GPL 3.0</a:t>
            </a:r>
            <a:r>
              <a:rPr lang="ko-KR" altLang="en-US" sz="1400" dirty="0"/>
              <a:t>의 소스코드를 특정한 제품에 포함시키거나 혹은 그와 함께 배포하는 경우</a:t>
            </a:r>
          </a:p>
          <a:p>
            <a:pPr algn="just"/>
            <a:r>
              <a:rPr lang="ko-KR" altLang="en-US" sz="1400" dirty="0"/>
              <a:t>에는 해당 소스에 설치 정보</a:t>
            </a:r>
            <a:r>
              <a:rPr lang="en-US" altLang="ko-KR" sz="1400" dirty="0"/>
              <a:t>(installation information)10)</a:t>
            </a:r>
            <a:r>
              <a:rPr lang="ko-KR" altLang="en-US" sz="1400" dirty="0"/>
              <a:t>를 함께 제공해야 함</a:t>
            </a:r>
            <a:r>
              <a:rPr lang="en-US" altLang="ko-KR" sz="1400" dirty="0"/>
              <a:t>. </a:t>
            </a:r>
            <a:r>
              <a:rPr lang="ko-KR" altLang="en-US" sz="1400" dirty="0"/>
              <a:t>다만</a:t>
            </a:r>
          </a:p>
          <a:p>
            <a:pPr algn="just"/>
            <a:r>
              <a:rPr lang="ko-KR" altLang="en-US" sz="1400" dirty="0"/>
              <a:t>소프트웨어가 롬</a:t>
            </a:r>
            <a:r>
              <a:rPr lang="en-US" altLang="ko-KR" sz="1400" dirty="0"/>
              <a:t>(ROM)</a:t>
            </a:r>
            <a:r>
              <a:rPr lang="ko-KR" altLang="en-US" sz="1400" dirty="0"/>
              <a:t>에 설치된 경우처럼</a:t>
            </a:r>
            <a:r>
              <a:rPr lang="en-US" altLang="ko-KR" sz="1400" dirty="0"/>
              <a:t>, </a:t>
            </a:r>
            <a:r>
              <a:rPr lang="ko-KR" altLang="en-US" sz="1400" dirty="0"/>
              <a:t>해당제품의 제조업체나 여타 제</a:t>
            </a:r>
            <a:r>
              <a:rPr lang="en-US" altLang="ko-KR" sz="1400" dirty="0"/>
              <a:t>3</a:t>
            </a:r>
            <a:r>
              <a:rPr lang="ko-KR" altLang="en-US" sz="1400" dirty="0"/>
              <a:t>자도 수</a:t>
            </a:r>
          </a:p>
          <a:p>
            <a:pPr algn="just"/>
            <a:r>
              <a:rPr lang="ko-KR" altLang="en-US" sz="1400" dirty="0" err="1"/>
              <a:t>정된</a:t>
            </a:r>
            <a:r>
              <a:rPr lang="ko-KR" altLang="en-US" sz="1400" dirty="0"/>
              <a:t> 코드를 제품에 설치할 수 없는 경우에는 설치정보를 제공하지 않아도 됨</a:t>
            </a:r>
          </a:p>
          <a:p>
            <a:pPr algn="just"/>
            <a:r>
              <a:rPr lang="ko-KR" altLang="en-US" sz="1400" dirty="0"/>
              <a:t>􀁹 </a:t>
            </a:r>
            <a:r>
              <a:rPr lang="en-US" altLang="ko-KR" sz="1400" dirty="0"/>
              <a:t>DRM(Digital Rights Management)</a:t>
            </a:r>
            <a:r>
              <a:rPr lang="ko-KR" altLang="en-US" sz="1400" dirty="0"/>
              <a:t>과 관련하여 각국의 법률에 의해 보호되는 이익을</a:t>
            </a:r>
          </a:p>
          <a:p>
            <a:pPr algn="just"/>
            <a:r>
              <a:rPr lang="ko-KR" altLang="en-US" sz="1400" dirty="0"/>
              <a:t>포기해야 함</a:t>
            </a:r>
          </a:p>
          <a:p>
            <a:pPr algn="just"/>
            <a:r>
              <a:rPr lang="ko-KR" altLang="en-US" sz="1400" dirty="0"/>
              <a:t>􀁹 특허와 관련해 원래의 소스코드를 개선하여 배포한 기여자의 경우 자신이 기여한 부</a:t>
            </a:r>
          </a:p>
          <a:p>
            <a:pPr algn="just"/>
            <a:r>
              <a:rPr lang="ko-KR" altLang="en-US" sz="1400" dirty="0"/>
              <a:t>분에 대해서는 차별하지 않고 특허 사용료가 없다는 내용의 라이선스를 제공해야 함</a:t>
            </a:r>
          </a:p>
          <a:p>
            <a:pPr algn="just"/>
            <a:r>
              <a:rPr lang="ko-KR" altLang="en-US" sz="1400" dirty="0"/>
              <a:t>􀁹 특허와 관련해서 </a:t>
            </a:r>
            <a:r>
              <a:rPr lang="ko-KR" altLang="en-US" sz="1400" dirty="0" err="1"/>
              <a:t>라이선시</a:t>
            </a:r>
            <a:r>
              <a:rPr lang="en-US" altLang="ko-KR" sz="1400" dirty="0"/>
              <a:t>11) </a:t>
            </a:r>
            <a:r>
              <a:rPr lang="ko-KR" altLang="en-US" sz="1400" dirty="0"/>
              <a:t>등으로부터 특허소송이 제기되는 경우 소송을 제기한 날</a:t>
            </a:r>
          </a:p>
          <a:p>
            <a:pPr algn="just"/>
            <a:r>
              <a:rPr lang="ko-KR" altLang="en-US" sz="1400" dirty="0"/>
              <a:t>에 특허소송을 제기한 </a:t>
            </a:r>
            <a:r>
              <a:rPr lang="ko-KR" altLang="en-US" sz="1400" dirty="0" err="1"/>
              <a:t>라이선시의</a:t>
            </a:r>
            <a:r>
              <a:rPr lang="ko-KR" altLang="en-US" sz="1400" dirty="0"/>
              <a:t> 오픈 소스 소프트웨어 라이선스는 종료됨</a:t>
            </a:r>
          </a:p>
          <a:p>
            <a:pPr algn="just"/>
            <a:r>
              <a:rPr lang="ko-KR" altLang="en-US" sz="1400" dirty="0"/>
              <a:t>􀁹 </a:t>
            </a:r>
            <a:r>
              <a:rPr lang="en-US" altLang="ko-KR" sz="1400" dirty="0"/>
              <a:t>Apache License 2.0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Affero</a:t>
            </a:r>
            <a:r>
              <a:rPr lang="en-US" altLang="ko-KR" sz="1400" dirty="0"/>
              <a:t> GPL</a:t>
            </a:r>
            <a:r>
              <a:rPr lang="ko-KR" altLang="en-US" sz="1400" dirty="0"/>
              <a:t>과 양립 가능함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C70370-1244-47A4-8F5E-6E4BCF9D7500}" type="slidenum">
              <a:rPr kumimoji="1" lang="en-US" altLang="ko-KR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50455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CF78879-6AC8-451E-BBF8-62AF8393D4E2}" type="slidenum">
              <a:rPr lang="en-US" altLang="ko-KR" smtClean="0">
                <a:ea typeface="굴림" charset="-127"/>
              </a:rPr>
              <a:pPr/>
              <a:t>5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34397"/>
            <a:ext cx="1872208" cy="646331"/>
          </a:xfr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굴림" charset="-127"/>
              </a:rPr>
              <a:t>목차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3798168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0.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wiki</a:t>
            </a:r>
          </a:p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1. </a:t>
            </a:r>
            <a:r>
              <a:rPr lang="en-US" altLang="ko-KR" dirty="0" err="1" smtClean="0">
                <a:solidFill>
                  <a:schemeClr val="accent1"/>
                </a:solidFill>
                <a:ea typeface="굴림" charset="-127"/>
              </a:rPr>
              <a:t>OpenWrt</a:t>
            </a:r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  <a:ea typeface="굴림" charset="-127"/>
              </a:rPr>
              <a:t>소개</a:t>
            </a:r>
          </a:p>
          <a:p>
            <a:r>
              <a:rPr lang="en-US" altLang="ko-KR" dirty="0" smtClean="0">
                <a:ea typeface="굴림" charset="-127"/>
              </a:rPr>
              <a:t>2.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웹사이트</a:t>
            </a:r>
          </a:p>
          <a:p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접속</a:t>
            </a:r>
          </a:p>
          <a:p>
            <a:r>
              <a:rPr lang="en-US" altLang="ko-KR" dirty="0" smtClean="0">
                <a:ea typeface="굴림" charset="-127"/>
              </a:rPr>
              <a:t>4. </a:t>
            </a:r>
            <a:r>
              <a:rPr lang="en-US" altLang="ko-KR" dirty="0" err="1" smtClean="0">
                <a:ea typeface="굴림" pitchFamily="50" charset="-127"/>
              </a:rPr>
              <a:t>OpenWrt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ko-KR" altLang="en-US" dirty="0" smtClean="0">
                <a:ea typeface="굴림" pitchFamily="50" charset="-127"/>
              </a:rPr>
              <a:t>툴 체인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charset="-127"/>
              </a:rPr>
              <a:t>5. </a:t>
            </a:r>
            <a:r>
              <a:rPr lang="ko-KR" altLang="en-US" dirty="0" smtClean="0">
                <a:ea typeface="굴림" charset="-127"/>
              </a:rPr>
              <a:t>한양대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Project</a:t>
            </a:r>
          </a:p>
          <a:p>
            <a:r>
              <a:rPr lang="en-US" altLang="ko-KR" dirty="0" smtClean="0">
                <a:ea typeface="굴림" charset="-127"/>
              </a:rPr>
              <a:t>Appendix</a:t>
            </a:r>
          </a:p>
          <a:p>
            <a:pPr lvl="1"/>
            <a:r>
              <a:rPr lang="en-US" altLang="ko-KR" dirty="0" smtClean="0">
                <a:ea typeface="굴림" charset="-127"/>
              </a:rPr>
              <a:t>1.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설치 및 설정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2. </a:t>
            </a:r>
            <a:r>
              <a:rPr lang="en-US" altLang="ko-KR" dirty="0" err="1" smtClean="0">
                <a:ea typeface="굴림" charset="-127"/>
              </a:rPr>
              <a:t>opkg</a:t>
            </a:r>
            <a:r>
              <a:rPr lang="ko-KR" altLang="en-US" dirty="0" smtClean="0">
                <a:ea typeface="굴림" charset="-127"/>
              </a:rPr>
              <a:t>를 이용한 프로그램 설치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3.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개발 환경 구축 및 </a:t>
            </a:r>
            <a:r>
              <a:rPr lang="en-US" altLang="ko-KR" dirty="0" smtClean="0">
                <a:ea typeface="굴림" charset="-127"/>
              </a:rPr>
              <a:t>Kernel Module Programming</a:t>
            </a:r>
            <a:endParaRPr lang="ko-KR" altLang="en-US" dirty="0" smtClean="0">
              <a:ea typeface="굴림" charset="-127"/>
            </a:endParaRPr>
          </a:p>
          <a:p>
            <a:endParaRPr lang="ko-KR" altLang="en-US" dirty="0" smtClean="0">
              <a:ea typeface="굴림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45961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A9100EA5-018F-4F7E-8752-8E32DF5B4309}" type="slidenum">
              <a:rPr lang="en-US" altLang="ko-KR" smtClean="0">
                <a:ea typeface="굴림" charset="-127"/>
              </a:rPr>
              <a:pPr/>
              <a:t>6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46960"/>
            <a:ext cx="3888432" cy="64633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charset="-127"/>
              </a:rPr>
              <a:t>1.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소개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39655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(Open Wireless Router)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smtClean="0">
                <a:ea typeface="굴림" charset="-127"/>
                <a:hlinkClick r:id="rId3"/>
              </a:rPr>
              <a:t>http://www.openwrt.org</a:t>
            </a:r>
            <a:endParaRPr lang="en-US" altLang="ko-KR" sz="1800" dirty="0" smtClean="0">
              <a:ea typeface="굴림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err="1" smtClean="0">
                <a:ea typeface="굴림" charset="-127"/>
              </a:rPr>
              <a:t>임베디드</a:t>
            </a:r>
            <a:r>
              <a:rPr lang="ko-KR" altLang="en-US" sz="1800" dirty="0" smtClean="0">
                <a:ea typeface="굴림" charset="-127"/>
              </a:rPr>
              <a:t> 디바이스를 위한 </a:t>
            </a:r>
            <a:r>
              <a:rPr lang="ko-KR" altLang="en-US" sz="1800" dirty="0" err="1" smtClean="0">
                <a:ea typeface="굴림" charset="-127"/>
              </a:rPr>
              <a:t>리눅스</a:t>
            </a:r>
            <a:r>
              <a:rPr lang="ko-KR" altLang="en-US" sz="1800" dirty="0" smtClean="0">
                <a:ea typeface="굴림" charset="-127"/>
              </a:rPr>
              <a:t> </a:t>
            </a:r>
            <a:r>
              <a:rPr lang="ko-KR" altLang="en-US" sz="1800" dirty="0" err="1" smtClean="0">
                <a:ea typeface="굴림" charset="-127"/>
              </a:rPr>
              <a:t>배포판</a:t>
            </a:r>
            <a:endParaRPr lang="ko-KR" altLang="en-US" sz="1800" dirty="0" smtClean="0">
              <a:ea typeface="굴림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 smtClean="0">
                <a:ea typeface="굴림" charset="-127"/>
              </a:rPr>
              <a:t>2004</a:t>
            </a:r>
            <a:r>
              <a:rPr lang="ko-KR" altLang="en-US" sz="1800" dirty="0" smtClean="0">
                <a:ea typeface="굴림" charset="-127"/>
              </a:rPr>
              <a:t>년부터 배포된 공개 소프트웨어</a:t>
            </a:r>
            <a:endParaRPr lang="en-US" altLang="ko-KR" sz="1800" dirty="0" smtClean="0">
              <a:ea typeface="굴림" charset="-127"/>
            </a:endParaRPr>
          </a:p>
          <a:p>
            <a:pPr marL="720000" lvl="2" indent="0"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 smtClean="0">
                <a:ea typeface="굴림" charset="-127"/>
              </a:rPr>
              <a:t>0.9: </a:t>
            </a:r>
            <a:r>
              <a:rPr lang="ko-KR" altLang="en-US" sz="1400" dirty="0" smtClean="0">
                <a:ea typeface="굴림" charset="-127"/>
              </a:rPr>
              <a:t>화이트러시안</a:t>
            </a:r>
            <a:endParaRPr lang="en-US" altLang="ko-KR" sz="1400" dirty="0" smtClean="0">
              <a:ea typeface="굴림" charset="-127"/>
            </a:endParaRPr>
          </a:p>
          <a:p>
            <a:pPr marL="720000" lvl="2" indent="0"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 smtClean="0">
                <a:ea typeface="굴림" charset="-127"/>
              </a:rPr>
              <a:t>08.09: </a:t>
            </a:r>
            <a:r>
              <a:rPr lang="ko-KR" altLang="en-US" sz="1400" dirty="0" err="1" smtClean="0">
                <a:ea typeface="굴림" charset="-127"/>
              </a:rPr>
              <a:t>카미카제</a:t>
            </a:r>
            <a:endParaRPr lang="en-US" altLang="ko-KR" sz="1400" dirty="0" smtClean="0">
              <a:ea typeface="굴림" charset="-127"/>
            </a:endParaRPr>
          </a:p>
          <a:p>
            <a:pPr marL="720000" lvl="2" indent="0">
              <a:lnSpc>
                <a:spcPct val="100000"/>
              </a:lnSpc>
              <a:spcBef>
                <a:spcPts val="0"/>
              </a:spcBef>
            </a:pPr>
            <a:r>
              <a:rPr lang="en-US" altLang="ko-KR" sz="1400" dirty="0" smtClean="0">
                <a:ea typeface="굴림" charset="-127"/>
              </a:rPr>
              <a:t>10.03: </a:t>
            </a:r>
            <a:r>
              <a:rPr lang="ko-KR" altLang="en-US" sz="1400" dirty="0" err="1" smtClean="0">
                <a:ea typeface="굴림" charset="-127"/>
              </a:rPr>
              <a:t>백파이어</a:t>
            </a:r>
            <a:endParaRPr lang="ko-KR" altLang="en-US" sz="1400" dirty="0" smtClean="0">
              <a:ea typeface="굴림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err="1" smtClean="0">
                <a:ea typeface="굴림" charset="-127"/>
              </a:rPr>
              <a:t>임베디드</a:t>
            </a:r>
            <a:r>
              <a:rPr lang="ko-KR" altLang="en-US" sz="1800" dirty="0" smtClean="0">
                <a:ea typeface="굴림" charset="-127"/>
              </a:rPr>
              <a:t> 기기 응용을 패키지 수준에서 쉽게 지원해주는 패키지 관리 툴과 프로그램 직접 개발을 지원해주는 개발환경 툴을 제공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ea typeface="굴림" charset="-127"/>
              </a:rPr>
              <a:t>특정 응용을 위해 </a:t>
            </a:r>
            <a:r>
              <a:rPr lang="ko-KR" altLang="en-US" sz="1800" dirty="0" err="1" smtClean="0">
                <a:ea typeface="굴림" charset="-127"/>
              </a:rPr>
              <a:t>펌웨어를</a:t>
            </a:r>
            <a:r>
              <a:rPr lang="ko-KR" altLang="en-US" sz="1800" dirty="0" smtClean="0">
                <a:ea typeface="굴림" charset="-127"/>
              </a:rPr>
              <a:t> 처음부터 코드 수준에서 직접 개발할 필요 없이 필요한 패키지를 추가하거나 또는 기본 시스템에 포함되어 있지만 불필요한 패키지를 삭제할 수 있음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ea typeface="굴림" charset="-127"/>
              </a:rPr>
              <a:t>웹 인터페이스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ko-KR" altLang="en-US" sz="1800" dirty="0" smtClean="0">
                <a:ea typeface="굴림" charset="-127"/>
              </a:rPr>
              <a:t>제공 </a:t>
            </a:r>
            <a:r>
              <a:rPr lang="en-US" altLang="ko-KR" sz="1800" dirty="0" smtClean="0">
                <a:ea typeface="굴림" charset="-127"/>
              </a:rPr>
              <a:t>(</a:t>
            </a:r>
            <a:r>
              <a:rPr lang="en-US" altLang="ko-KR" sz="1800" dirty="0" err="1" smtClean="0">
                <a:ea typeface="굴림" charset="-127"/>
              </a:rPr>
              <a:t>LuCi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ko-KR" altLang="en-US" sz="1800" dirty="0" smtClean="0">
                <a:ea typeface="굴림" charset="-127"/>
              </a:rPr>
              <a:t>기본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ko-KR" altLang="en-US" sz="1800" dirty="0" smtClean="0">
                <a:ea typeface="굴림" charset="-127"/>
              </a:rPr>
              <a:t>설치</a:t>
            </a:r>
            <a:r>
              <a:rPr lang="en-US" altLang="ko-KR" sz="1800" dirty="0" smtClean="0">
                <a:ea typeface="굴림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ea typeface="굴림" charset="-127"/>
              </a:rPr>
              <a:t>패키지 관리 툴을 제공 </a:t>
            </a:r>
            <a:r>
              <a:rPr lang="en-US" altLang="ko-KR" sz="1800" dirty="0" smtClean="0">
                <a:ea typeface="굴림" charset="-127"/>
              </a:rPr>
              <a:t>: </a:t>
            </a:r>
            <a:r>
              <a:rPr lang="en-US" altLang="ko-KR" sz="1800" dirty="0" err="1" smtClean="0">
                <a:ea typeface="굴림" charset="-127"/>
              </a:rPr>
              <a:t>ipkg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ko-KR" altLang="en-US" sz="1800" dirty="0" smtClean="0">
                <a:ea typeface="굴림" charset="-127"/>
              </a:rPr>
              <a:t>또는 </a:t>
            </a:r>
            <a:r>
              <a:rPr lang="en-US" altLang="ko-KR" sz="1800" dirty="0" err="1" smtClean="0">
                <a:solidFill>
                  <a:srgbClr val="FF0000"/>
                </a:solidFill>
                <a:ea typeface="굴림" charset="-127"/>
              </a:rPr>
              <a:t>opkg</a:t>
            </a:r>
            <a:endParaRPr lang="en-US" altLang="ko-KR" sz="1800" dirty="0" smtClean="0">
              <a:solidFill>
                <a:srgbClr val="FF0000"/>
              </a:solidFill>
              <a:ea typeface="굴림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 smtClean="0">
                <a:ea typeface="굴림" charset="-127"/>
              </a:rPr>
              <a:t>SDK (Software Development Kit) </a:t>
            </a:r>
            <a:r>
              <a:rPr lang="ko-KR" altLang="en-US" sz="1800" dirty="0" smtClean="0">
                <a:ea typeface="굴림" charset="-127"/>
              </a:rPr>
              <a:t>툴을 제공 </a:t>
            </a:r>
            <a:r>
              <a:rPr lang="en-US" altLang="ko-KR" sz="1800" dirty="0" smtClean="0">
                <a:ea typeface="굴림" charset="-127"/>
              </a:rPr>
              <a:t>: </a:t>
            </a:r>
            <a:r>
              <a:rPr lang="ko-KR" altLang="en-US" sz="1800" dirty="0" smtClean="0">
                <a:ea typeface="굴림" charset="-127"/>
              </a:rPr>
              <a:t>교재</a:t>
            </a:r>
            <a:r>
              <a:rPr lang="en-US" altLang="ko-KR" sz="1800" dirty="0" smtClean="0">
                <a:ea typeface="굴림" charset="-127"/>
              </a:rPr>
              <a:t> 10</a:t>
            </a:r>
            <a:r>
              <a:rPr lang="ko-KR" altLang="en-US" sz="1800" dirty="0" smtClean="0">
                <a:ea typeface="굴림" charset="-127"/>
              </a:rPr>
              <a:t>장 </a:t>
            </a:r>
            <a:r>
              <a:rPr lang="en-US" altLang="ko-KR" sz="1800" dirty="0" smtClean="0">
                <a:ea typeface="굴림" charset="-127"/>
              </a:rPr>
              <a:t>5</a:t>
            </a:r>
            <a:r>
              <a:rPr lang="ko-KR" altLang="en-US" sz="1800" dirty="0" smtClean="0">
                <a:ea typeface="굴림" charset="-127"/>
              </a:rPr>
              <a:t>절 참조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65738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F4112B7-F175-4D8D-9C75-79FC52793D06}" type="slidenum">
              <a:rPr lang="en-US" altLang="ko-KR" smtClean="0">
                <a:ea typeface="굴림" charset="-127"/>
              </a:rPr>
              <a:pPr/>
              <a:t>7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4397"/>
            <a:ext cx="3890392" cy="64633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charset="-127"/>
              </a:rPr>
              <a:t>1.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소개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3001963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OpenWrt Packages</a:t>
            </a:r>
          </a:p>
          <a:p>
            <a:pPr lvl="1"/>
            <a:r>
              <a:rPr lang="en-US" altLang="ko-KR" sz="1800" smtClean="0">
                <a:ea typeface="굴림" charset="-127"/>
                <a:hlinkClick r:id="rId3"/>
              </a:rPr>
              <a:t>http://oldwiki.openwrt.org/OpenWrtDocs(2f)Packages.html</a:t>
            </a:r>
            <a:r>
              <a:rPr lang="en-US" altLang="ko-KR" sz="1800" smtClean="0">
                <a:ea typeface="굴림" charset="-127"/>
              </a:rPr>
              <a:t> </a:t>
            </a:r>
          </a:p>
          <a:p>
            <a:pPr lvl="1"/>
            <a:r>
              <a:rPr lang="en-US" altLang="ko-KR" sz="1800" smtClean="0">
                <a:ea typeface="굴림" charset="-127"/>
              </a:rPr>
              <a:t>OpenWrt </a:t>
            </a:r>
            <a:r>
              <a:rPr lang="ko-KR" altLang="en-US" sz="1800" smtClean="0">
                <a:ea typeface="굴림" charset="-127"/>
              </a:rPr>
              <a:t>커뮤니티에서 검증하여 지원하는 패키지들과 제 </a:t>
            </a:r>
            <a:r>
              <a:rPr lang="en-US" altLang="ko-KR" sz="1800" smtClean="0">
                <a:ea typeface="굴림" charset="-127"/>
              </a:rPr>
              <a:t>3</a:t>
            </a:r>
            <a:r>
              <a:rPr lang="ko-KR" altLang="en-US" sz="1800" smtClean="0">
                <a:ea typeface="굴림" charset="-127"/>
              </a:rPr>
              <a:t>자가 제공하는 패키지로 나눌 수 있음</a:t>
            </a:r>
          </a:p>
          <a:p>
            <a:pPr lvl="1"/>
            <a:r>
              <a:rPr lang="ko-KR" altLang="en-US" sz="1800" smtClean="0">
                <a:ea typeface="굴림" charset="-127"/>
              </a:rPr>
              <a:t>예 </a:t>
            </a:r>
            <a:r>
              <a:rPr lang="en-US" altLang="ko-KR" sz="1800" smtClean="0">
                <a:ea typeface="굴림" charset="-127"/>
              </a:rPr>
              <a:t>: Broadcom CPU</a:t>
            </a:r>
            <a:r>
              <a:rPr lang="ko-KR" altLang="en-US" sz="1800" smtClean="0">
                <a:ea typeface="굴림" charset="-127"/>
              </a:rPr>
              <a:t>를 사용하는 </a:t>
            </a:r>
            <a:r>
              <a:rPr lang="en-US" altLang="ko-KR" sz="1800" smtClean="0">
                <a:ea typeface="굴림" charset="-127"/>
              </a:rPr>
              <a:t>Kamikaze </a:t>
            </a:r>
            <a:r>
              <a:rPr lang="ko-KR" altLang="en-US" sz="1800" smtClean="0">
                <a:ea typeface="굴림" charset="-127"/>
              </a:rPr>
              <a:t>펌웨어인 경우 </a:t>
            </a:r>
            <a:r>
              <a:rPr lang="en-US" altLang="ko-KR" sz="1800" smtClean="0">
                <a:ea typeface="굴림" charset="-127"/>
              </a:rPr>
              <a:t>OpenWrt </a:t>
            </a:r>
            <a:r>
              <a:rPr lang="ko-KR" altLang="en-US" sz="1800" smtClean="0">
                <a:ea typeface="굴림" charset="-127"/>
              </a:rPr>
              <a:t>커뮤니티에서 검증하여 지원하는 패키지의 개수는 </a:t>
            </a:r>
            <a:r>
              <a:rPr lang="en-US" altLang="ko-KR" sz="1800" smtClean="0">
                <a:ea typeface="굴림" charset="-127"/>
              </a:rPr>
              <a:t>1,600</a:t>
            </a:r>
            <a:r>
              <a:rPr lang="ko-KR" altLang="en-US" sz="1800" smtClean="0">
                <a:ea typeface="굴림" charset="-127"/>
              </a:rPr>
              <a:t>개 </a:t>
            </a:r>
            <a:r>
              <a:rPr lang="en-US" altLang="ko-KR" sz="1800" smtClean="0">
                <a:ea typeface="굴림" charset="-127"/>
              </a:rPr>
              <a:t>Backfire</a:t>
            </a:r>
            <a:r>
              <a:rPr lang="ko-KR" altLang="en-US" sz="1800" smtClean="0">
                <a:ea typeface="굴림" charset="-127"/>
              </a:rPr>
              <a:t>는 </a:t>
            </a:r>
            <a:r>
              <a:rPr lang="en-US" altLang="ko-KR" sz="1800" smtClean="0">
                <a:ea typeface="굴림" charset="-127"/>
              </a:rPr>
              <a:t>2600</a:t>
            </a:r>
            <a:r>
              <a:rPr lang="ko-KR" altLang="en-US" sz="1800" smtClean="0">
                <a:ea typeface="굴림" charset="-127"/>
              </a:rPr>
              <a:t>여개</a:t>
            </a:r>
          </a:p>
          <a:p>
            <a:pPr lvl="2"/>
            <a:r>
              <a:rPr lang="en-US" altLang="ko-KR" sz="1800" smtClean="0">
                <a:ea typeface="굴림" charset="-127"/>
                <a:hlinkClick r:id="rId4"/>
              </a:rPr>
              <a:t>http://downloads.openwrt.org/kamikaze/8.09/brcm47xx/packages/</a:t>
            </a:r>
            <a:r>
              <a:rPr lang="en-US" altLang="ko-KR" sz="1800" smtClean="0">
                <a:ea typeface="굴림" charset="-127"/>
              </a:rPr>
              <a:t> </a:t>
            </a:r>
          </a:p>
          <a:p>
            <a:pPr lvl="1"/>
            <a:r>
              <a:rPr lang="ko-KR" altLang="en-US" sz="1800" smtClean="0">
                <a:ea typeface="굴림" charset="-127"/>
              </a:rPr>
              <a:t>이러한 패키지를 이용하여 다양한 응용을 쉽게 구축할 수 있음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58495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07BCDDF-1ED1-4F1B-A294-AF4ED3F6C098}" type="slidenum">
              <a:rPr lang="en-US" altLang="ko-KR" smtClean="0">
                <a:ea typeface="굴림" charset="-127"/>
              </a:rPr>
              <a:pPr/>
              <a:t>8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2389"/>
            <a:ext cx="4250432" cy="64633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charset="-127"/>
              </a:rPr>
              <a:t>1.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소개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630488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Why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smtClean="0">
                <a:ea typeface="굴림" charset="-127"/>
              </a:rPr>
              <a:t>Linksys</a:t>
            </a:r>
            <a:r>
              <a:rPr lang="ko-KR" altLang="en-US" sz="1800" dirty="0" smtClean="0">
                <a:ea typeface="굴림" charset="-127"/>
              </a:rPr>
              <a:t>사 유무선공유기에 올라가는 </a:t>
            </a:r>
            <a:r>
              <a:rPr lang="ko-KR" altLang="en-US" sz="1800" dirty="0" err="1" smtClean="0">
                <a:ea typeface="굴림" charset="-127"/>
              </a:rPr>
              <a:t>펌웨어들로는</a:t>
            </a:r>
            <a:r>
              <a:rPr lang="ko-KR" altLang="en-US" sz="1800" dirty="0" smtClean="0">
                <a:ea typeface="굴림" charset="-127"/>
              </a:rPr>
              <a:t> </a:t>
            </a:r>
            <a:r>
              <a:rPr lang="en-US" altLang="ko-KR" sz="1800" dirty="0" smtClean="0">
                <a:ea typeface="굴림" charset="-127"/>
              </a:rPr>
              <a:t>Linksys Original Firmware, </a:t>
            </a:r>
            <a:r>
              <a:rPr lang="en-US" altLang="ko-KR" sz="1800" dirty="0" err="1" smtClean="0">
                <a:ea typeface="굴림" charset="-127"/>
              </a:rPr>
              <a:t>VxWorks</a:t>
            </a:r>
            <a:r>
              <a:rPr lang="en-US" altLang="ko-KR" sz="1800" dirty="0" smtClean="0">
                <a:ea typeface="굴림" charset="-127"/>
              </a:rPr>
              <a:t>, DD-WRT, </a:t>
            </a:r>
            <a:r>
              <a:rPr lang="en-US" altLang="ko-KR" sz="1800" dirty="0" err="1" smtClean="0">
                <a:ea typeface="굴림" charset="-127"/>
              </a:rPr>
              <a:t>Fairuza</a:t>
            </a:r>
            <a:r>
              <a:rPr lang="en-US" altLang="ko-KR" sz="1800" dirty="0" smtClean="0">
                <a:ea typeface="굴림" charset="-127"/>
              </a:rPr>
              <a:t> WRT, </a:t>
            </a:r>
            <a:r>
              <a:rPr lang="en-US" altLang="ko-KR" sz="1800" dirty="0" err="1" smtClean="0">
                <a:ea typeface="굴림" charset="-127"/>
              </a:rPr>
              <a:t>Sveasoft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ko-KR" altLang="en-US" sz="1800" dirty="0" smtClean="0">
                <a:ea typeface="굴림" charset="-127"/>
              </a:rPr>
              <a:t>등이 있음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smtClean="0">
                <a:ea typeface="굴림" charset="-127"/>
              </a:rPr>
              <a:t>80</a:t>
            </a:r>
            <a:r>
              <a:rPr lang="ko-KR" altLang="en-US" sz="1800" dirty="0" smtClean="0">
                <a:ea typeface="굴림" charset="-127"/>
              </a:rPr>
              <a:t>여 개의 유무선공유기 회사 제품에 적용될 정도로 계속적으로 많이 사용되고 있음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ea typeface="굴림" charset="-127"/>
              </a:rPr>
              <a:t>이유 </a:t>
            </a:r>
            <a:r>
              <a:rPr lang="en-US" altLang="ko-KR" sz="1800" dirty="0" smtClean="0">
                <a:ea typeface="굴림" charset="-127"/>
              </a:rPr>
              <a:t>: </a:t>
            </a:r>
            <a:r>
              <a:rPr lang="ko-KR" altLang="en-US" sz="1800" dirty="0" smtClean="0">
                <a:ea typeface="굴림" charset="-127"/>
              </a:rPr>
              <a:t>시스템이 안정적이며 뛰어난 패키지 관리 및 쉬운 개발 환경 툴을 제공하며</a:t>
            </a:r>
            <a:r>
              <a:rPr lang="en-US" altLang="ko-KR" sz="1800" dirty="0" smtClean="0">
                <a:ea typeface="굴림" charset="-127"/>
              </a:rPr>
              <a:t>, </a:t>
            </a:r>
            <a:r>
              <a:rPr lang="ko-KR" altLang="en-US" sz="1800" dirty="0" smtClean="0">
                <a:ea typeface="굴림" charset="-127"/>
              </a:rPr>
              <a:t>문서화 및 커뮤니티 지원 등이 잘 되어 있음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ea typeface="굴림" charset="-127"/>
              </a:rPr>
              <a:t>유무선공유기 하드웨어가 </a:t>
            </a:r>
            <a:r>
              <a:rPr lang="ko-KR" altLang="en-US" sz="1800" dirty="0" err="1" smtClean="0">
                <a:ea typeface="굴림" charset="-127"/>
              </a:rPr>
              <a:t>임베디드</a:t>
            </a:r>
            <a:r>
              <a:rPr lang="ko-KR" altLang="en-US" sz="1800" dirty="0" smtClean="0">
                <a:ea typeface="굴림" charset="-127"/>
              </a:rPr>
              <a:t> 하드웨어이므로 </a:t>
            </a:r>
            <a:r>
              <a:rPr lang="en-US" altLang="ko-KR" sz="1800" dirty="0" err="1" smtClean="0">
                <a:ea typeface="굴림" charset="-127"/>
              </a:rPr>
              <a:t>OpenWrt</a:t>
            </a:r>
            <a:r>
              <a:rPr lang="ko-KR" altLang="en-US" sz="1800" dirty="0" smtClean="0">
                <a:ea typeface="굴림" charset="-127"/>
              </a:rPr>
              <a:t>는 </a:t>
            </a:r>
            <a:r>
              <a:rPr lang="ko-KR" altLang="en-US" sz="1800" dirty="0" err="1" smtClean="0">
                <a:solidFill>
                  <a:srgbClr val="FF0000"/>
                </a:solidFill>
                <a:ea typeface="굴림" charset="-127"/>
              </a:rPr>
              <a:t>임베디드</a:t>
            </a:r>
            <a:r>
              <a:rPr lang="ko-KR" altLang="en-US" sz="1800" dirty="0" smtClean="0">
                <a:solidFill>
                  <a:srgbClr val="FF0000"/>
                </a:solidFill>
                <a:ea typeface="굴림" charset="-127"/>
              </a:rPr>
              <a:t> 시스템을 위한 </a:t>
            </a:r>
            <a:r>
              <a:rPr lang="ko-KR" altLang="en-US" sz="1800" dirty="0" err="1" smtClean="0">
                <a:solidFill>
                  <a:srgbClr val="FF0000"/>
                </a:solidFill>
                <a:ea typeface="굴림" charset="-127"/>
              </a:rPr>
              <a:t>리눅스</a:t>
            </a:r>
            <a:r>
              <a:rPr lang="ko-KR" altLang="en-US" sz="1800" dirty="0" smtClean="0">
                <a:solidFill>
                  <a:srgbClr val="FF0000"/>
                </a:solidFill>
                <a:ea typeface="굴림" charset="-127"/>
              </a:rPr>
              <a:t> 개발 환경</a:t>
            </a:r>
            <a:r>
              <a:rPr lang="ko-KR" altLang="en-US" sz="1800" dirty="0" smtClean="0">
                <a:ea typeface="굴림" charset="-127"/>
              </a:rPr>
              <a:t>이라고 할 수 있음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28898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1BBB3B8B-C9D8-4C9C-A1D3-323A8EAC9305}" type="slidenum">
              <a:rPr lang="en-US" altLang="ko-KR" smtClean="0">
                <a:ea typeface="굴림" charset="-127"/>
              </a:rPr>
              <a:pPr/>
              <a:t>9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4397"/>
            <a:ext cx="3890392" cy="64633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charset="-127"/>
              </a:rPr>
              <a:t>1. </a:t>
            </a:r>
            <a:r>
              <a:rPr lang="en-US" altLang="ko-KR" dirty="0" err="1" smtClean="0">
                <a:ea typeface="굴림" charset="-127"/>
              </a:rPr>
              <a:t>OpenWrt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소개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97322"/>
            <a:ext cx="7848600" cy="4679950"/>
          </a:xfrm>
        </p:spPr>
        <p:txBody>
          <a:bodyPr/>
          <a:lstStyle/>
          <a:p>
            <a:r>
              <a:rPr lang="en-US" altLang="ko-KR" sz="2000" dirty="0" err="1" smtClean="0">
                <a:ea typeface="굴림" charset="-127"/>
              </a:rPr>
              <a:t>OpenWrt</a:t>
            </a:r>
            <a:r>
              <a:rPr lang="en-US" altLang="ko-KR" sz="2000" dirty="0" smtClean="0">
                <a:ea typeface="굴림" charset="-127"/>
              </a:rPr>
              <a:t> Version (</a:t>
            </a:r>
            <a:r>
              <a:rPr lang="ko-KR" altLang="en-US" sz="1600" dirty="0" smtClean="0">
                <a:ea typeface="굴림" charset="-127"/>
              </a:rPr>
              <a:t>버전 지원 여부</a:t>
            </a:r>
            <a:r>
              <a:rPr lang="en-US" altLang="ko-KR" sz="1600" dirty="0" smtClean="0">
                <a:ea typeface="굴림" charset="-127"/>
              </a:rPr>
              <a:t>)</a:t>
            </a:r>
            <a:endParaRPr lang="ko-KR" altLang="en-US" sz="1600" dirty="0" smtClean="0">
              <a:ea typeface="굴림" charset="-127"/>
            </a:endParaRPr>
          </a:p>
          <a:p>
            <a:pPr lvl="2"/>
            <a:r>
              <a:rPr lang="en-US" altLang="ko-KR" sz="1600" dirty="0" smtClean="0">
                <a:ea typeface="굴림" charset="-127"/>
                <a:hlinkClick r:id="rId3"/>
              </a:rPr>
              <a:t>http://oldwiki.openwrt.org/CompleteTableOfHardware.html</a:t>
            </a:r>
            <a:endParaRPr lang="en-US" altLang="ko-KR" sz="1600" dirty="0" smtClean="0">
              <a:ea typeface="굴림" charset="-127"/>
            </a:endParaRPr>
          </a:p>
          <a:p>
            <a:pPr lvl="1"/>
            <a:r>
              <a:rPr lang="en-US" altLang="ko-KR" sz="1600" dirty="0" err="1" smtClean="0">
                <a:ea typeface="굴림" charset="-127"/>
              </a:rPr>
              <a:t>Whiterussian</a:t>
            </a:r>
            <a:endParaRPr lang="en-US" altLang="ko-KR" sz="1600" dirty="0" smtClean="0">
              <a:ea typeface="굴림" charset="-127"/>
            </a:endParaRPr>
          </a:p>
          <a:p>
            <a:pPr lvl="2"/>
            <a:r>
              <a:rPr lang="ko-KR" altLang="en-US" sz="1600" dirty="0" err="1" smtClean="0">
                <a:ea typeface="굴림" charset="-127"/>
              </a:rPr>
              <a:t>리눅스</a:t>
            </a:r>
            <a:r>
              <a:rPr lang="ko-KR" altLang="en-US" sz="1600" dirty="0" smtClean="0">
                <a:ea typeface="굴림" charset="-127"/>
              </a:rPr>
              <a:t> </a:t>
            </a:r>
            <a:r>
              <a:rPr lang="en-US" altLang="ko-KR" sz="1600" dirty="0" smtClean="0">
                <a:ea typeface="굴림" charset="-127"/>
              </a:rPr>
              <a:t>2.4 </a:t>
            </a:r>
            <a:r>
              <a:rPr lang="ko-KR" altLang="en-US" sz="1600" dirty="0" smtClean="0">
                <a:ea typeface="굴림" charset="-127"/>
              </a:rPr>
              <a:t>기반으로 개발되어 많은 패키지와 함께 상당기간 검증</a:t>
            </a:r>
          </a:p>
          <a:p>
            <a:pPr lvl="2"/>
            <a:r>
              <a:rPr lang="en-US" altLang="ko-KR" sz="1600" dirty="0" smtClean="0">
                <a:ea typeface="굴림" charset="-127"/>
              </a:rPr>
              <a:t>2007</a:t>
            </a:r>
            <a:r>
              <a:rPr lang="ko-KR" altLang="en-US" sz="1600" dirty="0" smtClean="0">
                <a:ea typeface="굴림" charset="-127"/>
              </a:rPr>
              <a:t>년 이후 더 이상 개발되지 않는 버전이라는 단점이 존재</a:t>
            </a:r>
          </a:p>
          <a:p>
            <a:pPr lvl="2"/>
            <a:r>
              <a:rPr lang="ko-KR" altLang="en-US" sz="1600" dirty="0" err="1" smtClean="0">
                <a:ea typeface="굴림" charset="-127"/>
              </a:rPr>
              <a:t>펌웨어</a:t>
            </a:r>
            <a:r>
              <a:rPr lang="ko-KR" altLang="en-US" sz="1600" dirty="0" smtClean="0">
                <a:ea typeface="굴림" charset="-127"/>
              </a:rPr>
              <a:t> 설정 방법 </a:t>
            </a:r>
            <a:r>
              <a:rPr lang="en-US" altLang="ko-KR" sz="1600" dirty="0" smtClean="0">
                <a:ea typeface="굴림" charset="-127"/>
              </a:rPr>
              <a:t>: </a:t>
            </a:r>
            <a:r>
              <a:rPr lang="en-US" altLang="ko-KR" sz="1600" dirty="0" err="1" smtClean="0">
                <a:ea typeface="굴림" charset="-127"/>
              </a:rPr>
              <a:t>nvram</a:t>
            </a:r>
            <a:r>
              <a:rPr lang="ko-KR" altLang="en-US" sz="1600" dirty="0" smtClean="0">
                <a:ea typeface="굴림" charset="-127"/>
              </a:rPr>
              <a:t>이라는 메모리에 </a:t>
            </a:r>
            <a:r>
              <a:rPr lang="ko-KR" altLang="en-US" sz="1600" dirty="0" err="1" smtClean="0">
                <a:ea typeface="굴림" charset="-127"/>
              </a:rPr>
              <a:t>설정값을</a:t>
            </a:r>
            <a:r>
              <a:rPr lang="ko-KR" altLang="en-US" sz="1600" dirty="0" smtClean="0">
                <a:ea typeface="굴림" charset="-127"/>
              </a:rPr>
              <a:t> 바로 입력해야 하므로 설정이 불편하다</a:t>
            </a:r>
            <a:r>
              <a:rPr lang="en-US" altLang="ko-KR" sz="1600" dirty="0" smtClean="0">
                <a:ea typeface="굴림" charset="-127"/>
              </a:rPr>
              <a:t>. </a:t>
            </a:r>
            <a:r>
              <a:rPr lang="ko-KR" altLang="en-US" sz="1600" dirty="0" smtClean="0">
                <a:ea typeface="굴림" charset="-127"/>
              </a:rPr>
              <a:t>웹 인터페이스 제공</a:t>
            </a:r>
          </a:p>
          <a:p>
            <a:pPr lvl="1"/>
            <a:r>
              <a:rPr lang="en-US" altLang="ko-KR" sz="1600" dirty="0" smtClean="0">
                <a:ea typeface="굴림" charset="-127"/>
              </a:rPr>
              <a:t>Kamikaze</a:t>
            </a:r>
          </a:p>
          <a:p>
            <a:pPr lvl="2"/>
            <a:r>
              <a:rPr lang="ko-KR" altLang="en-US" sz="1600" dirty="0" err="1" smtClean="0">
                <a:ea typeface="굴림" charset="-127"/>
              </a:rPr>
              <a:t>리눅스</a:t>
            </a:r>
            <a:r>
              <a:rPr lang="ko-KR" altLang="en-US" sz="1600" dirty="0" smtClean="0">
                <a:ea typeface="굴림" charset="-127"/>
              </a:rPr>
              <a:t> </a:t>
            </a:r>
            <a:r>
              <a:rPr lang="en-US" altLang="ko-KR" sz="1600" dirty="0" smtClean="0">
                <a:ea typeface="굴림" charset="-127"/>
              </a:rPr>
              <a:t>2.6 </a:t>
            </a:r>
            <a:r>
              <a:rPr lang="ko-KR" altLang="en-US" sz="1600" dirty="0" smtClean="0">
                <a:ea typeface="굴림" charset="-127"/>
              </a:rPr>
              <a:t>기반으로 개발된 </a:t>
            </a:r>
            <a:r>
              <a:rPr lang="ko-KR" altLang="en-US" sz="1600" dirty="0" err="1" smtClean="0">
                <a:ea typeface="굴림" charset="-127"/>
              </a:rPr>
              <a:t>펌웨어로</a:t>
            </a:r>
            <a:r>
              <a:rPr lang="ko-KR" altLang="en-US" sz="1600" dirty="0" smtClean="0">
                <a:ea typeface="굴림" charset="-127"/>
              </a:rPr>
              <a:t> </a:t>
            </a:r>
            <a:r>
              <a:rPr lang="en-US" altLang="ko-KR" sz="1600" dirty="0" smtClean="0">
                <a:ea typeface="굴림" charset="-127"/>
              </a:rPr>
              <a:t>2010</a:t>
            </a:r>
            <a:r>
              <a:rPr lang="ko-KR" altLang="en-US" sz="1600" dirty="0" smtClean="0">
                <a:ea typeface="굴림" charset="-127"/>
              </a:rPr>
              <a:t>년까지 주로 사용</a:t>
            </a:r>
          </a:p>
          <a:p>
            <a:pPr lvl="2"/>
            <a:r>
              <a:rPr lang="ko-KR" altLang="en-US" sz="1600" dirty="0" err="1" smtClean="0">
                <a:ea typeface="굴림" charset="-127"/>
              </a:rPr>
              <a:t>펌웨어</a:t>
            </a:r>
            <a:r>
              <a:rPr lang="ko-KR" altLang="en-US" sz="1600" dirty="0" smtClean="0">
                <a:ea typeface="굴림" charset="-127"/>
              </a:rPr>
              <a:t> 설정 방법 </a:t>
            </a:r>
            <a:r>
              <a:rPr lang="en-US" altLang="ko-KR" sz="1600" dirty="0" smtClean="0">
                <a:ea typeface="굴림" charset="-127"/>
              </a:rPr>
              <a:t>: </a:t>
            </a:r>
            <a:r>
              <a:rPr lang="ko-KR" altLang="en-US" sz="1600" dirty="0" smtClean="0">
                <a:ea typeface="굴림" charset="-127"/>
              </a:rPr>
              <a:t>네트워크 설정이 기존의 </a:t>
            </a:r>
            <a:r>
              <a:rPr lang="ko-KR" altLang="en-US" sz="1600" dirty="0" err="1" smtClean="0">
                <a:ea typeface="굴림" charset="-127"/>
              </a:rPr>
              <a:t>리눅스와</a:t>
            </a:r>
            <a:r>
              <a:rPr lang="ko-KR" altLang="en-US" sz="1600" dirty="0" smtClean="0">
                <a:ea typeface="굴림" charset="-127"/>
              </a:rPr>
              <a:t> 비슷하게 설정파일을 사용하고 있어 설정이 편리하다</a:t>
            </a:r>
            <a:r>
              <a:rPr lang="en-US" altLang="ko-KR" sz="1600" dirty="0" smtClean="0">
                <a:ea typeface="굴림" charset="-127"/>
              </a:rPr>
              <a:t>. </a:t>
            </a:r>
            <a:r>
              <a:rPr lang="ko-KR" altLang="en-US" sz="1600" dirty="0" smtClean="0">
                <a:ea typeface="굴림" charset="-127"/>
              </a:rPr>
              <a:t>웹 인터페이스 제공</a:t>
            </a:r>
            <a:endParaRPr lang="en-US" altLang="ko-KR" sz="1600" dirty="0" smtClean="0">
              <a:ea typeface="굴림" charset="-127"/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Backfire</a:t>
            </a:r>
          </a:p>
          <a:p>
            <a:pPr lvl="2"/>
            <a:r>
              <a:rPr lang="en-US" altLang="ko-KR" sz="1600" dirty="0" smtClean="0">
                <a:ea typeface="굴림" charset="-127"/>
              </a:rPr>
              <a:t>Kamikaze</a:t>
            </a:r>
            <a:r>
              <a:rPr lang="ko-KR" altLang="en-US" sz="1600" dirty="0" smtClean="0">
                <a:ea typeface="굴림" charset="-127"/>
              </a:rPr>
              <a:t>의 뒤를 이어 만든 새로운 코드네임의 프로젝트</a:t>
            </a:r>
            <a:endParaRPr lang="en-US" altLang="ko-KR" sz="1600" dirty="0" smtClean="0">
              <a:ea typeface="굴림" charset="-127"/>
            </a:endParaRPr>
          </a:p>
          <a:p>
            <a:pPr lvl="2"/>
            <a:r>
              <a:rPr lang="en-US" altLang="ko-KR" sz="1600" dirty="0" smtClean="0">
                <a:ea typeface="굴림" charset="-127"/>
              </a:rPr>
              <a:t>2010</a:t>
            </a:r>
            <a:r>
              <a:rPr lang="ko-KR" altLang="en-US" sz="1600" dirty="0" smtClean="0">
                <a:ea typeface="굴림" charset="-127"/>
              </a:rPr>
              <a:t>년 </a:t>
            </a:r>
            <a:r>
              <a:rPr lang="en-US" altLang="ko-KR" sz="1600" dirty="0" smtClean="0">
                <a:ea typeface="굴림" charset="-127"/>
              </a:rPr>
              <a:t>4</a:t>
            </a:r>
            <a:r>
              <a:rPr lang="ko-KR" altLang="en-US" sz="1600" dirty="0" smtClean="0">
                <a:ea typeface="굴림" charset="-127"/>
              </a:rPr>
              <a:t>월에 새로운 소스코드는 </a:t>
            </a:r>
            <a:r>
              <a:rPr lang="en-US" altLang="ko-KR" sz="1600" dirty="0" err="1" smtClean="0">
                <a:ea typeface="굴림" charset="-127"/>
              </a:rPr>
              <a:t>OpenWrt</a:t>
            </a:r>
            <a:r>
              <a:rPr lang="ko-KR" altLang="en-US" sz="1600" dirty="0" smtClean="0">
                <a:ea typeface="굴림" charset="-127"/>
              </a:rPr>
              <a:t>의 </a:t>
            </a:r>
            <a:r>
              <a:rPr lang="en-US" altLang="ko-KR" sz="1600" dirty="0" smtClean="0">
                <a:ea typeface="굴림" charset="-127"/>
                <a:hlinkClick r:id="rId4"/>
              </a:rPr>
              <a:t>Backfire branch</a:t>
            </a:r>
            <a:r>
              <a:rPr lang="ko-KR" altLang="en-US" sz="1600" dirty="0" smtClean="0">
                <a:ea typeface="굴림" charset="-127"/>
              </a:rPr>
              <a:t>로 공개</a:t>
            </a:r>
            <a:endParaRPr lang="en-US" altLang="ko-KR" sz="1600" dirty="0" smtClean="0">
              <a:ea typeface="굴림" charset="-127"/>
            </a:endParaRPr>
          </a:p>
          <a:p>
            <a:pPr lvl="1"/>
            <a:r>
              <a:rPr lang="ko-KR" altLang="en-US" sz="1800" dirty="0">
                <a:ea typeface="굴림" charset="-127"/>
              </a:rPr>
              <a:t>참고 사이트</a:t>
            </a:r>
          </a:p>
          <a:p>
            <a:pPr lvl="2"/>
            <a:r>
              <a:rPr lang="en-US" altLang="ko-KR" sz="1800" dirty="0">
                <a:ea typeface="굴림" charset="-127"/>
                <a:hlinkClick r:id="rId5"/>
              </a:rPr>
              <a:t>http://oldwiki.openwrt.org/OpenWrtDocs(2f)About.html</a:t>
            </a:r>
            <a:r>
              <a:rPr lang="en-US" altLang="ko-KR" sz="1800" dirty="0">
                <a:ea typeface="굴림" charset="-127"/>
              </a:rPr>
              <a:t> </a:t>
            </a:r>
          </a:p>
          <a:p>
            <a:pPr lvl="2"/>
            <a:r>
              <a:rPr lang="en-US" altLang="ko-KR" sz="1800" dirty="0">
                <a:ea typeface="굴림" charset="-127"/>
                <a:hlinkClick r:id="rId6"/>
              </a:rPr>
              <a:t>http://oldwiki.openwrt.org/OpenWrtDocs.html</a:t>
            </a:r>
            <a:r>
              <a:rPr lang="en-US" altLang="ko-KR" sz="1800" dirty="0">
                <a:ea typeface="굴림" charset="-127"/>
              </a:rPr>
              <a:t>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6885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2577</Words>
  <Application>Microsoft Office PowerPoint</Application>
  <PresentationFormat>화면 슬라이드 쇼(4:3)</PresentationFormat>
  <Paragraphs>555</Paragraphs>
  <Slides>39</Slides>
  <Notes>32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Blends</vt:lpstr>
      <vt:lpstr>1. Openwrt 소개 및 설치 </vt:lpstr>
      <vt:lpstr>목차</vt:lpstr>
      <vt:lpstr>0. OpenWrt -wiki </vt:lpstr>
      <vt:lpstr>0. OpenWrt - 오픈소스 SW 라이선스 종류 2</vt:lpstr>
      <vt:lpstr>목차</vt:lpstr>
      <vt:lpstr>1. OpenWrt 소개</vt:lpstr>
      <vt:lpstr>1. OpenWrt 소개</vt:lpstr>
      <vt:lpstr>1. OpenWrt 소개</vt:lpstr>
      <vt:lpstr>1. OpenWrt 소개</vt:lpstr>
      <vt:lpstr>Buffalo WZR-HP-G300NH소개</vt:lpstr>
      <vt:lpstr>Buffalo WZR-HP-G300NH 소개 (3/3)</vt:lpstr>
      <vt:lpstr>Buffalo WZR-HP-G300NH 소개 -버펄로 공유기 Interface</vt:lpstr>
      <vt:lpstr>Buffalo WZR-HP-G300NH 소개 - Virtual software interface</vt:lpstr>
      <vt:lpstr>Buffalo WZR-HP-G300NH 파일시스템</vt:lpstr>
      <vt:lpstr>부트로더 (U-boot)</vt:lpstr>
      <vt:lpstr>목차</vt:lpstr>
      <vt:lpstr>2. OpenWrt 웹사이트 (1/6)</vt:lpstr>
      <vt:lpstr>목차</vt:lpstr>
      <vt:lpstr>3. OpenWrt 설치 준비</vt:lpstr>
      <vt:lpstr>3. OpenWrt 설치 및 접속</vt:lpstr>
      <vt:lpstr>3. OpenWrt 설치 및 접속</vt:lpstr>
      <vt:lpstr>3. OpenWrt 설치 및 접속</vt:lpstr>
      <vt:lpstr>3. OpenWrt 설치 및 접속</vt:lpstr>
      <vt:lpstr>3. OpenWrt 설치 및 접속</vt:lpstr>
      <vt:lpstr>3. OpenWrt 설치 및 접속</vt:lpstr>
      <vt:lpstr>목차</vt:lpstr>
      <vt:lpstr>4. OpenWrt 툴 체인- 툴 체인 구성(1/4)</vt:lpstr>
      <vt:lpstr>4. OpenWrt 툴 체인- 툴 체인 구성(1/4)</vt:lpstr>
      <vt:lpstr>4. OpenWrt 툴 체인- 툴 체인 구성(2/4)</vt:lpstr>
      <vt:lpstr>4. OpenWrt 툴 체인- 커널 소스 트리구성(3/4)</vt:lpstr>
      <vt:lpstr>4. OpenWrt 툴 체인- 커널 소스 트리구성(4/4)</vt:lpstr>
      <vt:lpstr>4. OpenWrt 툴 체인- 컴파일 및 교차 컴파일 과정</vt:lpstr>
      <vt:lpstr>4. OpenWrt 툴 체인- 공유기 환경에서의 교차개발환경</vt:lpstr>
      <vt:lpstr>목차</vt:lpstr>
      <vt:lpstr>5. 한양대  OpenWrt 개발 Projects</vt:lpstr>
      <vt:lpstr>OpenVSw Software Architecture  </vt:lpstr>
      <vt:lpstr>OpenWrt 개발 Projects -PBB-TE Switch</vt:lpstr>
      <vt:lpstr>Openwrt 기반 MPLS-TP Testbed </vt:lpstr>
      <vt:lpstr>목차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OpenWrt 실습</dc:title>
  <dc:creator>MIR</dc:creator>
  <cp:lastModifiedBy>ower</cp:lastModifiedBy>
  <cp:revision>86</cp:revision>
  <dcterms:created xsi:type="dcterms:W3CDTF">2014-01-08T08:35:21Z</dcterms:created>
  <dcterms:modified xsi:type="dcterms:W3CDTF">2014-03-13T03:54:31Z</dcterms:modified>
</cp:coreProperties>
</file>