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6" r:id="rId11"/>
    <p:sldId id="265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0" y="539750"/>
            <a:ext cx="7197725" cy="5397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3851275" y="6237288"/>
            <a:ext cx="2133600" cy="269875"/>
          </a:xfrm>
        </p:spPr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68313" y="6237288"/>
            <a:ext cx="2895600" cy="2698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269875"/>
          </a:xfrm>
        </p:spPr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buSzPct val="85000"/>
              <a:defRPr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ea typeface="굴림" pitchFamily="50" charset="-127"/>
              </a:defRPr>
            </a:lvl1pPr>
          </a:lstStyle>
          <a:p>
            <a:fld id="{08973DA5-8FBE-4EA1-A75A-DB75FBD8D949}" type="datetimeFigureOut">
              <a:rPr lang="ko-KR" altLang="en-US" smtClean="0"/>
              <a:pPr/>
              <a:t>2014-06-02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굴림" pitchFamily="50" charset="-127"/>
              </a:defRPr>
            </a:lvl1pPr>
          </a:lstStyle>
          <a:p>
            <a:fld id="{78A9F041-04B2-4653-986F-23B5838E3C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838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130000"/>
        <a:buChar char="-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300"/>
        </a:buClr>
        <a:buSzPct val="12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소켓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네트워크 프로그래밍의 이해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시킬 때는 터미널 창 두 개를 띄우고 각각 서버와 클라이언트를 컴파일하고 실행한다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–o server </a:t>
            </a:r>
            <a:r>
              <a:rPr lang="en-US" altLang="ko-KR" dirty="0" err="1" smtClean="0"/>
              <a:t>server.c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./server &lt;port&gt;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clnt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clnt.c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./</a:t>
            </a:r>
            <a:r>
              <a:rPr lang="en-US" altLang="ko-KR" dirty="0" err="1" smtClean="0"/>
              <a:t>clnt</a:t>
            </a:r>
            <a:r>
              <a:rPr lang="en-US" altLang="ko-KR" dirty="0" smtClean="0"/>
              <a:t> &lt;IP&gt; &lt;port&gt;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서버와 클라이언트의 </a:t>
            </a:r>
            <a:r>
              <a:rPr lang="en-US" altLang="ko-KR" dirty="0" smtClean="0"/>
              <a:t>&lt;port&gt;</a:t>
            </a:r>
            <a:r>
              <a:rPr lang="ko-KR" altLang="en-US" dirty="0" smtClean="0"/>
              <a:t>에는 같은 값을 넣어주어야</a:t>
            </a:r>
            <a:endParaRPr lang="ko-KR" altLang="en-US" dirty="0"/>
          </a:p>
        </p:txBody>
      </p:sp>
      <p:pic>
        <p:nvPicPr>
          <p:cNvPr id="4" name="그림 3" descr="socket_example.JPG"/>
          <p:cNvPicPr>
            <a:picLocks noChangeAspect="1"/>
          </p:cNvPicPr>
          <p:nvPr/>
        </p:nvPicPr>
        <p:blipFill>
          <a:blip r:embed="rId2" cstate="print"/>
          <a:srcRect l="1625"/>
          <a:stretch>
            <a:fillRect/>
          </a:stretch>
        </p:blipFill>
        <p:spPr>
          <a:xfrm>
            <a:off x="4357686" y="2071677"/>
            <a:ext cx="4324350" cy="23431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7215206" y="2571744"/>
            <a:ext cx="500066" cy="1428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072330" y="3643314"/>
            <a:ext cx="857256" cy="1428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8082" y="271462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임의의 </a:t>
            </a:r>
            <a:r>
              <a:rPr lang="en-US" altLang="ko-KR" sz="1400" b="1" dirty="0" smtClean="0"/>
              <a:t>port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00958" y="378619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Local IP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에서의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ko-KR" b="1" dirty="0" smtClean="0">
                <a:sym typeface="Wingdings 2" pitchFamily="18" charset="2"/>
              </a:rPr>
              <a:t>winsock2.h </a:t>
            </a:r>
            <a:r>
              <a:rPr lang="ko-KR" altLang="en-US" b="1" dirty="0" smtClean="0">
                <a:sym typeface="Wingdings 2" pitchFamily="18" charset="2"/>
              </a:rPr>
              <a:t>헤더 파일 포함</a:t>
            </a:r>
            <a:endParaRPr lang="en-US" altLang="ko-KR" b="1" dirty="0" smtClean="0"/>
          </a:p>
          <a:p>
            <a:pPr marL="457200" indent="-457200"/>
            <a:r>
              <a:rPr lang="en-US" altLang="ko-KR" b="1" dirty="0" smtClean="0"/>
              <a:t>ws2_32.lib </a:t>
            </a:r>
            <a:r>
              <a:rPr lang="ko-KR" altLang="en-US" b="1" dirty="0" smtClean="0"/>
              <a:t>라이브러리를 링크</a:t>
            </a:r>
            <a:endParaRPr lang="en-US" altLang="ko-KR" b="1" dirty="0" smtClean="0"/>
          </a:p>
          <a:p>
            <a:pPr marL="457200" indent="-457200"/>
            <a:r>
              <a:rPr lang="en-US" altLang="ko-KR" b="1" dirty="0" smtClean="0"/>
              <a:t>Windows</a:t>
            </a:r>
            <a:r>
              <a:rPr lang="ko-KR" altLang="en-US" b="1" dirty="0" smtClean="0"/>
              <a:t>의 소켓 함수</a:t>
            </a:r>
            <a:endParaRPr lang="en-US" altLang="ko-KR" b="1" dirty="0" smtClean="0"/>
          </a:p>
          <a:p>
            <a:pPr marL="857250" lvl="1" indent="-457200"/>
            <a:r>
              <a:rPr lang="ko-KR" altLang="en-US" dirty="0" smtClean="0"/>
              <a:t>소켓 생성 </a:t>
            </a:r>
            <a:r>
              <a:rPr lang="en-US" altLang="ko-KR" dirty="0" smtClean="0"/>
              <a:t>:</a:t>
            </a:r>
          </a:p>
          <a:p>
            <a:pPr marL="857250" lvl="1" indent="-457200">
              <a:buNone/>
            </a:pPr>
            <a:r>
              <a:rPr lang="en-US" altLang="ko-KR" dirty="0" smtClean="0"/>
              <a:t>	SOCKET </a:t>
            </a:r>
            <a:r>
              <a:rPr lang="en-US" altLang="ko-KR" dirty="0" err="1" smtClean="0"/>
              <a:t>socket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protocol);</a:t>
            </a:r>
          </a:p>
          <a:p>
            <a:pPr marL="857250" lvl="1" indent="-457200"/>
            <a:r>
              <a:rPr lang="en-US" altLang="ko-KR" dirty="0" smtClean="0"/>
              <a:t>IP </a:t>
            </a:r>
            <a:r>
              <a:rPr lang="ko-KR" altLang="en-US" dirty="0" smtClean="0"/>
              <a:t>주소 할당 </a:t>
            </a:r>
            <a:r>
              <a:rPr lang="en-US" altLang="ko-KR" dirty="0" smtClean="0"/>
              <a:t>:</a:t>
            </a:r>
          </a:p>
          <a:p>
            <a:pPr marL="857250" lvl="1" indent="-45720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bind (SOCKET s, const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FAR * name,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namelen</a:t>
            </a:r>
            <a:r>
              <a:rPr lang="en-US" altLang="ko-KR" dirty="0" smtClean="0"/>
              <a:t>);</a:t>
            </a:r>
          </a:p>
          <a:p>
            <a:pPr marL="857250" lvl="1" indent="-457200"/>
            <a:r>
              <a:rPr lang="ko-KR" altLang="en-US" dirty="0" smtClean="0"/>
              <a:t>연결 대기 </a:t>
            </a:r>
            <a:r>
              <a:rPr lang="en-US" altLang="ko-KR" dirty="0" smtClean="0"/>
              <a:t>:</a:t>
            </a:r>
          </a:p>
          <a:p>
            <a:pPr marL="857250" lvl="1" indent="-45720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listen(SOCKET 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backlog);</a:t>
            </a:r>
          </a:p>
          <a:p>
            <a:pPr marL="857250" lvl="1" indent="-457200"/>
            <a:r>
              <a:rPr lang="ko-KR" altLang="en-US" dirty="0" smtClean="0"/>
              <a:t>연결 수락 </a:t>
            </a:r>
            <a:r>
              <a:rPr lang="en-US" altLang="ko-KR" dirty="0" smtClean="0"/>
              <a:t>:</a:t>
            </a:r>
          </a:p>
          <a:p>
            <a:pPr marL="857250" lvl="1" indent="-457200">
              <a:buNone/>
            </a:pPr>
            <a:r>
              <a:rPr lang="en-US" altLang="ko-KR" dirty="0" smtClean="0"/>
              <a:t>	SOCKET accept(SOCKET s,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FAR *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FAR * </a:t>
            </a:r>
            <a:r>
              <a:rPr lang="en-US" altLang="ko-KR" dirty="0" err="1" smtClean="0"/>
              <a:t>addrlen</a:t>
            </a:r>
            <a:r>
              <a:rPr lang="en-US" altLang="ko-KR" dirty="0" smtClean="0"/>
              <a:t>);</a:t>
            </a:r>
          </a:p>
          <a:p>
            <a:pPr marL="857250" lvl="1" indent="-457200"/>
            <a:r>
              <a:rPr lang="ko-KR" altLang="en-US" dirty="0" smtClean="0"/>
              <a:t>연결 </a:t>
            </a:r>
            <a:r>
              <a:rPr lang="en-US" altLang="ko-KR" dirty="0" smtClean="0"/>
              <a:t>:</a:t>
            </a:r>
          </a:p>
          <a:p>
            <a:pPr marL="857250" lvl="1" indent="-45720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connect(SOCKET s, const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sockaddr</a:t>
            </a:r>
            <a:r>
              <a:rPr lang="en-US" altLang="ko-KR" dirty="0" smtClean="0"/>
              <a:t> FAR * name,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namelen</a:t>
            </a:r>
            <a:r>
              <a:rPr lang="en-US" altLang="ko-KR" dirty="0" smtClean="0"/>
              <a:t>); </a:t>
            </a:r>
          </a:p>
          <a:p>
            <a:pPr marL="857250" lvl="1" indent="-457200"/>
            <a:endParaRPr lang="en-US" altLang="ko-KR" b="1" dirty="0" smtClean="0"/>
          </a:p>
          <a:p>
            <a:pPr marL="457200" indent="-457200">
              <a:buNone/>
            </a:pPr>
            <a:endParaRPr lang="en-US" altLang="ko-KR" b="1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 to P </a:t>
            </a:r>
            <a:r>
              <a:rPr lang="ko-KR" altLang="en-US" dirty="0" smtClean="0"/>
              <a:t>형식의 단일 채팅 프로그램 만들기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서버는 </a:t>
            </a:r>
            <a:r>
              <a:rPr lang="ko-KR" altLang="en-US" dirty="0" err="1" smtClean="0"/>
              <a:t>공유기에서</a:t>
            </a:r>
            <a:r>
              <a:rPr lang="ko-KR" altLang="en-US" dirty="0" smtClean="0"/>
              <a:t> 구동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클라이언트는 호스트 </a:t>
            </a:r>
            <a:r>
              <a:rPr lang="ko-KR" altLang="en-US" dirty="0" err="1" smtClean="0"/>
              <a:t>리눅스에서</a:t>
            </a:r>
            <a:r>
              <a:rPr lang="ko-KR" altLang="en-US" dirty="0" smtClean="0"/>
              <a:t> 구동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서버와 클라이언트가 </a:t>
            </a:r>
            <a:r>
              <a:rPr lang="en-US" altLang="ko-KR" dirty="0" smtClean="0"/>
              <a:t>p to p </a:t>
            </a:r>
            <a:r>
              <a:rPr lang="ko-KR" altLang="en-US" smtClean="0"/>
              <a:t>로 구동되는 채팅 프로그램 작성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호스트들을 연결하는 하나의 </a:t>
            </a:r>
            <a:r>
              <a:rPr lang="en-US" altLang="ko-KR" dirty="0" smtClean="0"/>
              <a:t>system</a:t>
            </a:r>
          </a:p>
          <a:p>
            <a:r>
              <a:rPr lang="ko-KR" altLang="en-US" dirty="0" smtClean="0"/>
              <a:t>호스트</a:t>
            </a:r>
            <a:r>
              <a:rPr lang="en-US" altLang="ko-KR" dirty="0" smtClean="0"/>
              <a:t>(host) </a:t>
            </a:r>
          </a:p>
          <a:p>
            <a:pPr lvl="1"/>
            <a:r>
              <a:rPr lang="ko-KR" altLang="en-US" dirty="0" smtClean="0"/>
              <a:t>네트워크에 연결되어있는 임의의 컴퓨터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개인용 </a:t>
            </a:r>
            <a:r>
              <a:rPr lang="en-US" altLang="ko-KR" dirty="0" smtClean="0"/>
              <a:t>PC, </a:t>
            </a:r>
            <a:r>
              <a:rPr lang="ko-KR" altLang="en-US" dirty="0" smtClean="0"/>
              <a:t>워크스테이션</a:t>
            </a:r>
            <a:r>
              <a:rPr lang="en-US" altLang="ko-KR" dirty="0" smtClean="0"/>
              <a:t>, PDA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104" name="Picture 8" descr="C:\Users\RGee\AppData\Local\Microsoft\Windows\Temporary Internet Files\Content.IE5\E1XCV1JQ\MC90044147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214950"/>
            <a:ext cx="900000" cy="900000"/>
          </a:xfrm>
          <a:prstGeom prst="rect">
            <a:avLst/>
          </a:prstGeom>
          <a:noFill/>
        </p:spPr>
      </p:pic>
      <p:pic>
        <p:nvPicPr>
          <p:cNvPr id="24" name="Picture 8" descr="C:\Users\RGee\AppData\Local\Microsoft\Windows\Temporary Internet Files\Content.IE5\E1XCV1JQ\MC90044147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504" y="3857628"/>
            <a:ext cx="900000" cy="900000"/>
          </a:xfrm>
          <a:prstGeom prst="rect">
            <a:avLst/>
          </a:prstGeom>
          <a:noFill/>
        </p:spPr>
      </p:pic>
      <p:pic>
        <p:nvPicPr>
          <p:cNvPr id="26" name="Picture 8" descr="C:\Users\RGee\AppData\Local\Microsoft\Windows\Temporary Internet Files\Content.IE5\E1XCV1JQ\MC90044147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612" y="3857628"/>
            <a:ext cx="900000" cy="900000"/>
          </a:xfrm>
          <a:prstGeom prst="rect">
            <a:avLst/>
          </a:prstGeom>
          <a:noFill/>
        </p:spPr>
      </p:pic>
      <p:pic>
        <p:nvPicPr>
          <p:cNvPr id="27" name="Picture 8" descr="C:\Users\RGee\AppData\Local\Microsoft\Windows\Temporary Internet Files\Content.IE5\E1XCV1JQ\MC90044147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3857628"/>
            <a:ext cx="900000" cy="900000"/>
          </a:xfrm>
          <a:prstGeom prst="rect">
            <a:avLst/>
          </a:prstGeom>
          <a:noFill/>
        </p:spPr>
      </p:pic>
      <p:pic>
        <p:nvPicPr>
          <p:cNvPr id="28" name="Picture 8" descr="C:\Users\RGee\AppData\Local\Microsoft\Windows\Temporary Internet Files\Content.IE5\E1XCV1JQ\MC90044147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5214950"/>
            <a:ext cx="900000" cy="900000"/>
          </a:xfrm>
          <a:prstGeom prst="rect">
            <a:avLst/>
          </a:prstGeom>
          <a:noFill/>
        </p:spPr>
      </p:pic>
      <p:pic>
        <p:nvPicPr>
          <p:cNvPr id="4105" name="Picture 9" descr="C:\Users\RGee\AppData\Local\Microsoft\Windows\Temporary Internet Files\Content.IE5\V5M65JRG\MC90019743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5206520"/>
            <a:ext cx="765588" cy="1080000"/>
          </a:xfrm>
          <a:prstGeom prst="rect">
            <a:avLst/>
          </a:prstGeom>
          <a:noFill/>
        </p:spPr>
      </p:pic>
      <p:cxnSp>
        <p:nvCxnSpPr>
          <p:cNvPr id="31" name="직선 연결선 30"/>
          <p:cNvCxnSpPr/>
          <p:nvPr/>
        </p:nvCxnSpPr>
        <p:spPr bwMode="auto">
          <a:xfrm>
            <a:off x="928662" y="4857760"/>
            <a:ext cx="7143800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 bwMode="auto">
          <a:xfrm>
            <a:off x="2214546" y="4500570"/>
            <a:ext cx="0" cy="35719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 bwMode="auto">
          <a:xfrm>
            <a:off x="1285852" y="4857760"/>
            <a:ext cx="0" cy="35719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 bwMode="auto">
          <a:xfrm>
            <a:off x="3929058" y="4857760"/>
            <a:ext cx="0" cy="35719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 bwMode="auto">
          <a:xfrm>
            <a:off x="4714876" y="4500570"/>
            <a:ext cx="0" cy="35719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 bwMode="auto">
          <a:xfrm>
            <a:off x="7358082" y="4500570"/>
            <a:ext cx="0" cy="35719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 bwMode="auto">
          <a:xfrm>
            <a:off x="6500826" y="4857760"/>
            <a:ext cx="0" cy="35719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Internet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Internet : </a:t>
            </a:r>
            <a:r>
              <a:rPr lang="ko-KR" altLang="en-US" dirty="0" smtClean="0"/>
              <a:t>멀리 떨어진 둘 이상의 네트워크가 연결되어 이뤄지는 거대한 네트워크</a:t>
            </a:r>
            <a:endParaRPr lang="en-US" altLang="ko-KR" dirty="0" smtClean="0"/>
          </a:p>
          <a:p>
            <a:r>
              <a:rPr lang="ko-KR" altLang="en-US" dirty="0" err="1" smtClean="0"/>
              <a:t>라우터</a:t>
            </a:r>
            <a:r>
              <a:rPr lang="en-US" altLang="ko-KR" dirty="0" smtClean="0"/>
              <a:t>(Router) : </a:t>
            </a:r>
            <a:r>
              <a:rPr lang="ko-KR" altLang="en-US" dirty="0" smtClean="0"/>
              <a:t>인터넷의 구축을 위해 서로 다른 네트워크를 연결하는 장비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214414" y="3357562"/>
            <a:ext cx="6616110" cy="3028396"/>
            <a:chOff x="1285852" y="2900934"/>
            <a:chExt cx="6616110" cy="3028396"/>
          </a:xfrm>
        </p:grpSpPr>
        <p:pic>
          <p:nvPicPr>
            <p:cNvPr id="1026" name="Picture 2" descr="C:\Users\RGee\AppData\Local\Microsoft\Windows\Temporary Internet Files\Content.IE5\BXLUO23G\MC90033964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5546" y="4429132"/>
              <a:ext cx="1066190" cy="1068019"/>
            </a:xfrm>
            <a:prstGeom prst="rect">
              <a:avLst/>
            </a:prstGeom>
            <a:noFill/>
          </p:spPr>
        </p:pic>
        <p:pic>
          <p:nvPicPr>
            <p:cNvPr id="13" name="Picture 2" descr="C:\Users\RGee\AppData\Local\Microsoft\Windows\Temporary Internet Files\Content.IE5\BXLUO23G\MC90033964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7644" y="4429132"/>
              <a:ext cx="1066190" cy="1068019"/>
            </a:xfrm>
            <a:prstGeom prst="rect">
              <a:avLst/>
            </a:prstGeom>
            <a:noFill/>
          </p:spPr>
        </p:pic>
        <p:cxnSp>
          <p:nvCxnSpPr>
            <p:cNvPr id="16" name="직선 연결선 15"/>
            <p:cNvCxnSpPr>
              <a:stCxn id="1026" idx="0"/>
              <a:endCxn id="1030" idx="1"/>
            </p:cNvCxnSpPr>
            <p:nvPr/>
          </p:nvCxnSpPr>
          <p:spPr bwMode="auto">
            <a:xfrm flipV="1">
              <a:off x="2038641" y="3429000"/>
              <a:ext cx="2005293" cy="1000132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30" name="Picture 6" descr="C:\Users\RGee\AppData\Local\Microsoft\Windows\Temporary Internet Files\Content.IE5\V5M65JRG\MC900339636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43934" y="2900934"/>
              <a:ext cx="1056132" cy="1056132"/>
            </a:xfrm>
            <a:prstGeom prst="rect">
              <a:avLst/>
            </a:prstGeom>
            <a:noFill/>
          </p:spPr>
        </p:pic>
        <p:cxnSp>
          <p:nvCxnSpPr>
            <p:cNvPr id="21" name="직선 연결선 20"/>
            <p:cNvCxnSpPr>
              <a:stCxn id="1030" idx="3"/>
              <a:endCxn id="13" idx="0"/>
            </p:cNvCxnSpPr>
            <p:nvPr/>
          </p:nvCxnSpPr>
          <p:spPr bwMode="auto">
            <a:xfrm>
              <a:off x="5100066" y="3429000"/>
              <a:ext cx="2010673" cy="1000132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050633" y="3929066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Router</a:t>
              </a:r>
              <a:endParaRPr lang="ko-KR" alt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52" y="5467665"/>
              <a:ext cx="1544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Network A</a:t>
              </a:r>
              <a:endParaRPr lang="ko-KR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5467665"/>
              <a:ext cx="1544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Network B</a:t>
              </a:r>
              <a:endParaRPr lang="ko-KR" altLang="en-US" sz="2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Client/Server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Client/Server –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(Machine</a:t>
            </a:r>
            <a:r>
              <a:rPr lang="ko-KR" altLang="en-US" dirty="0" smtClean="0"/>
              <a:t>이 아님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Server – Client</a:t>
            </a:r>
            <a:r>
              <a:rPr lang="ko-KR" altLang="en-US" dirty="0" smtClean="0"/>
              <a:t>의 요청을 기다림</a:t>
            </a:r>
            <a:endParaRPr lang="en-US" altLang="ko-KR" dirty="0" smtClean="0"/>
          </a:p>
          <a:p>
            <a:r>
              <a:rPr lang="en-US" altLang="ko-KR" dirty="0" smtClean="0"/>
              <a:t>Client – Server</a:t>
            </a:r>
            <a:r>
              <a:rPr lang="ko-KR" altLang="en-US" dirty="0" smtClean="0"/>
              <a:t>에 요청을 하고 응답을 기다리는 호스트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2" name="Picture 4" descr="C:\Users\RGee\AppData\Local\Microsoft\Windows\Temporary Internet Files\Content.IE5\ABA2MZ88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429000"/>
            <a:ext cx="1714500" cy="1714500"/>
          </a:xfrm>
          <a:prstGeom prst="rect">
            <a:avLst/>
          </a:prstGeom>
          <a:noFill/>
        </p:spPr>
      </p:pic>
      <p:pic>
        <p:nvPicPr>
          <p:cNvPr id="7" name="Picture 4" descr="C:\Users\RGee\AppData\Local\Microsoft\Windows\Temporary Internet Files\Content.IE5\ABA2MZ88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72" y="3429012"/>
            <a:ext cx="1714500" cy="1714500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/>
          <p:nvPr/>
        </p:nvCxnSpPr>
        <p:spPr bwMode="auto">
          <a:xfrm>
            <a:off x="3357554" y="3857628"/>
            <a:ext cx="2357454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>
            <a:off x="3286116" y="4429132"/>
            <a:ext cx="2438416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778137" y="507207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server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77825" y="5072074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client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86182" y="332452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Response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68182" y="4467533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Request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프로그래밍의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네트워크로 연결되어 있는 두 호스트간의 데이터 송수신</a:t>
            </a:r>
            <a:endParaRPr lang="en-US" altLang="ko-KR" dirty="0" smtClean="0"/>
          </a:p>
          <a:p>
            <a:r>
              <a:rPr lang="ko-KR" altLang="en-US" dirty="0" smtClean="0"/>
              <a:t>소켓</a:t>
            </a:r>
            <a:r>
              <a:rPr lang="en-US" altLang="ko-KR" dirty="0" smtClean="0"/>
              <a:t>(Socket) : </a:t>
            </a:r>
            <a:r>
              <a:rPr lang="ko-KR" altLang="en-US" dirty="0" smtClean="0"/>
              <a:t>원격에 존재하는 두 호스트를 연결시켜주는 매개체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전화통화로 생각하면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전화기</a:t>
            </a:r>
            <a:r>
              <a:rPr lang="en-US" altLang="ko-KR" dirty="0" smtClean="0"/>
              <a:t>’)</a:t>
            </a:r>
          </a:p>
          <a:p>
            <a:r>
              <a:rPr lang="ko-KR" altLang="en-US" dirty="0" smtClean="0"/>
              <a:t>소켓을 이용하여 프로그래밍</a:t>
            </a:r>
            <a:endParaRPr lang="en-US" altLang="ko-KR" dirty="0" smtClean="0"/>
          </a:p>
          <a:p>
            <a:r>
              <a:rPr lang="ko-KR" altLang="en-US" dirty="0" smtClean="0"/>
              <a:t>전화 통화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서버 소켓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7834" y="34290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전화 통화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Server Socket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전화기 준비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소켓 생성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전화 번호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IP </a:t>
                      </a:r>
                      <a:r>
                        <a:rPr lang="ko-KR" altLang="en-US" sz="2400" dirty="0" smtClean="0"/>
                        <a:t>주소 할당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케이블에 연결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연결 요청 대기</a:t>
                      </a:r>
                      <a:endParaRPr lang="en-US" altLang="ko-KR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전화를 받음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연결 수락</a:t>
                      </a:r>
                      <a:endParaRPr lang="en-US" altLang="ko-KR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프로그램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소켓 생성 </a:t>
            </a:r>
            <a:r>
              <a:rPr lang="en-US" altLang="ko-KR" dirty="0" smtClean="0"/>
              <a:t>– bind()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IP </a:t>
            </a:r>
            <a:r>
              <a:rPr lang="ko-KR" altLang="en-US" dirty="0" smtClean="0"/>
              <a:t>주소 할당</a:t>
            </a:r>
            <a:r>
              <a:rPr lang="en-US" altLang="ko-KR" dirty="0" smtClean="0"/>
              <a:t>(IP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 정보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bind()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함수연결 요청 대기 </a:t>
            </a:r>
            <a:r>
              <a:rPr lang="en-US" altLang="ko-KR" dirty="0" smtClean="0"/>
              <a:t>– listen()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함수연결 수락 </a:t>
            </a:r>
            <a:r>
              <a:rPr lang="en-US" altLang="ko-KR" dirty="0" smtClean="0"/>
              <a:t>– accept()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pic>
        <p:nvPicPr>
          <p:cNvPr id="5" name="그림 4" descr="bi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4879" y="2876551"/>
            <a:ext cx="5438775" cy="695325"/>
          </a:xfrm>
          <a:prstGeom prst="rect">
            <a:avLst/>
          </a:prstGeom>
        </p:spPr>
      </p:pic>
      <p:pic>
        <p:nvPicPr>
          <p:cNvPr id="6" name="그림 5" descr="socket.JPG"/>
          <p:cNvPicPr>
            <a:picLocks noChangeAspect="1"/>
          </p:cNvPicPr>
          <p:nvPr/>
        </p:nvPicPr>
        <p:blipFill>
          <a:blip r:embed="rId3" cstate="print"/>
          <a:srcRect b="19354"/>
          <a:stretch>
            <a:fillRect/>
          </a:stretch>
        </p:blipFill>
        <p:spPr>
          <a:xfrm>
            <a:off x="904879" y="1571612"/>
            <a:ext cx="4238625" cy="714380"/>
          </a:xfrm>
          <a:prstGeom prst="rect">
            <a:avLst/>
          </a:prstGeom>
        </p:spPr>
      </p:pic>
      <p:pic>
        <p:nvPicPr>
          <p:cNvPr id="7" name="그림 6" descr="list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879" y="4171960"/>
            <a:ext cx="3448050" cy="685800"/>
          </a:xfrm>
          <a:prstGeom prst="rect">
            <a:avLst/>
          </a:prstGeom>
        </p:spPr>
      </p:pic>
      <p:pic>
        <p:nvPicPr>
          <p:cNvPr id="8" name="그림 7" descr="accept.JPG"/>
          <p:cNvPicPr>
            <a:picLocks noChangeAspect="1"/>
          </p:cNvPicPr>
          <p:nvPr/>
        </p:nvPicPr>
        <p:blipFill>
          <a:blip r:embed="rId5" cstate="print"/>
          <a:srcRect b="24157"/>
          <a:stretch>
            <a:fillRect/>
          </a:stretch>
        </p:blipFill>
        <p:spPr>
          <a:xfrm>
            <a:off x="904879" y="5500702"/>
            <a:ext cx="5410200" cy="6429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프로그램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클라이언트 소켓 생성 </a:t>
            </a:r>
            <a:r>
              <a:rPr lang="en-US" altLang="ko-KR" dirty="0" smtClean="0"/>
              <a:t>– socket()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서버로 접속 </a:t>
            </a:r>
            <a:r>
              <a:rPr lang="en-US" altLang="ko-KR" dirty="0" smtClean="0"/>
              <a:t>– connect()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연결이 완료되면 데이터를 주고 받음</a:t>
            </a:r>
            <a:endParaRPr lang="ko-KR" altLang="en-US" dirty="0"/>
          </a:p>
        </p:txBody>
      </p:sp>
      <p:pic>
        <p:nvPicPr>
          <p:cNvPr id="4" name="그림 3" descr="conn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028820"/>
            <a:ext cx="5867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980728"/>
            <a:ext cx="877289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10612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교수님C언어강의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교수님C언어강의</Template>
  <TotalTime>114</TotalTime>
  <Words>307</Words>
  <Application>Microsoft Office PowerPoint</Application>
  <PresentationFormat>화면 슬라이드 쇼(4:3)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교수님C언어강의</vt:lpstr>
      <vt:lpstr>TCP/IP 소켓 프로그래밍</vt:lpstr>
      <vt:lpstr>네트워크의 이해</vt:lpstr>
      <vt:lpstr>Internet의 이해</vt:lpstr>
      <vt:lpstr>Client/Server 모델</vt:lpstr>
      <vt:lpstr>네트워크 프로그래밍의 이해</vt:lpstr>
      <vt:lpstr>서버 프로그램 구현</vt:lpstr>
      <vt:lpstr>클라이언트 프로그램 구현</vt:lpstr>
      <vt:lpstr>서버</vt:lpstr>
      <vt:lpstr>클라이언트</vt:lpstr>
      <vt:lpstr>슬라이드 10</vt:lpstr>
      <vt:lpstr>Windows에서의 구현</vt:lpstr>
      <vt:lpstr>과제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소켓 프로그래밍</dc:title>
  <dc:creator>RGee</dc:creator>
  <cp:lastModifiedBy>ower</cp:lastModifiedBy>
  <cp:revision>13</cp:revision>
  <dcterms:created xsi:type="dcterms:W3CDTF">2014-01-15T08:29:21Z</dcterms:created>
  <dcterms:modified xsi:type="dcterms:W3CDTF">2014-06-02T10:12:47Z</dcterms:modified>
</cp:coreProperties>
</file>