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82" r:id="rId2"/>
    <p:sldId id="330" r:id="rId3"/>
    <p:sldId id="332" r:id="rId4"/>
    <p:sldId id="333" r:id="rId5"/>
    <p:sldId id="334" r:id="rId6"/>
    <p:sldId id="300" r:id="rId7"/>
    <p:sldId id="283" r:id="rId8"/>
    <p:sldId id="335" r:id="rId9"/>
    <p:sldId id="336" r:id="rId10"/>
    <p:sldId id="325" r:id="rId11"/>
    <p:sldId id="285" r:id="rId12"/>
    <p:sldId id="296" r:id="rId13"/>
    <p:sldId id="297" r:id="rId14"/>
    <p:sldId id="318" r:id="rId15"/>
    <p:sldId id="317" r:id="rId16"/>
    <p:sldId id="298" r:id="rId17"/>
    <p:sldId id="299" r:id="rId18"/>
    <p:sldId id="284" r:id="rId19"/>
    <p:sldId id="286" r:id="rId20"/>
    <p:sldId id="303" r:id="rId21"/>
    <p:sldId id="302" r:id="rId22"/>
    <p:sldId id="287" r:id="rId23"/>
    <p:sldId id="288" r:id="rId24"/>
    <p:sldId id="289" r:id="rId25"/>
    <p:sldId id="304" r:id="rId26"/>
    <p:sldId id="290" r:id="rId27"/>
    <p:sldId id="291" r:id="rId28"/>
    <p:sldId id="292" r:id="rId29"/>
    <p:sldId id="305" r:id="rId30"/>
    <p:sldId id="326" r:id="rId31"/>
    <p:sldId id="327" r:id="rId32"/>
    <p:sldId id="328" r:id="rId33"/>
    <p:sldId id="293" r:id="rId34"/>
    <p:sldId id="329" r:id="rId35"/>
    <p:sldId id="306" r:id="rId36"/>
    <p:sldId id="307" r:id="rId37"/>
    <p:sldId id="294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9" r:id="rId46"/>
    <p:sldId id="320" r:id="rId47"/>
    <p:sldId id="321" r:id="rId48"/>
    <p:sldId id="316" r:id="rId49"/>
    <p:sldId id="322" r:id="rId50"/>
  </p:sldIdLst>
  <p:sldSz cx="9144000" cy="6858000" type="screen4x3"/>
  <p:notesSz cx="9874250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7176" autoAdjust="0"/>
  </p:normalViewPr>
  <p:slideViewPr>
    <p:cSldViewPr>
      <p:cViewPr varScale="1">
        <p:scale>
          <a:sx n="110" d="100"/>
          <a:sy n="110" d="100"/>
        </p:scale>
        <p:origin x="103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8" y="2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701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8" y="6456701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028" y="2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0" y="509588"/>
            <a:ext cx="339725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966" y="3229448"/>
            <a:ext cx="7900322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701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028" y="6456701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8615872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Lecture 4 CUDA Execution Model II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Kyu Ho Park</a:t>
            </a:r>
          </a:p>
          <a:p>
            <a:r>
              <a:rPr lang="en-US" altLang="ko-KR" dirty="0"/>
              <a:t>Mar. 9</a:t>
            </a:r>
            <a:r>
              <a:rPr lang="en-US" altLang="ko-KR"/>
              <a:t>, 2017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278227" y="592580"/>
            <a:ext cx="2372685" cy="5553735"/>
            <a:chOff x="1278227" y="592580"/>
            <a:chExt cx="2372685" cy="5553735"/>
          </a:xfrm>
        </p:grpSpPr>
        <p:sp>
          <p:nvSpPr>
            <p:cNvPr id="57" name="Rectangle 82"/>
            <p:cNvSpPr>
              <a:spLocks noChangeArrowheads="1"/>
            </p:cNvSpPr>
            <p:nvPr/>
          </p:nvSpPr>
          <p:spPr>
            <a:xfrm>
              <a:off x="1374377" y="962758"/>
              <a:ext cx="490206" cy="7999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Kernel </a:t>
              </a:r>
            </a:p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function0</a:t>
              </a:r>
            </a:p>
          </p:txBody>
        </p:sp>
        <p:sp>
          <p:nvSpPr>
            <p:cNvPr id="53" name="Rectangle 82"/>
            <p:cNvSpPr>
              <a:spLocks noChangeArrowheads="1"/>
            </p:cNvSpPr>
            <p:nvPr/>
          </p:nvSpPr>
          <p:spPr>
            <a:xfrm>
              <a:off x="1278227" y="592580"/>
              <a:ext cx="705079" cy="55537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</a:t>
              </a: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1864582" y="1357522"/>
              <a:ext cx="567787" cy="5206"/>
            </a:xfrm>
            <a:prstGeom prst="line">
              <a:avLst/>
            </a:prstGeom>
            <a:ln>
              <a:solidFill>
                <a:schemeClr val="tx1">
                  <a:alpha val="9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2893300" y="1501296"/>
              <a:ext cx="757612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스레드</a:t>
              </a: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Rectangle 82"/>
          <p:cNvSpPr>
            <a:spLocks noChangeArrowheads="1"/>
          </p:cNvSpPr>
          <p:nvPr/>
        </p:nvSpPr>
        <p:spPr>
          <a:xfrm>
            <a:off x="1390327" y="3066980"/>
            <a:ext cx="490206" cy="799941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 algn="ctr"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pPr algn="ctr"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function1</a:t>
            </a:r>
          </a:p>
        </p:txBody>
      </p:sp>
      <p:sp>
        <p:nvSpPr>
          <p:cNvPr id="49" name="Rectangle 82"/>
          <p:cNvSpPr>
            <a:spLocks noChangeArrowheads="1"/>
          </p:cNvSpPr>
          <p:nvPr/>
        </p:nvSpPr>
        <p:spPr>
          <a:xfrm>
            <a:off x="2261804" y="592581"/>
            <a:ext cx="3737230" cy="5553735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82"/>
          <p:cNvSpPr>
            <a:spLocks noChangeArrowheads="1"/>
          </p:cNvSpPr>
          <p:nvPr/>
        </p:nvSpPr>
        <p:spPr>
          <a:xfrm>
            <a:off x="2432369" y="939124"/>
            <a:ext cx="3450638" cy="1958078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82"/>
          <p:cNvSpPr>
            <a:spLocks noChangeArrowheads="1"/>
          </p:cNvSpPr>
          <p:nvPr/>
        </p:nvSpPr>
        <p:spPr>
          <a:xfrm>
            <a:off x="2565254" y="1169033"/>
            <a:ext cx="1488953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566723"/>
              </p:ext>
            </p:extLst>
          </p:nvPr>
        </p:nvGraphicFramePr>
        <p:xfrm>
          <a:off x="2682786" y="1359360"/>
          <a:ext cx="1249680" cy="506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Rectangle 82"/>
          <p:cNvSpPr>
            <a:spLocks noChangeArrowheads="1"/>
          </p:cNvSpPr>
          <p:nvPr/>
        </p:nvSpPr>
        <p:spPr>
          <a:xfrm>
            <a:off x="4249001" y="1167195"/>
            <a:ext cx="1488953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709248"/>
              </p:ext>
            </p:extLst>
          </p:nvPr>
        </p:nvGraphicFramePr>
        <p:xfrm>
          <a:off x="4366533" y="1357522"/>
          <a:ext cx="1285587" cy="506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4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" name="Rectangle 82"/>
          <p:cNvSpPr>
            <a:spLocks noChangeArrowheads="1"/>
          </p:cNvSpPr>
          <p:nvPr/>
        </p:nvSpPr>
        <p:spPr>
          <a:xfrm>
            <a:off x="2563418" y="2026519"/>
            <a:ext cx="1488953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594240"/>
              </p:ext>
            </p:extLst>
          </p:nvPr>
        </p:nvGraphicFramePr>
        <p:xfrm>
          <a:off x="2680950" y="2216846"/>
          <a:ext cx="1249680" cy="506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Rectangle 82"/>
          <p:cNvSpPr>
            <a:spLocks noChangeArrowheads="1"/>
          </p:cNvSpPr>
          <p:nvPr/>
        </p:nvSpPr>
        <p:spPr>
          <a:xfrm>
            <a:off x="4247165" y="2024681"/>
            <a:ext cx="1488953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24855"/>
              </p:ext>
            </p:extLst>
          </p:nvPr>
        </p:nvGraphicFramePr>
        <p:xfrm>
          <a:off x="4364697" y="2215008"/>
          <a:ext cx="1287423" cy="506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03238" y="2349048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695953" y="2336193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71401" y="1471995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82"/>
          <p:cNvSpPr>
            <a:spLocks noChangeArrowheads="1"/>
          </p:cNvSpPr>
          <p:nvPr/>
        </p:nvSpPr>
        <p:spPr>
          <a:xfrm>
            <a:off x="2453085" y="3066980"/>
            <a:ext cx="2263584" cy="292756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1</a:t>
            </a: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241604"/>
              </p:ext>
            </p:extLst>
          </p:nvPr>
        </p:nvGraphicFramePr>
        <p:xfrm>
          <a:off x="2631475" y="4420985"/>
          <a:ext cx="1874520" cy="50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5" name="Rectangle 82"/>
          <p:cNvSpPr>
            <a:spLocks noChangeArrowheads="1"/>
          </p:cNvSpPr>
          <p:nvPr/>
        </p:nvSpPr>
        <p:spPr>
          <a:xfrm>
            <a:off x="2538577" y="4231270"/>
            <a:ext cx="2092601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41266"/>
              </p:ext>
            </p:extLst>
          </p:nvPr>
        </p:nvGraphicFramePr>
        <p:xfrm>
          <a:off x="2640654" y="5300499"/>
          <a:ext cx="1874520" cy="50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" name="Rectangle 82"/>
          <p:cNvSpPr>
            <a:spLocks noChangeArrowheads="1"/>
          </p:cNvSpPr>
          <p:nvPr/>
        </p:nvSpPr>
        <p:spPr>
          <a:xfrm>
            <a:off x="2547756" y="5110784"/>
            <a:ext cx="2092601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04036"/>
              </p:ext>
            </p:extLst>
          </p:nvPr>
        </p:nvGraphicFramePr>
        <p:xfrm>
          <a:off x="2631475" y="3577155"/>
          <a:ext cx="1874520" cy="50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" name="Rectangle 82"/>
          <p:cNvSpPr>
            <a:spLocks noChangeArrowheads="1"/>
          </p:cNvSpPr>
          <p:nvPr/>
        </p:nvSpPr>
        <p:spPr>
          <a:xfrm>
            <a:off x="2538577" y="3387440"/>
            <a:ext cx="2092601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168262" y="5442774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168262" y="4542212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68262" y="3723810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1886424" y="3461744"/>
            <a:ext cx="567787" cy="5206"/>
          </a:xfrm>
          <a:prstGeom prst="line">
            <a:avLst/>
          </a:prstGeom>
          <a:ln>
            <a:solidFill>
              <a:schemeClr val="tx1">
                <a:alpha val="9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62394" y="2459303"/>
            <a:ext cx="705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</a:p>
          <a:p>
            <a:pPr algn="ctr"/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</a:p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149535" y="592581"/>
            <a:ext cx="0" cy="5553734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84168" y="592581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lt"/>
              </a:rPr>
              <a:t>One grid execution at a time on a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lt"/>
              </a:rPr>
              <a:t>Different kernels may have different grid structures.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17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Fermi SM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44" y="1600200"/>
            <a:ext cx="272531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52936"/>
            <a:ext cx="20383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12160" y="285293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Two warp schedulers!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9708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Operations of GPU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sz="2400" dirty="0"/>
              <a:t>When the threads scheduled on an SM, the threads of a block execute only on that SM.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Multiple blocks can be assigned to a SM.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It manages and executes threads in groups of 32 threads, called warp.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The threads in a warp execute the same instruction at the same time.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043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SIMT vs. SIMD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SIMT (single instruction multiple threads) has  3 features that SIMD does not have.</a:t>
            </a:r>
          </a:p>
          <a:p>
            <a:pPr lvl="1"/>
            <a:r>
              <a:rPr lang="en-US" altLang="ko-KR" dirty="0"/>
              <a:t>Each thread has its own instruction address counter.</a:t>
            </a:r>
          </a:p>
          <a:p>
            <a:pPr lvl="1"/>
            <a:r>
              <a:rPr lang="en-US" altLang="ko-KR" dirty="0"/>
              <a:t>Each thread has its own register state.</a:t>
            </a:r>
          </a:p>
          <a:p>
            <a:pPr lvl="1"/>
            <a:r>
              <a:rPr lang="en-US" altLang="ko-KR" dirty="0"/>
              <a:t>Each thread may have an independent execution path.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190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SIMD Architecture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2509838"/>
            <a:ext cx="565785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55776" y="2132856"/>
            <a:ext cx="792088" cy="37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Data</a:t>
            </a:r>
            <a:endParaRPr lang="ko-KR" altLang="en-US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7864" y="2132856"/>
            <a:ext cx="792088" cy="37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Data</a:t>
            </a:r>
            <a:endParaRPr lang="ko-KR" alt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4128" y="2132856"/>
            <a:ext cx="792088" cy="37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Data</a:t>
            </a:r>
            <a:endParaRPr lang="ko-KR" altLang="en-US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28962" y="2132856"/>
            <a:ext cx="792088" cy="37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Data</a:t>
            </a:r>
            <a:endParaRPr lang="ko-KR" alt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3140968"/>
            <a:ext cx="113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Instruction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4359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BBB59"/>
              </a:buClr>
              <a:buSzPct val="90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064A2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52AC5E4-917E-457B-859B-480E6A8EB79D}" type="slidenum">
              <a:rPr lang="ko-KR" altLang="en-US" sz="1200" smtClean="0">
                <a:solidFill>
                  <a:srgbClr val="898989"/>
                </a:solidFill>
                <a:ea typeface="굴림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  <a:ea typeface="굴림" pitchFamily="50" charset="-127"/>
            </a:endParaRPr>
          </a:p>
        </p:txBody>
      </p:sp>
      <p:grpSp>
        <p:nvGrpSpPr>
          <p:cNvPr id="56323" name="Group 212"/>
          <p:cNvGrpSpPr>
            <a:grpSpLocks/>
          </p:cNvGrpSpPr>
          <p:nvPr/>
        </p:nvGrpSpPr>
        <p:grpSpPr bwMode="auto">
          <a:xfrm>
            <a:off x="1331913" y="2133600"/>
            <a:ext cx="6624637" cy="2705100"/>
            <a:chOff x="839" y="1344"/>
            <a:chExt cx="4173" cy="1704"/>
          </a:xfrm>
        </p:grpSpPr>
        <p:grpSp>
          <p:nvGrpSpPr>
            <p:cNvPr id="56326" name="Group 65"/>
            <p:cNvGrpSpPr>
              <a:grpSpLocks/>
            </p:cNvGrpSpPr>
            <p:nvPr/>
          </p:nvGrpSpPr>
          <p:grpSpPr bwMode="auto">
            <a:xfrm>
              <a:off x="880" y="1706"/>
              <a:ext cx="658" cy="703"/>
              <a:chOff x="884" y="1706"/>
              <a:chExt cx="722" cy="703"/>
            </a:xfrm>
          </p:grpSpPr>
          <p:sp>
            <p:nvSpPr>
              <p:cNvPr id="56464" name="Oval 4"/>
              <p:cNvSpPr>
                <a:spLocks noChangeArrowheads="1"/>
              </p:cNvSpPr>
              <p:nvPr/>
            </p:nvSpPr>
            <p:spPr bwMode="auto">
              <a:xfrm>
                <a:off x="884" y="1706"/>
                <a:ext cx="722" cy="703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Wingdings 3" pitchFamily="18" charset="2"/>
                  <a:buChar char=""/>
                  <a:defRPr sz="3200">
                    <a:solidFill>
                      <a:schemeClr val="tx1"/>
                    </a:solidFill>
                    <a:latin typeface="Tw Cen MT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 3" pitchFamily="18" charset="2"/>
                  <a:buChar char=""/>
                  <a:defRPr sz="2800">
                    <a:solidFill>
                      <a:schemeClr val="tx1"/>
                    </a:solidFill>
                    <a:latin typeface="Tw Cen MT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9BBB59"/>
                  </a:buClr>
                  <a:buSzPct val="90000"/>
                  <a:buFont typeface="Wingdings 3" pitchFamily="18" charset="2"/>
                  <a:buChar char=""/>
                  <a:defRPr sz="2400">
                    <a:solidFill>
                      <a:schemeClr val="tx1"/>
                    </a:solidFill>
                    <a:latin typeface="Tw Cen MT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8064A2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굴림" pitchFamily="50" charset="-127"/>
                </a:endParaRPr>
              </a:p>
            </p:txBody>
          </p:sp>
          <p:sp>
            <p:nvSpPr>
              <p:cNvPr id="56465" name="Line 20"/>
              <p:cNvSpPr>
                <a:spLocks noChangeShapeType="1"/>
              </p:cNvSpPr>
              <p:nvPr/>
            </p:nvSpPr>
            <p:spPr bwMode="auto">
              <a:xfrm>
                <a:off x="1253" y="2205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56466" name="Group 35"/>
              <p:cNvGrpSpPr>
                <a:grpSpLocks/>
              </p:cNvGrpSpPr>
              <p:nvPr/>
            </p:nvGrpSpPr>
            <p:grpSpPr bwMode="auto">
              <a:xfrm>
                <a:off x="1202" y="1797"/>
                <a:ext cx="68" cy="405"/>
                <a:chOff x="793" y="3566"/>
                <a:chExt cx="68" cy="405"/>
              </a:xfrm>
            </p:grpSpPr>
            <p:grpSp>
              <p:nvGrpSpPr>
                <p:cNvPr id="56480" name="Group 24"/>
                <p:cNvGrpSpPr>
                  <a:grpSpLocks/>
                </p:cNvGrpSpPr>
                <p:nvPr/>
              </p:nvGrpSpPr>
              <p:grpSpPr bwMode="auto">
                <a:xfrm>
                  <a:off x="793" y="3566"/>
                  <a:ext cx="44" cy="132"/>
                  <a:chOff x="509" y="2840"/>
                  <a:chExt cx="58" cy="176"/>
                </a:xfrm>
              </p:grpSpPr>
              <p:sp>
                <p:nvSpPr>
                  <p:cNvPr id="56487" name="Freeform 25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88" name="Freeform 26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481" name="Group 27"/>
                <p:cNvGrpSpPr>
                  <a:grpSpLocks/>
                </p:cNvGrpSpPr>
                <p:nvPr/>
              </p:nvGrpSpPr>
              <p:grpSpPr bwMode="auto">
                <a:xfrm>
                  <a:off x="807" y="3703"/>
                  <a:ext cx="44" cy="132"/>
                  <a:chOff x="509" y="2840"/>
                  <a:chExt cx="58" cy="176"/>
                </a:xfrm>
              </p:grpSpPr>
              <p:sp>
                <p:nvSpPr>
                  <p:cNvPr id="56485" name="Freeform 28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86" name="Freeform 29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482" name="Group 32"/>
                <p:cNvGrpSpPr>
                  <a:grpSpLocks/>
                </p:cNvGrpSpPr>
                <p:nvPr/>
              </p:nvGrpSpPr>
              <p:grpSpPr bwMode="auto">
                <a:xfrm>
                  <a:off x="817" y="3839"/>
                  <a:ext cx="44" cy="132"/>
                  <a:chOff x="509" y="2840"/>
                  <a:chExt cx="58" cy="176"/>
                </a:xfrm>
              </p:grpSpPr>
              <p:sp>
                <p:nvSpPr>
                  <p:cNvPr id="56483" name="Freeform 33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84" name="Freeform 34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56467" name="Line 38"/>
              <p:cNvSpPr>
                <a:spLocks noChangeShapeType="1"/>
              </p:cNvSpPr>
              <p:nvPr/>
            </p:nvSpPr>
            <p:spPr bwMode="auto">
              <a:xfrm>
                <a:off x="1274" y="2024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468" name="Line 53"/>
              <p:cNvSpPr>
                <a:spLocks noChangeShapeType="1"/>
              </p:cNvSpPr>
              <p:nvPr/>
            </p:nvSpPr>
            <p:spPr bwMode="auto">
              <a:xfrm>
                <a:off x="1253" y="2205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56469" name="Group 54"/>
              <p:cNvGrpSpPr>
                <a:grpSpLocks/>
              </p:cNvGrpSpPr>
              <p:nvPr/>
            </p:nvGrpSpPr>
            <p:grpSpPr bwMode="auto">
              <a:xfrm>
                <a:off x="1202" y="1797"/>
                <a:ext cx="68" cy="405"/>
                <a:chOff x="793" y="3566"/>
                <a:chExt cx="68" cy="405"/>
              </a:xfrm>
            </p:grpSpPr>
            <p:grpSp>
              <p:nvGrpSpPr>
                <p:cNvPr id="56471" name="Group 55"/>
                <p:cNvGrpSpPr>
                  <a:grpSpLocks/>
                </p:cNvGrpSpPr>
                <p:nvPr/>
              </p:nvGrpSpPr>
              <p:grpSpPr bwMode="auto">
                <a:xfrm>
                  <a:off x="793" y="3566"/>
                  <a:ext cx="44" cy="132"/>
                  <a:chOff x="509" y="2840"/>
                  <a:chExt cx="58" cy="176"/>
                </a:xfrm>
              </p:grpSpPr>
              <p:sp>
                <p:nvSpPr>
                  <p:cNvPr id="56478" name="Freeform 56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79" name="Freeform 57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472" name="Group 58"/>
                <p:cNvGrpSpPr>
                  <a:grpSpLocks/>
                </p:cNvGrpSpPr>
                <p:nvPr/>
              </p:nvGrpSpPr>
              <p:grpSpPr bwMode="auto">
                <a:xfrm>
                  <a:off x="807" y="3703"/>
                  <a:ext cx="44" cy="132"/>
                  <a:chOff x="509" y="2840"/>
                  <a:chExt cx="58" cy="176"/>
                </a:xfrm>
              </p:grpSpPr>
              <p:sp>
                <p:nvSpPr>
                  <p:cNvPr id="56476" name="Freeform 59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77" name="Freeform 60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473" name="Group 61"/>
                <p:cNvGrpSpPr>
                  <a:grpSpLocks/>
                </p:cNvGrpSpPr>
                <p:nvPr/>
              </p:nvGrpSpPr>
              <p:grpSpPr bwMode="auto">
                <a:xfrm>
                  <a:off x="817" y="3839"/>
                  <a:ext cx="44" cy="132"/>
                  <a:chOff x="509" y="2840"/>
                  <a:chExt cx="58" cy="176"/>
                </a:xfrm>
              </p:grpSpPr>
              <p:sp>
                <p:nvSpPr>
                  <p:cNvPr id="56474" name="Freeform 62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75" name="Freeform 63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56470" name="Line 64"/>
              <p:cNvSpPr>
                <a:spLocks noChangeShapeType="1"/>
              </p:cNvSpPr>
              <p:nvPr/>
            </p:nvSpPr>
            <p:spPr bwMode="auto">
              <a:xfrm>
                <a:off x="1274" y="2024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56327" name="Group 66"/>
            <p:cNvGrpSpPr>
              <a:grpSpLocks/>
            </p:cNvGrpSpPr>
            <p:nvPr/>
          </p:nvGrpSpPr>
          <p:grpSpPr bwMode="auto">
            <a:xfrm>
              <a:off x="1582" y="1706"/>
              <a:ext cx="658" cy="703"/>
              <a:chOff x="884" y="1706"/>
              <a:chExt cx="722" cy="703"/>
            </a:xfrm>
          </p:grpSpPr>
          <p:sp>
            <p:nvSpPr>
              <p:cNvPr id="56439" name="Oval 67"/>
              <p:cNvSpPr>
                <a:spLocks noChangeArrowheads="1"/>
              </p:cNvSpPr>
              <p:nvPr/>
            </p:nvSpPr>
            <p:spPr bwMode="auto">
              <a:xfrm>
                <a:off x="884" y="1706"/>
                <a:ext cx="722" cy="703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Wingdings 3" pitchFamily="18" charset="2"/>
                  <a:buChar char=""/>
                  <a:defRPr sz="3200">
                    <a:solidFill>
                      <a:schemeClr val="tx1"/>
                    </a:solidFill>
                    <a:latin typeface="Tw Cen MT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 3" pitchFamily="18" charset="2"/>
                  <a:buChar char=""/>
                  <a:defRPr sz="2800">
                    <a:solidFill>
                      <a:schemeClr val="tx1"/>
                    </a:solidFill>
                    <a:latin typeface="Tw Cen MT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9BBB59"/>
                  </a:buClr>
                  <a:buSzPct val="90000"/>
                  <a:buFont typeface="Wingdings 3" pitchFamily="18" charset="2"/>
                  <a:buChar char=""/>
                  <a:defRPr sz="2400">
                    <a:solidFill>
                      <a:schemeClr val="tx1"/>
                    </a:solidFill>
                    <a:latin typeface="Tw Cen MT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8064A2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굴림" pitchFamily="50" charset="-127"/>
                </a:endParaRPr>
              </a:p>
            </p:txBody>
          </p:sp>
          <p:sp>
            <p:nvSpPr>
              <p:cNvPr id="56440" name="Line 68"/>
              <p:cNvSpPr>
                <a:spLocks noChangeShapeType="1"/>
              </p:cNvSpPr>
              <p:nvPr/>
            </p:nvSpPr>
            <p:spPr bwMode="auto">
              <a:xfrm>
                <a:off x="1253" y="2205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56441" name="Group 69"/>
              <p:cNvGrpSpPr>
                <a:grpSpLocks/>
              </p:cNvGrpSpPr>
              <p:nvPr/>
            </p:nvGrpSpPr>
            <p:grpSpPr bwMode="auto">
              <a:xfrm>
                <a:off x="1202" y="1797"/>
                <a:ext cx="68" cy="405"/>
                <a:chOff x="793" y="3566"/>
                <a:chExt cx="68" cy="405"/>
              </a:xfrm>
            </p:grpSpPr>
            <p:grpSp>
              <p:nvGrpSpPr>
                <p:cNvPr id="56455" name="Group 70"/>
                <p:cNvGrpSpPr>
                  <a:grpSpLocks/>
                </p:cNvGrpSpPr>
                <p:nvPr/>
              </p:nvGrpSpPr>
              <p:grpSpPr bwMode="auto">
                <a:xfrm>
                  <a:off x="793" y="3566"/>
                  <a:ext cx="44" cy="132"/>
                  <a:chOff x="509" y="2840"/>
                  <a:chExt cx="58" cy="176"/>
                </a:xfrm>
              </p:grpSpPr>
              <p:sp>
                <p:nvSpPr>
                  <p:cNvPr id="56462" name="Freeform 71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63" name="Freeform 72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456" name="Group 73"/>
                <p:cNvGrpSpPr>
                  <a:grpSpLocks/>
                </p:cNvGrpSpPr>
                <p:nvPr/>
              </p:nvGrpSpPr>
              <p:grpSpPr bwMode="auto">
                <a:xfrm>
                  <a:off x="807" y="3703"/>
                  <a:ext cx="44" cy="132"/>
                  <a:chOff x="509" y="2840"/>
                  <a:chExt cx="58" cy="176"/>
                </a:xfrm>
              </p:grpSpPr>
              <p:sp>
                <p:nvSpPr>
                  <p:cNvPr id="56460" name="Freeform 74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61" name="Freeform 75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457" name="Group 76"/>
                <p:cNvGrpSpPr>
                  <a:grpSpLocks/>
                </p:cNvGrpSpPr>
                <p:nvPr/>
              </p:nvGrpSpPr>
              <p:grpSpPr bwMode="auto">
                <a:xfrm>
                  <a:off x="817" y="3839"/>
                  <a:ext cx="44" cy="132"/>
                  <a:chOff x="509" y="2840"/>
                  <a:chExt cx="58" cy="176"/>
                </a:xfrm>
              </p:grpSpPr>
              <p:sp>
                <p:nvSpPr>
                  <p:cNvPr id="56458" name="Freeform 77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59" name="Freeform 78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56442" name="Line 79"/>
              <p:cNvSpPr>
                <a:spLocks noChangeShapeType="1"/>
              </p:cNvSpPr>
              <p:nvPr/>
            </p:nvSpPr>
            <p:spPr bwMode="auto">
              <a:xfrm>
                <a:off x="1274" y="2024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443" name="Line 80"/>
              <p:cNvSpPr>
                <a:spLocks noChangeShapeType="1"/>
              </p:cNvSpPr>
              <p:nvPr/>
            </p:nvSpPr>
            <p:spPr bwMode="auto">
              <a:xfrm>
                <a:off x="1253" y="2205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56444" name="Group 81"/>
              <p:cNvGrpSpPr>
                <a:grpSpLocks/>
              </p:cNvGrpSpPr>
              <p:nvPr/>
            </p:nvGrpSpPr>
            <p:grpSpPr bwMode="auto">
              <a:xfrm>
                <a:off x="1202" y="1797"/>
                <a:ext cx="68" cy="405"/>
                <a:chOff x="793" y="3566"/>
                <a:chExt cx="68" cy="405"/>
              </a:xfrm>
            </p:grpSpPr>
            <p:grpSp>
              <p:nvGrpSpPr>
                <p:cNvPr id="56446" name="Group 82"/>
                <p:cNvGrpSpPr>
                  <a:grpSpLocks/>
                </p:cNvGrpSpPr>
                <p:nvPr/>
              </p:nvGrpSpPr>
              <p:grpSpPr bwMode="auto">
                <a:xfrm>
                  <a:off x="793" y="3566"/>
                  <a:ext cx="44" cy="132"/>
                  <a:chOff x="509" y="2840"/>
                  <a:chExt cx="58" cy="176"/>
                </a:xfrm>
              </p:grpSpPr>
              <p:sp>
                <p:nvSpPr>
                  <p:cNvPr id="56453" name="Freeform 83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54" name="Freeform 84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447" name="Group 85"/>
                <p:cNvGrpSpPr>
                  <a:grpSpLocks/>
                </p:cNvGrpSpPr>
                <p:nvPr/>
              </p:nvGrpSpPr>
              <p:grpSpPr bwMode="auto">
                <a:xfrm>
                  <a:off x="807" y="3703"/>
                  <a:ext cx="44" cy="132"/>
                  <a:chOff x="509" y="2840"/>
                  <a:chExt cx="58" cy="176"/>
                </a:xfrm>
              </p:grpSpPr>
              <p:sp>
                <p:nvSpPr>
                  <p:cNvPr id="56451" name="Freeform 86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52" name="Freeform 87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448" name="Group 88"/>
                <p:cNvGrpSpPr>
                  <a:grpSpLocks/>
                </p:cNvGrpSpPr>
                <p:nvPr/>
              </p:nvGrpSpPr>
              <p:grpSpPr bwMode="auto">
                <a:xfrm>
                  <a:off x="817" y="3839"/>
                  <a:ext cx="44" cy="132"/>
                  <a:chOff x="509" y="2840"/>
                  <a:chExt cx="58" cy="176"/>
                </a:xfrm>
              </p:grpSpPr>
              <p:sp>
                <p:nvSpPr>
                  <p:cNvPr id="56449" name="Freeform 89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50" name="Freeform 90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56445" name="Line 91"/>
              <p:cNvSpPr>
                <a:spLocks noChangeShapeType="1"/>
              </p:cNvSpPr>
              <p:nvPr/>
            </p:nvSpPr>
            <p:spPr bwMode="auto">
              <a:xfrm>
                <a:off x="1274" y="2024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56328" name="Group 92"/>
            <p:cNvGrpSpPr>
              <a:grpSpLocks/>
            </p:cNvGrpSpPr>
            <p:nvPr/>
          </p:nvGrpSpPr>
          <p:grpSpPr bwMode="auto">
            <a:xfrm>
              <a:off x="2285" y="1706"/>
              <a:ext cx="657" cy="703"/>
              <a:chOff x="884" y="1706"/>
              <a:chExt cx="722" cy="703"/>
            </a:xfrm>
          </p:grpSpPr>
          <p:sp>
            <p:nvSpPr>
              <p:cNvPr id="56414" name="Oval 93"/>
              <p:cNvSpPr>
                <a:spLocks noChangeArrowheads="1"/>
              </p:cNvSpPr>
              <p:nvPr/>
            </p:nvSpPr>
            <p:spPr bwMode="auto">
              <a:xfrm>
                <a:off x="884" y="1706"/>
                <a:ext cx="722" cy="703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Wingdings 3" pitchFamily="18" charset="2"/>
                  <a:buChar char=""/>
                  <a:defRPr sz="3200">
                    <a:solidFill>
                      <a:schemeClr val="tx1"/>
                    </a:solidFill>
                    <a:latin typeface="Tw Cen MT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 3" pitchFamily="18" charset="2"/>
                  <a:buChar char=""/>
                  <a:defRPr sz="2800">
                    <a:solidFill>
                      <a:schemeClr val="tx1"/>
                    </a:solidFill>
                    <a:latin typeface="Tw Cen MT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9BBB59"/>
                  </a:buClr>
                  <a:buSzPct val="90000"/>
                  <a:buFont typeface="Wingdings 3" pitchFamily="18" charset="2"/>
                  <a:buChar char=""/>
                  <a:defRPr sz="2400">
                    <a:solidFill>
                      <a:schemeClr val="tx1"/>
                    </a:solidFill>
                    <a:latin typeface="Tw Cen MT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8064A2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굴림" pitchFamily="50" charset="-127"/>
                </a:endParaRPr>
              </a:p>
            </p:txBody>
          </p:sp>
          <p:sp>
            <p:nvSpPr>
              <p:cNvPr id="56415" name="Line 94"/>
              <p:cNvSpPr>
                <a:spLocks noChangeShapeType="1"/>
              </p:cNvSpPr>
              <p:nvPr/>
            </p:nvSpPr>
            <p:spPr bwMode="auto">
              <a:xfrm>
                <a:off x="1253" y="2205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56416" name="Group 95"/>
              <p:cNvGrpSpPr>
                <a:grpSpLocks/>
              </p:cNvGrpSpPr>
              <p:nvPr/>
            </p:nvGrpSpPr>
            <p:grpSpPr bwMode="auto">
              <a:xfrm>
                <a:off x="1202" y="1797"/>
                <a:ext cx="68" cy="405"/>
                <a:chOff x="793" y="3566"/>
                <a:chExt cx="68" cy="405"/>
              </a:xfrm>
            </p:grpSpPr>
            <p:grpSp>
              <p:nvGrpSpPr>
                <p:cNvPr id="56430" name="Group 96"/>
                <p:cNvGrpSpPr>
                  <a:grpSpLocks/>
                </p:cNvGrpSpPr>
                <p:nvPr/>
              </p:nvGrpSpPr>
              <p:grpSpPr bwMode="auto">
                <a:xfrm>
                  <a:off x="793" y="3566"/>
                  <a:ext cx="44" cy="132"/>
                  <a:chOff x="509" y="2840"/>
                  <a:chExt cx="58" cy="176"/>
                </a:xfrm>
              </p:grpSpPr>
              <p:sp>
                <p:nvSpPr>
                  <p:cNvPr id="56437" name="Freeform 97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38" name="Freeform 98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431" name="Group 99"/>
                <p:cNvGrpSpPr>
                  <a:grpSpLocks/>
                </p:cNvGrpSpPr>
                <p:nvPr/>
              </p:nvGrpSpPr>
              <p:grpSpPr bwMode="auto">
                <a:xfrm>
                  <a:off x="807" y="3703"/>
                  <a:ext cx="44" cy="132"/>
                  <a:chOff x="509" y="2840"/>
                  <a:chExt cx="58" cy="176"/>
                </a:xfrm>
              </p:grpSpPr>
              <p:sp>
                <p:nvSpPr>
                  <p:cNvPr id="56435" name="Freeform 100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36" name="Freeform 101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432" name="Group 102"/>
                <p:cNvGrpSpPr>
                  <a:grpSpLocks/>
                </p:cNvGrpSpPr>
                <p:nvPr/>
              </p:nvGrpSpPr>
              <p:grpSpPr bwMode="auto">
                <a:xfrm>
                  <a:off x="817" y="3839"/>
                  <a:ext cx="44" cy="132"/>
                  <a:chOff x="509" y="2840"/>
                  <a:chExt cx="58" cy="176"/>
                </a:xfrm>
              </p:grpSpPr>
              <p:sp>
                <p:nvSpPr>
                  <p:cNvPr id="56433" name="Freeform 103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34" name="Freeform 104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56417" name="Line 105"/>
              <p:cNvSpPr>
                <a:spLocks noChangeShapeType="1"/>
              </p:cNvSpPr>
              <p:nvPr/>
            </p:nvSpPr>
            <p:spPr bwMode="auto">
              <a:xfrm>
                <a:off x="1274" y="2024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418" name="Line 106"/>
              <p:cNvSpPr>
                <a:spLocks noChangeShapeType="1"/>
              </p:cNvSpPr>
              <p:nvPr/>
            </p:nvSpPr>
            <p:spPr bwMode="auto">
              <a:xfrm>
                <a:off x="1253" y="2205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56419" name="Group 107"/>
              <p:cNvGrpSpPr>
                <a:grpSpLocks/>
              </p:cNvGrpSpPr>
              <p:nvPr/>
            </p:nvGrpSpPr>
            <p:grpSpPr bwMode="auto">
              <a:xfrm>
                <a:off x="1202" y="1797"/>
                <a:ext cx="68" cy="405"/>
                <a:chOff x="793" y="3566"/>
                <a:chExt cx="68" cy="405"/>
              </a:xfrm>
            </p:grpSpPr>
            <p:grpSp>
              <p:nvGrpSpPr>
                <p:cNvPr id="56421" name="Group 108"/>
                <p:cNvGrpSpPr>
                  <a:grpSpLocks/>
                </p:cNvGrpSpPr>
                <p:nvPr/>
              </p:nvGrpSpPr>
              <p:grpSpPr bwMode="auto">
                <a:xfrm>
                  <a:off x="793" y="3566"/>
                  <a:ext cx="44" cy="132"/>
                  <a:chOff x="509" y="2840"/>
                  <a:chExt cx="58" cy="176"/>
                </a:xfrm>
              </p:grpSpPr>
              <p:sp>
                <p:nvSpPr>
                  <p:cNvPr id="56428" name="Freeform 109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29" name="Freeform 110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422" name="Group 111"/>
                <p:cNvGrpSpPr>
                  <a:grpSpLocks/>
                </p:cNvGrpSpPr>
                <p:nvPr/>
              </p:nvGrpSpPr>
              <p:grpSpPr bwMode="auto">
                <a:xfrm>
                  <a:off x="807" y="3703"/>
                  <a:ext cx="44" cy="132"/>
                  <a:chOff x="509" y="2840"/>
                  <a:chExt cx="58" cy="176"/>
                </a:xfrm>
              </p:grpSpPr>
              <p:sp>
                <p:nvSpPr>
                  <p:cNvPr id="56426" name="Freeform 112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27" name="Freeform 113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423" name="Group 114"/>
                <p:cNvGrpSpPr>
                  <a:grpSpLocks/>
                </p:cNvGrpSpPr>
                <p:nvPr/>
              </p:nvGrpSpPr>
              <p:grpSpPr bwMode="auto">
                <a:xfrm>
                  <a:off x="817" y="3839"/>
                  <a:ext cx="44" cy="132"/>
                  <a:chOff x="509" y="2840"/>
                  <a:chExt cx="58" cy="176"/>
                </a:xfrm>
              </p:grpSpPr>
              <p:sp>
                <p:nvSpPr>
                  <p:cNvPr id="56424" name="Freeform 115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25" name="Freeform 116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56420" name="Line 117"/>
              <p:cNvSpPr>
                <a:spLocks noChangeShapeType="1"/>
              </p:cNvSpPr>
              <p:nvPr/>
            </p:nvSpPr>
            <p:spPr bwMode="auto">
              <a:xfrm>
                <a:off x="1274" y="2024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56329" name="Line 118"/>
            <p:cNvSpPr>
              <a:spLocks noChangeShapeType="1"/>
            </p:cNvSpPr>
            <p:nvPr/>
          </p:nvSpPr>
          <p:spPr bwMode="auto">
            <a:xfrm flipV="1">
              <a:off x="1294" y="2251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30" name="Line 119"/>
            <p:cNvSpPr>
              <a:spLocks noChangeShapeType="1"/>
            </p:cNvSpPr>
            <p:nvPr/>
          </p:nvSpPr>
          <p:spPr bwMode="auto">
            <a:xfrm flipV="1">
              <a:off x="2407" y="2296"/>
              <a:ext cx="18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31" name="Line 120"/>
            <p:cNvSpPr>
              <a:spLocks noChangeShapeType="1"/>
            </p:cNvSpPr>
            <p:nvPr/>
          </p:nvSpPr>
          <p:spPr bwMode="auto">
            <a:xfrm flipH="1" flipV="1">
              <a:off x="2698" y="2387"/>
              <a:ext cx="16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32" name="Rectangle 121"/>
            <p:cNvSpPr>
              <a:spLocks noChangeArrowheads="1"/>
            </p:cNvSpPr>
            <p:nvPr/>
          </p:nvSpPr>
          <p:spPr bwMode="auto">
            <a:xfrm>
              <a:off x="839" y="1570"/>
              <a:ext cx="2149" cy="95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3" pitchFamily="18" charset="2"/>
                <a:buChar char=""/>
                <a:defRPr sz="32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 3" pitchFamily="18" charset="2"/>
                <a:buChar char=""/>
                <a:defRPr sz="28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9BBB59"/>
                </a:buClr>
                <a:buSzPct val="90000"/>
                <a:buFont typeface="Wingdings 3" pitchFamily="18" charset="2"/>
                <a:buChar char=""/>
                <a:defRPr sz="24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064A2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굴림" pitchFamily="50" charset="-127"/>
              </a:endParaRPr>
            </a:p>
          </p:txBody>
        </p:sp>
        <p:sp>
          <p:nvSpPr>
            <p:cNvPr id="56333" name="Text Box 122"/>
            <p:cNvSpPr txBox="1">
              <a:spLocks noChangeArrowheads="1"/>
            </p:cNvSpPr>
            <p:nvPr/>
          </p:nvSpPr>
          <p:spPr bwMode="auto">
            <a:xfrm>
              <a:off x="1028" y="2614"/>
              <a:ext cx="4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3" pitchFamily="18" charset="2"/>
                <a:buChar char=""/>
                <a:defRPr sz="32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 3" pitchFamily="18" charset="2"/>
                <a:buChar char=""/>
                <a:defRPr sz="28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9BBB59"/>
                </a:buClr>
                <a:buSzPct val="90000"/>
                <a:buFont typeface="Wingdings 3" pitchFamily="18" charset="2"/>
                <a:buChar char=""/>
                <a:defRPr sz="24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064A2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latin typeface="굴림" pitchFamily="50" charset="-127"/>
                </a:rPr>
                <a:t>Program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latin typeface="굴림" pitchFamily="50" charset="-127"/>
                </a:rPr>
                <a:t>counter</a:t>
              </a:r>
            </a:p>
          </p:txBody>
        </p:sp>
        <p:sp>
          <p:nvSpPr>
            <p:cNvPr id="56334" name="Text Box 123"/>
            <p:cNvSpPr txBox="1">
              <a:spLocks noChangeArrowheads="1"/>
            </p:cNvSpPr>
            <p:nvPr/>
          </p:nvSpPr>
          <p:spPr bwMode="auto">
            <a:xfrm>
              <a:off x="2154" y="2626"/>
              <a:ext cx="59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3" pitchFamily="18" charset="2"/>
                <a:buChar char=""/>
                <a:defRPr sz="32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 3" pitchFamily="18" charset="2"/>
                <a:buChar char=""/>
                <a:defRPr sz="28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9BBB59"/>
                </a:buClr>
                <a:buSzPct val="90000"/>
                <a:buFont typeface="Wingdings 3" pitchFamily="18" charset="2"/>
                <a:buChar char=""/>
                <a:defRPr sz="24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064A2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latin typeface="굴림" pitchFamily="50" charset="-127"/>
                </a:rPr>
                <a:t>Thread</a:t>
              </a:r>
            </a:p>
          </p:txBody>
        </p:sp>
        <p:sp>
          <p:nvSpPr>
            <p:cNvPr id="56335" name="Text Box 124"/>
            <p:cNvSpPr txBox="1">
              <a:spLocks noChangeArrowheads="1"/>
            </p:cNvSpPr>
            <p:nvPr/>
          </p:nvSpPr>
          <p:spPr bwMode="auto">
            <a:xfrm>
              <a:off x="2702" y="2620"/>
              <a:ext cx="4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3" pitchFamily="18" charset="2"/>
                <a:buChar char=""/>
                <a:defRPr sz="32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 3" pitchFamily="18" charset="2"/>
                <a:buChar char=""/>
                <a:defRPr sz="28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9BBB59"/>
                </a:buClr>
                <a:buSzPct val="90000"/>
                <a:buFont typeface="Wingdings 3" pitchFamily="18" charset="2"/>
                <a:buChar char=""/>
                <a:defRPr sz="24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064A2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latin typeface="굴림" pitchFamily="50" charset="-127"/>
                </a:rPr>
                <a:t>Process</a:t>
              </a:r>
            </a:p>
          </p:txBody>
        </p:sp>
        <p:sp>
          <p:nvSpPr>
            <p:cNvPr id="56336" name="Text Box 125"/>
            <p:cNvSpPr txBox="1">
              <a:spLocks noChangeArrowheads="1"/>
            </p:cNvSpPr>
            <p:nvPr/>
          </p:nvSpPr>
          <p:spPr bwMode="auto">
            <a:xfrm>
              <a:off x="1624" y="1344"/>
              <a:ext cx="9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3" pitchFamily="18" charset="2"/>
                <a:buChar char=""/>
                <a:defRPr sz="32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 3" pitchFamily="18" charset="2"/>
                <a:buChar char=""/>
                <a:defRPr sz="28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9BBB59"/>
                </a:buClr>
                <a:buSzPct val="90000"/>
                <a:buFont typeface="Wingdings 3" pitchFamily="18" charset="2"/>
                <a:buChar char=""/>
                <a:defRPr sz="24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064A2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latin typeface="굴림" pitchFamily="50" charset="-127"/>
                </a:rPr>
                <a:t>Computer</a:t>
              </a:r>
            </a:p>
          </p:txBody>
        </p:sp>
        <p:grpSp>
          <p:nvGrpSpPr>
            <p:cNvPr id="56337" name="Group 205"/>
            <p:cNvGrpSpPr>
              <a:grpSpLocks/>
            </p:cNvGrpSpPr>
            <p:nvPr/>
          </p:nvGrpSpPr>
          <p:grpSpPr bwMode="auto">
            <a:xfrm>
              <a:off x="3817" y="1706"/>
              <a:ext cx="658" cy="703"/>
              <a:chOff x="3558" y="1706"/>
              <a:chExt cx="722" cy="703"/>
            </a:xfrm>
          </p:grpSpPr>
          <p:sp>
            <p:nvSpPr>
              <p:cNvPr id="56342" name="Oval 127"/>
              <p:cNvSpPr>
                <a:spLocks noChangeArrowheads="1"/>
              </p:cNvSpPr>
              <p:nvPr/>
            </p:nvSpPr>
            <p:spPr bwMode="auto">
              <a:xfrm>
                <a:off x="3558" y="1706"/>
                <a:ext cx="722" cy="703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Wingdings 3" pitchFamily="18" charset="2"/>
                  <a:buChar char=""/>
                  <a:defRPr sz="3200">
                    <a:solidFill>
                      <a:schemeClr val="tx1"/>
                    </a:solidFill>
                    <a:latin typeface="Tw Cen MT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 3" pitchFamily="18" charset="2"/>
                  <a:buChar char=""/>
                  <a:defRPr sz="2800">
                    <a:solidFill>
                      <a:schemeClr val="tx1"/>
                    </a:solidFill>
                    <a:latin typeface="Tw Cen MT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9BBB59"/>
                  </a:buClr>
                  <a:buSzPct val="90000"/>
                  <a:buFont typeface="Wingdings 3" pitchFamily="18" charset="2"/>
                  <a:buChar char=""/>
                  <a:defRPr sz="2400">
                    <a:solidFill>
                      <a:schemeClr val="tx1"/>
                    </a:solidFill>
                    <a:latin typeface="Tw Cen MT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8064A2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A5E74"/>
                  </a:buClr>
                  <a:buSzPct val="90000"/>
                  <a:buFont typeface="Wingdings 3" pitchFamily="18" charset="2"/>
                  <a:buChar char=""/>
                  <a:defRPr sz="2000">
                    <a:solidFill>
                      <a:schemeClr val="tx1"/>
                    </a:solidFill>
                    <a:latin typeface="Tw Cen MT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굴림" pitchFamily="50" charset="-127"/>
                </a:endParaRPr>
              </a:p>
            </p:txBody>
          </p:sp>
          <p:grpSp>
            <p:nvGrpSpPr>
              <p:cNvPr id="56343" name="Group 153"/>
              <p:cNvGrpSpPr>
                <a:grpSpLocks/>
              </p:cNvGrpSpPr>
              <p:nvPr/>
            </p:nvGrpSpPr>
            <p:grpSpPr bwMode="auto">
              <a:xfrm>
                <a:off x="3696" y="1797"/>
                <a:ext cx="177" cy="545"/>
                <a:chOff x="3882" y="1797"/>
                <a:chExt cx="177" cy="545"/>
              </a:xfrm>
            </p:grpSpPr>
            <p:sp>
              <p:nvSpPr>
                <p:cNvPr id="56390" name="Line 128"/>
                <p:cNvSpPr>
                  <a:spLocks noChangeShapeType="1"/>
                </p:cNvSpPr>
                <p:nvPr/>
              </p:nvSpPr>
              <p:spPr bwMode="auto">
                <a:xfrm>
                  <a:off x="3933" y="2205"/>
                  <a:ext cx="0" cy="1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56391" name="Group 129"/>
                <p:cNvGrpSpPr>
                  <a:grpSpLocks/>
                </p:cNvGrpSpPr>
                <p:nvPr/>
              </p:nvGrpSpPr>
              <p:grpSpPr bwMode="auto">
                <a:xfrm>
                  <a:off x="3882" y="1797"/>
                  <a:ext cx="68" cy="405"/>
                  <a:chOff x="793" y="3566"/>
                  <a:chExt cx="68" cy="405"/>
                </a:xfrm>
              </p:grpSpPr>
              <p:grpSp>
                <p:nvGrpSpPr>
                  <p:cNvPr id="56405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793" y="3566"/>
                    <a:ext cx="44" cy="132"/>
                    <a:chOff x="509" y="2840"/>
                    <a:chExt cx="58" cy="176"/>
                  </a:xfrm>
                </p:grpSpPr>
                <p:sp>
                  <p:nvSpPr>
                    <p:cNvPr id="56412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521" y="2840"/>
                      <a:ext cx="46" cy="91"/>
                    </a:xfrm>
                    <a:custGeom>
                      <a:avLst/>
                      <a:gdLst>
                        <a:gd name="T0" fmla="*/ 0 w 106"/>
                        <a:gd name="T1" fmla="*/ 0 h 273"/>
                        <a:gd name="T2" fmla="*/ 0 w 106"/>
                        <a:gd name="T3" fmla="*/ 0 h 273"/>
                        <a:gd name="T4" fmla="*/ 0 w 106"/>
                        <a:gd name="T5" fmla="*/ 0 h 273"/>
                        <a:gd name="T6" fmla="*/ 0 w 106"/>
                        <a:gd name="T7" fmla="*/ 0 h 27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06"/>
                        <a:gd name="T13" fmla="*/ 0 h 273"/>
                        <a:gd name="T14" fmla="*/ 106 w 106"/>
                        <a:gd name="T15" fmla="*/ 273 h 27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06" h="273">
                          <a:moveTo>
                            <a:pt x="0" y="0"/>
                          </a:moveTo>
                          <a:cubicBezTo>
                            <a:pt x="38" y="30"/>
                            <a:pt x="76" y="61"/>
                            <a:pt x="91" y="91"/>
                          </a:cubicBezTo>
                          <a:cubicBezTo>
                            <a:pt x="106" y="121"/>
                            <a:pt x="98" y="152"/>
                            <a:pt x="91" y="182"/>
                          </a:cubicBezTo>
                          <a:cubicBezTo>
                            <a:pt x="84" y="212"/>
                            <a:pt x="65" y="242"/>
                            <a:pt x="46" y="27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6413" name="Freeform 132"/>
                    <p:cNvSpPr>
                      <a:spLocks/>
                    </p:cNvSpPr>
                    <p:nvPr/>
                  </p:nvSpPr>
                  <p:spPr bwMode="auto">
                    <a:xfrm rot="-9787914">
                      <a:off x="509" y="2925"/>
                      <a:ext cx="46" cy="91"/>
                    </a:xfrm>
                    <a:custGeom>
                      <a:avLst/>
                      <a:gdLst>
                        <a:gd name="T0" fmla="*/ 0 w 106"/>
                        <a:gd name="T1" fmla="*/ 0 h 273"/>
                        <a:gd name="T2" fmla="*/ 0 w 106"/>
                        <a:gd name="T3" fmla="*/ 0 h 273"/>
                        <a:gd name="T4" fmla="*/ 0 w 106"/>
                        <a:gd name="T5" fmla="*/ 0 h 273"/>
                        <a:gd name="T6" fmla="*/ 0 w 106"/>
                        <a:gd name="T7" fmla="*/ 0 h 27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06"/>
                        <a:gd name="T13" fmla="*/ 0 h 273"/>
                        <a:gd name="T14" fmla="*/ 106 w 106"/>
                        <a:gd name="T15" fmla="*/ 273 h 27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06" h="273">
                          <a:moveTo>
                            <a:pt x="0" y="0"/>
                          </a:moveTo>
                          <a:cubicBezTo>
                            <a:pt x="38" y="30"/>
                            <a:pt x="76" y="61"/>
                            <a:pt x="91" y="91"/>
                          </a:cubicBezTo>
                          <a:cubicBezTo>
                            <a:pt x="106" y="121"/>
                            <a:pt x="98" y="152"/>
                            <a:pt x="91" y="182"/>
                          </a:cubicBezTo>
                          <a:cubicBezTo>
                            <a:pt x="84" y="212"/>
                            <a:pt x="65" y="242"/>
                            <a:pt x="46" y="27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56406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07" y="3703"/>
                    <a:ext cx="44" cy="132"/>
                    <a:chOff x="509" y="2840"/>
                    <a:chExt cx="58" cy="176"/>
                  </a:xfrm>
                </p:grpSpPr>
                <p:sp>
                  <p:nvSpPr>
                    <p:cNvPr id="56410" name="Freeform 134"/>
                    <p:cNvSpPr>
                      <a:spLocks/>
                    </p:cNvSpPr>
                    <p:nvPr/>
                  </p:nvSpPr>
                  <p:spPr bwMode="auto">
                    <a:xfrm>
                      <a:off x="521" y="2840"/>
                      <a:ext cx="46" cy="91"/>
                    </a:xfrm>
                    <a:custGeom>
                      <a:avLst/>
                      <a:gdLst>
                        <a:gd name="T0" fmla="*/ 0 w 106"/>
                        <a:gd name="T1" fmla="*/ 0 h 273"/>
                        <a:gd name="T2" fmla="*/ 0 w 106"/>
                        <a:gd name="T3" fmla="*/ 0 h 273"/>
                        <a:gd name="T4" fmla="*/ 0 w 106"/>
                        <a:gd name="T5" fmla="*/ 0 h 273"/>
                        <a:gd name="T6" fmla="*/ 0 w 106"/>
                        <a:gd name="T7" fmla="*/ 0 h 27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06"/>
                        <a:gd name="T13" fmla="*/ 0 h 273"/>
                        <a:gd name="T14" fmla="*/ 106 w 106"/>
                        <a:gd name="T15" fmla="*/ 273 h 27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06" h="273">
                          <a:moveTo>
                            <a:pt x="0" y="0"/>
                          </a:moveTo>
                          <a:cubicBezTo>
                            <a:pt x="38" y="30"/>
                            <a:pt x="76" y="61"/>
                            <a:pt x="91" y="91"/>
                          </a:cubicBezTo>
                          <a:cubicBezTo>
                            <a:pt x="106" y="121"/>
                            <a:pt x="98" y="152"/>
                            <a:pt x="91" y="182"/>
                          </a:cubicBezTo>
                          <a:cubicBezTo>
                            <a:pt x="84" y="212"/>
                            <a:pt x="65" y="242"/>
                            <a:pt x="46" y="27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6411" name="Freeform 135"/>
                    <p:cNvSpPr>
                      <a:spLocks/>
                    </p:cNvSpPr>
                    <p:nvPr/>
                  </p:nvSpPr>
                  <p:spPr bwMode="auto">
                    <a:xfrm rot="-9787914">
                      <a:off x="509" y="2925"/>
                      <a:ext cx="46" cy="91"/>
                    </a:xfrm>
                    <a:custGeom>
                      <a:avLst/>
                      <a:gdLst>
                        <a:gd name="T0" fmla="*/ 0 w 106"/>
                        <a:gd name="T1" fmla="*/ 0 h 273"/>
                        <a:gd name="T2" fmla="*/ 0 w 106"/>
                        <a:gd name="T3" fmla="*/ 0 h 273"/>
                        <a:gd name="T4" fmla="*/ 0 w 106"/>
                        <a:gd name="T5" fmla="*/ 0 h 273"/>
                        <a:gd name="T6" fmla="*/ 0 w 106"/>
                        <a:gd name="T7" fmla="*/ 0 h 27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06"/>
                        <a:gd name="T13" fmla="*/ 0 h 273"/>
                        <a:gd name="T14" fmla="*/ 106 w 106"/>
                        <a:gd name="T15" fmla="*/ 273 h 27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06" h="273">
                          <a:moveTo>
                            <a:pt x="0" y="0"/>
                          </a:moveTo>
                          <a:cubicBezTo>
                            <a:pt x="38" y="30"/>
                            <a:pt x="76" y="61"/>
                            <a:pt x="91" y="91"/>
                          </a:cubicBezTo>
                          <a:cubicBezTo>
                            <a:pt x="106" y="121"/>
                            <a:pt x="98" y="152"/>
                            <a:pt x="91" y="182"/>
                          </a:cubicBezTo>
                          <a:cubicBezTo>
                            <a:pt x="84" y="212"/>
                            <a:pt x="65" y="242"/>
                            <a:pt x="46" y="27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56407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817" y="3839"/>
                    <a:ext cx="44" cy="132"/>
                    <a:chOff x="509" y="2840"/>
                    <a:chExt cx="58" cy="176"/>
                  </a:xfrm>
                </p:grpSpPr>
                <p:sp>
                  <p:nvSpPr>
                    <p:cNvPr id="56408" name="Freeform 137"/>
                    <p:cNvSpPr>
                      <a:spLocks/>
                    </p:cNvSpPr>
                    <p:nvPr/>
                  </p:nvSpPr>
                  <p:spPr bwMode="auto">
                    <a:xfrm>
                      <a:off x="521" y="2840"/>
                      <a:ext cx="46" cy="91"/>
                    </a:xfrm>
                    <a:custGeom>
                      <a:avLst/>
                      <a:gdLst>
                        <a:gd name="T0" fmla="*/ 0 w 106"/>
                        <a:gd name="T1" fmla="*/ 0 h 273"/>
                        <a:gd name="T2" fmla="*/ 0 w 106"/>
                        <a:gd name="T3" fmla="*/ 0 h 273"/>
                        <a:gd name="T4" fmla="*/ 0 w 106"/>
                        <a:gd name="T5" fmla="*/ 0 h 273"/>
                        <a:gd name="T6" fmla="*/ 0 w 106"/>
                        <a:gd name="T7" fmla="*/ 0 h 27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06"/>
                        <a:gd name="T13" fmla="*/ 0 h 273"/>
                        <a:gd name="T14" fmla="*/ 106 w 106"/>
                        <a:gd name="T15" fmla="*/ 273 h 27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06" h="273">
                          <a:moveTo>
                            <a:pt x="0" y="0"/>
                          </a:moveTo>
                          <a:cubicBezTo>
                            <a:pt x="38" y="30"/>
                            <a:pt x="76" y="61"/>
                            <a:pt x="91" y="91"/>
                          </a:cubicBezTo>
                          <a:cubicBezTo>
                            <a:pt x="106" y="121"/>
                            <a:pt x="98" y="152"/>
                            <a:pt x="91" y="182"/>
                          </a:cubicBezTo>
                          <a:cubicBezTo>
                            <a:pt x="84" y="212"/>
                            <a:pt x="65" y="242"/>
                            <a:pt x="46" y="27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6409" name="Freeform 138"/>
                    <p:cNvSpPr>
                      <a:spLocks/>
                    </p:cNvSpPr>
                    <p:nvPr/>
                  </p:nvSpPr>
                  <p:spPr bwMode="auto">
                    <a:xfrm rot="-9787914">
                      <a:off x="509" y="2925"/>
                      <a:ext cx="46" cy="91"/>
                    </a:xfrm>
                    <a:custGeom>
                      <a:avLst/>
                      <a:gdLst>
                        <a:gd name="T0" fmla="*/ 0 w 106"/>
                        <a:gd name="T1" fmla="*/ 0 h 273"/>
                        <a:gd name="T2" fmla="*/ 0 w 106"/>
                        <a:gd name="T3" fmla="*/ 0 h 273"/>
                        <a:gd name="T4" fmla="*/ 0 w 106"/>
                        <a:gd name="T5" fmla="*/ 0 h 273"/>
                        <a:gd name="T6" fmla="*/ 0 w 106"/>
                        <a:gd name="T7" fmla="*/ 0 h 27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06"/>
                        <a:gd name="T13" fmla="*/ 0 h 273"/>
                        <a:gd name="T14" fmla="*/ 106 w 106"/>
                        <a:gd name="T15" fmla="*/ 273 h 27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06" h="273">
                          <a:moveTo>
                            <a:pt x="0" y="0"/>
                          </a:moveTo>
                          <a:cubicBezTo>
                            <a:pt x="38" y="30"/>
                            <a:pt x="76" y="61"/>
                            <a:pt x="91" y="91"/>
                          </a:cubicBezTo>
                          <a:cubicBezTo>
                            <a:pt x="106" y="121"/>
                            <a:pt x="98" y="152"/>
                            <a:pt x="91" y="182"/>
                          </a:cubicBezTo>
                          <a:cubicBezTo>
                            <a:pt x="84" y="212"/>
                            <a:pt x="65" y="242"/>
                            <a:pt x="46" y="27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56392" name="Line 139"/>
                <p:cNvSpPr>
                  <a:spLocks noChangeShapeType="1"/>
                </p:cNvSpPr>
                <p:nvPr/>
              </p:nvSpPr>
              <p:spPr bwMode="auto">
                <a:xfrm>
                  <a:off x="3969" y="2024"/>
                  <a:ext cx="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6393" name="Line 140"/>
                <p:cNvSpPr>
                  <a:spLocks noChangeShapeType="1"/>
                </p:cNvSpPr>
                <p:nvPr/>
              </p:nvSpPr>
              <p:spPr bwMode="auto">
                <a:xfrm>
                  <a:off x="3933" y="2205"/>
                  <a:ext cx="0" cy="1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56394" name="Group 141"/>
                <p:cNvGrpSpPr>
                  <a:grpSpLocks/>
                </p:cNvGrpSpPr>
                <p:nvPr/>
              </p:nvGrpSpPr>
              <p:grpSpPr bwMode="auto">
                <a:xfrm>
                  <a:off x="3882" y="1797"/>
                  <a:ext cx="68" cy="405"/>
                  <a:chOff x="793" y="3566"/>
                  <a:chExt cx="68" cy="405"/>
                </a:xfrm>
              </p:grpSpPr>
              <p:grpSp>
                <p:nvGrpSpPr>
                  <p:cNvPr id="56396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793" y="3566"/>
                    <a:ext cx="44" cy="132"/>
                    <a:chOff x="509" y="2840"/>
                    <a:chExt cx="58" cy="176"/>
                  </a:xfrm>
                </p:grpSpPr>
                <p:sp>
                  <p:nvSpPr>
                    <p:cNvPr id="56403" name="Freeform 143"/>
                    <p:cNvSpPr>
                      <a:spLocks/>
                    </p:cNvSpPr>
                    <p:nvPr/>
                  </p:nvSpPr>
                  <p:spPr bwMode="auto">
                    <a:xfrm>
                      <a:off x="521" y="2840"/>
                      <a:ext cx="46" cy="91"/>
                    </a:xfrm>
                    <a:custGeom>
                      <a:avLst/>
                      <a:gdLst>
                        <a:gd name="T0" fmla="*/ 0 w 106"/>
                        <a:gd name="T1" fmla="*/ 0 h 273"/>
                        <a:gd name="T2" fmla="*/ 0 w 106"/>
                        <a:gd name="T3" fmla="*/ 0 h 273"/>
                        <a:gd name="T4" fmla="*/ 0 w 106"/>
                        <a:gd name="T5" fmla="*/ 0 h 273"/>
                        <a:gd name="T6" fmla="*/ 0 w 106"/>
                        <a:gd name="T7" fmla="*/ 0 h 27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06"/>
                        <a:gd name="T13" fmla="*/ 0 h 273"/>
                        <a:gd name="T14" fmla="*/ 106 w 106"/>
                        <a:gd name="T15" fmla="*/ 273 h 27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06" h="273">
                          <a:moveTo>
                            <a:pt x="0" y="0"/>
                          </a:moveTo>
                          <a:cubicBezTo>
                            <a:pt x="38" y="30"/>
                            <a:pt x="76" y="61"/>
                            <a:pt x="91" y="91"/>
                          </a:cubicBezTo>
                          <a:cubicBezTo>
                            <a:pt x="106" y="121"/>
                            <a:pt x="98" y="152"/>
                            <a:pt x="91" y="182"/>
                          </a:cubicBezTo>
                          <a:cubicBezTo>
                            <a:pt x="84" y="212"/>
                            <a:pt x="65" y="242"/>
                            <a:pt x="46" y="27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6404" name="Freeform 144"/>
                    <p:cNvSpPr>
                      <a:spLocks/>
                    </p:cNvSpPr>
                    <p:nvPr/>
                  </p:nvSpPr>
                  <p:spPr bwMode="auto">
                    <a:xfrm rot="-9787914">
                      <a:off x="509" y="2925"/>
                      <a:ext cx="46" cy="91"/>
                    </a:xfrm>
                    <a:custGeom>
                      <a:avLst/>
                      <a:gdLst>
                        <a:gd name="T0" fmla="*/ 0 w 106"/>
                        <a:gd name="T1" fmla="*/ 0 h 273"/>
                        <a:gd name="T2" fmla="*/ 0 w 106"/>
                        <a:gd name="T3" fmla="*/ 0 h 273"/>
                        <a:gd name="T4" fmla="*/ 0 w 106"/>
                        <a:gd name="T5" fmla="*/ 0 h 273"/>
                        <a:gd name="T6" fmla="*/ 0 w 106"/>
                        <a:gd name="T7" fmla="*/ 0 h 27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06"/>
                        <a:gd name="T13" fmla="*/ 0 h 273"/>
                        <a:gd name="T14" fmla="*/ 106 w 106"/>
                        <a:gd name="T15" fmla="*/ 273 h 27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06" h="273">
                          <a:moveTo>
                            <a:pt x="0" y="0"/>
                          </a:moveTo>
                          <a:cubicBezTo>
                            <a:pt x="38" y="30"/>
                            <a:pt x="76" y="61"/>
                            <a:pt x="91" y="91"/>
                          </a:cubicBezTo>
                          <a:cubicBezTo>
                            <a:pt x="106" y="121"/>
                            <a:pt x="98" y="152"/>
                            <a:pt x="91" y="182"/>
                          </a:cubicBezTo>
                          <a:cubicBezTo>
                            <a:pt x="84" y="212"/>
                            <a:pt x="65" y="242"/>
                            <a:pt x="46" y="27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56397" name="Group 145"/>
                  <p:cNvGrpSpPr>
                    <a:grpSpLocks/>
                  </p:cNvGrpSpPr>
                  <p:nvPr/>
                </p:nvGrpSpPr>
                <p:grpSpPr bwMode="auto">
                  <a:xfrm>
                    <a:off x="807" y="3703"/>
                    <a:ext cx="44" cy="132"/>
                    <a:chOff x="509" y="2840"/>
                    <a:chExt cx="58" cy="176"/>
                  </a:xfrm>
                </p:grpSpPr>
                <p:sp>
                  <p:nvSpPr>
                    <p:cNvPr id="56401" name="Freeform 146"/>
                    <p:cNvSpPr>
                      <a:spLocks/>
                    </p:cNvSpPr>
                    <p:nvPr/>
                  </p:nvSpPr>
                  <p:spPr bwMode="auto">
                    <a:xfrm>
                      <a:off x="521" y="2840"/>
                      <a:ext cx="46" cy="91"/>
                    </a:xfrm>
                    <a:custGeom>
                      <a:avLst/>
                      <a:gdLst>
                        <a:gd name="T0" fmla="*/ 0 w 106"/>
                        <a:gd name="T1" fmla="*/ 0 h 273"/>
                        <a:gd name="T2" fmla="*/ 0 w 106"/>
                        <a:gd name="T3" fmla="*/ 0 h 273"/>
                        <a:gd name="T4" fmla="*/ 0 w 106"/>
                        <a:gd name="T5" fmla="*/ 0 h 273"/>
                        <a:gd name="T6" fmla="*/ 0 w 106"/>
                        <a:gd name="T7" fmla="*/ 0 h 27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06"/>
                        <a:gd name="T13" fmla="*/ 0 h 273"/>
                        <a:gd name="T14" fmla="*/ 106 w 106"/>
                        <a:gd name="T15" fmla="*/ 273 h 27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06" h="273">
                          <a:moveTo>
                            <a:pt x="0" y="0"/>
                          </a:moveTo>
                          <a:cubicBezTo>
                            <a:pt x="38" y="30"/>
                            <a:pt x="76" y="61"/>
                            <a:pt x="91" y="91"/>
                          </a:cubicBezTo>
                          <a:cubicBezTo>
                            <a:pt x="106" y="121"/>
                            <a:pt x="98" y="152"/>
                            <a:pt x="91" y="182"/>
                          </a:cubicBezTo>
                          <a:cubicBezTo>
                            <a:pt x="84" y="212"/>
                            <a:pt x="65" y="242"/>
                            <a:pt x="46" y="27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6402" name="Freeform 147"/>
                    <p:cNvSpPr>
                      <a:spLocks/>
                    </p:cNvSpPr>
                    <p:nvPr/>
                  </p:nvSpPr>
                  <p:spPr bwMode="auto">
                    <a:xfrm rot="-9787914">
                      <a:off x="509" y="2925"/>
                      <a:ext cx="46" cy="91"/>
                    </a:xfrm>
                    <a:custGeom>
                      <a:avLst/>
                      <a:gdLst>
                        <a:gd name="T0" fmla="*/ 0 w 106"/>
                        <a:gd name="T1" fmla="*/ 0 h 273"/>
                        <a:gd name="T2" fmla="*/ 0 w 106"/>
                        <a:gd name="T3" fmla="*/ 0 h 273"/>
                        <a:gd name="T4" fmla="*/ 0 w 106"/>
                        <a:gd name="T5" fmla="*/ 0 h 273"/>
                        <a:gd name="T6" fmla="*/ 0 w 106"/>
                        <a:gd name="T7" fmla="*/ 0 h 27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06"/>
                        <a:gd name="T13" fmla="*/ 0 h 273"/>
                        <a:gd name="T14" fmla="*/ 106 w 106"/>
                        <a:gd name="T15" fmla="*/ 273 h 27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06" h="273">
                          <a:moveTo>
                            <a:pt x="0" y="0"/>
                          </a:moveTo>
                          <a:cubicBezTo>
                            <a:pt x="38" y="30"/>
                            <a:pt x="76" y="61"/>
                            <a:pt x="91" y="91"/>
                          </a:cubicBezTo>
                          <a:cubicBezTo>
                            <a:pt x="106" y="121"/>
                            <a:pt x="98" y="152"/>
                            <a:pt x="91" y="182"/>
                          </a:cubicBezTo>
                          <a:cubicBezTo>
                            <a:pt x="84" y="212"/>
                            <a:pt x="65" y="242"/>
                            <a:pt x="46" y="27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56398" name="Group 148"/>
                  <p:cNvGrpSpPr>
                    <a:grpSpLocks/>
                  </p:cNvGrpSpPr>
                  <p:nvPr/>
                </p:nvGrpSpPr>
                <p:grpSpPr bwMode="auto">
                  <a:xfrm>
                    <a:off x="817" y="3839"/>
                    <a:ext cx="44" cy="132"/>
                    <a:chOff x="509" y="2840"/>
                    <a:chExt cx="58" cy="176"/>
                  </a:xfrm>
                </p:grpSpPr>
                <p:sp>
                  <p:nvSpPr>
                    <p:cNvPr id="56399" name="Freeform 149"/>
                    <p:cNvSpPr>
                      <a:spLocks/>
                    </p:cNvSpPr>
                    <p:nvPr/>
                  </p:nvSpPr>
                  <p:spPr bwMode="auto">
                    <a:xfrm>
                      <a:off x="521" y="2840"/>
                      <a:ext cx="46" cy="91"/>
                    </a:xfrm>
                    <a:custGeom>
                      <a:avLst/>
                      <a:gdLst>
                        <a:gd name="T0" fmla="*/ 0 w 106"/>
                        <a:gd name="T1" fmla="*/ 0 h 273"/>
                        <a:gd name="T2" fmla="*/ 0 w 106"/>
                        <a:gd name="T3" fmla="*/ 0 h 273"/>
                        <a:gd name="T4" fmla="*/ 0 w 106"/>
                        <a:gd name="T5" fmla="*/ 0 h 273"/>
                        <a:gd name="T6" fmla="*/ 0 w 106"/>
                        <a:gd name="T7" fmla="*/ 0 h 27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06"/>
                        <a:gd name="T13" fmla="*/ 0 h 273"/>
                        <a:gd name="T14" fmla="*/ 106 w 106"/>
                        <a:gd name="T15" fmla="*/ 273 h 27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06" h="273">
                          <a:moveTo>
                            <a:pt x="0" y="0"/>
                          </a:moveTo>
                          <a:cubicBezTo>
                            <a:pt x="38" y="30"/>
                            <a:pt x="76" y="61"/>
                            <a:pt x="91" y="91"/>
                          </a:cubicBezTo>
                          <a:cubicBezTo>
                            <a:pt x="106" y="121"/>
                            <a:pt x="98" y="152"/>
                            <a:pt x="91" y="182"/>
                          </a:cubicBezTo>
                          <a:cubicBezTo>
                            <a:pt x="84" y="212"/>
                            <a:pt x="65" y="242"/>
                            <a:pt x="46" y="27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6400" name="Freeform 150"/>
                    <p:cNvSpPr>
                      <a:spLocks/>
                    </p:cNvSpPr>
                    <p:nvPr/>
                  </p:nvSpPr>
                  <p:spPr bwMode="auto">
                    <a:xfrm rot="-9787914">
                      <a:off x="509" y="2925"/>
                      <a:ext cx="46" cy="91"/>
                    </a:xfrm>
                    <a:custGeom>
                      <a:avLst/>
                      <a:gdLst>
                        <a:gd name="T0" fmla="*/ 0 w 106"/>
                        <a:gd name="T1" fmla="*/ 0 h 273"/>
                        <a:gd name="T2" fmla="*/ 0 w 106"/>
                        <a:gd name="T3" fmla="*/ 0 h 273"/>
                        <a:gd name="T4" fmla="*/ 0 w 106"/>
                        <a:gd name="T5" fmla="*/ 0 h 273"/>
                        <a:gd name="T6" fmla="*/ 0 w 106"/>
                        <a:gd name="T7" fmla="*/ 0 h 27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06"/>
                        <a:gd name="T13" fmla="*/ 0 h 273"/>
                        <a:gd name="T14" fmla="*/ 106 w 106"/>
                        <a:gd name="T15" fmla="*/ 273 h 27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06" h="273">
                          <a:moveTo>
                            <a:pt x="0" y="0"/>
                          </a:moveTo>
                          <a:cubicBezTo>
                            <a:pt x="38" y="30"/>
                            <a:pt x="76" y="61"/>
                            <a:pt x="91" y="91"/>
                          </a:cubicBezTo>
                          <a:cubicBezTo>
                            <a:pt x="106" y="121"/>
                            <a:pt x="98" y="152"/>
                            <a:pt x="91" y="182"/>
                          </a:cubicBezTo>
                          <a:cubicBezTo>
                            <a:pt x="84" y="212"/>
                            <a:pt x="65" y="242"/>
                            <a:pt x="46" y="27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56395" name="Line 151"/>
                <p:cNvSpPr>
                  <a:spLocks noChangeShapeType="1"/>
                </p:cNvSpPr>
                <p:nvPr/>
              </p:nvSpPr>
              <p:spPr bwMode="auto">
                <a:xfrm>
                  <a:off x="3954" y="2024"/>
                  <a:ext cx="10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56344" name="Line 155"/>
              <p:cNvSpPr>
                <a:spLocks noChangeShapeType="1"/>
              </p:cNvSpPr>
              <p:nvPr/>
            </p:nvSpPr>
            <p:spPr bwMode="auto">
              <a:xfrm>
                <a:off x="3929" y="2205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56345" name="Group 156"/>
              <p:cNvGrpSpPr>
                <a:grpSpLocks/>
              </p:cNvGrpSpPr>
              <p:nvPr/>
            </p:nvGrpSpPr>
            <p:grpSpPr bwMode="auto">
              <a:xfrm>
                <a:off x="3878" y="1797"/>
                <a:ext cx="68" cy="405"/>
                <a:chOff x="793" y="3566"/>
                <a:chExt cx="68" cy="405"/>
              </a:xfrm>
            </p:grpSpPr>
            <p:grpSp>
              <p:nvGrpSpPr>
                <p:cNvPr id="56381" name="Group 157"/>
                <p:cNvGrpSpPr>
                  <a:grpSpLocks/>
                </p:cNvGrpSpPr>
                <p:nvPr/>
              </p:nvGrpSpPr>
              <p:grpSpPr bwMode="auto">
                <a:xfrm>
                  <a:off x="793" y="3566"/>
                  <a:ext cx="44" cy="132"/>
                  <a:chOff x="509" y="2840"/>
                  <a:chExt cx="58" cy="176"/>
                </a:xfrm>
              </p:grpSpPr>
              <p:sp>
                <p:nvSpPr>
                  <p:cNvPr id="56388" name="Freeform 158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389" name="Freeform 159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382" name="Group 160"/>
                <p:cNvGrpSpPr>
                  <a:grpSpLocks/>
                </p:cNvGrpSpPr>
                <p:nvPr/>
              </p:nvGrpSpPr>
              <p:grpSpPr bwMode="auto">
                <a:xfrm>
                  <a:off x="807" y="3703"/>
                  <a:ext cx="44" cy="132"/>
                  <a:chOff x="509" y="2840"/>
                  <a:chExt cx="58" cy="176"/>
                </a:xfrm>
              </p:grpSpPr>
              <p:sp>
                <p:nvSpPr>
                  <p:cNvPr id="56386" name="Freeform 161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387" name="Freeform 162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383" name="Group 163"/>
                <p:cNvGrpSpPr>
                  <a:grpSpLocks/>
                </p:cNvGrpSpPr>
                <p:nvPr/>
              </p:nvGrpSpPr>
              <p:grpSpPr bwMode="auto">
                <a:xfrm>
                  <a:off x="817" y="3839"/>
                  <a:ext cx="44" cy="132"/>
                  <a:chOff x="509" y="2840"/>
                  <a:chExt cx="58" cy="176"/>
                </a:xfrm>
              </p:grpSpPr>
              <p:sp>
                <p:nvSpPr>
                  <p:cNvPr id="56384" name="Freeform 164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385" name="Freeform 165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56346" name="Line 167"/>
              <p:cNvSpPr>
                <a:spLocks noChangeShapeType="1"/>
              </p:cNvSpPr>
              <p:nvPr/>
            </p:nvSpPr>
            <p:spPr bwMode="auto">
              <a:xfrm>
                <a:off x="3929" y="2205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56347" name="Group 168"/>
              <p:cNvGrpSpPr>
                <a:grpSpLocks/>
              </p:cNvGrpSpPr>
              <p:nvPr/>
            </p:nvGrpSpPr>
            <p:grpSpPr bwMode="auto">
              <a:xfrm>
                <a:off x="3878" y="1797"/>
                <a:ext cx="68" cy="405"/>
                <a:chOff x="793" y="3566"/>
                <a:chExt cx="68" cy="405"/>
              </a:xfrm>
            </p:grpSpPr>
            <p:grpSp>
              <p:nvGrpSpPr>
                <p:cNvPr id="56372" name="Group 169"/>
                <p:cNvGrpSpPr>
                  <a:grpSpLocks/>
                </p:cNvGrpSpPr>
                <p:nvPr/>
              </p:nvGrpSpPr>
              <p:grpSpPr bwMode="auto">
                <a:xfrm>
                  <a:off x="793" y="3566"/>
                  <a:ext cx="44" cy="132"/>
                  <a:chOff x="509" y="2840"/>
                  <a:chExt cx="58" cy="176"/>
                </a:xfrm>
              </p:grpSpPr>
              <p:sp>
                <p:nvSpPr>
                  <p:cNvPr id="56379" name="Freeform 170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380" name="Freeform 171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373" name="Group 172"/>
                <p:cNvGrpSpPr>
                  <a:grpSpLocks/>
                </p:cNvGrpSpPr>
                <p:nvPr/>
              </p:nvGrpSpPr>
              <p:grpSpPr bwMode="auto">
                <a:xfrm>
                  <a:off x="807" y="3703"/>
                  <a:ext cx="44" cy="132"/>
                  <a:chOff x="509" y="2840"/>
                  <a:chExt cx="58" cy="176"/>
                </a:xfrm>
              </p:grpSpPr>
              <p:sp>
                <p:nvSpPr>
                  <p:cNvPr id="56377" name="Freeform 173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378" name="Freeform 174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374" name="Group 175"/>
                <p:cNvGrpSpPr>
                  <a:grpSpLocks/>
                </p:cNvGrpSpPr>
                <p:nvPr/>
              </p:nvGrpSpPr>
              <p:grpSpPr bwMode="auto">
                <a:xfrm>
                  <a:off x="817" y="3839"/>
                  <a:ext cx="44" cy="132"/>
                  <a:chOff x="509" y="2840"/>
                  <a:chExt cx="58" cy="176"/>
                </a:xfrm>
              </p:grpSpPr>
              <p:sp>
                <p:nvSpPr>
                  <p:cNvPr id="56375" name="Freeform 176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376" name="Freeform 177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56348" name="Line 178"/>
              <p:cNvSpPr>
                <a:spLocks noChangeShapeType="1"/>
              </p:cNvSpPr>
              <p:nvPr/>
            </p:nvSpPr>
            <p:spPr bwMode="auto">
              <a:xfrm>
                <a:off x="3950" y="2160"/>
                <a:ext cx="1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349" name="Line 180"/>
              <p:cNvSpPr>
                <a:spLocks noChangeShapeType="1"/>
              </p:cNvSpPr>
              <p:nvPr/>
            </p:nvSpPr>
            <p:spPr bwMode="auto">
              <a:xfrm>
                <a:off x="4101" y="2205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56350" name="Group 181"/>
              <p:cNvGrpSpPr>
                <a:grpSpLocks/>
              </p:cNvGrpSpPr>
              <p:nvPr/>
            </p:nvGrpSpPr>
            <p:grpSpPr bwMode="auto">
              <a:xfrm>
                <a:off x="4050" y="1797"/>
                <a:ext cx="68" cy="405"/>
                <a:chOff x="793" y="3566"/>
                <a:chExt cx="68" cy="405"/>
              </a:xfrm>
            </p:grpSpPr>
            <p:grpSp>
              <p:nvGrpSpPr>
                <p:cNvPr id="56363" name="Group 182"/>
                <p:cNvGrpSpPr>
                  <a:grpSpLocks/>
                </p:cNvGrpSpPr>
                <p:nvPr/>
              </p:nvGrpSpPr>
              <p:grpSpPr bwMode="auto">
                <a:xfrm>
                  <a:off x="793" y="3566"/>
                  <a:ext cx="44" cy="132"/>
                  <a:chOff x="509" y="2840"/>
                  <a:chExt cx="58" cy="176"/>
                </a:xfrm>
              </p:grpSpPr>
              <p:sp>
                <p:nvSpPr>
                  <p:cNvPr id="56370" name="Freeform 183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371" name="Freeform 184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364" name="Group 185"/>
                <p:cNvGrpSpPr>
                  <a:grpSpLocks/>
                </p:cNvGrpSpPr>
                <p:nvPr/>
              </p:nvGrpSpPr>
              <p:grpSpPr bwMode="auto">
                <a:xfrm>
                  <a:off x="807" y="3703"/>
                  <a:ext cx="44" cy="132"/>
                  <a:chOff x="509" y="2840"/>
                  <a:chExt cx="58" cy="176"/>
                </a:xfrm>
              </p:grpSpPr>
              <p:sp>
                <p:nvSpPr>
                  <p:cNvPr id="56368" name="Freeform 186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369" name="Freeform 187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365" name="Group 188"/>
                <p:cNvGrpSpPr>
                  <a:grpSpLocks/>
                </p:cNvGrpSpPr>
                <p:nvPr/>
              </p:nvGrpSpPr>
              <p:grpSpPr bwMode="auto">
                <a:xfrm>
                  <a:off x="817" y="3839"/>
                  <a:ext cx="44" cy="132"/>
                  <a:chOff x="509" y="2840"/>
                  <a:chExt cx="58" cy="176"/>
                </a:xfrm>
              </p:grpSpPr>
              <p:sp>
                <p:nvSpPr>
                  <p:cNvPr id="56366" name="Freeform 189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367" name="Freeform 190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56351" name="Line 192"/>
              <p:cNvSpPr>
                <a:spLocks noChangeShapeType="1"/>
              </p:cNvSpPr>
              <p:nvPr/>
            </p:nvSpPr>
            <p:spPr bwMode="auto">
              <a:xfrm>
                <a:off x="4101" y="2205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56352" name="Group 193"/>
              <p:cNvGrpSpPr>
                <a:grpSpLocks/>
              </p:cNvGrpSpPr>
              <p:nvPr/>
            </p:nvGrpSpPr>
            <p:grpSpPr bwMode="auto">
              <a:xfrm>
                <a:off x="4050" y="1797"/>
                <a:ext cx="68" cy="405"/>
                <a:chOff x="793" y="3566"/>
                <a:chExt cx="68" cy="405"/>
              </a:xfrm>
            </p:grpSpPr>
            <p:grpSp>
              <p:nvGrpSpPr>
                <p:cNvPr id="56354" name="Group 194"/>
                <p:cNvGrpSpPr>
                  <a:grpSpLocks/>
                </p:cNvGrpSpPr>
                <p:nvPr/>
              </p:nvGrpSpPr>
              <p:grpSpPr bwMode="auto">
                <a:xfrm>
                  <a:off x="793" y="3566"/>
                  <a:ext cx="44" cy="132"/>
                  <a:chOff x="509" y="2840"/>
                  <a:chExt cx="58" cy="176"/>
                </a:xfrm>
              </p:grpSpPr>
              <p:sp>
                <p:nvSpPr>
                  <p:cNvPr id="56361" name="Freeform 195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362" name="Freeform 196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355" name="Group 197"/>
                <p:cNvGrpSpPr>
                  <a:grpSpLocks/>
                </p:cNvGrpSpPr>
                <p:nvPr/>
              </p:nvGrpSpPr>
              <p:grpSpPr bwMode="auto">
                <a:xfrm>
                  <a:off x="807" y="3703"/>
                  <a:ext cx="44" cy="132"/>
                  <a:chOff x="509" y="2840"/>
                  <a:chExt cx="58" cy="176"/>
                </a:xfrm>
              </p:grpSpPr>
              <p:sp>
                <p:nvSpPr>
                  <p:cNvPr id="56359" name="Freeform 198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360" name="Freeform 199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6356" name="Group 200"/>
                <p:cNvGrpSpPr>
                  <a:grpSpLocks/>
                </p:cNvGrpSpPr>
                <p:nvPr/>
              </p:nvGrpSpPr>
              <p:grpSpPr bwMode="auto">
                <a:xfrm>
                  <a:off x="817" y="3839"/>
                  <a:ext cx="44" cy="132"/>
                  <a:chOff x="509" y="2840"/>
                  <a:chExt cx="58" cy="176"/>
                </a:xfrm>
              </p:grpSpPr>
              <p:sp>
                <p:nvSpPr>
                  <p:cNvPr id="56357" name="Freeform 201"/>
                  <p:cNvSpPr>
                    <a:spLocks/>
                  </p:cNvSpPr>
                  <p:nvPr/>
                </p:nvSpPr>
                <p:spPr bwMode="auto">
                  <a:xfrm>
                    <a:off x="521" y="2840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358" name="Freeform 202"/>
                  <p:cNvSpPr>
                    <a:spLocks/>
                  </p:cNvSpPr>
                  <p:nvPr/>
                </p:nvSpPr>
                <p:spPr bwMode="auto">
                  <a:xfrm rot="-9787914">
                    <a:off x="509" y="2925"/>
                    <a:ext cx="46" cy="91"/>
                  </a:xfrm>
                  <a:custGeom>
                    <a:avLst/>
                    <a:gdLst>
                      <a:gd name="T0" fmla="*/ 0 w 106"/>
                      <a:gd name="T1" fmla="*/ 0 h 273"/>
                      <a:gd name="T2" fmla="*/ 0 w 106"/>
                      <a:gd name="T3" fmla="*/ 0 h 273"/>
                      <a:gd name="T4" fmla="*/ 0 w 106"/>
                      <a:gd name="T5" fmla="*/ 0 h 273"/>
                      <a:gd name="T6" fmla="*/ 0 w 106"/>
                      <a:gd name="T7" fmla="*/ 0 h 27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3"/>
                      <a:gd name="T14" fmla="*/ 106 w 106"/>
                      <a:gd name="T15" fmla="*/ 273 h 27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3">
                        <a:moveTo>
                          <a:pt x="0" y="0"/>
                        </a:moveTo>
                        <a:cubicBezTo>
                          <a:pt x="38" y="30"/>
                          <a:pt x="76" y="61"/>
                          <a:pt x="91" y="91"/>
                        </a:cubicBezTo>
                        <a:cubicBezTo>
                          <a:pt x="106" y="121"/>
                          <a:pt x="98" y="152"/>
                          <a:pt x="91" y="182"/>
                        </a:cubicBezTo>
                        <a:cubicBezTo>
                          <a:pt x="84" y="212"/>
                          <a:pt x="65" y="242"/>
                          <a:pt x="46" y="2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56353" name="Line 203"/>
              <p:cNvSpPr>
                <a:spLocks noChangeShapeType="1"/>
              </p:cNvSpPr>
              <p:nvPr/>
            </p:nvSpPr>
            <p:spPr bwMode="auto">
              <a:xfrm>
                <a:off x="4105" y="1888"/>
                <a:ext cx="1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56338" name="Rectangle 204"/>
            <p:cNvSpPr>
              <a:spLocks noChangeArrowheads="1"/>
            </p:cNvSpPr>
            <p:nvPr/>
          </p:nvSpPr>
          <p:spPr bwMode="auto">
            <a:xfrm>
              <a:off x="3235" y="1570"/>
              <a:ext cx="1777" cy="95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3" pitchFamily="18" charset="2"/>
                <a:buChar char=""/>
                <a:defRPr sz="32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 3" pitchFamily="18" charset="2"/>
                <a:buChar char=""/>
                <a:defRPr sz="28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9BBB59"/>
                </a:buClr>
                <a:buSzPct val="90000"/>
                <a:buFont typeface="Wingdings 3" pitchFamily="18" charset="2"/>
                <a:buChar char=""/>
                <a:defRPr sz="24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064A2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굴림" pitchFamily="50" charset="-127"/>
              </a:endParaRPr>
            </a:p>
          </p:txBody>
        </p:sp>
        <p:sp>
          <p:nvSpPr>
            <p:cNvPr id="56339" name="Text Box 206"/>
            <p:cNvSpPr txBox="1">
              <a:spLocks noChangeArrowheads="1"/>
            </p:cNvSpPr>
            <p:nvPr/>
          </p:nvSpPr>
          <p:spPr bwMode="auto">
            <a:xfrm>
              <a:off x="3772" y="1344"/>
              <a:ext cx="8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3" pitchFamily="18" charset="2"/>
                <a:buChar char=""/>
                <a:defRPr sz="32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 3" pitchFamily="18" charset="2"/>
                <a:buChar char=""/>
                <a:defRPr sz="28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9BBB59"/>
                </a:buClr>
                <a:buSzPct val="90000"/>
                <a:buFont typeface="Wingdings 3" pitchFamily="18" charset="2"/>
                <a:buChar char=""/>
                <a:defRPr sz="24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064A2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latin typeface="굴림" pitchFamily="50" charset="-127"/>
                </a:rPr>
                <a:t>Computer</a:t>
              </a:r>
            </a:p>
          </p:txBody>
        </p:sp>
        <p:sp>
          <p:nvSpPr>
            <p:cNvPr id="56340" name="Text Box 208"/>
            <p:cNvSpPr txBox="1">
              <a:spLocks noChangeArrowheads="1"/>
            </p:cNvSpPr>
            <p:nvPr/>
          </p:nvSpPr>
          <p:spPr bwMode="auto">
            <a:xfrm>
              <a:off x="1706" y="2856"/>
              <a:ext cx="3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3" pitchFamily="18" charset="2"/>
                <a:buChar char=""/>
                <a:defRPr sz="32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 3" pitchFamily="18" charset="2"/>
                <a:buChar char=""/>
                <a:defRPr sz="28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9BBB59"/>
                </a:buClr>
                <a:buSzPct val="90000"/>
                <a:buFont typeface="Wingdings 3" pitchFamily="18" charset="2"/>
                <a:buChar char=""/>
                <a:defRPr sz="24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064A2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>
                  <a:latin typeface="굴림" pitchFamily="50" charset="-127"/>
                </a:rPr>
                <a:t>(a)</a:t>
              </a:r>
            </a:p>
          </p:txBody>
        </p:sp>
        <p:sp>
          <p:nvSpPr>
            <p:cNvPr id="56341" name="Text Box 209"/>
            <p:cNvSpPr txBox="1">
              <a:spLocks noChangeArrowheads="1"/>
            </p:cNvSpPr>
            <p:nvPr/>
          </p:nvSpPr>
          <p:spPr bwMode="auto">
            <a:xfrm>
              <a:off x="4005" y="2830"/>
              <a:ext cx="3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3" pitchFamily="18" charset="2"/>
                <a:buChar char=""/>
                <a:defRPr sz="32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 3" pitchFamily="18" charset="2"/>
                <a:buChar char=""/>
                <a:defRPr sz="28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9BBB59"/>
                </a:buClr>
                <a:buSzPct val="90000"/>
                <a:buFont typeface="Wingdings 3" pitchFamily="18" charset="2"/>
                <a:buChar char=""/>
                <a:defRPr sz="24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8064A2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A5E74"/>
                </a:buClr>
                <a:buSzPct val="90000"/>
                <a:buFont typeface="Wingdings 3" pitchFamily="18" charset="2"/>
                <a:buChar char="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>
                  <a:latin typeface="굴림" pitchFamily="50" charset="-127"/>
                </a:rPr>
                <a:t>(b)</a:t>
              </a:r>
            </a:p>
          </p:txBody>
        </p:sp>
      </p:grpSp>
      <p:sp>
        <p:nvSpPr>
          <p:cNvPr id="56324" name="Text Box 210"/>
          <p:cNvSpPr txBox="1">
            <a:spLocks noChangeArrowheads="1"/>
          </p:cNvSpPr>
          <p:nvPr/>
        </p:nvSpPr>
        <p:spPr bwMode="auto">
          <a:xfrm>
            <a:off x="1331913" y="4868863"/>
            <a:ext cx="6769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BBB59"/>
              </a:buClr>
              <a:buSzPct val="90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064A2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r>
              <a:rPr lang="en-US" altLang="ko-KR" sz="1800" b="1">
                <a:latin typeface="굴림" pitchFamily="50" charset="-127"/>
              </a:rPr>
              <a:t>Three processes each with one thread.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r>
              <a:rPr lang="en-US" altLang="ko-KR" sz="1800" b="1">
                <a:latin typeface="굴림" pitchFamily="50" charset="-127"/>
              </a:rPr>
              <a:t>One process with three threads.</a:t>
            </a:r>
          </a:p>
        </p:txBody>
      </p:sp>
      <p:sp>
        <p:nvSpPr>
          <p:cNvPr id="56325" name="TextBox 166"/>
          <p:cNvSpPr txBox="1">
            <a:spLocks noChangeArrowheads="1"/>
          </p:cNvSpPr>
          <p:nvPr/>
        </p:nvSpPr>
        <p:spPr bwMode="auto">
          <a:xfrm>
            <a:off x="357188" y="642938"/>
            <a:ext cx="5357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BBB59"/>
              </a:buClr>
              <a:buSzPct val="90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064A2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굴림" pitchFamily="50" charset="-127"/>
              </a:rPr>
              <a:t>Process and Threads</a:t>
            </a:r>
            <a:endParaRPr lang="ko-KR" altLang="en-US">
              <a:latin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633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execution  in a SM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1. A thread block is scheduled on only one SM.</a:t>
            </a:r>
          </a:p>
          <a:p>
            <a:pPr marL="0" indent="0">
              <a:buNone/>
            </a:pPr>
            <a:r>
              <a:rPr lang="en-US" altLang="ko-KR" sz="2800" dirty="0"/>
              <a:t>2. An SM can have more than one blocks.</a:t>
            </a:r>
          </a:p>
          <a:p>
            <a:pPr marL="0" indent="0">
              <a:buNone/>
            </a:pPr>
            <a:r>
              <a:rPr lang="en-US" altLang="ko-KR" sz="2800" dirty="0"/>
              <a:t>3. Shared Memory is partitioned among thread blocks      of the SM.</a:t>
            </a:r>
          </a:p>
          <a:p>
            <a:pPr marL="0" indent="0">
              <a:buNone/>
            </a:pPr>
            <a:r>
              <a:rPr lang="en-US" altLang="ko-KR" sz="2800" dirty="0"/>
              <a:t>4. Registers are partitioned among threads.</a:t>
            </a:r>
          </a:p>
          <a:p>
            <a:pPr marL="0" indent="0">
              <a:buNone/>
            </a:pPr>
            <a:r>
              <a:rPr lang="en-US" altLang="ko-KR" sz="2800" dirty="0"/>
              <a:t>5. All threads in a block execute logically in parallel, but</a:t>
            </a:r>
          </a:p>
          <a:p>
            <a:pPr marL="0" indent="0">
              <a:buNone/>
            </a:pPr>
            <a:r>
              <a:rPr lang="en-US" altLang="ko-KR" sz="2800" dirty="0"/>
              <a:t>physically not all threads execute at the same time.</a:t>
            </a:r>
          </a:p>
          <a:p>
            <a:pPr marL="0" indent="0">
              <a:buNone/>
            </a:pPr>
            <a:r>
              <a:rPr lang="en-US" altLang="ko-KR" sz="2800" dirty="0"/>
              <a:t>6.Warps in a thread block may be scheduled in any order. The number of active warps is limited by SM resources. </a:t>
            </a:r>
          </a:p>
          <a:p>
            <a:pPr marL="0" indent="0">
              <a:buNone/>
            </a:pPr>
            <a:r>
              <a:rPr lang="en-US" altLang="ko-KR" sz="2800" dirty="0"/>
              <a:t> 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5085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Fermi Architecture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52936"/>
            <a:ext cx="8229600" cy="210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877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Fermi 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81" y="1600200"/>
            <a:ext cx="50782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922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96952"/>
            <a:ext cx="5250180" cy="360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144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22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EE817\스크린샷, 2017-03-08 10-41-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188640"/>
            <a:ext cx="6964807" cy="669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173163" y="2348880"/>
            <a:ext cx="6927229" cy="10081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067944" y="87241"/>
            <a:ext cx="72008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173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Unified</a:t>
            </a:r>
            <a:r>
              <a:rPr lang="ko-KR" altLang="en-US" dirty="0"/>
              <a:t> </a:t>
            </a:r>
            <a:r>
              <a:rPr lang="en-US" altLang="ko-KR" dirty="0"/>
              <a:t>Address Space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80483"/>
            <a:ext cx="8229600" cy="356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103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Unified Address Space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26" y="1600200"/>
            <a:ext cx="614674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022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Fermi Memory Hierarchy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614" y="1600200"/>
            <a:ext cx="316677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5363924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global 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085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Kernel Execution in Fermi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48880"/>
            <a:ext cx="6164580" cy="314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4016" y="5517232"/>
            <a:ext cx="889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fermi supports concurrent kernel execution: Multiple kernels launched from the same application context executing on the same GPU at the same time.</a:t>
            </a:r>
          </a:p>
          <a:p>
            <a:r>
              <a:rPr lang="en-US" altLang="ko-KR" dirty="0"/>
              <a:t>Fermi allows up to 16 kernels to be run on the device at the same time </a:t>
            </a:r>
          </a:p>
        </p:txBody>
      </p:sp>
    </p:spTree>
    <p:extLst>
      <p:ext uri="{BB962C8B-B14F-4D97-AF65-F5344CB8AC3E}">
        <p14:creationId xmlns:p14="http://schemas.microsoft.com/office/powerpoint/2010/main" val="593742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Kepler Architecture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12461"/>
            <a:ext cx="5181600" cy="390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227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Quad Warp Scheduler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18551"/>
            <a:ext cx="8229600" cy="228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8574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32" y="0"/>
            <a:ext cx="3106688" cy="960438"/>
          </a:xfrm>
        </p:spPr>
        <p:txBody>
          <a:bodyPr/>
          <a:lstStyle/>
          <a:p>
            <a:r>
              <a:rPr lang="en-US" altLang="ko-KR" dirty="0"/>
              <a:t>Kepler’s SM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0"/>
            <a:ext cx="5328592" cy="699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587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Quad Warp Scheduler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830" y="1881981"/>
            <a:ext cx="500634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700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Kepler Memory Hierarchy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087721"/>
            <a:ext cx="2933700" cy="355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246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Parallelism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63" y="1600200"/>
            <a:ext cx="709887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57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EE817\스크린샷, 2017-03-08 10-44-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6915151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:\EE817\스크린샷, 2017-03-08 10-45-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42" y="2132856"/>
            <a:ext cx="6934201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F:\EE817\스크린샷, 2017-03-08 10-47-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89040"/>
            <a:ext cx="69246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851920" y="1268760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51920" y="2132856"/>
            <a:ext cx="25202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14431" y="293747"/>
            <a:ext cx="2114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 1024*1024byte</a:t>
            </a:r>
          </a:p>
          <a:p>
            <a:r>
              <a:rPr lang="en-US" altLang="ko-KR" sz="1200" dirty="0" err="1"/>
              <a:t>MiB</a:t>
            </a:r>
            <a:r>
              <a:rPr lang="en-US" altLang="ko-KR" sz="1200" dirty="0"/>
              <a:t> 1,000,000byte</a:t>
            </a:r>
          </a:p>
          <a:p>
            <a:r>
              <a:rPr lang="en-US" altLang="ko-KR" sz="1200" dirty="0"/>
              <a:t>KB 1000byte</a:t>
            </a:r>
          </a:p>
          <a:p>
            <a:r>
              <a:rPr lang="en-US" altLang="ko-KR" sz="1200" dirty="0"/>
              <a:t>KiB 1024byte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2713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Parallelism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Fermi GPU</a:t>
            </a:r>
          </a:p>
          <a:p>
            <a:pPr marL="0" indent="0">
              <a:buNone/>
            </a:pPr>
            <a:r>
              <a:rPr lang="en-US" altLang="ko-KR" dirty="0"/>
              <a:t>	The Host  launches every kernel on GPU</a:t>
            </a:r>
          </a:p>
          <a:p>
            <a:r>
              <a:rPr lang="en-US" altLang="ko-KR" dirty="0"/>
              <a:t>In Kepler GPU</a:t>
            </a:r>
          </a:p>
          <a:p>
            <a:pPr marL="0" indent="0">
              <a:buNone/>
            </a:pPr>
            <a:r>
              <a:rPr lang="en-US" altLang="ko-KR" dirty="0"/>
              <a:t>	The GPU can launch  nested kernels, 	eliminating the need to communicate with 	the CPU.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4208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Parallelism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559816"/>
            <a:ext cx="6883607" cy="431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916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00" y="836712"/>
            <a:ext cx="6461335" cy="568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791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960438"/>
          </a:xfrm>
        </p:spPr>
        <p:txBody>
          <a:bodyPr/>
          <a:lstStyle/>
          <a:p>
            <a:r>
              <a:rPr lang="en-US" altLang="ko-KR" dirty="0"/>
              <a:t>Hyper-Q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8880"/>
            <a:ext cx="5226531" cy="388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172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Hyper-Q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Fermi GPUs rely on a single hardware work queue to pass tasks from the CPU to the GPU.</a:t>
            </a:r>
          </a:p>
          <a:p>
            <a:endParaRPr lang="en-US" altLang="ko-KR" dirty="0"/>
          </a:p>
          <a:p>
            <a:r>
              <a:rPr lang="en-US" altLang="ko-KR" dirty="0"/>
              <a:t>Kepler GPUs provide 32 hardware work queues between the host and the GPU.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532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Warp Execution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Logical View:</a:t>
            </a:r>
          </a:p>
          <a:p>
            <a:pPr lvl="1"/>
            <a:r>
              <a:rPr lang="en-US" altLang="ko-KR" dirty="0"/>
              <a:t>All threads in a launched kernel run in parallel at the same time.</a:t>
            </a:r>
          </a:p>
          <a:p>
            <a:r>
              <a:rPr lang="en-US" altLang="ko-KR" dirty="0"/>
              <a:t>In a Real System: </a:t>
            </a:r>
          </a:p>
          <a:p>
            <a:pPr lvl="1"/>
            <a:r>
              <a:rPr lang="en-US" altLang="ko-KR" dirty="0"/>
              <a:t>Not all threads can run in parallel at the same time.</a:t>
            </a:r>
          </a:p>
          <a:p>
            <a:r>
              <a:rPr lang="en-US" altLang="ko-KR" dirty="0"/>
              <a:t>Warp: The basic unit of execution in an SM.</a:t>
            </a:r>
          </a:p>
        </p:txBody>
      </p:sp>
    </p:spTree>
    <p:extLst>
      <p:ext uri="{BB962C8B-B14F-4D97-AF65-F5344CB8AC3E}">
        <p14:creationId xmlns:p14="http://schemas.microsoft.com/office/powerpoint/2010/main" val="1596122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Blocks and Warps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A Grid of thread blocks  </a:t>
            </a:r>
            <a:r>
              <a:rPr lang="en-US" altLang="ko-KR" sz="2400" dirty="0">
                <a:sym typeface="Wingdings" panose="05000000000000000000" pitchFamily="2" charset="2"/>
              </a:rPr>
              <a:t>launched and distributed to SMs,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>
                <a:sym typeface="Wingdings" panose="05000000000000000000" pitchFamily="2" charset="2"/>
              </a:rPr>
              <a:t>A thread block is scheduled to an SM,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>
                <a:sym typeface="Wingdings" panose="05000000000000000000" pitchFamily="2" charset="2"/>
              </a:rPr>
              <a:t>The threads in thread block are partitioned into warps.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>
                <a:sym typeface="Wingdings" panose="05000000000000000000" pitchFamily="2" charset="2"/>
              </a:rPr>
              <a:t>A warp consists of 32 consecutive threads and all threads in a warp are executed in SIMT fashion.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400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2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Blocks and Warp Execution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8835391" cy="293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944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Warps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Thread blocks can be configured to 1D,2D or 3D . </a:t>
            </a:r>
          </a:p>
          <a:p>
            <a:r>
              <a:rPr lang="en-US" altLang="ko-KR" sz="2400" dirty="0"/>
              <a:t>But in the hardware , all threads are arranged  in 1D.</a:t>
            </a:r>
          </a:p>
          <a:p>
            <a:r>
              <a:rPr lang="en-US" altLang="ko-KR" sz="2400" dirty="0"/>
              <a:t>Each thread in a block has a unique ID.</a:t>
            </a:r>
          </a:p>
          <a:p>
            <a:endParaRPr lang="en-US" altLang="ko-KR" sz="2400" dirty="0"/>
          </a:p>
          <a:p>
            <a:r>
              <a:rPr lang="en-US" altLang="ko-KR" sz="2400" dirty="0"/>
              <a:t>Warp 0:thread 0,1,2,…….31</a:t>
            </a:r>
          </a:p>
          <a:p>
            <a:pPr marL="0" indent="0">
              <a:buNone/>
            </a:pPr>
            <a:r>
              <a:rPr lang="en-US" altLang="ko-KR" sz="2400" dirty="0"/>
              <a:t>    Warp  1: thread 32,33,…..63</a:t>
            </a:r>
          </a:p>
          <a:p>
            <a:pPr marL="0" indent="0">
              <a:buNone/>
            </a:pPr>
            <a:r>
              <a:rPr lang="en-US" altLang="ko-KR" sz="2400" dirty="0"/>
              <a:t>    Warp  2: thread 64,………95</a:t>
            </a:r>
          </a:p>
          <a:p>
            <a:pPr marL="0" indent="0">
              <a:buNone/>
            </a:pPr>
            <a:r>
              <a:rPr lang="en-US" altLang="ko-KR" sz="2400" dirty="0"/>
              <a:t>    Warp  3: thread 96,………127</a:t>
            </a:r>
          </a:p>
          <a:p>
            <a:r>
              <a:rPr lang="en-US" altLang="ko-KR" sz="2400" dirty="0"/>
              <a:t>No. of Warps/block =ceil{(Threads/Block)/(Size of a warp)}</a:t>
            </a:r>
          </a:p>
          <a:p>
            <a:r>
              <a:rPr lang="en-US" altLang="ko-KR" sz="2400" dirty="0"/>
              <a:t>A warp is never split between different thread blocks.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0700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Warp Divergence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 threads in a warp must execute identical instructions on the same cycle.</a:t>
            </a:r>
          </a:p>
          <a:p>
            <a:r>
              <a:rPr lang="en-US" altLang="ko-KR" dirty="0"/>
              <a:t>If threads in the same warp take different paths, what will happen?</a:t>
            </a:r>
          </a:p>
          <a:p>
            <a:r>
              <a:rPr lang="en-US" altLang="ko-KR" dirty="0"/>
              <a:t>if( condition) { }</a:t>
            </a:r>
          </a:p>
          <a:p>
            <a:pPr marL="0" indent="0">
              <a:buNone/>
            </a:pPr>
            <a:r>
              <a:rPr lang="en-US" altLang="ko-KR" dirty="0"/>
              <a:t>   else { }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Warp Divergence : Threads in the same warp executing different instructions.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25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F:\EE817\스크린샷, 2017-03-08 10-48-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36712"/>
            <a:ext cx="6924676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F:\EE817\스크린샷, 2017-03-08 10-50-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73016"/>
            <a:ext cx="68675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283968" y="836712"/>
            <a:ext cx="30243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036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Threads in a warp divergence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if(condition) then { } else { }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51720" y="2492896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if(condition)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78415" y="3140968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then{ }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74559" y="3717032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else{ 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23728" y="4941168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/>
          <p:cNvCxnSpPr>
            <a:endCxn id="5" idx="0"/>
          </p:cNvCxnSpPr>
          <p:nvPr/>
        </p:nvCxnSpPr>
        <p:spPr>
          <a:xfrm>
            <a:off x="2715269" y="2708920"/>
            <a:ext cx="11218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48747" y="3467219"/>
            <a:ext cx="46106" cy="1440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715269" y="2924944"/>
            <a:ext cx="12086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923928" y="2924944"/>
            <a:ext cx="0" cy="792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923928" y="4011269"/>
            <a:ext cx="0" cy="576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2823259" y="4587333"/>
            <a:ext cx="1100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58735" y="3059668"/>
            <a:ext cx="249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else-threads stall</a:t>
            </a:r>
            <a:endParaRPr lang="ko-KR" altLang="en-US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8735" y="3717032"/>
            <a:ext cx="249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then-threads stall</a:t>
            </a:r>
            <a:endParaRPr lang="ko-KR" altLang="en-US" dirty="0">
              <a:latin typeface="+mn-lt"/>
            </a:endParaRPr>
          </a:p>
        </p:txBody>
      </p:sp>
      <p:cxnSp>
        <p:nvCxnSpPr>
          <p:cNvPr id="38" name="직선 화살표 연결선 37"/>
          <p:cNvCxnSpPr>
            <a:stCxn id="5" idx="3"/>
          </p:cNvCxnSpPr>
          <p:nvPr/>
        </p:nvCxnSpPr>
        <p:spPr>
          <a:xfrm>
            <a:off x="3374559" y="3284984"/>
            <a:ext cx="170149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36" idx="1"/>
          </p:cNvCxnSpPr>
          <p:nvPr/>
        </p:nvCxnSpPr>
        <p:spPr>
          <a:xfrm>
            <a:off x="4670703" y="3901698"/>
            <a:ext cx="28803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오른쪽 중괄호 41"/>
          <p:cNvSpPr/>
          <p:nvPr/>
        </p:nvSpPr>
        <p:spPr>
          <a:xfrm>
            <a:off x="6948264" y="3059668"/>
            <a:ext cx="288032" cy="10266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236296" y="338835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serialization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4102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Warp Divergence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Different conditional values in different warps</a:t>
            </a:r>
          </a:p>
          <a:p>
            <a:pPr marL="0" indent="0">
              <a:buNone/>
            </a:pPr>
            <a:r>
              <a:rPr lang="en-US" altLang="ko-KR" dirty="0"/>
              <a:t>   do not cause warp divergence.</a:t>
            </a:r>
          </a:p>
          <a:p>
            <a:r>
              <a:rPr lang="en-US" altLang="ko-KR" dirty="0"/>
              <a:t>If it is possible to partition data to ensure  all threads in the same warp take the same control path, there would be no warp divergence.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19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Warp Divergence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__global__ void kernel(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*m) 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tid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blockIdx.x</a:t>
            </a:r>
            <a:r>
              <a:rPr lang="en-US" altLang="ko-KR" sz="2400" dirty="0"/>
              <a:t>*</a:t>
            </a:r>
            <a:r>
              <a:rPr lang="en-US" altLang="ko-KR" sz="2400" dirty="0" err="1"/>
              <a:t>blockDim.x</a:t>
            </a:r>
            <a:r>
              <a:rPr lang="en-US" altLang="ko-KR" sz="2400" dirty="0"/>
              <a:t> + </a:t>
            </a:r>
            <a:r>
              <a:rPr lang="en-US" altLang="ko-KR" sz="2400" dirty="0" err="1"/>
              <a:t>threadIdx.x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k,l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	k=l=0</a:t>
            </a:r>
          </a:p>
          <a:p>
            <a:pPr marL="0" indent="0">
              <a:buNone/>
            </a:pPr>
            <a:r>
              <a:rPr lang="en-US" altLang="ko-KR" sz="2400" dirty="0"/>
              <a:t>	if (tid%2==0){ k=10; } else { l=20;}</a:t>
            </a:r>
          </a:p>
          <a:p>
            <a:pPr marL="0" indent="0">
              <a:buNone/>
            </a:pPr>
            <a:r>
              <a:rPr lang="en-US" altLang="ko-KR" sz="2400" dirty="0"/>
              <a:t>	m[</a:t>
            </a:r>
            <a:r>
              <a:rPr lang="en-US" altLang="ko-KR" sz="2400" dirty="0" err="1"/>
              <a:t>tid</a:t>
            </a:r>
            <a:r>
              <a:rPr lang="en-US" altLang="ko-KR" sz="2400" dirty="0"/>
              <a:t>]=k*l;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45370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Avoid Warp Divergence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__global__ void kernel(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*m) 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tid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blockIdx.x</a:t>
            </a:r>
            <a:r>
              <a:rPr lang="en-US" altLang="ko-KR" sz="2400" dirty="0"/>
              <a:t>*</a:t>
            </a:r>
            <a:r>
              <a:rPr lang="en-US" altLang="ko-KR" sz="2400" dirty="0" err="1"/>
              <a:t>blockDim.x</a:t>
            </a:r>
            <a:r>
              <a:rPr lang="en-US" altLang="ko-KR" sz="2400" dirty="0"/>
              <a:t> + </a:t>
            </a:r>
            <a:r>
              <a:rPr lang="en-US" altLang="ko-KR" sz="2400" dirty="0" err="1"/>
              <a:t>threadIdx.x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k,l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	k=l=0</a:t>
            </a:r>
          </a:p>
          <a:p>
            <a:pPr marL="0" indent="0">
              <a:buNone/>
            </a:pPr>
            <a:r>
              <a:rPr lang="en-US" altLang="ko-KR" sz="2400" dirty="0"/>
              <a:t>	if (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err="1">
                <a:solidFill>
                  <a:srgbClr val="FF0000"/>
                </a:solidFill>
              </a:rPr>
              <a:t>tid</a:t>
            </a:r>
            <a:r>
              <a:rPr lang="en-US" altLang="ko-KR" sz="2400" dirty="0">
                <a:solidFill>
                  <a:srgbClr val="FF0000"/>
                </a:solidFill>
              </a:rPr>
              <a:t>/</a:t>
            </a:r>
            <a:r>
              <a:rPr lang="en-US" altLang="ko-KR" sz="2400" dirty="0" err="1">
                <a:solidFill>
                  <a:srgbClr val="FF0000"/>
                </a:solidFill>
              </a:rPr>
              <a:t>warpSize</a:t>
            </a:r>
            <a:r>
              <a:rPr lang="en-US" altLang="ko-KR" sz="2400" dirty="0">
                <a:solidFill>
                  <a:srgbClr val="FF0000"/>
                </a:solidFill>
              </a:rPr>
              <a:t>) </a:t>
            </a:r>
            <a:r>
              <a:rPr lang="en-US" altLang="ko-KR" sz="2400" dirty="0"/>
              <a:t>%2==0){ k=10; } else { l=20;}</a:t>
            </a:r>
          </a:p>
          <a:p>
            <a:pPr marL="0" indent="0">
              <a:buNone/>
            </a:pPr>
            <a:r>
              <a:rPr lang="en-US" altLang="ko-KR" sz="2400" dirty="0"/>
              <a:t>	m[</a:t>
            </a:r>
            <a:r>
              <a:rPr lang="en-US" altLang="ko-KR" sz="2400" dirty="0" err="1"/>
              <a:t>tid</a:t>
            </a:r>
            <a:r>
              <a:rPr lang="en-US" altLang="ko-KR" sz="2400" dirty="0"/>
              <a:t>]=k*l;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  <a:p>
            <a:pPr marL="0" indent="0">
              <a:buNone/>
            </a:pPr>
            <a:r>
              <a:rPr lang="en-US" altLang="ko-KR" sz="2400" dirty="0"/>
              <a:t>//</a:t>
            </a:r>
            <a:r>
              <a:rPr lang="en-US" altLang="ko-KR" sz="2400" dirty="0">
                <a:solidFill>
                  <a:srgbClr val="FF0000"/>
                </a:solidFill>
              </a:rPr>
              <a:t>The even warps take the path of ‘if clause’ and the odd warps take ‘else clause’.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18178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Warps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active block: when all computing resources have been allocated. The warps in the active block are called active warps.</a:t>
            </a:r>
          </a:p>
          <a:p>
            <a:r>
              <a:rPr lang="en-US" altLang="ko-KR" dirty="0"/>
              <a:t>Active warps </a:t>
            </a:r>
          </a:p>
          <a:p>
            <a:pPr lvl="1"/>
            <a:r>
              <a:rPr lang="en-US" altLang="ko-KR" dirty="0"/>
              <a:t>Selected warp,</a:t>
            </a:r>
          </a:p>
          <a:p>
            <a:pPr lvl="1"/>
            <a:r>
              <a:rPr lang="en-US" altLang="ko-KR" dirty="0"/>
              <a:t>Stalled warp,</a:t>
            </a:r>
          </a:p>
          <a:p>
            <a:pPr lvl="1"/>
            <a:r>
              <a:rPr lang="en-US" altLang="ko-KR" dirty="0"/>
              <a:t>Eligible warp.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471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Latency Hiding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Latency: The number of clock cycles between an instruction being issued and being completed.</a:t>
            </a:r>
          </a:p>
          <a:p>
            <a:r>
              <a:rPr lang="en-US" altLang="ko-KR" dirty="0"/>
              <a:t>The latency of each instruction can be hidden by issuing other instructions in other warps.</a:t>
            </a:r>
          </a:p>
          <a:p>
            <a:r>
              <a:rPr lang="en-US" altLang="ko-KR" dirty="0"/>
              <a:t>Latency:</a:t>
            </a:r>
          </a:p>
          <a:p>
            <a:pPr lvl="1"/>
            <a:r>
              <a:rPr lang="en-US" altLang="ko-KR" dirty="0"/>
              <a:t>arithmetic operations: 10~20 cycles</a:t>
            </a:r>
          </a:p>
          <a:p>
            <a:pPr lvl="1"/>
            <a:r>
              <a:rPr lang="en-US" altLang="ko-KR" dirty="0"/>
              <a:t>global memory access: 400~800 cycles</a:t>
            </a:r>
          </a:p>
        </p:txBody>
      </p:sp>
    </p:spTree>
    <p:extLst>
      <p:ext uri="{BB962C8B-B14F-4D97-AF65-F5344CB8AC3E}">
        <p14:creationId xmlns:p14="http://schemas.microsoft.com/office/powerpoint/2010/main" val="898714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Little’s Law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long-term average number of customers in a stable system </a:t>
            </a:r>
            <a:r>
              <a:rPr lang="en-US" altLang="ko-KR" i="1" dirty="0"/>
              <a:t>L</a:t>
            </a:r>
            <a:r>
              <a:rPr lang="en-US" altLang="ko-KR" dirty="0"/>
              <a:t> is equal to the long-term average effective arrival rate, </a:t>
            </a:r>
            <a:r>
              <a:rPr lang="en-US" altLang="ko-KR" i="1" dirty="0"/>
              <a:t>λ</a:t>
            </a:r>
            <a:r>
              <a:rPr lang="en-US" altLang="ko-KR" dirty="0"/>
              <a:t>, multiplied by the average time a customer spends in the system, </a:t>
            </a:r>
            <a:r>
              <a:rPr lang="en-US" altLang="ko-KR" i="1" dirty="0"/>
              <a:t>W</a:t>
            </a:r>
            <a:r>
              <a:rPr lang="en-US" altLang="ko-KR" dirty="0"/>
              <a:t>;                                                  or expressed algebraically: </a:t>
            </a:r>
            <a:r>
              <a:rPr lang="en-US" altLang="ko-KR" i="1" dirty="0"/>
              <a:t>L</a:t>
            </a:r>
            <a:r>
              <a:rPr lang="en-US" altLang="ko-KR" dirty="0"/>
              <a:t> = </a:t>
            </a:r>
            <a:r>
              <a:rPr lang="en-US" altLang="ko-KR" i="1" dirty="0" err="1"/>
              <a:t>λW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Number of Required Warps</a:t>
            </a:r>
          </a:p>
          <a:p>
            <a:pPr marL="0" indent="0">
              <a:buNone/>
            </a:pPr>
            <a:r>
              <a:rPr lang="en-US" altLang="ko-KR" dirty="0"/>
              <a:t>	= Throughput x Latency.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1131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Occupancy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sz="2800" dirty="0"/>
              <a:t>occupancy = active warps/(maximum warps per SM)</a:t>
            </a:r>
          </a:p>
          <a:p>
            <a:endParaRPr lang="en-US" altLang="ko-KR" sz="2800" dirty="0"/>
          </a:p>
          <a:p>
            <a:r>
              <a:rPr lang="en-US" altLang="ko-KR" sz="2800" dirty="0"/>
              <a:t>To check the maximum warps per SM, use the following function</a:t>
            </a:r>
          </a:p>
          <a:p>
            <a:pPr marL="0" indent="0">
              <a:buNone/>
            </a:pPr>
            <a:r>
              <a:rPr lang="en-US" altLang="ko-KR" sz="2800" dirty="0">
                <a:solidFill>
                  <a:srgbClr val="FF0000"/>
                </a:solidFill>
              </a:rPr>
              <a:t>	</a:t>
            </a:r>
            <a:r>
              <a:rPr lang="en-US" altLang="ko-KR" sz="2800" dirty="0" err="1">
                <a:solidFill>
                  <a:srgbClr val="FF0000"/>
                </a:solidFill>
              </a:rPr>
              <a:t>cudaError_t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 err="1">
                <a:solidFill>
                  <a:srgbClr val="FF0000"/>
                </a:solidFill>
              </a:rPr>
              <a:t>cudaGetDeviceProperties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en-US" altLang="ko-KR" sz="2800" dirty="0" err="1">
                <a:solidFill>
                  <a:srgbClr val="FF0000"/>
                </a:solidFill>
              </a:rPr>
              <a:t>struct</a:t>
            </a:r>
            <a:r>
              <a:rPr lang="en-US" altLang="ko-KR" sz="2800" dirty="0">
                <a:solidFill>
                  <a:srgbClr val="FF0000"/>
                </a:solidFill>
              </a:rPr>
              <a:t> 	</a:t>
            </a:r>
            <a:r>
              <a:rPr lang="en-US" altLang="ko-KR" sz="2800" dirty="0" err="1">
                <a:solidFill>
                  <a:srgbClr val="FF0000"/>
                </a:solidFill>
              </a:rPr>
              <a:t>cudaDeviceProp</a:t>
            </a:r>
            <a:r>
              <a:rPr lang="en-US" altLang="ko-KR" sz="2800" dirty="0">
                <a:solidFill>
                  <a:srgbClr val="FF0000"/>
                </a:solidFill>
              </a:rPr>
              <a:t> *prop, </a:t>
            </a:r>
            <a:r>
              <a:rPr lang="en-US" altLang="ko-KR" sz="2800" dirty="0" err="1">
                <a:solidFill>
                  <a:srgbClr val="FF0000"/>
                </a:solidFill>
              </a:rPr>
              <a:t>int</a:t>
            </a:r>
            <a:r>
              <a:rPr lang="en-US" altLang="ko-KR" sz="2800" dirty="0">
                <a:solidFill>
                  <a:srgbClr val="FF0000"/>
                </a:solidFill>
              </a:rPr>
              <a:t> Device);</a:t>
            </a:r>
          </a:p>
        </p:txBody>
      </p:sp>
    </p:spTree>
    <p:extLst>
      <p:ext uri="{BB962C8B-B14F-4D97-AF65-F5344CB8AC3E}">
        <p14:creationId xmlns:p14="http://schemas.microsoft.com/office/powerpoint/2010/main" val="32185145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Occupancy</a:t>
            </a:r>
            <a:endParaRPr lang="ko-KR" altLang="en-US" dirty="0"/>
          </a:p>
        </p:txBody>
      </p:sp>
      <p:pic>
        <p:nvPicPr>
          <p:cNvPr id="2050" name="Picture 2" descr="F:\스크린샷, 2016-03-14 11-32-2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6150007" cy="530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0962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Occupancy</a:t>
            </a:r>
            <a:endParaRPr lang="ko-KR" altLang="en-US" dirty="0"/>
          </a:p>
        </p:txBody>
      </p:sp>
      <p:pic>
        <p:nvPicPr>
          <p:cNvPr id="1026" name="Picture 2" descr="F:\스크린샷, 2016-03-15 08-44-0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370" y="3245961"/>
            <a:ext cx="5509260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83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nvidia-smi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nvidia-smi</a:t>
            </a:r>
            <a:r>
              <a:rPr lang="en-US" altLang="ko-KR" dirty="0"/>
              <a:t> command reports the following:</a:t>
            </a:r>
          </a:p>
          <a:p>
            <a:pPr lvl="1"/>
            <a:r>
              <a:rPr lang="en-US" altLang="ko-KR" dirty="0"/>
              <a:t>MEMORY</a:t>
            </a:r>
          </a:p>
          <a:p>
            <a:pPr lvl="1"/>
            <a:r>
              <a:rPr lang="en-US" altLang="ko-KR" dirty="0"/>
              <a:t>UTILIZATION</a:t>
            </a:r>
          </a:p>
          <a:p>
            <a:pPr lvl="1"/>
            <a:r>
              <a:rPr lang="en-US" altLang="ko-KR" dirty="0"/>
              <a:t>ECC</a:t>
            </a:r>
          </a:p>
          <a:p>
            <a:pPr lvl="1"/>
            <a:r>
              <a:rPr lang="en-US" altLang="ko-KR" dirty="0"/>
              <a:t>TEMPERATURE</a:t>
            </a:r>
          </a:p>
          <a:p>
            <a:pPr lvl="1"/>
            <a:r>
              <a:rPr lang="en-US" altLang="ko-KR" dirty="0"/>
              <a:t>POWER</a:t>
            </a:r>
          </a:p>
          <a:p>
            <a:pPr lvl="1"/>
            <a:r>
              <a:rPr lang="en-US" altLang="ko-KR" dirty="0"/>
              <a:t>CLOCK</a:t>
            </a:r>
          </a:p>
          <a:p>
            <a:pPr lvl="1"/>
            <a:r>
              <a:rPr lang="en-US" altLang="ko-KR" dirty="0"/>
              <a:t>COMPUTE</a:t>
            </a:r>
          </a:p>
          <a:p>
            <a:pPr lvl="1"/>
            <a:r>
              <a:rPr lang="en-US" altLang="ko-KR" dirty="0"/>
              <a:t>PIDs</a:t>
            </a:r>
          </a:p>
          <a:p>
            <a:pPr lvl="1"/>
            <a:r>
              <a:rPr lang="en-US" altLang="ko-KR" dirty="0"/>
              <a:t>Performance  etc.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89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+mn-lt"/>
              </a:rPr>
              <a:t>Thread-Block-Grid &amp; Core-SM-Device</a:t>
            </a:r>
            <a:endParaRPr lang="ko-KR" altLang="en-US" sz="3200" dirty="0">
              <a:latin typeface="+mn-lt"/>
            </a:endParaRPr>
          </a:p>
        </p:txBody>
      </p:sp>
      <p:cxnSp>
        <p:nvCxnSpPr>
          <p:cNvPr id="5" name="구부러진 연결선 4"/>
          <p:cNvCxnSpPr/>
          <p:nvPr/>
        </p:nvCxnSpPr>
        <p:spPr>
          <a:xfrm rot="16200000" flipH="1">
            <a:off x="1511423" y="2621149"/>
            <a:ext cx="1152130" cy="11688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734610" y="3789040"/>
            <a:ext cx="82809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85109" y="5013176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34610" y="5013176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99485" y="5006777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835696" y="3933056"/>
            <a:ext cx="72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+mn-lt"/>
              </a:rPr>
              <a:t>Block</a:t>
            </a:r>
            <a:endParaRPr lang="ko-KR" altLang="en-US" sz="1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49010" y="5301208"/>
            <a:ext cx="62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23528" y="4869160"/>
            <a:ext cx="4248472" cy="12961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27700" y="6198589"/>
            <a:ext cx="16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lt"/>
              </a:rPr>
              <a:t>Grid</a:t>
            </a:r>
            <a:endParaRPr lang="ko-KR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9632" y="1484784"/>
            <a:ext cx="169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Software</a:t>
            </a:r>
            <a:endParaRPr lang="ko-KR" altLang="en-US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08104" y="15567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Hardware</a:t>
            </a:r>
            <a:endParaRPr lang="ko-KR" altLang="en-US" dirty="0">
              <a:latin typeface="+mn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64088" y="2348880"/>
            <a:ext cx="1368152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616116" y="2421758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CUDA core</a:t>
            </a:r>
            <a:endParaRPr lang="ko-KR" altLang="en-US" dirty="0">
              <a:latin typeface="+mn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16116" y="3429000"/>
            <a:ext cx="864096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796136" y="37890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SM</a:t>
            </a:r>
            <a:endParaRPr lang="ko-KR" altLang="en-US" dirty="0">
              <a:latin typeface="+mn-l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20072" y="4869160"/>
            <a:ext cx="2520280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508104" y="515719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lt"/>
              </a:rPr>
              <a:t>Device</a:t>
            </a:r>
            <a:endParaRPr lang="ko-KR" altLang="en-US" sz="24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99199" y="2421758"/>
            <a:ext cx="107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Thread</a:t>
            </a:r>
            <a:endParaRPr lang="ko-KR" altLang="en-US" dirty="0">
              <a:latin typeface="+mn-lt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779521" y="2791090"/>
            <a:ext cx="648463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103752" y="4071555"/>
            <a:ext cx="648463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580383" y="5517232"/>
            <a:ext cx="648463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33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Execution Model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51" y="1600200"/>
            <a:ext cx="338389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73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memory does not physically exist. Actually automatic array variables are put in the global memory by the compiler.</a:t>
            </a:r>
          </a:p>
          <a:p>
            <a:r>
              <a:rPr lang="en-US" altLang="ko-KR" dirty="0"/>
              <a:t>Automatic variables other than arrays:</a:t>
            </a:r>
          </a:p>
          <a:p>
            <a:pPr lvl="1"/>
            <a:r>
              <a:rPr lang="en-US" altLang="ko-KR" dirty="0"/>
              <a:t>Put in Register, Scope: Thread, Lifetime: Kernel</a:t>
            </a:r>
          </a:p>
          <a:p>
            <a:r>
              <a:rPr lang="en-US" altLang="ko-KR" dirty="0"/>
              <a:t>Automatic array variables:</a:t>
            </a:r>
          </a:p>
          <a:p>
            <a:pPr lvl="1"/>
            <a:r>
              <a:rPr lang="en-US" altLang="ko-KR" dirty="0"/>
              <a:t>Put in local memory, Scope: Thread, Lifetime: Kernel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29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60438"/>
          </a:xfrm>
        </p:spPr>
        <p:txBody>
          <a:bodyPr/>
          <a:lstStyle/>
          <a:p>
            <a:r>
              <a:rPr lang="en-US" altLang="ko-KR" dirty="0"/>
              <a:t>Automatic Variable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525963"/>
          </a:xfrm>
        </p:spPr>
        <p:txBody>
          <a:bodyPr/>
          <a:lstStyle/>
          <a:p>
            <a:r>
              <a:rPr lang="en-US" altLang="ko-KR" dirty="0"/>
              <a:t>Automatic variable is a local variable which is allocated and </a:t>
            </a:r>
            <a:r>
              <a:rPr lang="en-US" altLang="ko-KR" dirty="0" err="1"/>
              <a:t>deallocated</a:t>
            </a:r>
            <a:r>
              <a:rPr lang="en-US" altLang="ko-KR" dirty="0"/>
              <a:t> automatically when program flow enters and leaves the variable scope.</a:t>
            </a:r>
          </a:p>
          <a:p>
            <a:r>
              <a:rPr lang="en-US" altLang="ko-KR" dirty="0"/>
              <a:t>Example: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int</a:t>
            </a:r>
            <a:r>
              <a:rPr lang="en-US" altLang="ko-KR" dirty="0"/>
              <a:t> function(void)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a;</a:t>
            </a:r>
          </a:p>
          <a:p>
            <a:pPr marL="0" indent="0">
              <a:buNone/>
            </a:pPr>
            <a:r>
              <a:rPr lang="en-US" altLang="ko-KR" dirty="0"/>
              <a:t>		static b;</a:t>
            </a:r>
          </a:p>
          <a:p>
            <a:pPr marL="0" indent="0">
              <a:buNone/>
            </a:pPr>
            <a:r>
              <a:rPr lang="en-US" altLang="ko-KR" dirty="0"/>
              <a:t>		------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001983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13347</TotalTime>
  <Words>1020</Words>
  <Application>Microsoft Office PowerPoint</Application>
  <PresentationFormat>화면 슬라이드 쇼(4:3)</PresentationFormat>
  <Paragraphs>325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7" baseType="lpstr">
      <vt:lpstr>굴림</vt:lpstr>
      <vt:lpstr>맑은 고딕</vt:lpstr>
      <vt:lpstr>Arial</vt:lpstr>
      <vt:lpstr>Times New Roman</vt:lpstr>
      <vt:lpstr>Tw Cen MT</vt:lpstr>
      <vt:lpstr>Wingdings</vt:lpstr>
      <vt:lpstr>Wingdings 3</vt:lpstr>
      <vt:lpstr>심플 테마</vt:lpstr>
      <vt:lpstr>Lecture 4 CUDA Execution Model II</vt:lpstr>
      <vt:lpstr>PowerPoint 프레젠테이션</vt:lpstr>
      <vt:lpstr>PowerPoint 프레젠테이션</vt:lpstr>
      <vt:lpstr>PowerPoint 프레젠테이션</vt:lpstr>
      <vt:lpstr>nvidia-smi </vt:lpstr>
      <vt:lpstr>Thread-Block-Grid &amp; Core-SM-Device</vt:lpstr>
      <vt:lpstr>CUDA Execution Model</vt:lpstr>
      <vt:lpstr>Local Memory</vt:lpstr>
      <vt:lpstr>Automatic Variable</vt:lpstr>
      <vt:lpstr>PowerPoint 프레젠테이션</vt:lpstr>
      <vt:lpstr>Fermi SM</vt:lpstr>
      <vt:lpstr>Operations of GPU</vt:lpstr>
      <vt:lpstr>SIMT vs. SIMD</vt:lpstr>
      <vt:lpstr>SIMD Architecture</vt:lpstr>
      <vt:lpstr>PowerPoint 프레젠테이션</vt:lpstr>
      <vt:lpstr>thread execution  in a SM</vt:lpstr>
      <vt:lpstr>Fermi Architecture</vt:lpstr>
      <vt:lpstr>Fermi </vt:lpstr>
      <vt:lpstr>PowerPoint 프레젠테이션</vt:lpstr>
      <vt:lpstr>Unified Address Space</vt:lpstr>
      <vt:lpstr>Unified Address Space</vt:lpstr>
      <vt:lpstr>Fermi Memory Hierarchy</vt:lpstr>
      <vt:lpstr>Concurrent Kernel Execution in Fermi</vt:lpstr>
      <vt:lpstr>Kepler Architecture</vt:lpstr>
      <vt:lpstr>Quad Warp Scheduler</vt:lpstr>
      <vt:lpstr>Kepler’s SM</vt:lpstr>
      <vt:lpstr>Quad Warp Scheduler</vt:lpstr>
      <vt:lpstr>Kepler Memory Hierarchy</vt:lpstr>
      <vt:lpstr>Dynamic Parallelism</vt:lpstr>
      <vt:lpstr>Dynamic Parallelism</vt:lpstr>
      <vt:lpstr>Dynamic Parallelism</vt:lpstr>
      <vt:lpstr>PowerPoint 프레젠테이션</vt:lpstr>
      <vt:lpstr>Hyper-Q</vt:lpstr>
      <vt:lpstr>Hyper-Q</vt:lpstr>
      <vt:lpstr>Warp Execution</vt:lpstr>
      <vt:lpstr>Blocks and Warps</vt:lpstr>
      <vt:lpstr>Blocks and Warp Execution</vt:lpstr>
      <vt:lpstr>Warps</vt:lpstr>
      <vt:lpstr>Warp Divergence</vt:lpstr>
      <vt:lpstr>Threads in a warp divergence</vt:lpstr>
      <vt:lpstr>Warp Divergence</vt:lpstr>
      <vt:lpstr>Warp Divergence</vt:lpstr>
      <vt:lpstr>To Avoid Warp Divergence</vt:lpstr>
      <vt:lpstr>Warps</vt:lpstr>
      <vt:lpstr>Latency Hiding</vt:lpstr>
      <vt:lpstr>Little’s Law</vt:lpstr>
      <vt:lpstr>Occupancy</vt:lpstr>
      <vt:lpstr>Occupancy</vt:lpstr>
      <vt:lpstr>Occupancy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김진권</cp:lastModifiedBy>
  <cp:revision>945</cp:revision>
  <cp:lastPrinted>2017-03-06T02:26:19Z</cp:lastPrinted>
  <dcterms:created xsi:type="dcterms:W3CDTF">2009-02-06T01:28:03Z</dcterms:created>
  <dcterms:modified xsi:type="dcterms:W3CDTF">2017-03-22T01:34:37Z</dcterms:modified>
</cp:coreProperties>
</file>