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82" r:id="rId2"/>
    <p:sldId id="343" r:id="rId3"/>
    <p:sldId id="339" r:id="rId4"/>
    <p:sldId id="341" r:id="rId5"/>
    <p:sldId id="344" r:id="rId6"/>
    <p:sldId id="342" r:id="rId7"/>
    <p:sldId id="350" r:id="rId8"/>
    <p:sldId id="322" r:id="rId9"/>
    <p:sldId id="323" r:id="rId10"/>
    <p:sldId id="326" r:id="rId11"/>
    <p:sldId id="346" r:id="rId12"/>
    <p:sldId id="345" r:id="rId13"/>
    <p:sldId id="347" r:id="rId14"/>
    <p:sldId id="324" r:id="rId15"/>
    <p:sldId id="325" r:id="rId16"/>
    <p:sldId id="349" r:id="rId17"/>
    <p:sldId id="327" r:id="rId18"/>
    <p:sldId id="328" r:id="rId19"/>
    <p:sldId id="329" r:id="rId20"/>
    <p:sldId id="330" r:id="rId21"/>
    <p:sldId id="331" r:id="rId22"/>
    <p:sldId id="332" r:id="rId23"/>
    <p:sldId id="334" r:id="rId24"/>
    <p:sldId id="351" r:id="rId25"/>
    <p:sldId id="335" r:id="rId26"/>
    <p:sldId id="352" r:id="rId27"/>
    <p:sldId id="336" r:id="rId28"/>
    <p:sldId id="333" r:id="rId29"/>
    <p:sldId id="337" r:id="rId30"/>
    <p:sldId id="338" r:id="rId31"/>
  </p:sldIdLst>
  <p:sldSz cx="9144000" cy="6858000" type="screen4x3"/>
  <p:notesSz cx="9874250" cy="6797675"/>
  <p:defaultTextStyle>
    <a:defPPr>
      <a:defRPr lang="en-US"/>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85181" autoAdjust="0"/>
  </p:normalViewPr>
  <p:slideViewPr>
    <p:cSldViewPr>
      <p:cViewPr varScale="1">
        <p:scale>
          <a:sx n="74" d="100"/>
          <a:sy n="74" d="100"/>
        </p:scale>
        <p:origin x="1718"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279918" cy="339884"/>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5592027" y="0"/>
            <a:ext cx="4279918" cy="339884"/>
          </a:xfrm>
          <a:prstGeom prst="rect">
            <a:avLst/>
          </a:prstGeom>
        </p:spPr>
        <p:txBody>
          <a:bodyPr vert="horz" lIns="91440" tIns="45720" rIns="91440" bIns="45720" rtlCol="0"/>
          <a:lstStyle>
            <a:lvl1pPr algn="r">
              <a:defRPr sz="1200"/>
            </a:lvl1pPr>
          </a:lstStyle>
          <a:p>
            <a:fld id="{0958D145-3F61-4970-8B92-DDA610F3EB4F}" type="datetimeFigureOut">
              <a:rPr lang="ko-KR" altLang="en-US" smtClean="0"/>
              <a:t>2017-05-30</a:t>
            </a:fld>
            <a:endParaRPr lang="ko-KR" altLang="en-US"/>
          </a:p>
        </p:txBody>
      </p:sp>
      <p:sp>
        <p:nvSpPr>
          <p:cNvPr id="4" name="바닥글 개체 틀 3"/>
          <p:cNvSpPr>
            <a:spLocks noGrp="1"/>
          </p:cNvSpPr>
          <p:nvPr>
            <p:ph type="ftr" sz="quarter" idx="2"/>
          </p:nvPr>
        </p:nvSpPr>
        <p:spPr>
          <a:xfrm>
            <a:off x="0" y="6456699"/>
            <a:ext cx="4279918" cy="339884"/>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5592027" y="6456699"/>
            <a:ext cx="4279918" cy="339884"/>
          </a:xfrm>
          <a:prstGeom prst="rect">
            <a:avLst/>
          </a:prstGeom>
        </p:spPr>
        <p:txBody>
          <a:bodyPr vert="horz" lIns="91440" tIns="45720" rIns="91440" bIns="45720" rtlCol="0" anchor="b"/>
          <a:lstStyle>
            <a:lvl1pPr algn="r">
              <a:defRPr sz="1200"/>
            </a:lvl1pPr>
          </a:lstStyle>
          <a:p>
            <a:fld id="{B53206F8-01DD-4630-9B7B-A163676797E7}" type="slidenum">
              <a:rPr lang="ko-KR" altLang="en-US" smtClean="0"/>
              <a:t>‹#›</a:t>
            </a:fld>
            <a:endParaRPr lang="ko-KR" altLang="en-US"/>
          </a:p>
        </p:txBody>
      </p:sp>
    </p:spTree>
    <p:extLst>
      <p:ext uri="{BB962C8B-B14F-4D97-AF65-F5344CB8AC3E}">
        <p14:creationId xmlns:p14="http://schemas.microsoft.com/office/powerpoint/2010/main" val="28039367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279918" cy="339884"/>
          </a:xfrm>
          <a:prstGeom prst="rect">
            <a:avLst/>
          </a:prstGeom>
        </p:spPr>
        <p:txBody>
          <a:bodyPr vert="horz" lIns="91440" tIns="45720" rIns="91440" bIns="45720" rtlCol="0"/>
          <a:lstStyle>
            <a:lvl1pPr algn="l" fontAlgn="auto" latinLnBrk="0">
              <a:spcBef>
                <a:spcPts val="0"/>
              </a:spcBef>
              <a:spcAft>
                <a:spcPts val="0"/>
              </a:spcAft>
              <a:defRPr kumimoji="0" sz="1200">
                <a:latin typeface="+mn-lt"/>
                <a:ea typeface="+mn-ea"/>
              </a:defRPr>
            </a:lvl1pPr>
          </a:lstStyle>
          <a:p>
            <a:pPr>
              <a:defRPr/>
            </a:pPr>
            <a:endParaRPr lang="ko-KR" altLang="en-US"/>
          </a:p>
        </p:txBody>
      </p:sp>
      <p:sp>
        <p:nvSpPr>
          <p:cNvPr id="3" name="날짜 개체 틀 2"/>
          <p:cNvSpPr>
            <a:spLocks noGrp="1"/>
          </p:cNvSpPr>
          <p:nvPr>
            <p:ph type="dt" idx="1"/>
          </p:nvPr>
        </p:nvSpPr>
        <p:spPr>
          <a:xfrm>
            <a:off x="5592027" y="0"/>
            <a:ext cx="4279918" cy="339884"/>
          </a:xfrm>
          <a:prstGeom prst="rect">
            <a:avLst/>
          </a:prstGeom>
        </p:spPr>
        <p:txBody>
          <a:bodyPr vert="horz" lIns="91440" tIns="45720" rIns="91440" bIns="45720" rtlCol="0"/>
          <a:lstStyle>
            <a:lvl1pPr algn="r" fontAlgn="auto" latinLnBrk="0">
              <a:spcBef>
                <a:spcPts val="0"/>
              </a:spcBef>
              <a:spcAft>
                <a:spcPts val="0"/>
              </a:spcAft>
              <a:defRPr kumimoji="0" sz="1200">
                <a:latin typeface="+mn-lt"/>
                <a:ea typeface="+mn-ea"/>
              </a:defRPr>
            </a:lvl1pPr>
          </a:lstStyle>
          <a:p>
            <a:pPr>
              <a:defRPr/>
            </a:pPr>
            <a:fld id="{993E914D-5292-4E0C-9A21-703CD46AEF85}" type="datetimeFigureOut">
              <a:rPr lang="ko-KR" altLang="en-US"/>
              <a:pPr>
                <a:defRPr/>
              </a:pPr>
              <a:t>2017-05-30</a:t>
            </a:fld>
            <a:endParaRPr lang="ko-KR" altLang="en-US"/>
          </a:p>
        </p:txBody>
      </p:sp>
      <p:sp>
        <p:nvSpPr>
          <p:cNvPr id="4" name="슬라이드 이미지 개체 틀 3"/>
          <p:cNvSpPr>
            <a:spLocks noGrp="1" noRot="1" noChangeAspect="1"/>
          </p:cNvSpPr>
          <p:nvPr>
            <p:ph type="sldImg" idx="2"/>
          </p:nvPr>
        </p:nvSpPr>
        <p:spPr>
          <a:xfrm>
            <a:off x="3236913" y="509588"/>
            <a:ext cx="3400425" cy="2549525"/>
          </a:xfrm>
          <a:prstGeom prst="rect">
            <a:avLst/>
          </a:prstGeom>
          <a:noFill/>
          <a:ln w="12700">
            <a:solidFill>
              <a:prstClr val="black"/>
            </a:solidFill>
          </a:ln>
        </p:spPr>
        <p:txBody>
          <a:bodyPr vert="horz" lIns="91440" tIns="45720" rIns="91440" bIns="45720" rtlCol="0" anchor="ctr"/>
          <a:lstStyle/>
          <a:p>
            <a:pPr lvl="0"/>
            <a:endParaRPr lang="ko-KR" altLang="en-US" noProof="0"/>
          </a:p>
        </p:txBody>
      </p:sp>
      <p:sp>
        <p:nvSpPr>
          <p:cNvPr id="5" name="슬라이드 노트 개체 틀 4"/>
          <p:cNvSpPr>
            <a:spLocks noGrp="1"/>
          </p:cNvSpPr>
          <p:nvPr>
            <p:ph type="body" sz="quarter" idx="3"/>
          </p:nvPr>
        </p:nvSpPr>
        <p:spPr>
          <a:xfrm>
            <a:off x="986965" y="3229443"/>
            <a:ext cx="7900322" cy="3058953"/>
          </a:xfrm>
          <a:prstGeom prst="rect">
            <a:avLst/>
          </a:prstGeom>
        </p:spPr>
        <p:txBody>
          <a:bodyPr vert="horz" lIns="91440" tIns="45720" rIns="91440" bIns="45720"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6456699"/>
            <a:ext cx="4279918" cy="339884"/>
          </a:xfrm>
          <a:prstGeom prst="rect">
            <a:avLst/>
          </a:prstGeom>
        </p:spPr>
        <p:txBody>
          <a:bodyPr vert="horz" lIns="91440" tIns="45720" rIns="91440" bIns="45720" rtlCol="0" anchor="b"/>
          <a:lstStyle>
            <a:lvl1pPr algn="l" fontAlgn="auto" latinLnBrk="0">
              <a:spcBef>
                <a:spcPts val="0"/>
              </a:spcBef>
              <a:spcAft>
                <a:spcPts val="0"/>
              </a:spcAft>
              <a:defRPr kumimoji="0" sz="1200">
                <a:latin typeface="+mn-lt"/>
                <a:ea typeface="+mn-ea"/>
              </a:defRPr>
            </a:lvl1pPr>
          </a:lstStyle>
          <a:p>
            <a:pPr>
              <a:defRPr/>
            </a:pPr>
            <a:endParaRPr lang="ko-KR" altLang="en-US"/>
          </a:p>
        </p:txBody>
      </p:sp>
      <p:sp>
        <p:nvSpPr>
          <p:cNvPr id="7" name="슬라이드 번호 개체 틀 6"/>
          <p:cNvSpPr>
            <a:spLocks noGrp="1"/>
          </p:cNvSpPr>
          <p:nvPr>
            <p:ph type="sldNum" sz="quarter" idx="5"/>
          </p:nvPr>
        </p:nvSpPr>
        <p:spPr>
          <a:xfrm>
            <a:off x="5592027" y="6456699"/>
            <a:ext cx="4279918" cy="339884"/>
          </a:xfrm>
          <a:prstGeom prst="rect">
            <a:avLst/>
          </a:prstGeom>
        </p:spPr>
        <p:txBody>
          <a:bodyPr vert="horz" lIns="91440" tIns="45720" rIns="91440" bIns="45720" rtlCol="0" anchor="b"/>
          <a:lstStyle>
            <a:lvl1pPr algn="r" fontAlgn="auto" latinLnBrk="0">
              <a:spcBef>
                <a:spcPts val="0"/>
              </a:spcBef>
              <a:spcAft>
                <a:spcPts val="0"/>
              </a:spcAft>
              <a:defRPr kumimoji="0" sz="1200">
                <a:latin typeface="+mn-lt"/>
                <a:ea typeface="+mn-ea"/>
              </a:defRPr>
            </a:lvl1pPr>
          </a:lstStyle>
          <a:p>
            <a:pPr>
              <a:defRPr/>
            </a:pPr>
            <a:fld id="{19EA3ECF-0238-4ED3-94B0-5264E6F3A85D}" type="slidenum">
              <a:rPr lang="ko-KR" altLang="en-US"/>
              <a:pPr>
                <a:defRPr/>
              </a:pPr>
              <a:t>‹#›</a:t>
            </a:fld>
            <a:endParaRPr lang="ko-KR" altLang="en-US"/>
          </a:p>
        </p:txBody>
      </p:sp>
    </p:spTree>
    <p:extLst>
      <p:ext uri="{BB962C8B-B14F-4D97-AF65-F5344CB8AC3E}">
        <p14:creationId xmlns:p14="http://schemas.microsoft.com/office/powerpoint/2010/main" val="1909531389"/>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xfrm>
            <a:off x="3238500" y="508000"/>
            <a:ext cx="3398838" cy="25495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a:bodyPr>
          <a:lstStyle/>
          <a:p>
            <a:pPr eaLnBrk="1" hangingPunct="1">
              <a:spcBef>
                <a:spcPct val="0"/>
              </a:spcBef>
            </a:pPr>
            <a:r>
              <a:rPr lang="en-US" dirty="0"/>
              <a:t>Many professional applications have</a:t>
            </a:r>
            <a:r>
              <a:rPr lang="en-US" baseline="0" dirty="0"/>
              <a:t> already been ported to GPUs.  If you are a developer interested in accelerating</a:t>
            </a:r>
          </a:p>
          <a:p>
            <a:pPr eaLnBrk="1" hangingPunct="1">
              <a:spcBef>
                <a:spcPct val="0"/>
              </a:spcBef>
            </a:pPr>
            <a:r>
              <a:rPr lang="en-US" baseline="0" dirty="0"/>
              <a:t>your own application, you have 3 main options for adding GPU acceleration:   In order of increasing effort, they are,</a:t>
            </a:r>
          </a:p>
          <a:p>
            <a:pPr eaLnBrk="1" hangingPunct="1">
              <a:spcBef>
                <a:spcPct val="0"/>
              </a:spcBef>
            </a:pPr>
            <a:endParaRPr lang="en-US" baseline="0" dirty="0"/>
          </a:p>
          <a:p>
            <a:pPr>
              <a:spcBef>
                <a:spcPct val="0"/>
              </a:spcBef>
            </a:pPr>
            <a:r>
              <a:rPr lang="en-US" baseline="0" dirty="0"/>
              <a:t>1. Drop in pre-optimized GPU-accelerated libraries as an alternative to MKL, IPP, FFTW and other widely used libraries</a:t>
            </a:r>
          </a:p>
          <a:p>
            <a:pPr>
              <a:spcBef>
                <a:spcPct val="0"/>
              </a:spcBef>
            </a:pPr>
            <a:r>
              <a:rPr lang="en-US" baseline="0" dirty="0"/>
              <a:t>2. Use OpenACC directives (or compiler “hints”) in your source code to automatically parallelize compute-intensive loops</a:t>
            </a:r>
          </a:p>
          <a:p>
            <a:pPr>
              <a:spcBef>
                <a:spcPct val="0"/>
              </a:spcBef>
            </a:pPr>
            <a:r>
              <a:rPr lang="en-US" baseline="0" dirty="0"/>
              <a:t>3. Use the programming languages you already know to implement your own parallel algorithms</a:t>
            </a:r>
          </a:p>
          <a:p>
            <a:pPr>
              <a:spcBef>
                <a:spcPct val="0"/>
              </a:spcBef>
            </a:pPr>
            <a:endParaRPr lang="en-US" baseline="0" dirty="0"/>
          </a:p>
          <a:p>
            <a:pPr>
              <a:spcBef>
                <a:spcPct val="0"/>
              </a:spcBef>
            </a:pPr>
            <a:r>
              <a:rPr lang="en-US" baseline="0" dirty="0"/>
              <a:t>For each performance-critical area in your application, these approaches can be used independently </a:t>
            </a:r>
          </a:p>
          <a:p>
            <a:pPr>
              <a:spcBef>
                <a:spcPct val="0"/>
              </a:spcBef>
            </a:pPr>
            <a:r>
              <a:rPr lang="en-US" baseline="0" dirty="0"/>
              <a:t>or together.  </a:t>
            </a:r>
          </a:p>
          <a:p>
            <a:pPr>
              <a:spcBef>
                <a:spcPct val="0"/>
              </a:spcBef>
            </a:pPr>
            <a:endParaRPr lang="en-US" baseline="0" dirty="0"/>
          </a:p>
          <a:p>
            <a:pPr>
              <a:spcBef>
                <a:spcPct val="0"/>
              </a:spcBef>
            </a:pPr>
            <a:r>
              <a:rPr lang="en-US" baseline="0" dirty="0"/>
              <a:t>For example, you might use a GPU-accelerated library to perform some initial calculations on your data and then use OpenACC to accelerate your own code to perform custom computations that are not (yet) available in a library.</a:t>
            </a:r>
          </a:p>
          <a:p>
            <a:pPr>
              <a:spcBef>
                <a:spcPct val="0"/>
              </a:spcBef>
            </a:pPr>
            <a:endParaRPr lang="en-US" baseline="0" dirty="0"/>
          </a:p>
          <a:p>
            <a:pPr>
              <a:spcBef>
                <a:spcPct val="0"/>
              </a:spcBef>
            </a:pPr>
            <a:r>
              <a:rPr lang="en-US" baseline="0" dirty="0"/>
              <a:t>CUDA is a parallel computing platform that supports all of these approaches. Here we present libraries and what it takes to get drop-in acceleration.</a:t>
            </a:r>
          </a:p>
          <a:p>
            <a:pPr>
              <a:spcBef>
                <a:spcPct val="0"/>
              </a:spcBef>
            </a:pPr>
            <a:endParaRPr lang="en-US" baseline="0" dirty="0"/>
          </a:p>
        </p:txBody>
      </p:sp>
      <p:sp>
        <p:nvSpPr>
          <p:cNvPr id="614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09" indent="-285734">
              <a:defRPr>
                <a:solidFill>
                  <a:schemeClr val="tx1"/>
                </a:solidFill>
                <a:latin typeface="Arial" charset="0"/>
              </a:defRPr>
            </a:lvl2pPr>
            <a:lvl3pPr marL="1142937" indent="-228587">
              <a:defRPr>
                <a:solidFill>
                  <a:schemeClr val="tx1"/>
                </a:solidFill>
                <a:latin typeface="Arial" charset="0"/>
              </a:defRPr>
            </a:lvl3pPr>
            <a:lvl4pPr marL="1600111" indent="-228587">
              <a:defRPr>
                <a:solidFill>
                  <a:schemeClr val="tx1"/>
                </a:solidFill>
                <a:latin typeface="Arial" charset="0"/>
              </a:defRPr>
            </a:lvl4pPr>
            <a:lvl5pPr marL="2057287" indent="-228587">
              <a:defRPr>
                <a:solidFill>
                  <a:schemeClr val="tx1"/>
                </a:solidFill>
                <a:latin typeface="Arial" charset="0"/>
              </a:defRPr>
            </a:lvl5pPr>
            <a:lvl6pPr marL="2514461" indent="-228587" fontAlgn="base">
              <a:spcBef>
                <a:spcPct val="0"/>
              </a:spcBef>
              <a:spcAft>
                <a:spcPct val="0"/>
              </a:spcAft>
              <a:defRPr>
                <a:solidFill>
                  <a:schemeClr val="tx1"/>
                </a:solidFill>
                <a:latin typeface="Arial" charset="0"/>
              </a:defRPr>
            </a:lvl6pPr>
            <a:lvl7pPr marL="2971635" indent="-228587" fontAlgn="base">
              <a:spcBef>
                <a:spcPct val="0"/>
              </a:spcBef>
              <a:spcAft>
                <a:spcPct val="0"/>
              </a:spcAft>
              <a:defRPr>
                <a:solidFill>
                  <a:schemeClr val="tx1"/>
                </a:solidFill>
                <a:latin typeface="Arial" charset="0"/>
              </a:defRPr>
            </a:lvl7pPr>
            <a:lvl8pPr marL="3428811" indent="-228587" fontAlgn="base">
              <a:spcBef>
                <a:spcPct val="0"/>
              </a:spcBef>
              <a:spcAft>
                <a:spcPct val="0"/>
              </a:spcAft>
              <a:defRPr>
                <a:solidFill>
                  <a:schemeClr val="tx1"/>
                </a:solidFill>
                <a:latin typeface="Arial" charset="0"/>
              </a:defRPr>
            </a:lvl8pPr>
            <a:lvl9pPr marL="3885985" indent="-228587" fontAlgn="base">
              <a:spcBef>
                <a:spcPct val="0"/>
              </a:spcBef>
              <a:spcAft>
                <a:spcPct val="0"/>
              </a:spcAft>
              <a:defRPr>
                <a:solidFill>
                  <a:schemeClr val="tx1"/>
                </a:solidFill>
                <a:latin typeface="Arial" charset="0"/>
              </a:defRPr>
            </a:lvl9pPr>
          </a:lstStyle>
          <a:p>
            <a:pPr>
              <a:defRPr/>
            </a:pPr>
            <a:fld id="{097FB307-75B3-4713-8C40-ADDB71E7CAA4}" type="slidenum">
              <a:rPr lang="en-US" smtClean="0">
                <a:solidFill>
                  <a:srgbClr val="000000"/>
                </a:solidFill>
                <a:latin typeface="Calibri" pitchFamily="34" charset="0"/>
              </a:rPr>
              <a:pPr>
                <a:defRPr/>
              </a:pPr>
              <a:t>2</a:t>
            </a:fld>
            <a:endParaRPr lang="en-US">
              <a:solidFill>
                <a:srgbClr val="000000"/>
              </a:solidFill>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19EA3ECF-0238-4ED3-94B0-5264E6F3A85D}" type="slidenum">
              <a:rPr lang="ko-KR" altLang="en-US" smtClean="0"/>
              <a:pPr>
                <a:defRPr/>
              </a:pPr>
              <a:t>6</a:t>
            </a:fld>
            <a:endParaRPr lang="ko-KR" altLang="en-US"/>
          </a:p>
        </p:txBody>
      </p:sp>
    </p:spTree>
    <p:extLst>
      <p:ext uri="{BB962C8B-B14F-4D97-AF65-F5344CB8AC3E}">
        <p14:creationId xmlns:p14="http://schemas.microsoft.com/office/powerpoint/2010/main" val="2616885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4" name="Rectangle 6"/>
          <p:cNvSpPr/>
          <p:nvPr userDrawn="1"/>
        </p:nvSpPr>
        <p:spPr bwMode="gray">
          <a:xfrm>
            <a:off x="8210550" y="2789238"/>
            <a:ext cx="933450" cy="1004887"/>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5" name="Rectangle 7"/>
          <p:cNvSpPr/>
          <p:nvPr userDrawn="1"/>
        </p:nvSpPr>
        <p:spPr bwMode="gray">
          <a:xfrm>
            <a:off x="0" y="2130425"/>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6" name="Rectangle 8"/>
          <p:cNvSpPr/>
          <p:nvPr userDrawn="1"/>
        </p:nvSpPr>
        <p:spPr bwMode="gray">
          <a:xfrm>
            <a:off x="2495550" y="0"/>
            <a:ext cx="1711325" cy="2359025"/>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7" name="Rectangle 9"/>
          <p:cNvSpPr/>
          <p:nvPr userDrawn="1"/>
        </p:nvSpPr>
        <p:spPr bwMode="gray">
          <a:xfrm>
            <a:off x="0" y="0"/>
            <a:ext cx="2789238" cy="2359025"/>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2" name="Title 1"/>
          <p:cNvSpPr>
            <a:spLocks noGrp="1"/>
          </p:cNvSpPr>
          <p:nvPr>
            <p:ph type="ctrTitle"/>
          </p:nvPr>
        </p:nvSpPr>
        <p:spPr>
          <a:xfrm>
            <a:off x="420624" y="3118104"/>
            <a:ext cx="7781544" cy="1470025"/>
          </a:xfrm>
        </p:spPr>
        <p:txBody>
          <a:bodyPr rtlCol="0" anchor="t">
            <a:normAutofit/>
          </a:bodyPr>
          <a:lstStyle>
            <a:lvl1pPr algn="r" defTabSz="914400" rtl="0" eaLnBrk="1" latinLnBrk="0" hangingPunct="1">
              <a:spcBef>
                <a:spcPct val="0"/>
              </a:spcBef>
              <a:buNone/>
              <a:defRPr lang="en-US" sz="4800" b="1" kern="1200" smtClean="0">
                <a:solidFill>
                  <a:schemeClr val="tx2"/>
                </a:solidFill>
                <a:latin typeface="+mj-lt"/>
                <a:ea typeface="+mj-ea"/>
                <a:cs typeface="+mj-cs"/>
              </a:defRPr>
            </a:lvl1pPr>
          </a:lstStyle>
          <a:p>
            <a:r>
              <a:rPr lang="ko-KR" altLang="en-US"/>
              <a:t>마스터 제목 스타일 편집</a:t>
            </a:r>
            <a:endParaRPr lang="en-US"/>
          </a:p>
        </p:txBody>
      </p:sp>
      <p:sp>
        <p:nvSpPr>
          <p:cNvPr id="3" name="Subtitle 2"/>
          <p:cNvSpPr>
            <a:spLocks noGrp="1"/>
          </p:cNvSpPr>
          <p:nvPr>
            <p:ph type="subTitle" idx="1"/>
          </p:nvPr>
        </p:nvSpPr>
        <p:spPr>
          <a:xfrm>
            <a:off x="0" y="2359152"/>
            <a:ext cx="8211312" cy="685800"/>
          </a:xfrm>
        </p:spPr>
        <p:txBody>
          <a:bodyPr rtlCol="0" anchor="b">
            <a:normAutofit/>
          </a:bodyPr>
          <a:lstStyle>
            <a:lvl1pPr marL="0" indent="0" algn="r" defTabSz="914400" rtl="0" eaLnBrk="1" latinLnBrk="0" hangingPunct="1">
              <a:spcBef>
                <a:spcPct val="20000"/>
              </a:spcBef>
              <a:buClr>
                <a:schemeClr val="accent1"/>
              </a:buClr>
              <a:buSzPct val="90000"/>
              <a:buFont typeface="Wingdings 3" pitchFamily="18" charset="2"/>
              <a:buNone/>
              <a:defRPr lang="en-US" sz="2000" kern="1200" smtClean="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lang="en-US"/>
          </a:p>
        </p:txBody>
      </p:sp>
      <p:sp>
        <p:nvSpPr>
          <p:cNvPr id="8" name="Date Placeholder 3"/>
          <p:cNvSpPr>
            <a:spLocks noGrp="1"/>
          </p:cNvSpPr>
          <p:nvPr>
            <p:ph type="dt" sz="half" idx="10"/>
          </p:nvPr>
        </p:nvSpPr>
        <p:spPr/>
        <p:txBody>
          <a:bodyPr/>
          <a:lstStyle>
            <a:lvl1pPr>
              <a:defRPr smtClean="0"/>
            </a:lvl1pPr>
          </a:lstStyle>
          <a:p>
            <a:pPr>
              <a:defRPr/>
            </a:pPr>
            <a:fld id="{C0F61C63-DA39-4CD1-83BE-3D462E77D048}" type="datetimeFigureOut">
              <a:rPr lang="en-US" altLang="ko-KR"/>
              <a:pPr>
                <a:defRPr/>
              </a:pPr>
              <a:t>5/30/2017</a:t>
            </a:fld>
            <a:endParaRPr lang="en-US" altLang="ko-KR"/>
          </a:p>
        </p:txBody>
      </p:sp>
      <p:sp>
        <p:nvSpPr>
          <p:cNvPr id="9" name="Footer Placeholder 4"/>
          <p:cNvSpPr>
            <a:spLocks noGrp="1"/>
          </p:cNvSpPr>
          <p:nvPr>
            <p:ph type="ftr" sz="quarter" idx="11"/>
          </p:nvPr>
        </p:nvSpPr>
        <p:spPr/>
        <p:txBody>
          <a:bodyPr/>
          <a:lstStyle>
            <a:lvl1pPr>
              <a:defRPr smtClean="0"/>
            </a:lvl1pPr>
          </a:lstStyle>
          <a:p>
            <a:pPr>
              <a:defRPr/>
            </a:pPr>
            <a:endParaRPr lang="en-US" altLang="ko-KR"/>
          </a:p>
        </p:txBody>
      </p:sp>
      <p:sp>
        <p:nvSpPr>
          <p:cNvPr id="10" name="Slide Number Placeholder 5"/>
          <p:cNvSpPr>
            <a:spLocks noGrp="1"/>
          </p:cNvSpPr>
          <p:nvPr>
            <p:ph type="sldNum" sz="quarter" idx="12"/>
          </p:nvPr>
        </p:nvSpPr>
        <p:spPr/>
        <p:txBody>
          <a:bodyPr/>
          <a:lstStyle>
            <a:lvl1pPr>
              <a:defRPr smtClean="0"/>
            </a:lvl1pPr>
          </a:lstStyle>
          <a:p>
            <a:pPr>
              <a:defRPr/>
            </a:pPr>
            <a:fld id="{86CA11FF-03D6-457B-9461-EFC9720B29DE}" type="slidenum">
              <a:rPr lang="en-US" altLang="ko-KR"/>
              <a:pPr>
                <a:defRPr/>
              </a:pPr>
              <a:t>‹#›</a:t>
            </a:fld>
            <a:endParaRPr lang="en-US" altLang="ko-KR"/>
          </a:p>
        </p:txBody>
      </p:sp>
    </p:spTree>
    <p:extLst>
      <p:ext uri="{BB962C8B-B14F-4D97-AF65-F5344CB8AC3E}">
        <p14:creationId xmlns:p14="http://schemas.microsoft.com/office/powerpoint/2010/main" val="49006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1600200"/>
            <a:ext cx="7693074" cy="4525963"/>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defRPr/>
            </a:lvl1pPr>
          </a:lstStyle>
          <a:p>
            <a:pPr>
              <a:defRPr/>
            </a:pPr>
            <a:fld id="{2FD99D42-7497-4BA5-9D6C-4AAE755F8654}" type="datetimeFigureOut">
              <a:rPr lang="en-US" altLang="ko-KR"/>
              <a:pPr>
                <a:defRPr/>
              </a:pPr>
              <a:t>5/30/2017</a:t>
            </a:fld>
            <a:endParaRPr lang="en-US" altLang="ko-KR"/>
          </a:p>
        </p:txBody>
      </p:sp>
      <p:sp>
        <p:nvSpPr>
          <p:cNvPr id="5" name="Footer Placeholder 4"/>
          <p:cNvSpPr>
            <a:spLocks noGrp="1"/>
          </p:cNvSpPr>
          <p:nvPr>
            <p:ph type="ftr" sz="quarter" idx="11"/>
          </p:nvPr>
        </p:nvSpPr>
        <p:spPr/>
        <p:txBody>
          <a:bodyPr/>
          <a:lstStyle>
            <a:lvl1pPr>
              <a:defRPr/>
            </a:lvl1pPr>
          </a:lstStyle>
          <a:p>
            <a:pPr>
              <a:defRPr/>
            </a:pPr>
            <a:endParaRPr lang="en-US" altLang="ko-KR"/>
          </a:p>
        </p:txBody>
      </p:sp>
      <p:sp>
        <p:nvSpPr>
          <p:cNvPr id="6" name="Slide Number Placeholder 5"/>
          <p:cNvSpPr>
            <a:spLocks noGrp="1"/>
          </p:cNvSpPr>
          <p:nvPr>
            <p:ph type="sldNum" sz="quarter" idx="12"/>
          </p:nvPr>
        </p:nvSpPr>
        <p:spPr/>
        <p:txBody>
          <a:bodyPr/>
          <a:lstStyle>
            <a:lvl1pPr>
              <a:defRPr/>
            </a:lvl1pPr>
          </a:lstStyle>
          <a:p>
            <a:pPr>
              <a:defRPr/>
            </a:pPr>
            <a:fld id="{725041BC-D921-4362-9DAF-1EFA329D504C}" type="slidenum">
              <a:rPr lang="en-US" altLang="ko-KR"/>
              <a:pPr>
                <a:defRPr/>
              </a:pPr>
              <a:t>‹#›</a:t>
            </a:fld>
            <a:endParaRPr lang="en-US" altLang="ko-KR"/>
          </a:p>
        </p:txBody>
      </p:sp>
    </p:spTree>
    <p:extLst>
      <p:ext uri="{BB962C8B-B14F-4D97-AF65-F5344CB8AC3E}">
        <p14:creationId xmlns:p14="http://schemas.microsoft.com/office/powerpoint/2010/main" val="204558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4" name="Rectangle 6"/>
          <p:cNvSpPr/>
          <p:nvPr userDrawn="1"/>
        </p:nvSpPr>
        <p:spPr bwMode="gray">
          <a:xfrm rot="5400000">
            <a:off x="4572000" y="2349500"/>
            <a:ext cx="6519863" cy="1811337"/>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5" name="Rectangle 7"/>
          <p:cNvSpPr/>
          <p:nvPr userDrawn="1"/>
        </p:nvSpPr>
        <p:spPr bwMode="gray">
          <a:xfrm>
            <a:off x="6553200" y="6135688"/>
            <a:ext cx="987425" cy="722312"/>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6" name="Rectangle 8"/>
          <p:cNvSpPr/>
          <p:nvPr userDrawn="1"/>
        </p:nvSpPr>
        <p:spPr bwMode="gray">
          <a:xfrm>
            <a:off x="8605838" y="1379538"/>
            <a:ext cx="539750" cy="1462087"/>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7" name="Rectangle 9"/>
          <p:cNvSpPr/>
          <p:nvPr userDrawn="1"/>
        </p:nvSpPr>
        <p:spPr bwMode="gray">
          <a:xfrm>
            <a:off x="8604250" y="0"/>
            <a:ext cx="539750" cy="18288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2" name="Vertical Title 1"/>
          <p:cNvSpPr>
            <a:spLocks noGrp="1"/>
          </p:cNvSpPr>
          <p:nvPr>
            <p:ph type="title" orient="vert"/>
          </p:nvPr>
        </p:nvSpPr>
        <p:spPr>
          <a:xfrm>
            <a:off x="6931152" y="274637"/>
            <a:ext cx="1673352" cy="5852160"/>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274638"/>
            <a:ext cx="6327648"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8" name="Date Placeholder 3"/>
          <p:cNvSpPr>
            <a:spLocks noGrp="1"/>
          </p:cNvSpPr>
          <p:nvPr>
            <p:ph type="dt" sz="half" idx="10"/>
          </p:nvPr>
        </p:nvSpPr>
        <p:spPr/>
        <p:txBody>
          <a:bodyPr/>
          <a:lstStyle>
            <a:lvl1pPr>
              <a:defRPr smtClean="0"/>
            </a:lvl1pPr>
          </a:lstStyle>
          <a:p>
            <a:pPr>
              <a:defRPr/>
            </a:pPr>
            <a:fld id="{9BEA0896-9478-4294-8E35-68E34F60EDEC}" type="datetimeFigureOut">
              <a:rPr lang="en-US" altLang="ko-KR"/>
              <a:pPr>
                <a:defRPr/>
              </a:pPr>
              <a:t>5/30/2017</a:t>
            </a:fld>
            <a:endParaRPr lang="en-US" altLang="ko-KR"/>
          </a:p>
        </p:txBody>
      </p:sp>
      <p:sp>
        <p:nvSpPr>
          <p:cNvPr id="9" name="Footer Placeholder 4"/>
          <p:cNvSpPr>
            <a:spLocks noGrp="1"/>
          </p:cNvSpPr>
          <p:nvPr>
            <p:ph type="ftr" sz="quarter" idx="11"/>
          </p:nvPr>
        </p:nvSpPr>
        <p:spPr/>
        <p:txBody>
          <a:bodyPr/>
          <a:lstStyle>
            <a:lvl1pPr>
              <a:defRPr smtClean="0"/>
            </a:lvl1pPr>
          </a:lstStyle>
          <a:p>
            <a:pPr>
              <a:defRPr/>
            </a:pPr>
            <a:endParaRPr lang="en-US" altLang="ko-KR"/>
          </a:p>
        </p:txBody>
      </p:sp>
      <p:sp>
        <p:nvSpPr>
          <p:cNvPr id="10" name="Slide Number Placeholder 5"/>
          <p:cNvSpPr>
            <a:spLocks noGrp="1"/>
          </p:cNvSpPr>
          <p:nvPr>
            <p:ph type="sldNum" sz="quarter" idx="12"/>
          </p:nvPr>
        </p:nvSpPr>
        <p:spPr/>
        <p:txBody>
          <a:bodyPr/>
          <a:lstStyle>
            <a:lvl1pPr>
              <a:defRPr smtClean="0"/>
            </a:lvl1pPr>
          </a:lstStyle>
          <a:p>
            <a:pPr>
              <a:defRPr/>
            </a:pPr>
            <a:fld id="{9C5E03FF-AA99-4373-B27C-B026F1875CF9}" type="slidenum">
              <a:rPr lang="en-US" altLang="ko-KR"/>
              <a:pPr>
                <a:defRPr/>
              </a:pPr>
              <a:t>‹#›</a:t>
            </a:fld>
            <a:endParaRPr lang="en-US" altLang="ko-KR"/>
          </a:p>
        </p:txBody>
      </p:sp>
    </p:spTree>
    <p:extLst>
      <p:ext uri="{BB962C8B-B14F-4D97-AF65-F5344CB8AC3E}">
        <p14:creationId xmlns:p14="http://schemas.microsoft.com/office/powerpoint/2010/main" val="2271081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defRPr/>
            </a:lvl1pPr>
          </a:lstStyle>
          <a:p>
            <a:pPr>
              <a:defRPr/>
            </a:pPr>
            <a:fld id="{D198FB71-ED1F-41CD-94F6-D4DBE5960FC2}" type="datetimeFigureOut">
              <a:rPr lang="en-US" altLang="ko-KR"/>
              <a:pPr>
                <a:defRPr/>
              </a:pPr>
              <a:t>5/30/2017</a:t>
            </a:fld>
            <a:endParaRPr lang="en-US" altLang="ko-KR"/>
          </a:p>
        </p:txBody>
      </p:sp>
      <p:sp>
        <p:nvSpPr>
          <p:cNvPr id="5" name="Footer Placeholder 4"/>
          <p:cNvSpPr>
            <a:spLocks noGrp="1"/>
          </p:cNvSpPr>
          <p:nvPr>
            <p:ph type="ftr" sz="quarter" idx="11"/>
          </p:nvPr>
        </p:nvSpPr>
        <p:spPr/>
        <p:txBody>
          <a:bodyPr/>
          <a:lstStyle>
            <a:lvl1pPr>
              <a:defRPr/>
            </a:lvl1pPr>
          </a:lstStyle>
          <a:p>
            <a:pPr>
              <a:defRPr/>
            </a:pPr>
            <a:endParaRPr lang="en-US" altLang="ko-KR"/>
          </a:p>
        </p:txBody>
      </p:sp>
      <p:sp>
        <p:nvSpPr>
          <p:cNvPr id="6" name="Slide Number Placeholder 5"/>
          <p:cNvSpPr>
            <a:spLocks noGrp="1"/>
          </p:cNvSpPr>
          <p:nvPr>
            <p:ph type="sldNum" sz="quarter" idx="12"/>
          </p:nvPr>
        </p:nvSpPr>
        <p:spPr/>
        <p:txBody>
          <a:bodyPr/>
          <a:lstStyle>
            <a:lvl1pPr>
              <a:defRPr/>
            </a:lvl1pPr>
          </a:lstStyle>
          <a:p>
            <a:pPr>
              <a:defRPr/>
            </a:pPr>
            <a:fld id="{4B9E592C-AD8F-4534-B360-0ADA75B68A2A}" type="slidenum">
              <a:rPr lang="en-US" altLang="ko-KR"/>
              <a:pPr>
                <a:defRPr/>
              </a:pPr>
              <a:t>‹#›</a:t>
            </a:fld>
            <a:endParaRPr lang="en-US" altLang="ko-KR"/>
          </a:p>
        </p:txBody>
      </p:sp>
    </p:spTree>
    <p:extLst>
      <p:ext uri="{BB962C8B-B14F-4D97-AF65-F5344CB8AC3E}">
        <p14:creationId xmlns:p14="http://schemas.microsoft.com/office/powerpoint/2010/main" val="126974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구역 머리글">
    <p:spTree>
      <p:nvGrpSpPr>
        <p:cNvPr id="1" name=""/>
        <p:cNvGrpSpPr/>
        <p:nvPr/>
      </p:nvGrpSpPr>
      <p:grpSpPr>
        <a:xfrm>
          <a:off x="0" y="0"/>
          <a:ext cx="0" cy="0"/>
          <a:chOff x="0" y="0"/>
          <a:chExt cx="0" cy="0"/>
        </a:xfrm>
      </p:grpSpPr>
      <p:sp>
        <p:nvSpPr>
          <p:cNvPr id="4" name="Rectangle 6"/>
          <p:cNvSpPr/>
          <p:nvPr userDrawn="1"/>
        </p:nvSpPr>
        <p:spPr bwMode="gray">
          <a:xfrm>
            <a:off x="8210550" y="2789238"/>
            <a:ext cx="933450" cy="1004887"/>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5" name="Rectangle 7"/>
          <p:cNvSpPr/>
          <p:nvPr userDrawn="1"/>
        </p:nvSpPr>
        <p:spPr bwMode="gray">
          <a:xfrm>
            <a:off x="0" y="2130425"/>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6" name="Rectangle 8"/>
          <p:cNvSpPr/>
          <p:nvPr userDrawn="1"/>
        </p:nvSpPr>
        <p:spPr bwMode="gray">
          <a:xfrm>
            <a:off x="2495550" y="0"/>
            <a:ext cx="1711325" cy="2359025"/>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7" name="Rectangle 9"/>
          <p:cNvSpPr/>
          <p:nvPr userDrawn="1"/>
        </p:nvSpPr>
        <p:spPr bwMode="gray">
          <a:xfrm>
            <a:off x="0" y="0"/>
            <a:ext cx="2789238" cy="2670175"/>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3" name="Text Placeholder 2"/>
          <p:cNvSpPr>
            <a:spLocks noGrp="1"/>
          </p:cNvSpPr>
          <p:nvPr>
            <p:ph type="body" idx="1"/>
          </p:nvPr>
        </p:nvSpPr>
        <p:spPr>
          <a:xfrm>
            <a:off x="3511296" y="3044952"/>
            <a:ext cx="4690872" cy="740664"/>
          </a:xfrm>
        </p:spPr>
        <p:txBody>
          <a:bodyPr rtlCol="0" anchor="ctr">
            <a:normAutofit/>
          </a:bodyPr>
          <a:lstStyle>
            <a:lvl1pPr marL="0" indent="0">
              <a:buNone/>
              <a:defRPr lang="en-US" sz="2400" kern="1200" smtClean="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11" name="Title 10"/>
          <p:cNvSpPr>
            <a:spLocks noGrp="1"/>
          </p:cNvSpPr>
          <p:nvPr>
            <p:ph type="title"/>
          </p:nvPr>
        </p:nvSpPr>
        <p:spPr>
          <a:xfrm>
            <a:off x="457200" y="3813048"/>
            <a:ext cx="7772400" cy="1143000"/>
          </a:xfrm>
        </p:spPr>
        <p:txBody>
          <a:bodyPr rtlCol="0">
            <a:normAutofit/>
          </a:bodyPr>
          <a:lstStyle>
            <a:lvl1pPr algn="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a:t>마스터 제목 스타일 편집</a:t>
            </a:r>
            <a:endParaRPr lang="en-US"/>
          </a:p>
        </p:txBody>
      </p:sp>
      <p:sp>
        <p:nvSpPr>
          <p:cNvPr id="8" name="Date Placeholder 3"/>
          <p:cNvSpPr>
            <a:spLocks noGrp="1"/>
          </p:cNvSpPr>
          <p:nvPr>
            <p:ph type="dt" sz="half" idx="10"/>
          </p:nvPr>
        </p:nvSpPr>
        <p:spPr/>
        <p:txBody>
          <a:bodyPr/>
          <a:lstStyle>
            <a:lvl1pPr>
              <a:defRPr smtClean="0"/>
            </a:lvl1pPr>
          </a:lstStyle>
          <a:p>
            <a:pPr>
              <a:defRPr/>
            </a:pPr>
            <a:fld id="{1B7E5300-5FEE-4A5E-A343-57FF8E474C71}" type="datetimeFigureOut">
              <a:rPr lang="en-US" altLang="ko-KR"/>
              <a:pPr>
                <a:defRPr/>
              </a:pPr>
              <a:t>5/30/2017</a:t>
            </a:fld>
            <a:endParaRPr lang="en-US" altLang="ko-KR"/>
          </a:p>
        </p:txBody>
      </p:sp>
      <p:sp>
        <p:nvSpPr>
          <p:cNvPr id="9" name="Footer Placeholder 4"/>
          <p:cNvSpPr>
            <a:spLocks noGrp="1"/>
          </p:cNvSpPr>
          <p:nvPr>
            <p:ph type="ftr" sz="quarter" idx="11"/>
          </p:nvPr>
        </p:nvSpPr>
        <p:spPr/>
        <p:txBody>
          <a:bodyPr/>
          <a:lstStyle>
            <a:lvl1pPr>
              <a:defRPr smtClean="0"/>
            </a:lvl1pPr>
          </a:lstStyle>
          <a:p>
            <a:pPr>
              <a:defRPr/>
            </a:pPr>
            <a:endParaRPr lang="en-US" altLang="ko-KR"/>
          </a:p>
        </p:txBody>
      </p:sp>
      <p:sp>
        <p:nvSpPr>
          <p:cNvPr id="10" name="Slide Number Placeholder 5"/>
          <p:cNvSpPr>
            <a:spLocks noGrp="1"/>
          </p:cNvSpPr>
          <p:nvPr>
            <p:ph type="sldNum" sz="quarter" idx="12"/>
          </p:nvPr>
        </p:nvSpPr>
        <p:spPr/>
        <p:txBody>
          <a:bodyPr/>
          <a:lstStyle>
            <a:lvl1pPr>
              <a:defRPr smtClean="0"/>
            </a:lvl1pPr>
          </a:lstStyle>
          <a:p>
            <a:pPr>
              <a:defRPr/>
            </a:pPr>
            <a:fld id="{41FC7D83-25E0-4BB8-893B-9121833E225F}" type="slidenum">
              <a:rPr lang="en-US" altLang="ko-KR"/>
              <a:pPr>
                <a:defRPr/>
              </a:pPr>
              <a:t>‹#›</a:t>
            </a:fld>
            <a:endParaRPr lang="en-US" altLang="ko-KR"/>
          </a:p>
        </p:txBody>
      </p:sp>
    </p:spTree>
    <p:extLst>
      <p:ext uri="{BB962C8B-B14F-4D97-AF65-F5344CB8AC3E}">
        <p14:creationId xmlns:p14="http://schemas.microsoft.com/office/powerpoint/2010/main" val="4081351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457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Content Placeholder 3"/>
          <p:cNvSpPr>
            <a:spLocks noGrp="1"/>
          </p:cNvSpPr>
          <p:nvPr>
            <p:ph sz="half" idx="2"/>
          </p:nvPr>
        </p:nvSpPr>
        <p:spPr>
          <a:xfrm>
            <a:off x="4648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3"/>
          <p:cNvSpPr>
            <a:spLocks noGrp="1"/>
          </p:cNvSpPr>
          <p:nvPr>
            <p:ph type="dt" sz="half" idx="10"/>
          </p:nvPr>
        </p:nvSpPr>
        <p:spPr/>
        <p:txBody>
          <a:bodyPr/>
          <a:lstStyle>
            <a:lvl1pPr>
              <a:defRPr/>
            </a:lvl1pPr>
          </a:lstStyle>
          <a:p>
            <a:pPr>
              <a:defRPr/>
            </a:pPr>
            <a:fld id="{203A0D28-13FA-49F2-8DFC-A972E295BFB1}" type="datetimeFigureOut">
              <a:rPr lang="en-US" altLang="ko-KR"/>
              <a:pPr>
                <a:defRPr/>
              </a:pPr>
              <a:t>5/30/2017</a:t>
            </a:fld>
            <a:endParaRPr lang="en-US" altLang="ko-KR"/>
          </a:p>
        </p:txBody>
      </p:sp>
      <p:sp>
        <p:nvSpPr>
          <p:cNvPr id="6" name="Footer Placeholder 4"/>
          <p:cNvSpPr>
            <a:spLocks noGrp="1"/>
          </p:cNvSpPr>
          <p:nvPr>
            <p:ph type="ftr" sz="quarter" idx="11"/>
          </p:nvPr>
        </p:nvSpPr>
        <p:spPr/>
        <p:txBody>
          <a:bodyPr/>
          <a:lstStyle>
            <a:lvl1pPr>
              <a:defRPr/>
            </a:lvl1pPr>
          </a:lstStyle>
          <a:p>
            <a:pPr>
              <a:defRPr/>
            </a:pPr>
            <a:endParaRPr lang="en-US" altLang="ko-KR"/>
          </a:p>
        </p:txBody>
      </p:sp>
      <p:sp>
        <p:nvSpPr>
          <p:cNvPr id="7" name="Slide Number Placeholder 5"/>
          <p:cNvSpPr>
            <a:spLocks noGrp="1"/>
          </p:cNvSpPr>
          <p:nvPr>
            <p:ph type="sldNum" sz="quarter" idx="12"/>
          </p:nvPr>
        </p:nvSpPr>
        <p:spPr/>
        <p:txBody>
          <a:bodyPr/>
          <a:lstStyle>
            <a:lvl1pPr>
              <a:defRPr/>
            </a:lvl1pPr>
          </a:lstStyle>
          <a:p>
            <a:pPr>
              <a:defRPr/>
            </a:pPr>
            <a:fld id="{9C847C2D-5FF0-490E-AF53-DD16BFEDBE16}" type="slidenum">
              <a:rPr lang="en-US" altLang="ko-KR"/>
              <a:pPr>
                <a:defRPr/>
              </a:pPr>
              <a:t>‹#›</a:t>
            </a:fld>
            <a:endParaRPr lang="en-US" altLang="ko-KR"/>
          </a:p>
        </p:txBody>
      </p:sp>
    </p:spTree>
    <p:extLst>
      <p:ext uri="{BB962C8B-B14F-4D97-AF65-F5344CB8AC3E}">
        <p14:creationId xmlns:p14="http://schemas.microsoft.com/office/powerpoint/2010/main" val="1620673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a:p>
        </p:txBody>
      </p:sp>
      <p:sp>
        <p:nvSpPr>
          <p:cNvPr id="3" name="Text Placeholder 2"/>
          <p:cNvSpPr>
            <a:spLocks noGrp="1"/>
          </p:cNvSpPr>
          <p:nvPr>
            <p:ph type="body" idx="1"/>
          </p:nvPr>
        </p:nvSpPr>
        <p:spPr bwMode="gray">
          <a:xfrm>
            <a:off x="457200" y="1627632"/>
            <a:ext cx="4040188" cy="639762"/>
          </a:xfrm>
        </p:spPr>
        <p:txBody>
          <a:bodyPr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457200" y="22860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Text Placeholder 4"/>
          <p:cNvSpPr>
            <a:spLocks noGrp="1"/>
          </p:cNvSpPr>
          <p:nvPr>
            <p:ph type="body" sz="quarter" idx="3"/>
          </p:nvPr>
        </p:nvSpPr>
        <p:spPr bwMode="gray">
          <a:xfrm>
            <a:off x="4645025" y="1627632"/>
            <a:ext cx="4041775" cy="639762"/>
          </a:xfrm>
        </p:spPr>
        <p:txBody>
          <a:bodyPr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4645025" y="22860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7" name="Date Placeholder 3"/>
          <p:cNvSpPr>
            <a:spLocks noGrp="1"/>
          </p:cNvSpPr>
          <p:nvPr>
            <p:ph type="dt" sz="half" idx="10"/>
          </p:nvPr>
        </p:nvSpPr>
        <p:spPr/>
        <p:txBody>
          <a:bodyPr/>
          <a:lstStyle>
            <a:lvl1pPr>
              <a:defRPr/>
            </a:lvl1pPr>
          </a:lstStyle>
          <a:p>
            <a:pPr>
              <a:defRPr/>
            </a:pPr>
            <a:fld id="{CED8CA30-1FB4-4EC0-BB50-92688CDEA103}" type="datetimeFigureOut">
              <a:rPr lang="en-US" altLang="ko-KR"/>
              <a:pPr>
                <a:defRPr/>
              </a:pPr>
              <a:t>5/30/2017</a:t>
            </a:fld>
            <a:endParaRPr lang="en-US" altLang="ko-KR"/>
          </a:p>
        </p:txBody>
      </p:sp>
      <p:sp>
        <p:nvSpPr>
          <p:cNvPr id="8" name="Footer Placeholder 4"/>
          <p:cNvSpPr>
            <a:spLocks noGrp="1"/>
          </p:cNvSpPr>
          <p:nvPr>
            <p:ph type="ftr" sz="quarter" idx="11"/>
          </p:nvPr>
        </p:nvSpPr>
        <p:spPr/>
        <p:txBody>
          <a:bodyPr/>
          <a:lstStyle>
            <a:lvl1pPr>
              <a:defRPr/>
            </a:lvl1pPr>
          </a:lstStyle>
          <a:p>
            <a:pPr>
              <a:defRPr/>
            </a:pPr>
            <a:endParaRPr lang="en-US" altLang="ko-KR"/>
          </a:p>
        </p:txBody>
      </p:sp>
      <p:sp>
        <p:nvSpPr>
          <p:cNvPr id="9" name="Slide Number Placeholder 5"/>
          <p:cNvSpPr>
            <a:spLocks noGrp="1"/>
          </p:cNvSpPr>
          <p:nvPr>
            <p:ph type="sldNum" sz="quarter" idx="12"/>
          </p:nvPr>
        </p:nvSpPr>
        <p:spPr/>
        <p:txBody>
          <a:bodyPr/>
          <a:lstStyle>
            <a:lvl1pPr>
              <a:defRPr/>
            </a:lvl1pPr>
          </a:lstStyle>
          <a:p>
            <a:pPr>
              <a:defRPr/>
            </a:pPr>
            <a:fld id="{D8D50927-0A0A-4892-8044-5326362313B3}" type="slidenum">
              <a:rPr lang="en-US" altLang="ko-KR"/>
              <a:pPr>
                <a:defRPr/>
              </a:pPr>
              <a:t>‹#›</a:t>
            </a:fld>
            <a:endParaRPr lang="en-US" altLang="ko-KR"/>
          </a:p>
        </p:txBody>
      </p:sp>
    </p:spTree>
    <p:extLst>
      <p:ext uri="{BB962C8B-B14F-4D97-AF65-F5344CB8AC3E}">
        <p14:creationId xmlns:p14="http://schemas.microsoft.com/office/powerpoint/2010/main" val="278395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제목만">
    <p:spTree>
      <p:nvGrpSpPr>
        <p:cNvPr id="1" name=""/>
        <p:cNvGrpSpPr/>
        <p:nvPr/>
      </p:nvGrpSpPr>
      <p:grpSpPr>
        <a:xfrm>
          <a:off x="0" y="0"/>
          <a:ext cx="0" cy="0"/>
          <a:chOff x="0" y="0"/>
          <a:chExt cx="0" cy="0"/>
        </a:xfrm>
      </p:grpSpPr>
      <p:sp>
        <p:nvSpPr>
          <p:cNvPr id="3" name="Rectangle 5"/>
          <p:cNvSpPr/>
          <p:nvPr userDrawn="1"/>
        </p:nvSpPr>
        <p:spPr>
          <a:xfrm>
            <a:off x="0" y="6500813"/>
            <a:ext cx="9144000" cy="357187"/>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4" name="Rectangle 6"/>
          <p:cNvSpPr/>
          <p:nvPr userDrawn="1"/>
        </p:nvSpPr>
        <p:spPr bwMode="gray">
          <a:xfrm>
            <a:off x="0" y="0"/>
            <a:ext cx="9144000" cy="301625"/>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5" name="Rectangle 7"/>
          <p:cNvSpPr/>
          <p:nvPr userDrawn="1"/>
        </p:nvSpPr>
        <p:spPr bwMode="gray">
          <a:xfrm>
            <a:off x="0" y="0"/>
            <a:ext cx="2432050" cy="530225"/>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6" name="Rectangle 8"/>
          <p:cNvSpPr/>
          <p:nvPr userDrawn="1"/>
        </p:nvSpPr>
        <p:spPr bwMode="gray">
          <a:xfrm>
            <a:off x="1427163" y="0"/>
            <a:ext cx="1571625" cy="4381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2" name="Title 1"/>
          <p:cNvSpPr>
            <a:spLocks noGrp="1"/>
          </p:cNvSpPr>
          <p:nvPr>
            <p:ph type="title"/>
          </p:nvPr>
        </p:nvSpPr>
        <p:spPr/>
        <p:txBody>
          <a:bodyPr rtlCol="0">
            <a:normAutofit/>
          </a:bodyPr>
          <a:lstStyle>
            <a:lvl1pPr algn="ct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a:t>마스터 제목 스타일 편집</a:t>
            </a:r>
            <a:endParaRPr lang="en-US"/>
          </a:p>
        </p:txBody>
      </p:sp>
      <p:sp>
        <p:nvSpPr>
          <p:cNvPr id="7" name="Date Placeholder 2"/>
          <p:cNvSpPr>
            <a:spLocks noGrp="1"/>
          </p:cNvSpPr>
          <p:nvPr>
            <p:ph type="dt" sz="half" idx="10"/>
          </p:nvPr>
        </p:nvSpPr>
        <p:spPr/>
        <p:txBody>
          <a:bodyPr/>
          <a:lstStyle>
            <a:lvl1pPr>
              <a:defRPr smtClean="0"/>
            </a:lvl1pPr>
          </a:lstStyle>
          <a:p>
            <a:pPr>
              <a:defRPr/>
            </a:pPr>
            <a:fld id="{0BC95FE4-E7E8-4BAD-9D51-3FA36E3B038A}" type="datetimeFigureOut">
              <a:rPr lang="en-US" altLang="ko-KR"/>
              <a:pPr>
                <a:defRPr/>
              </a:pPr>
              <a:t>5/30/2017</a:t>
            </a:fld>
            <a:endParaRPr lang="en-US" altLang="ko-KR"/>
          </a:p>
        </p:txBody>
      </p:sp>
      <p:sp>
        <p:nvSpPr>
          <p:cNvPr id="8" name="Footer Placeholder 3"/>
          <p:cNvSpPr>
            <a:spLocks noGrp="1"/>
          </p:cNvSpPr>
          <p:nvPr>
            <p:ph type="ftr" sz="quarter" idx="11"/>
          </p:nvPr>
        </p:nvSpPr>
        <p:spPr/>
        <p:txBody>
          <a:bodyPr/>
          <a:lstStyle>
            <a:lvl1pPr>
              <a:defRPr smtClean="0"/>
            </a:lvl1pPr>
          </a:lstStyle>
          <a:p>
            <a:pPr>
              <a:defRPr/>
            </a:pPr>
            <a:endParaRPr lang="en-US" altLang="ko-KR"/>
          </a:p>
        </p:txBody>
      </p:sp>
      <p:sp>
        <p:nvSpPr>
          <p:cNvPr id="9" name="Slide Number Placeholder 4"/>
          <p:cNvSpPr>
            <a:spLocks noGrp="1"/>
          </p:cNvSpPr>
          <p:nvPr>
            <p:ph type="sldNum" sz="quarter" idx="12"/>
          </p:nvPr>
        </p:nvSpPr>
        <p:spPr/>
        <p:txBody>
          <a:bodyPr/>
          <a:lstStyle>
            <a:lvl1pPr>
              <a:defRPr smtClean="0"/>
            </a:lvl1pPr>
          </a:lstStyle>
          <a:p>
            <a:pPr>
              <a:defRPr/>
            </a:pPr>
            <a:fld id="{02C5D31F-F50C-4C69-AE3B-672DD7464E10}" type="slidenum">
              <a:rPr lang="en-US" altLang="ko-KR"/>
              <a:pPr>
                <a:defRPr/>
              </a:pPr>
              <a:t>‹#›</a:t>
            </a:fld>
            <a:endParaRPr lang="en-US" altLang="ko-KR"/>
          </a:p>
        </p:txBody>
      </p:sp>
    </p:spTree>
    <p:extLst>
      <p:ext uri="{BB962C8B-B14F-4D97-AF65-F5344CB8AC3E}">
        <p14:creationId xmlns:p14="http://schemas.microsoft.com/office/powerpoint/2010/main" val="196008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2" name="Rectangle 10"/>
          <p:cNvSpPr/>
          <p:nvPr userDrawn="1"/>
        </p:nvSpPr>
        <p:spPr bwMode="gray">
          <a:xfrm>
            <a:off x="0" y="6500813"/>
            <a:ext cx="9144000" cy="357187"/>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3" name="Rectangle 11"/>
          <p:cNvSpPr/>
          <p:nvPr userDrawn="1"/>
        </p:nvSpPr>
        <p:spPr bwMode="gray">
          <a:xfrm>
            <a:off x="0" y="0"/>
            <a:ext cx="9144000" cy="301625"/>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4" name="Rectangle 12"/>
          <p:cNvSpPr/>
          <p:nvPr userDrawn="1"/>
        </p:nvSpPr>
        <p:spPr bwMode="gray">
          <a:xfrm>
            <a:off x="0" y="0"/>
            <a:ext cx="301625"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5" name="Rectangle 13"/>
          <p:cNvSpPr/>
          <p:nvPr userDrawn="1"/>
        </p:nvSpPr>
        <p:spPr bwMode="gray">
          <a:xfrm>
            <a:off x="0" y="0"/>
            <a:ext cx="2432050" cy="530225"/>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6" name="Rectangle 14"/>
          <p:cNvSpPr/>
          <p:nvPr userDrawn="1"/>
        </p:nvSpPr>
        <p:spPr bwMode="gray">
          <a:xfrm>
            <a:off x="1427163" y="0"/>
            <a:ext cx="1571625" cy="4381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7" name="Rectangle 15"/>
          <p:cNvSpPr/>
          <p:nvPr userDrawn="1"/>
        </p:nvSpPr>
        <p:spPr bwMode="gray">
          <a:xfrm>
            <a:off x="8842375" y="0"/>
            <a:ext cx="301625"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8" name="Date Placeholder 1"/>
          <p:cNvSpPr>
            <a:spLocks noGrp="1"/>
          </p:cNvSpPr>
          <p:nvPr>
            <p:ph type="dt" sz="half" idx="10"/>
          </p:nvPr>
        </p:nvSpPr>
        <p:spPr/>
        <p:txBody>
          <a:bodyPr/>
          <a:lstStyle>
            <a:lvl1pPr>
              <a:defRPr smtClean="0"/>
            </a:lvl1pPr>
          </a:lstStyle>
          <a:p>
            <a:pPr>
              <a:defRPr/>
            </a:pPr>
            <a:fld id="{7DBA2287-A19B-43DB-AC94-A6E013692543}" type="datetimeFigureOut">
              <a:rPr lang="en-US" altLang="ko-KR"/>
              <a:pPr>
                <a:defRPr/>
              </a:pPr>
              <a:t>5/30/2017</a:t>
            </a:fld>
            <a:endParaRPr lang="en-US" altLang="ko-KR"/>
          </a:p>
        </p:txBody>
      </p:sp>
      <p:sp>
        <p:nvSpPr>
          <p:cNvPr id="9" name="Footer Placeholder 2"/>
          <p:cNvSpPr>
            <a:spLocks noGrp="1"/>
          </p:cNvSpPr>
          <p:nvPr>
            <p:ph type="ftr" sz="quarter" idx="11"/>
          </p:nvPr>
        </p:nvSpPr>
        <p:spPr/>
        <p:txBody>
          <a:bodyPr/>
          <a:lstStyle>
            <a:lvl1pPr>
              <a:defRPr smtClean="0"/>
            </a:lvl1pPr>
          </a:lstStyle>
          <a:p>
            <a:pPr>
              <a:defRPr/>
            </a:pPr>
            <a:endParaRPr lang="en-US" altLang="ko-KR"/>
          </a:p>
        </p:txBody>
      </p:sp>
      <p:sp>
        <p:nvSpPr>
          <p:cNvPr id="10" name="Slide Number Placeholder 3"/>
          <p:cNvSpPr>
            <a:spLocks noGrp="1"/>
          </p:cNvSpPr>
          <p:nvPr>
            <p:ph type="sldNum" sz="quarter" idx="12"/>
          </p:nvPr>
        </p:nvSpPr>
        <p:spPr/>
        <p:txBody>
          <a:bodyPr/>
          <a:lstStyle>
            <a:lvl1pPr>
              <a:defRPr smtClean="0"/>
            </a:lvl1pPr>
          </a:lstStyle>
          <a:p>
            <a:pPr>
              <a:defRPr/>
            </a:pPr>
            <a:fld id="{F15E7A1E-8363-419C-A981-4E49ED8C7583}" type="slidenum">
              <a:rPr lang="en-US" altLang="ko-KR"/>
              <a:pPr>
                <a:defRPr/>
              </a:pPr>
              <a:t>‹#›</a:t>
            </a:fld>
            <a:endParaRPr lang="en-US" altLang="ko-KR"/>
          </a:p>
        </p:txBody>
      </p:sp>
    </p:spTree>
    <p:extLst>
      <p:ext uri="{BB962C8B-B14F-4D97-AF65-F5344CB8AC3E}">
        <p14:creationId xmlns:p14="http://schemas.microsoft.com/office/powerpoint/2010/main" val="3007196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457199" y="548640"/>
            <a:ext cx="7699248" cy="932688"/>
          </a:xfrm>
        </p:spPr>
        <p:txBody>
          <a:bodyPr rtlCol="0">
            <a:normAutofit/>
          </a:bodyPr>
          <a:lstStyle>
            <a:lvl1pPr algn="l" defTabSz="914400" rtl="0" eaLnBrk="1" latinLnBrk="0" hangingPunct="1">
              <a:spcBef>
                <a:spcPct val="0"/>
              </a:spcBef>
              <a:buNone/>
              <a:defRPr lang="en-US" sz="3200" b="1" kern="1200" smtClean="0">
                <a:solidFill>
                  <a:schemeClr val="tx2"/>
                </a:solidFill>
                <a:latin typeface="+mj-lt"/>
                <a:ea typeface="+mj-ea"/>
                <a:cs typeface="+mj-cs"/>
              </a:defRPr>
            </a:lvl1pPr>
          </a:lstStyle>
          <a:p>
            <a:r>
              <a:rPr lang="ko-KR" altLang="en-US"/>
              <a:t>마스터 제목 스타일 편집</a:t>
            </a:r>
            <a:endParaRPr lang="en-US"/>
          </a:p>
        </p:txBody>
      </p:sp>
      <p:sp>
        <p:nvSpPr>
          <p:cNvPr id="4" name="Text Placeholder 3"/>
          <p:cNvSpPr>
            <a:spLocks noGrp="1"/>
          </p:cNvSpPr>
          <p:nvPr>
            <p:ph type="body" sz="half" idx="2"/>
          </p:nvPr>
        </p:nvSpPr>
        <p:spPr>
          <a:xfrm>
            <a:off x="5330952" y="1645920"/>
            <a:ext cx="2816352" cy="4480560"/>
          </a:xfrm>
        </p:spPr>
        <p:txBody>
          <a:bodyPr rtlCol="0">
            <a:normAutofit/>
          </a:bodyPr>
          <a:lstStyle>
            <a:lvl1pPr marL="0" indent="0">
              <a:buNone/>
              <a:defRPr lang="en-US" sz="1400" kern="1200" smtClean="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9" name="Content Placeholder 8"/>
          <p:cNvSpPr>
            <a:spLocks noGrp="1"/>
          </p:cNvSpPr>
          <p:nvPr>
            <p:ph sz="quarter" idx="13"/>
          </p:nvPr>
        </p:nvSpPr>
        <p:spPr>
          <a:xfrm>
            <a:off x="457200" y="1645920"/>
            <a:ext cx="4800600" cy="448056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3"/>
          <p:cNvSpPr>
            <a:spLocks noGrp="1"/>
          </p:cNvSpPr>
          <p:nvPr>
            <p:ph type="dt" sz="half" idx="14"/>
          </p:nvPr>
        </p:nvSpPr>
        <p:spPr/>
        <p:txBody>
          <a:bodyPr/>
          <a:lstStyle>
            <a:lvl1pPr>
              <a:defRPr/>
            </a:lvl1pPr>
          </a:lstStyle>
          <a:p>
            <a:pPr>
              <a:defRPr/>
            </a:pPr>
            <a:fld id="{3E20CAA7-E52F-4B75-89F8-22124F4CDC38}" type="datetimeFigureOut">
              <a:rPr lang="en-US" altLang="ko-KR"/>
              <a:pPr>
                <a:defRPr/>
              </a:pPr>
              <a:t>5/30/2017</a:t>
            </a:fld>
            <a:endParaRPr lang="en-US" altLang="ko-KR"/>
          </a:p>
        </p:txBody>
      </p:sp>
      <p:sp>
        <p:nvSpPr>
          <p:cNvPr id="6" name="Footer Placeholder 4"/>
          <p:cNvSpPr>
            <a:spLocks noGrp="1"/>
          </p:cNvSpPr>
          <p:nvPr>
            <p:ph type="ftr" sz="quarter" idx="15"/>
          </p:nvPr>
        </p:nvSpPr>
        <p:spPr/>
        <p:txBody>
          <a:bodyPr/>
          <a:lstStyle>
            <a:lvl1pPr>
              <a:defRPr/>
            </a:lvl1pPr>
          </a:lstStyle>
          <a:p>
            <a:pPr>
              <a:defRPr/>
            </a:pPr>
            <a:endParaRPr lang="en-US" altLang="ko-KR"/>
          </a:p>
        </p:txBody>
      </p:sp>
      <p:sp>
        <p:nvSpPr>
          <p:cNvPr id="7" name="Slide Number Placeholder 5"/>
          <p:cNvSpPr>
            <a:spLocks noGrp="1"/>
          </p:cNvSpPr>
          <p:nvPr>
            <p:ph type="sldNum" sz="quarter" idx="16"/>
          </p:nvPr>
        </p:nvSpPr>
        <p:spPr/>
        <p:txBody>
          <a:bodyPr/>
          <a:lstStyle>
            <a:lvl1pPr>
              <a:defRPr/>
            </a:lvl1pPr>
          </a:lstStyle>
          <a:p>
            <a:pPr>
              <a:defRPr/>
            </a:pPr>
            <a:fld id="{ACA391DD-18A5-4F6A-BA57-CAFDE3958CF2}" type="slidenum">
              <a:rPr lang="en-US" altLang="ko-KR"/>
              <a:pPr>
                <a:defRPr/>
              </a:pPr>
              <a:t>‹#›</a:t>
            </a:fld>
            <a:endParaRPr lang="en-US" altLang="ko-KR"/>
          </a:p>
        </p:txBody>
      </p:sp>
    </p:spTree>
    <p:extLst>
      <p:ext uri="{BB962C8B-B14F-4D97-AF65-F5344CB8AC3E}">
        <p14:creationId xmlns:p14="http://schemas.microsoft.com/office/powerpoint/2010/main" val="208086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1801368" y="658368"/>
            <a:ext cx="5486400" cy="822960"/>
          </a:xfrm>
        </p:spPr>
        <p:txBody>
          <a:bodyPr rtlCol="0" anchor="b">
            <a:normAutofit/>
          </a:bodyPr>
          <a:lstStyle>
            <a:lvl1pPr algn="ctr" defTabSz="914400" rtl="0" eaLnBrk="1" latinLnBrk="0" hangingPunct="1">
              <a:spcBef>
                <a:spcPct val="0"/>
              </a:spcBef>
              <a:buNone/>
              <a:defRPr lang="en-US" sz="2800" b="1" kern="1200" smtClean="0">
                <a:solidFill>
                  <a:schemeClr val="tx2"/>
                </a:solidFill>
                <a:latin typeface="+mj-lt"/>
                <a:ea typeface="+mj-ea"/>
                <a:cs typeface="+mj-cs"/>
              </a:defRPr>
            </a:lvl1pPr>
          </a:lstStyle>
          <a:p>
            <a:r>
              <a:rPr lang="ko-KR" altLang="en-US"/>
              <a:t>마스터 제목 스타일 편집</a:t>
            </a:r>
            <a:endParaRPr lang="en-US"/>
          </a:p>
        </p:txBody>
      </p:sp>
      <p:sp>
        <p:nvSpPr>
          <p:cNvPr id="3" name="Picture Placeholder 2"/>
          <p:cNvSpPr>
            <a:spLocks noGrp="1"/>
          </p:cNvSpPr>
          <p:nvPr>
            <p:ph type="pic" idx="1"/>
          </p:nvPr>
        </p:nvSpPr>
        <p:spPr bwMode="gray">
          <a:xfrm>
            <a:off x="1792224" y="1618488"/>
            <a:ext cx="5486400" cy="3639312"/>
          </a:xfrm>
          <a:solidFill>
            <a:srgbClr val="F8F8F8"/>
          </a:solidFill>
          <a:ln w="76200" cmpd="sng">
            <a:solidFill>
              <a:srgbClr val="FFFFFF"/>
            </a:solidFill>
          </a:ln>
          <a:effectLst>
            <a:outerShdw blurRad="50800" dist="38100" dir="5400000" algn="t" rotWithShape="0">
              <a:prstClr val="black">
                <a:alpha val="40000"/>
              </a:prstClr>
            </a:outerShdw>
          </a:effectLst>
        </p:spPr>
        <p:txBody>
          <a:bodyPr rtlCol="0">
            <a:normAutofit/>
          </a:bodyPr>
          <a:lstStyle>
            <a:lvl1pPr marL="0" indent="0" algn="l" defTabSz="914400" rtl="0" eaLnBrk="1" latinLnBrk="0" hangingPunct="1">
              <a:spcBef>
                <a:spcPct val="20000"/>
              </a:spcBef>
              <a:buClr>
                <a:schemeClr val="accent1"/>
              </a:buClr>
              <a:buSzPct val="90000"/>
              <a:buFont typeface="Wingdings 3" pitchFamily="18" charset="2"/>
              <a:buNone/>
              <a:defRPr lang="en-US" sz="3200" kern="1200" smtClean="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a:t>그림을 추가하려면 아이콘을 클릭하십시오</a:t>
            </a:r>
            <a:endParaRPr lang="en-US" noProof="0"/>
          </a:p>
        </p:txBody>
      </p:sp>
      <p:sp>
        <p:nvSpPr>
          <p:cNvPr id="4" name="Text Placeholder 3"/>
          <p:cNvSpPr>
            <a:spLocks noGrp="1"/>
          </p:cNvSpPr>
          <p:nvPr>
            <p:ph type="body" sz="half" idx="2"/>
          </p:nvPr>
        </p:nvSpPr>
        <p:spPr>
          <a:xfrm>
            <a:off x="1792224" y="5413248"/>
            <a:ext cx="5486400" cy="9875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3"/>
          <p:cNvSpPr>
            <a:spLocks noGrp="1"/>
          </p:cNvSpPr>
          <p:nvPr>
            <p:ph type="dt" sz="half" idx="10"/>
          </p:nvPr>
        </p:nvSpPr>
        <p:spPr/>
        <p:txBody>
          <a:bodyPr/>
          <a:lstStyle>
            <a:lvl1pPr>
              <a:defRPr/>
            </a:lvl1pPr>
          </a:lstStyle>
          <a:p>
            <a:pPr>
              <a:defRPr/>
            </a:pPr>
            <a:fld id="{3CFE69F5-B7FA-4AC0-AF69-0F71DCC38AF2}" type="datetimeFigureOut">
              <a:rPr lang="en-US" altLang="ko-KR"/>
              <a:pPr>
                <a:defRPr/>
              </a:pPr>
              <a:t>5/30/2017</a:t>
            </a:fld>
            <a:endParaRPr lang="en-US" altLang="ko-KR"/>
          </a:p>
        </p:txBody>
      </p:sp>
      <p:sp>
        <p:nvSpPr>
          <p:cNvPr id="6" name="Footer Placeholder 4"/>
          <p:cNvSpPr>
            <a:spLocks noGrp="1"/>
          </p:cNvSpPr>
          <p:nvPr>
            <p:ph type="ftr" sz="quarter" idx="11"/>
          </p:nvPr>
        </p:nvSpPr>
        <p:spPr/>
        <p:txBody>
          <a:bodyPr/>
          <a:lstStyle>
            <a:lvl1pPr>
              <a:defRPr/>
            </a:lvl1pPr>
          </a:lstStyle>
          <a:p>
            <a:pPr>
              <a:defRPr/>
            </a:pPr>
            <a:endParaRPr lang="en-US" altLang="ko-KR"/>
          </a:p>
        </p:txBody>
      </p:sp>
      <p:sp>
        <p:nvSpPr>
          <p:cNvPr id="7" name="Slide Number Placeholder 5"/>
          <p:cNvSpPr>
            <a:spLocks noGrp="1"/>
          </p:cNvSpPr>
          <p:nvPr>
            <p:ph type="sldNum" sz="quarter" idx="12"/>
          </p:nvPr>
        </p:nvSpPr>
        <p:spPr/>
        <p:txBody>
          <a:bodyPr/>
          <a:lstStyle>
            <a:lvl1pPr>
              <a:defRPr/>
            </a:lvl1pPr>
          </a:lstStyle>
          <a:p>
            <a:pPr>
              <a:defRPr/>
            </a:pPr>
            <a:fld id="{AB48E20E-5F6B-4A91-A3CF-81E1147DAAB2}" type="slidenum">
              <a:rPr lang="en-US" altLang="ko-KR"/>
              <a:pPr>
                <a:defRPr/>
              </a:pPr>
              <a:t>‹#›</a:t>
            </a:fld>
            <a:endParaRPr lang="en-US" altLang="ko-KR"/>
          </a:p>
        </p:txBody>
      </p:sp>
    </p:spTree>
    <p:extLst>
      <p:ext uri="{BB962C8B-B14F-4D97-AF65-F5344CB8AC3E}">
        <p14:creationId xmlns:p14="http://schemas.microsoft.com/office/powerpoint/2010/main" val="541396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bwMode="gray">
          <a:xfrm>
            <a:off x="0" y="401638"/>
            <a:ext cx="8686800" cy="109855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8" name="Rectangle 7"/>
          <p:cNvSpPr/>
          <p:nvPr/>
        </p:nvSpPr>
        <p:spPr bwMode="gray">
          <a:xfrm>
            <a:off x="8166100" y="996950"/>
            <a:ext cx="977900" cy="895350"/>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9" name="Rectangle 8"/>
          <p:cNvSpPr/>
          <p:nvPr/>
        </p:nvSpPr>
        <p:spPr bwMode="gray">
          <a:xfrm>
            <a:off x="1782763" y="0"/>
            <a:ext cx="1947862" cy="5397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10" name="Rectangle 9"/>
          <p:cNvSpPr/>
          <p:nvPr/>
        </p:nvSpPr>
        <p:spPr bwMode="gray">
          <a:xfrm>
            <a:off x="0" y="0"/>
            <a:ext cx="2432050" cy="53975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1030" name="Title Placeholder 1"/>
          <p:cNvSpPr>
            <a:spLocks noGrp="1"/>
          </p:cNvSpPr>
          <p:nvPr>
            <p:ph type="title"/>
          </p:nvPr>
        </p:nvSpPr>
        <p:spPr bwMode="auto">
          <a:xfrm>
            <a:off x="457200" y="539750"/>
            <a:ext cx="82296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03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Date Placeholder 3"/>
          <p:cNvSpPr>
            <a:spLocks noGrp="1"/>
          </p:cNvSpPr>
          <p:nvPr>
            <p:ph type="dt" sz="half" idx="2"/>
          </p:nvPr>
        </p:nvSpPr>
        <p:spPr>
          <a:xfrm>
            <a:off x="457200" y="6537325"/>
            <a:ext cx="2133600" cy="247650"/>
          </a:xfrm>
          <a:prstGeom prst="rect">
            <a:avLst/>
          </a:prstGeom>
        </p:spPr>
        <p:txBody>
          <a:bodyPr vert="horz" wrap="square" lIns="91440" tIns="45720" rIns="91440" bIns="45720" numCol="1" anchor="ctr" anchorCtr="0" compatLnSpc="1">
            <a:prstTxWarp prst="textNoShape">
              <a:avLst/>
            </a:prstTxWarp>
          </a:bodyPr>
          <a:lstStyle>
            <a:lvl1pPr latinLnBrk="0">
              <a:defRPr kumimoji="0" sz="1200" smtClean="0">
                <a:solidFill>
                  <a:srgbClr val="898989"/>
                </a:solidFill>
                <a:latin typeface="Tw Cen MT" pitchFamily="34" charset="0"/>
                <a:ea typeface="굴림" charset="-127"/>
              </a:defRPr>
            </a:lvl1pPr>
          </a:lstStyle>
          <a:p>
            <a:pPr>
              <a:defRPr/>
            </a:pPr>
            <a:fld id="{A8A4CDAF-F56B-4897-8A18-3A8E285DBAFA}" type="datetimeFigureOut">
              <a:rPr lang="en-US" altLang="ko-KR"/>
              <a:pPr>
                <a:defRPr/>
              </a:pPr>
              <a:t>5/30/2017</a:t>
            </a:fld>
            <a:endParaRPr lang="en-US" altLang="ko-KR"/>
          </a:p>
        </p:txBody>
      </p:sp>
      <p:sp>
        <p:nvSpPr>
          <p:cNvPr id="5" name="Footer Placeholder 4"/>
          <p:cNvSpPr>
            <a:spLocks noGrp="1"/>
          </p:cNvSpPr>
          <p:nvPr>
            <p:ph type="ftr" sz="quarter" idx="3"/>
          </p:nvPr>
        </p:nvSpPr>
        <p:spPr>
          <a:xfrm>
            <a:off x="5870575" y="6537325"/>
            <a:ext cx="2895600" cy="247650"/>
          </a:xfrm>
          <a:prstGeom prst="rect">
            <a:avLst/>
          </a:prstGeom>
        </p:spPr>
        <p:txBody>
          <a:bodyPr vert="horz" wrap="square" lIns="91440" tIns="45720" rIns="91440" bIns="45720" numCol="1" anchor="ctr" anchorCtr="0" compatLnSpc="1">
            <a:prstTxWarp prst="textNoShape">
              <a:avLst/>
            </a:prstTxWarp>
          </a:bodyPr>
          <a:lstStyle>
            <a:lvl1pPr algn="r" latinLnBrk="0">
              <a:defRPr kumimoji="0" sz="1200" smtClean="0">
                <a:solidFill>
                  <a:srgbClr val="898989"/>
                </a:solidFill>
                <a:latin typeface="Tw Cen MT" pitchFamily="34" charset="0"/>
                <a:ea typeface="굴림" charset="-127"/>
              </a:defRPr>
            </a:lvl1pPr>
          </a:lstStyle>
          <a:p>
            <a:pPr>
              <a:defRPr/>
            </a:pPr>
            <a:endParaRPr lang="en-US" altLang="ko-KR"/>
          </a:p>
        </p:txBody>
      </p:sp>
      <p:sp>
        <p:nvSpPr>
          <p:cNvPr id="6" name="Slide Number Placeholder 5"/>
          <p:cNvSpPr>
            <a:spLocks noGrp="1"/>
          </p:cNvSpPr>
          <p:nvPr>
            <p:ph type="sldNum" sz="quarter" idx="4"/>
          </p:nvPr>
        </p:nvSpPr>
        <p:spPr>
          <a:xfrm>
            <a:off x="3502025" y="6537325"/>
            <a:ext cx="2133600" cy="247650"/>
          </a:xfrm>
          <a:prstGeom prst="rect">
            <a:avLst/>
          </a:prstGeom>
        </p:spPr>
        <p:txBody>
          <a:bodyPr vert="horz" wrap="square" lIns="91440" tIns="45720" rIns="91440" bIns="45720" numCol="1" anchor="ctr" anchorCtr="0" compatLnSpc="1">
            <a:prstTxWarp prst="textNoShape">
              <a:avLst/>
            </a:prstTxWarp>
          </a:bodyPr>
          <a:lstStyle>
            <a:lvl1pPr algn="ctr" latinLnBrk="0">
              <a:defRPr kumimoji="0" sz="1200" smtClean="0">
                <a:solidFill>
                  <a:srgbClr val="898989"/>
                </a:solidFill>
                <a:latin typeface="Tw Cen MT" pitchFamily="34" charset="0"/>
                <a:ea typeface="굴림" charset="-127"/>
              </a:defRPr>
            </a:lvl1pPr>
          </a:lstStyle>
          <a:p>
            <a:pPr>
              <a:defRPr/>
            </a:pPr>
            <a:fld id="{37911D5C-7600-4BC7-9FF1-4DEE66882D3A}"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699" r:id="rId1"/>
    <p:sldLayoutId id="2147483693" r:id="rId2"/>
    <p:sldLayoutId id="2147483700" r:id="rId3"/>
    <p:sldLayoutId id="2147483694" r:id="rId4"/>
    <p:sldLayoutId id="2147483695" r:id="rId5"/>
    <p:sldLayoutId id="2147483701" r:id="rId6"/>
    <p:sldLayoutId id="2147483702" r:id="rId7"/>
    <p:sldLayoutId id="2147483696" r:id="rId8"/>
    <p:sldLayoutId id="2147483697" r:id="rId9"/>
    <p:sldLayoutId id="2147483698" r:id="rId10"/>
    <p:sldLayoutId id="2147483703" r:id="rId11"/>
  </p:sldLayoutIdLst>
  <p:txStyles>
    <p:titleStyle>
      <a:lvl1pPr algn="ctr" rtl="0" eaLnBrk="0" fontAlgn="base" latinLnBrk="1" hangingPunct="0">
        <a:spcBef>
          <a:spcPct val="0"/>
        </a:spcBef>
        <a:spcAft>
          <a:spcPct val="0"/>
        </a:spcAft>
        <a:defRPr sz="4400" kern="12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Tw Cen MT" pitchFamily="34" charset="0"/>
        </a:defRPr>
      </a:lvl2pPr>
      <a:lvl3pPr algn="ctr" rtl="0" eaLnBrk="0" fontAlgn="base" latinLnBrk="1" hangingPunct="0">
        <a:spcBef>
          <a:spcPct val="0"/>
        </a:spcBef>
        <a:spcAft>
          <a:spcPct val="0"/>
        </a:spcAft>
        <a:defRPr sz="4400">
          <a:solidFill>
            <a:schemeClr val="tx2"/>
          </a:solidFill>
          <a:latin typeface="Tw Cen MT" pitchFamily="34" charset="0"/>
        </a:defRPr>
      </a:lvl3pPr>
      <a:lvl4pPr algn="ctr" rtl="0" eaLnBrk="0" fontAlgn="base" latinLnBrk="1" hangingPunct="0">
        <a:spcBef>
          <a:spcPct val="0"/>
        </a:spcBef>
        <a:spcAft>
          <a:spcPct val="0"/>
        </a:spcAft>
        <a:defRPr sz="4400">
          <a:solidFill>
            <a:schemeClr val="tx2"/>
          </a:solidFill>
          <a:latin typeface="Tw Cen MT" pitchFamily="34" charset="0"/>
        </a:defRPr>
      </a:lvl4pPr>
      <a:lvl5pPr algn="ctr" rtl="0" eaLnBrk="0" fontAlgn="base" latinLnBrk="1" hangingPunct="0">
        <a:spcBef>
          <a:spcPct val="0"/>
        </a:spcBef>
        <a:spcAft>
          <a:spcPct val="0"/>
        </a:spcAft>
        <a:defRPr sz="4400">
          <a:solidFill>
            <a:schemeClr val="tx2"/>
          </a:solidFill>
          <a:latin typeface="Tw Cen MT" pitchFamily="34" charset="0"/>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rtl="0" eaLnBrk="0" fontAlgn="base" latinLnBrk="1" hangingPunct="0">
        <a:spcBef>
          <a:spcPct val="20000"/>
        </a:spcBef>
        <a:spcAft>
          <a:spcPct val="0"/>
        </a:spcAft>
        <a:buClr>
          <a:schemeClr val="accent1"/>
        </a:buClr>
        <a:buSzPct val="90000"/>
        <a:buFont typeface="Wingdings 3" pitchFamily="18" charset="2"/>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accent2"/>
        </a:buClr>
        <a:buSzPct val="90000"/>
        <a:buFont typeface="Wingdings 3" pitchFamily="18" charset="2"/>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Clr>
          <a:srgbClr val="9BBB59"/>
        </a:buClr>
        <a:buSzPct val="90000"/>
        <a:buFont typeface="Wingdings 3" pitchFamily="18" charset="2"/>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Clr>
          <a:srgbClr val="8064A2"/>
        </a:buClr>
        <a:buSzPct val="90000"/>
        <a:buFont typeface="Wingdings 3" pitchFamily="18" charset="2"/>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Clr>
          <a:srgbClr val="AA5E74"/>
        </a:buClr>
        <a:buSzPct val="90000"/>
        <a:buFont typeface="Wingdings 3" pitchFamily="18" charset="2"/>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420624" y="3118104"/>
            <a:ext cx="8615872" cy="1470025"/>
          </a:xfrm>
        </p:spPr>
        <p:txBody>
          <a:bodyPr>
            <a:normAutofit fontScale="90000"/>
          </a:bodyPr>
          <a:lstStyle/>
          <a:p>
            <a:r>
              <a:rPr lang="en-US" altLang="ko-KR"/>
              <a:t>Lecture 15 </a:t>
            </a:r>
            <a:br>
              <a:rPr lang="en-US" altLang="ko-KR" dirty="0"/>
            </a:br>
            <a:r>
              <a:rPr lang="en-US" altLang="ko-KR" dirty="0"/>
              <a:t>Introduction to </a:t>
            </a:r>
            <a:r>
              <a:rPr lang="en-US" altLang="ko-KR" dirty="0" err="1"/>
              <a:t>OpenACC</a:t>
            </a:r>
            <a:endParaRPr lang="ko-KR" altLang="en-US" dirty="0"/>
          </a:p>
        </p:txBody>
      </p:sp>
      <p:sp>
        <p:nvSpPr>
          <p:cNvPr id="3" name="부제목 2"/>
          <p:cNvSpPr>
            <a:spLocks noGrp="1"/>
          </p:cNvSpPr>
          <p:nvPr>
            <p:ph type="subTitle" idx="1"/>
          </p:nvPr>
        </p:nvSpPr>
        <p:spPr/>
        <p:txBody>
          <a:bodyPr>
            <a:normAutofit fontScale="92500" lnSpcReduction="10000"/>
          </a:bodyPr>
          <a:lstStyle/>
          <a:p>
            <a:r>
              <a:rPr lang="en-US" altLang="ko-KR" dirty="0"/>
              <a:t>Kyu Ho Park</a:t>
            </a:r>
          </a:p>
          <a:p>
            <a:r>
              <a:rPr lang="en-US" altLang="ko-KR" dirty="0"/>
              <a:t>May 25, 2017</a:t>
            </a:r>
            <a:endParaRPr lang="ko-KR" altLang="en-US" dirty="0"/>
          </a:p>
        </p:txBody>
      </p:sp>
      <p:sp>
        <p:nvSpPr>
          <p:cNvPr id="4" name="TextBox 3"/>
          <p:cNvSpPr txBox="1"/>
          <p:nvPr/>
        </p:nvSpPr>
        <p:spPr>
          <a:xfrm>
            <a:off x="3203848" y="5467705"/>
            <a:ext cx="5760640" cy="1169551"/>
          </a:xfrm>
          <a:prstGeom prst="rect">
            <a:avLst/>
          </a:prstGeom>
          <a:noFill/>
        </p:spPr>
        <p:txBody>
          <a:bodyPr wrap="square" rtlCol="0">
            <a:spAutoFit/>
          </a:bodyPr>
          <a:lstStyle/>
          <a:p>
            <a:r>
              <a:rPr lang="en-US" altLang="ko-KR" sz="1400" dirty="0">
                <a:latin typeface="+mn-lt"/>
              </a:rPr>
              <a:t>Ref:</a:t>
            </a:r>
          </a:p>
          <a:p>
            <a:r>
              <a:rPr lang="en-US" altLang="ko-KR" sz="1400" dirty="0">
                <a:latin typeface="+mn-lt"/>
              </a:rPr>
              <a:t>1.David Kirk and Wen-</a:t>
            </a:r>
            <a:r>
              <a:rPr lang="en-US" altLang="ko-KR" sz="1400" dirty="0" err="1">
                <a:latin typeface="+mn-lt"/>
              </a:rPr>
              <a:t>mei</a:t>
            </a:r>
            <a:r>
              <a:rPr lang="en-US" altLang="ko-KR" sz="1400" dirty="0">
                <a:latin typeface="+mn-lt"/>
              </a:rPr>
              <a:t> </a:t>
            </a:r>
            <a:r>
              <a:rPr lang="en-US" altLang="ko-KR" sz="1400" dirty="0" err="1">
                <a:latin typeface="+mn-lt"/>
              </a:rPr>
              <a:t>Hwu</a:t>
            </a:r>
            <a:r>
              <a:rPr lang="en-US" altLang="ko-KR" sz="1400" dirty="0">
                <a:latin typeface="+mn-lt"/>
              </a:rPr>
              <a:t>, Programming Massively Parallel Processors, MK and NVIDIA. </a:t>
            </a:r>
          </a:p>
          <a:p>
            <a:r>
              <a:rPr lang="en-US" altLang="ko-KR" sz="1400" dirty="0">
                <a:latin typeface="+mn-lt"/>
              </a:rPr>
              <a:t>2. Jeff Larkin, Introduction to </a:t>
            </a:r>
            <a:r>
              <a:rPr lang="en-US" altLang="ko-KR" sz="1400" dirty="0" err="1">
                <a:latin typeface="+mn-lt"/>
              </a:rPr>
              <a:t>OpenACC</a:t>
            </a:r>
            <a:r>
              <a:rPr lang="en-US" altLang="ko-KR" sz="1400" dirty="0">
                <a:latin typeface="+mn-lt"/>
              </a:rPr>
              <a:t>, NVIDIA.</a:t>
            </a:r>
            <a:endParaRPr lang="ko-KR" altLang="en-US" sz="1400" dirty="0">
              <a:latin typeface="+mn-lt"/>
            </a:endParaRPr>
          </a:p>
          <a:p>
            <a:endParaRPr lang="ko-KR" altLang="en-US" sz="1400" dirty="0">
              <a:latin typeface="+mn-lt"/>
            </a:endParaRPr>
          </a:p>
        </p:txBody>
      </p:sp>
    </p:spTree>
    <p:extLst>
      <p:ext uri="{BB962C8B-B14F-4D97-AF65-F5344CB8AC3E}">
        <p14:creationId xmlns:p14="http://schemas.microsoft.com/office/powerpoint/2010/main" val="1131936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0"/>
            <a:ext cx="8634367" cy="6453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318052" y="6596390"/>
            <a:ext cx="4824536" cy="261610"/>
          </a:xfrm>
          <a:prstGeom prst="rect">
            <a:avLst/>
          </a:prstGeom>
          <a:noFill/>
        </p:spPr>
        <p:txBody>
          <a:bodyPr wrap="square" rtlCol="0">
            <a:spAutoFit/>
          </a:bodyPr>
          <a:lstStyle/>
          <a:p>
            <a:r>
              <a:rPr lang="en-US" altLang="ko-KR" sz="1100" dirty="0">
                <a:latin typeface="+mn-lt"/>
              </a:rPr>
              <a:t>[Mathew </a:t>
            </a:r>
            <a:r>
              <a:rPr lang="en-US" altLang="ko-KR" sz="1100" dirty="0" err="1">
                <a:latin typeface="+mn-lt"/>
              </a:rPr>
              <a:t>Colgrove</a:t>
            </a:r>
            <a:r>
              <a:rPr lang="en-US" altLang="ko-KR" sz="1100" dirty="0">
                <a:latin typeface="+mn-lt"/>
              </a:rPr>
              <a:t>, Directive-based Accelerator Programming With </a:t>
            </a:r>
            <a:r>
              <a:rPr lang="en-US" altLang="ko-KR" sz="1100" dirty="0" err="1">
                <a:latin typeface="+mn-lt"/>
              </a:rPr>
              <a:t>OpenACC</a:t>
            </a:r>
            <a:r>
              <a:rPr lang="en-US" altLang="ko-KR" sz="1100" dirty="0">
                <a:latin typeface="+mn-lt"/>
              </a:rPr>
              <a:t>]</a:t>
            </a:r>
            <a:endParaRPr lang="ko-KR" altLang="en-US" sz="1100" dirty="0">
              <a:latin typeface="+mn-lt"/>
            </a:endParaRPr>
          </a:p>
        </p:txBody>
      </p:sp>
    </p:spTree>
    <p:extLst>
      <p:ext uri="{BB962C8B-B14F-4D97-AF65-F5344CB8AC3E}">
        <p14:creationId xmlns:p14="http://schemas.microsoft.com/office/powerpoint/2010/main" val="32820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2818" y="1600200"/>
            <a:ext cx="8098364"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4695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1885" y="1600200"/>
            <a:ext cx="790023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347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8990" y="1600200"/>
            <a:ext cx="8086019"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4230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116632"/>
            <a:ext cx="8229600" cy="960438"/>
          </a:xfrm>
        </p:spPr>
        <p:txBody>
          <a:bodyPr/>
          <a:lstStyle/>
          <a:p>
            <a:r>
              <a:rPr lang="en-US" altLang="ko-KR" dirty="0" err="1"/>
              <a:t>OpenACC</a:t>
            </a:r>
            <a:endParaRPr lang="ko-KR" altLang="en-US" dirty="0"/>
          </a:p>
        </p:txBody>
      </p:sp>
      <p:sp>
        <p:nvSpPr>
          <p:cNvPr id="3" name="내용 개체 틀 2"/>
          <p:cNvSpPr>
            <a:spLocks noGrp="1"/>
          </p:cNvSpPr>
          <p:nvPr>
            <p:ph idx="1"/>
          </p:nvPr>
        </p:nvSpPr>
        <p:spPr>
          <a:xfrm>
            <a:off x="395536" y="1124744"/>
            <a:ext cx="8229600" cy="4525963"/>
          </a:xfrm>
        </p:spPr>
        <p:txBody>
          <a:bodyPr/>
          <a:lstStyle/>
          <a:p>
            <a:pPr marL="0" indent="0">
              <a:buNone/>
            </a:pPr>
            <a:r>
              <a:rPr lang="en-US" altLang="ko-KR" sz="2800" dirty="0"/>
              <a:t>The standard for GPU Directives</a:t>
            </a:r>
          </a:p>
          <a:p>
            <a:r>
              <a:rPr lang="en-US" altLang="ko-KR" sz="2800" dirty="0"/>
              <a:t>Simple:	The easy way to accelerate compute intensive applications.</a:t>
            </a:r>
          </a:p>
          <a:p>
            <a:r>
              <a:rPr lang="en-US" altLang="ko-KR" sz="2800" dirty="0"/>
              <a:t>Open:	Making GPU programming straightforward and portable across parallel and multi-core processors.</a:t>
            </a:r>
          </a:p>
          <a:p>
            <a:r>
              <a:rPr lang="en-US" altLang="ko-KR" sz="2800" dirty="0"/>
              <a:t>Powerful:	It allows complete access to the massive parallel power to a GPU.</a:t>
            </a:r>
          </a:p>
          <a:p>
            <a:r>
              <a:rPr lang="en-US" altLang="ko-KR" sz="2800" dirty="0"/>
              <a:t>High-Level: Compiler directives to specify parallel regions in C &amp; Fortran </a:t>
            </a:r>
            <a:r>
              <a:rPr lang="en-US" altLang="ko-KR" sz="2800" dirty="0">
                <a:sym typeface="Wingdings" panose="05000000000000000000" pitchFamily="2" charset="2"/>
              </a:rPr>
              <a:t> </a:t>
            </a:r>
            <a:r>
              <a:rPr lang="en-US" altLang="ko-KR" sz="2800" dirty="0"/>
              <a:t> Portable across OSes, host CPUs, Accelerators and Compilers.</a:t>
            </a:r>
            <a:endParaRPr lang="ko-KR" altLang="en-US" sz="2800" dirty="0"/>
          </a:p>
        </p:txBody>
      </p:sp>
    </p:spTree>
    <p:extLst>
      <p:ext uri="{BB962C8B-B14F-4D97-AF65-F5344CB8AC3E}">
        <p14:creationId xmlns:p14="http://schemas.microsoft.com/office/powerpoint/2010/main" val="1118115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Benefit of </a:t>
            </a:r>
            <a:r>
              <a:rPr lang="en-US" altLang="ko-KR" dirty="0" err="1"/>
              <a:t>OpenACC</a:t>
            </a:r>
            <a:r>
              <a:rPr lang="en-US" altLang="ko-KR" dirty="0"/>
              <a:t>[1]</a:t>
            </a:r>
            <a:endParaRPr lang="ko-KR" altLang="en-US" dirty="0"/>
          </a:p>
        </p:txBody>
      </p:sp>
      <p:sp>
        <p:nvSpPr>
          <p:cNvPr id="3" name="내용 개체 틀 2"/>
          <p:cNvSpPr>
            <a:spLocks noGrp="1"/>
          </p:cNvSpPr>
          <p:nvPr>
            <p:ph idx="1"/>
          </p:nvPr>
        </p:nvSpPr>
        <p:spPr/>
        <p:txBody>
          <a:bodyPr/>
          <a:lstStyle/>
          <a:p>
            <a:r>
              <a:rPr lang="en-US" altLang="ko-KR" sz="2400" dirty="0" err="1"/>
              <a:t>OpenACC</a:t>
            </a:r>
            <a:r>
              <a:rPr lang="en-US" altLang="ko-KR" sz="2400" dirty="0"/>
              <a:t> programmers can start with writing a sequential version and then annotate their sequential program with </a:t>
            </a:r>
            <a:r>
              <a:rPr lang="en-US" altLang="ko-KR" sz="2400" dirty="0" err="1"/>
              <a:t>OpenACC</a:t>
            </a:r>
            <a:r>
              <a:rPr lang="en-US" altLang="ko-KR" sz="2400" dirty="0"/>
              <a:t> directives.</a:t>
            </a:r>
          </a:p>
          <a:p>
            <a:r>
              <a:rPr lang="en-US" altLang="ko-KR" sz="2400" dirty="0" err="1"/>
              <a:t>OpenACC</a:t>
            </a:r>
            <a:r>
              <a:rPr lang="en-US" altLang="ko-KR" sz="2400" dirty="0"/>
              <a:t> provides an incremental path for moving legacy applications to accelerators.  Adding directives disturbs the existing code less than other approaches.</a:t>
            </a:r>
          </a:p>
          <a:p>
            <a:r>
              <a:rPr lang="en-US" altLang="ko-KR" sz="2400" dirty="0" err="1"/>
              <a:t>OpenACC</a:t>
            </a:r>
            <a:r>
              <a:rPr lang="en-US" altLang="ko-KR" sz="2400" dirty="0"/>
              <a:t> allows a programmer to write </a:t>
            </a:r>
            <a:r>
              <a:rPr lang="en-US" altLang="ko-KR" sz="2400" dirty="0" err="1"/>
              <a:t>OpenACC</a:t>
            </a:r>
            <a:r>
              <a:rPr lang="en-US" altLang="ko-KR" sz="2400" dirty="0"/>
              <a:t> programs in such a way that when the directives are ignored , the program still sequentially and gives the same result as when the program is run in parallel( this property does not hold automatically for all </a:t>
            </a:r>
            <a:r>
              <a:rPr lang="en-US" altLang="ko-KR" sz="2400" dirty="0" err="1"/>
              <a:t>OpenACC</a:t>
            </a:r>
            <a:r>
              <a:rPr lang="en-US" altLang="ko-KR" sz="2400" dirty="0"/>
              <a:t> programs).</a:t>
            </a:r>
            <a:endParaRPr lang="ko-KR" altLang="en-US" sz="2400" dirty="0"/>
          </a:p>
        </p:txBody>
      </p:sp>
    </p:spTree>
    <p:extLst>
      <p:ext uri="{BB962C8B-B14F-4D97-AF65-F5344CB8AC3E}">
        <p14:creationId xmlns:p14="http://schemas.microsoft.com/office/powerpoint/2010/main" val="3429008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Properties of </a:t>
            </a:r>
            <a:r>
              <a:rPr lang="en-US" altLang="ko-KR" dirty="0" err="1"/>
              <a:t>OpenACC</a:t>
            </a:r>
            <a:endParaRPr lang="ko-KR" altLang="en-US" dirty="0"/>
          </a:p>
        </p:txBody>
      </p:sp>
      <p:sp>
        <p:nvSpPr>
          <p:cNvPr id="3" name="내용 개체 틀 2"/>
          <p:cNvSpPr>
            <a:spLocks noGrp="1"/>
          </p:cNvSpPr>
          <p:nvPr>
            <p:ph idx="1"/>
          </p:nvPr>
        </p:nvSpPr>
        <p:spPr/>
        <p:txBody>
          <a:bodyPr/>
          <a:lstStyle/>
          <a:p>
            <a:pPr>
              <a:buFont typeface="Wingdings" panose="05000000000000000000" pitchFamily="2" charset="2"/>
              <a:buChar char="Ø"/>
            </a:pPr>
            <a:r>
              <a:rPr lang="en-US" altLang="ko-KR" sz="2400" dirty="0"/>
              <a:t>Some </a:t>
            </a:r>
            <a:r>
              <a:rPr lang="en-US" altLang="ko-KR" sz="2400" dirty="0" err="1"/>
              <a:t>OpenACC</a:t>
            </a:r>
            <a:r>
              <a:rPr lang="en-US" altLang="ko-KR" sz="2400" dirty="0"/>
              <a:t> directives are hints to the </a:t>
            </a:r>
            <a:r>
              <a:rPr lang="en-US" altLang="ko-KR" sz="2400" dirty="0" err="1"/>
              <a:t>OpenACC</a:t>
            </a:r>
            <a:r>
              <a:rPr lang="en-US" altLang="ko-KR" sz="2400" dirty="0"/>
              <a:t> compilers.</a:t>
            </a:r>
          </a:p>
          <a:p>
            <a:pPr>
              <a:buFont typeface="Wingdings" panose="05000000000000000000" pitchFamily="2" charset="2"/>
              <a:buChar char="Ø"/>
            </a:pPr>
            <a:r>
              <a:rPr lang="en-US" altLang="ko-KR" sz="2400" dirty="0"/>
              <a:t>It is possible to write </a:t>
            </a:r>
            <a:r>
              <a:rPr lang="en-US" altLang="ko-KR" sz="2400" dirty="0" err="1"/>
              <a:t>OpenACC</a:t>
            </a:r>
            <a:r>
              <a:rPr lang="en-US" altLang="ko-KR" sz="2400" dirty="0"/>
              <a:t> programs that gives the same execution result as when the directives are ignored, this property does not hold automatically for all Open ACC programs.</a:t>
            </a:r>
          </a:p>
        </p:txBody>
      </p:sp>
    </p:spTree>
    <p:extLst>
      <p:ext uri="{BB962C8B-B14F-4D97-AF65-F5344CB8AC3E}">
        <p14:creationId xmlns:p14="http://schemas.microsoft.com/office/powerpoint/2010/main" val="3319383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332656"/>
            <a:ext cx="8229600" cy="960438"/>
          </a:xfrm>
        </p:spPr>
        <p:txBody>
          <a:bodyPr/>
          <a:lstStyle/>
          <a:p>
            <a:r>
              <a:rPr lang="en-US" altLang="ko-KR" dirty="0"/>
              <a:t>Execution Model</a:t>
            </a:r>
            <a:endParaRPr lang="ko-KR" altLang="en-US" dirty="0"/>
          </a:p>
        </p:txBody>
      </p:sp>
      <p:sp>
        <p:nvSpPr>
          <p:cNvPr id="3" name="내용 개체 틀 2"/>
          <p:cNvSpPr>
            <a:spLocks noGrp="1"/>
          </p:cNvSpPr>
          <p:nvPr>
            <p:ph idx="1"/>
          </p:nvPr>
        </p:nvSpPr>
        <p:spPr>
          <a:xfrm>
            <a:off x="467544" y="1268760"/>
            <a:ext cx="8229600" cy="4525963"/>
          </a:xfrm>
        </p:spPr>
        <p:txBody>
          <a:bodyPr/>
          <a:lstStyle/>
          <a:p>
            <a:r>
              <a:rPr lang="en-US" altLang="ko-KR" dirty="0" err="1"/>
              <a:t>OpenACC</a:t>
            </a:r>
            <a:r>
              <a:rPr lang="en-US" altLang="ko-KR" dirty="0"/>
              <a:t>: Host + Accelerator device</a:t>
            </a:r>
          </a:p>
          <a:p>
            <a:r>
              <a:rPr lang="en-US" altLang="ko-KR" dirty="0"/>
              <a:t>Host:</a:t>
            </a:r>
          </a:p>
          <a:p>
            <a:pPr lvl="1"/>
            <a:r>
              <a:rPr lang="en-US" altLang="ko-KR" dirty="0"/>
              <a:t>Main program on CPU</a:t>
            </a:r>
          </a:p>
          <a:p>
            <a:pPr lvl="1"/>
            <a:r>
              <a:rPr lang="en-US" altLang="ko-KR" dirty="0"/>
              <a:t>Code is transferred to the Accelerator</a:t>
            </a:r>
          </a:p>
          <a:p>
            <a:pPr lvl="1"/>
            <a:r>
              <a:rPr lang="en-US" altLang="ko-KR" dirty="0"/>
              <a:t>Execution is started</a:t>
            </a:r>
          </a:p>
          <a:p>
            <a:pPr lvl="1"/>
            <a:r>
              <a:rPr lang="en-US" altLang="ko-KR" dirty="0"/>
              <a:t>Wait for completion</a:t>
            </a:r>
          </a:p>
          <a:p>
            <a:r>
              <a:rPr lang="en-US" altLang="ko-KR" dirty="0"/>
              <a:t>Accelerator Device</a:t>
            </a:r>
          </a:p>
          <a:p>
            <a:pPr lvl="1"/>
            <a:r>
              <a:rPr lang="en-US" altLang="ko-KR" dirty="0"/>
              <a:t>Gangs</a:t>
            </a:r>
          </a:p>
          <a:p>
            <a:pPr lvl="1"/>
            <a:r>
              <a:rPr lang="en-US" altLang="ko-KR" dirty="0"/>
              <a:t>Workers</a:t>
            </a:r>
          </a:p>
          <a:p>
            <a:pPr lvl="1"/>
            <a:r>
              <a:rPr lang="en-US" altLang="ko-KR" dirty="0"/>
              <a:t>Vector Operations</a:t>
            </a:r>
          </a:p>
          <a:p>
            <a:pPr lvl="1"/>
            <a:endParaRPr lang="en-US" altLang="ko-KR" dirty="0"/>
          </a:p>
          <a:p>
            <a:pPr marL="0" indent="0">
              <a:buNone/>
            </a:pPr>
            <a:endParaRPr lang="ko-KR" altLang="en-US" dirty="0"/>
          </a:p>
        </p:txBody>
      </p:sp>
    </p:spTree>
    <p:extLst>
      <p:ext uri="{BB962C8B-B14F-4D97-AF65-F5344CB8AC3E}">
        <p14:creationId xmlns:p14="http://schemas.microsoft.com/office/powerpoint/2010/main" val="268812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OpenACC</a:t>
            </a:r>
            <a:r>
              <a:rPr lang="en-US" altLang="ko-KR" dirty="0"/>
              <a:t> Task Granularity</a:t>
            </a:r>
            <a:endParaRPr lang="ko-KR" altLang="en-US" dirty="0"/>
          </a:p>
        </p:txBody>
      </p:sp>
      <p:sp>
        <p:nvSpPr>
          <p:cNvPr id="4" name="타원 3"/>
          <p:cNvSpPr/>
          <p:nvPr/>
        </p:nvSpPr>
        <p:spPr>
          <a:xfrm>
            <a:off x="1259632" y="2420888"/>
            <a:ext cx="1296144" cy="100811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Gang</a:t>
            </a:r>
            <a:endParaRPr lang="ko-KR" altLang="en-US" dirty="0"/>
          </a:p>
        </p:txBody>
      </p:sp>
      <p:sp>
        <p:nvSpPr>
          <p:cNvPr id="6" name="타원 5"/>
          <p:cNvSpPr/>
          <p:nvPr/>
        </p:nvSpPr>
        <p:spPr>
          <a:xfrm>
            <a:off x="1331640" y="4581128"/>
            <a:ext cx="1296144" cy="100811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Gang</a:t>
            </a:r>
            <a:endParaRPr lang="ko-KR" altLang="en-US" dirty="0"/>
          </a:p>
        </p:txBody>
      </p:sp>
      <p:sp>
        <p:nvSpPr>
          <p:cNvPr id="5" name="타원 4"/>
          <p:cNvSpPr/>
          <p:nvPr/>
        </p:nvSpPr>
        <p:spPr>
          <a:xfrm>
            <a:off x="3059832" y="1772816"/>
            <a:ext cx="1008112" cy="50405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t>Worker</a:t>
            </a:r>
            <a:endParaRPr lang="ko-KR" altLang="en-US" sz="1000" b="1" dirty="0"/>
          </a:p>
        </p:txBody>
      </p:sp>
      <p:sp>
        <p:nvSpPr>
          <p:cNvPr id="8" name="타원 7"/>
          <p:cNvSpPr/>
          <p:nvPr/>
        </p:nvSpPr>
        <p:spPr>
          <a:xfrm>
            <a:off x="3159083" y="2672916"/>
            <a:ext cx="1008112" cy="50405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t>Worker</a:t>
            </a:r>
            <a:endParaRPr lang="ko-KR" altLang="en-US" sz="1000" b="1" dirty="0"/>
          </a:p>
        </p:txBody>
      </p:sp>
      <p:sp>
        <p:nvSpPr>
          <p:cNvPr id="9" name="타원 8"/>
          <p:cNvSpPr/>
          <p:nvPr/>
        </p:nvSpPr>
        <p:spPr>
          <a:xfrm>
            <a:off x="3182461" y="3645024"/>
            <a:ext cx="1008112" cy="50405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t>Worker</a:t>
            </a:r>
            <a:endParaRPr lang="ko-KR" altLang="en-US" sz="1000" b="1" dirty="0"/>
          </a:p>
        </p:txBody>
      </p:sp>
      <p:sp>
        <p:nvSpPr>
          <p:cNvPr id="12" name="직사각형 11"/>
          <p:cNvSpPr/>
          <p:nvPr/>
        </p:nvSpPr>
        <p:spPr>
          <a:xfrm>
            <a:off x="4499992" y="1628800"/>
            <a:ext cx="2088232" cy="7200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p:cNvSpPr/>
          <p:nvPr/>
        </p:nvSpPr>
        <p:spPr>
          <a:xfrm>
            <a:off x="4499992" y="2024844"/>
            <a:ext cx="2088232" cy="7200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4499992" y="2384884"/>
            <a:ext cx="2088232" cy="7200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화살표 연결선 15"/>
          <p:cNvCxnSpPr/>
          <p:nvPr/>
        </p:nvCxnSpPr>
        <p:spPr>
          <a:xfrm flipV="1">
            <a:off x="2365960" y="2151050"/>
            <a:ext cx="693872" cy="4356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직선 화살표 연결선 17"/>
          <p:cNvCxnSpPr>
            <a:endCxn id="8" idx="2"/>
          </p:cNvCxnSpPr>
          <p:nvPr/>
        </p:nvCxnSpPr>
        <p:spPr>
          <a:xfrm flipV="1">
            <a:off x="2555776" y="2924944"/>
            <a:ext cx="603307"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직선 화살표 연결선 19"/>
          <p:cNvCxnSpPr>
            <a:endCxn id="9" idx="2"/>
          </p:cNvCxnSpPr>
          <p:nvPr/>
        </p:nvCxnSpPr>
        <p:spPr>
          <a:xfrm>
            <a:off x="2365960" y="3284986"/>
            <a:ext cx="816501" cy="6120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a:stCxn id="5" idx="6"/>
          </p:cNvCxnSpPr>
          <p:nvPr/>
        </p:nvCxnSpPr>
        <p:spPr>
          <a:xfrm flipV="1">
            <a:off x="4067944" y="1634695"/>
            <a:ext cx="432048" cy="39014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a:stCxn id="5" idx="6"/>
          </p:cNvCxnSpPr>
          <p:nvPr/>
        </p:nvCxnSpPr>
        <p:spPr>
          <a:xfrm>
            <a:off x="4067944" y="2024844"/>
            <a:ext cx="432048" cy="360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직선 화살표 연결선 28"/>
          <p:cNvCxnSpPr>
            <a:endCxn id="15" idx="1"/>
          </p:cNvCxnSpPr>
          <p:nvPr/>
        </p:nvCxnSpPr>
        <p:spPr>
          <a:xfrm>
            <a:off x="4067944" y="2029585"/>
            <a:ext cx="432048" cy="39130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588224" y="1513450"/>
            <a:ext cx="1512168" cy="307777"/>
          </a:xfrm>
          <a:prstGeom prst="rect">
            <a:avLst/>
          </a:prstGeom>
          <a:noFill/>
        </p:spPr>
        <p:txBody>
          <a:bodyPr wrap="square" rtlCol="0">
            <a:spAutoFit/>
          </a:bodyPr>
          <a:lstStyle/>
          <a:p>
            <a:r>
              <a:rPr lang="en-US" altLang="ko-KR" sz="1400" b="1" dirty="0">
                <a:latin typeface="+mn-lt"/>
              </a:rPr>
              <a:t>vector</a:t>
            </a:r>
            <a:endParaRPr lang="ko-KR" altLang="en-US" sz="1400" b="1" dirty="0">
              <a:latin typeface="+mn-lt"/>
            </a:endParaRPr>
          </a:p>
        </p:txBody>
      </p:sp>
      <p:sp>
        <p:nvSpPr>
          <p:cNvPr id="31" name="TextBox 30"/>
          <p:cNvSpPr txBox="1"/>
          <p:nvPr/>
        </p:nvSpPr>
        <p:spPr>
          <a:xfrm>
            <a:off x="3275856" y="5085184"/>
            <a:ext cx="5472608" cy="923330"/>
          </a:xfrm>
          <a:prstGeom prst="rect">
            <a:avLst/>
          </a:prstGeom>
          <a:noFill/>
        </p:spPr>
        <p:txBody>
          <a:bodyPr wrap="square" rtlCol="0">
            <a:spAutoFit/>
          </a:bodyPr>
          <a:lstStyle/>
          <a:p>
            <a:r>
              <a:rPr lang="en-US" altLang="ko-KR" b="1" dirty="0">
                <a:latin typeface="+mn-lt"/>
              </a:rPr>
              <a:t>The accelerator is a collection of Processing Elements(PEs) where each PE is multithreaded and each thread can execute vector instructions.</a:t>
            </a:r>
            <a:endParaRPr lang="ko-KR" altLang="en-US" b="1" dirty="0">
              <a:latin typeface="+mn-lt"/>
            </a:endParaRPr>
          </a:p>
        </p:txBody>
      </p:sp>
    </p:spTree>
    <p:extLst>
      <p:ext uri="{BB962C8B-B14F-4D97-AF65-F5344CB8AC3E}">
        <p14:creationId xmlns:p14="http://schemas.microsoft.com/office/powerpoint/2010/main" val="499876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0467" y="116632"/>
            <a:ext cx="9180512" cy="960438"/>
          </a:xfrm>
        </p:spPr>
        <p:txBody>
          <a:bodyPr/>
          <a:lstStyle/>
          <a:p>
            <a:r>
              <a:rPr lang="en-US" altLang="ko-KR" sz="2800" b="1" dirty="0"/>
              <a:t>Relations between CUDA and </a:t>
            </a:r>
            <a:r>
              <a:rPr lang="en-US" altLang="ko-KR" sz="2800" b="1" dirty="0" err="1"/>
              <a:t>OpenACC</a:t>
            </a:r>
            <a:r>
              <a:rPr lang="en-US" altLang="ko-KR" sz="2800" b="1" dirty="0"/>
              <a:t> Tasks</a:t>
            </a:r>
            <a:endParaRPr lang="ko-KR" altLang="en-US" sz="2800" b="1" dirty="0"/>
          </a:p>
        </p:txBody>
      </p:sp>
      <p:sp>
        <p:nvSpPr>
          <p:cNvPr id="3" name="내용 개체 틀 2"/>
          <p:cNvSpPr>
            <a:spLocks noGrp="1"/>
          </p:cNvSpPr>
          <p:nvPr>
            <p:ph idx="1"/>
          </p:nvPr>
        </p:nvSpPr>
        <p:spPr/>
        <p:txBody>
          <a:bodyPr/>
          <a:lstStyle/>
          <a:p>
            <a:pPr marL="0" indent="0">
              <a:buNone/>
            </a:pPr>
            <a:r>
              <a:rPr lang="en-US" altLang="ko-KR" dirty="0"/>
              <a:t>	</a:t>
            </a:r>
            <a:r>
              <a:rPr lang="en-US" altLang="ko-KR" dirty="0" err="1">
                <a:solidFill>
                  <a:srgbClr val="00B0F0"/>
                </a:solidFill>
              </a:rPr>
              <a:t>OpenACC</a:t>
            </a:r>
            <a:r>
              <a:rPr lang="en-US" altLang="ko-KR" dirty="0"/>
              <a:t>		</a:t>
            </a:r>
            <a:r>
              <a:rPr lang="en-US" altLang="ko-KR" dirty="0">
                <a:solidFill>
                  <a:srgbClr val="00B050"/>
                </a:solidFill>
              </a:rPr>
              <a:t>CUDA	</a:t>
            </a:r>
          </a:p>
          <a:p>
            <a:pPr marL="0" indent="0">
              <a:buNone/>
            </a:pPr>
            <a:r>
              <a:rPr lang="en-US" altLang="ko-KR" dirty="0"/>
              <a:t>	Gang		Block		</a:t>
            </a:r>
            <a:endParaRPr lang="en-US" altLang="ko-KR" dirty="0">
              <a:solidFill>
                <a:srgbClr val="92D050"/>
              </a:solidFill>
            </a:endParaRPr>
          </a:p>
          <a:p>
            <a:pPr marL="0" indent="0">
              <a:buNone/>
            </a:pPr>
            <a:r>
              <a:rPr lang="en-US" altLang="ko-KR" dirty="0"/>
              <a:t>	Worker		Warp	</a:t>
            </a:r>
            <a:endParaRPr lang="en-US" altLang="ko-KR" dirty="0">
              <a:solidFill>
                <a:srgbClr val="92D050"/>
              </a:solidFill>
            </a:endParaRPr>
          </a:p>
          <a:p>
            <a:pPr marL="0" indent="0">
              <a:buNone/>
            </a:pPr>
            <a:r>
              <a:rPr lang="en-US" altLang="ko-KR" dirty="0"/>
              <a:t>	Vector		Thread	</a:t>
            </a:r>
            <a:endParaRPr lang="ko-KR" altLang="en-US" dirty="0">
              <a:solidFill>
                <a:srgbClr val="92D050"/>
              </a:solidFill>
            </a:endParaRPr>
          </a:p>
        </p:txBody>
      </p:sp>
    </p:spTree>
    <p:extLst>
      <p:ext uri="{BB962C8B-B14F-4D97-AF65-F5344CB8AC3E}">
        <p14:creationId xmlns:p14="http://schemas.microsoft.com/office/powerpoint/2010/main" val="827305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3 Ways to Accelerate Applications</a:t>
            </a:r>
          </a:p>
        </p:txBody>
      </p:sp>
      <p:sp>
        <p:nvSpPr>
          <p:cNvPr id="6" name="Rounded Rectangle 5"/>
          <p:cNvSpPr/>
          <p:nvPr/>
        </p:nvSpPr>
        <p:spPr>
          <a:xfrm>
            <a:off x="582613" y="1836744"/>
            <a:ext cx="7823200" cy="925512"/>
          </a:xfrm>
          <a:prstGeom prst="roundRect">
            <a:avLst/>
          </a:prstGeom>
          <a:gradFill>
            <a:gsLst>
              <a:gs pos="0">
                <a:schemeClr val="bg1">
                  <a:lumMod val="75000"/>
                  <a:lumOff val="25000"/>
                  <a:shade val="30000"/>
                  <a:satMod val="115000"/>
                  <a:alpha val="36000"/>
                </a:schemeClr>
              </a:gs>
              <a:gs pos="0">
                <a:schemeClr val="bg1">
                  <a:lumMod val="75000"/>
                  <a:lumOff val="25000"/>
                  <a:shade val="100000"/>
                  <a:satMod val="115000"/>
                </a:schemeClr>
              </a:gs>
            </a:gsLst>
            <a:lin ang="18900000" scaled="1"/>
          </a:gra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29" tIns="45714" rIns="91429" bIns="45714" anchor="ctr"/>
          <a:lstStyle/>
          <a:p>
            <a:pPr algn="ctr">
              <a:defRPr/>
            </a:pPr>
            <a:r>
              <a:rPr lang="en-US" sz="3600" dirty="0">
                <a:effectLst>
                  <a:outerShdw blurRad="38100" dist="38100" dir="2700000" algn="tl">
                    <a:srgbClr val="000000">
                      <a:alpha val="43137"/>
                    </a:srgbClr>
                  </a:outerShdw>
                </a:effectLst>
              </a:rPr>
              <a:t>Applications</a:t>
            </a:r>
          </a:p>
        </p:txBody>
      </p:sp>
      <p:sp>
        <p:nvSpPr>
          <p:cNvPr id="3" name="Rounded Rectangle 2"/>
          <p:cNvSpPr/>
          <p:nvPr/>
        </p:nvSpPr>
        <p:spPr>
          <a:xfrm>
            <a:off x="582613" y="3048007"/>
            <a:ext cx="2312987" cy="1851026"/>
          </a:xfrm>
          <a:prstGeom prst="roundRect">
            <a:avLst/>
          </a:prstGeom>
          <a:gradFill flip="none" rotWithShape="1">
            <a:gsLst>
              <a:gs pos="0">
                <a:srgbClr val="73B900">
                  <a:shade val="30000"/>
                  <a:satMod val="115000"/>
                </a:srgbClr>
              </a:gs>
              <a:gs pos="50000">
                <a:srgbClr val="73B900">
                  <a:shade val="67500"/>
                  <a:satMod val="115000"/>
                </a:srgbClr>
              </a:gs>
              <a:gs pos="100000">
                <a:srgbClr val="73B900">
                  <a:shade val="100000"/>
                  <a:satMod val="115000"/>
                </a:srgbClr>
              </a:gs>
            </a:gsLst>
            <a:lin ang="16200000" scaled="1"/>
            <a:tileRect/>
          </a:gra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29" tIns="45714" rIns="91429" bIns="45714" anchor="ctr"/>
          <a:lstStyle/>
          <a:p>
            <a:pPr algn="ctr"/>
            <a:r>
              <a:rPr lang="en-US" sz="3200" dirty="0">
                <a:solidFill>
                  <a:schemeClr val="bg1"/>
                </a:solidFill>
                <a:effectLst>
                  <a:outerShdw blurRad="38100" dist="38100" dir="2700000" algn="tl">
                    <a:srgbClr val="000000">
                      <a:alpha val="43137"/>
                    </a:srgbClr>
                  </a:outerShdw>
                </a:effectLst>
              </a:rPr>
              <a:t>Libraries</a:t>
            </a:r>
          </a:p>
        </p:txBody>
      </p:sp>
      <p:sp>
        <p:nvSpPr>
          <p:cNvPr id="4103" name="Rectangle 7"/>
          <p:cNvSpPr>
            <a:spLocks noChangeArrowheads="1"/>
          </p:cNvSpPr>
          <p:nvPr/>
        </p:nvSpPr>
        <p:spPr bwMode="auto">
          <a:xfrm>
            <a:off x="781050" y="5136180"/>
            <a:ext cx="1916113" cy="707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p>
            <a:pPr algn="ctr"/>
            <a:r>
              <a:rPr lang="en-US" sz="2000" dirty="0">
                <a:latin typeface="Trebuchet MS" pitchFamily="34" charset="0"/>
              </a:rPr>
              <a:t>“Drop-in” Acceleration</a:t>
            </a:r>
          </a:p>
        </p:txBody>
      </p:sp>
      <p:sp>
        <p:nvSpPr>
          <p:cNvPr id="5" name="Rounded Rectangle 4"/>
          <p:cNvSpPr/>
          <p:nvPr/>
        </p:nvSpPr>
        <p:spPr>
          <a:xfrm>
            <a:off x="5724864" y="3009907"/>
            <a:ext cx="2690813" cy="1851026"/>
          </a:xfrm>
          <a:prstGeom prst="roundRect">
            <a:avLst/>
          </a:prstGeom>
          <a:solidFill>
            <a:schemeClr val="bg1">
              <a:lumMod val="75000"/>
              <a:lumOff val="25000"/>
            </a:schemeClr>
          </a:soli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29" tIns="45714" rIns="91429" bIns="45714" anchor="ctr"/>
          <a:lstStyle/>
          <a:p>
            <a:pPr algn="ctr"/>
            <a:r>
              <a:rPr lang="en-US" sz="3200" dirty="0">
                <a:effectLst>
                  <a:outerShdw blurRad="38100" dist="38100" dir="2700000" algn="tl">
                    <a:srgbClr val="000000">
                      <a:alpha val="43137"/>
                    </a:srgbClr>
                  </a:outerShdw>
                </a:effectLst>
              </a:rPr>
              <a:t>Programming Languages</a:t>
            </a:r>
          </a:p>
        </p:txBody>
      </p:sp>
      <p:sp>
        <p:nvSpPr>
          <p:cNvPr id="4" name="Rounded Rectangle 3"/>
          <p:cNvSpPr/>
          <p:nvPr/>
        </p:nvSpPr>
        <p:spPr>
          <a:xfrm>
            <a:off x="3116038" y="3048007"/>
            <a:ext cx="2362200" cy="1851026"/>
          </a:xfrm>
          <a:prstGeom prst="roundRect">
            <a:avLst/>
          </a:prstGeom>
          <a:solidFill>
            <a:schemeClr val="bg1">
              <a:lumMod val="75000"/>
              <a:lumOff val="25000"/>
            </a:schemeClr>
          </a:soli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91429" tIns="45714" rIns="91429" bIns="45714" anchor="ctr"/>
          <a:lstStyle/>
          <a:p>
            <a:pPr algn="ctr"/>
            <a:r>
              <a:rPr lang="en-US" sz="3200" dirty="0">
                <a:effectLst>
                  <a:outerShdw blurRad="38100" dist="38100" dir="2700000" algn="tl">
                    <a:srgbClr val="000000">
                      <a:alpha val="43137"/>
                    </a:srgbClr>
                  </a:outerShdw>
                </a:effectLst>
              </a:rPr>
              <a:t>OpenACC</a:t>
            </a:r>
            <a:br>
              <a:rPr lang="en-US" sz="3200" dirty="0">
                <a:effectLst>
                  <a:outerShdw blurRad="38100" dist="38100" dir="2700000" algn="tl">
                    <a:srgbClr val="000000">
                      <a:alpha val="43137"/>
                    </a:srgbClr>
                  </a:outerShdw>
                </a:effectLst>
              </a:rPr>
            </a:br>
            <a:r>
              <a:rPr lang="en-US" sz="3200" dirty="0">
                <a:effectLst>
                  <a:outerShdw blurRad="38100" dist="38100" dir="2700000" algn="tl">
                    <a:srgbClr val="000000">
                      <a:alpha val="43137"/>
                    </a:srgbClr>
                  </a:outerShdw>
                </a:effectLst>
              </a:rPr>
              <a:t>Directives</a:t>
            </a:r>
          </a:p>
        </p:txBody>
      </p:sp>
      <p:sp>
        <p:nvSpPr>
          <p:cNvPr id="10" name="Rectangle 8"/>
          <p:cNvSpPr>
            <a:spLocks noChangeArrowheads="1"/>
          </p:cNvSpPr>
          <p:nvPr/>
        </p:nvSpPr>
        <p:spPr bwMode="auto">
          <a:xfrm>
            <a:off x="5724864" y="5141232"/>
            <a:ext cx="2690813" cy="707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a:spAutoFit/>
          </a:bodyPr>
          <a:lstStyle/>
          <a:p>
            <a:pPr algn="ctr"/>
            <a:r>
              <a:rPr lang="en-US" sz="2000" dirty="0">
                <a:latin typeface="Trebuchet MS" pitchFamily="34" charset="0"/>
              </a:rPr>
              <a:t>Maximum</a:t>
            </a:r>
            <a:br>
              <a:rPr lang="en-US" sz="2000" dirty="0">
                <a:latin typeface="Trebuchet MS" pitchFamily="34" charset="0"/>
              </a:rPr>
            </a:br>
            <a:r>
              <a:rPr lang="en-US" sz="2000" dirty="0">
                <a:latin typeface="Trebuchet MS" pitchFamily="34" charset="0"/>
              </a:rPr>
              <a:t>Flexibility</a:t>
            </a:r>
          </a:p>
        </p:txBody>
      </p:sp>
      <p:sp>
        <p:nvSpPr>
          <p:cNvPr id="11" name="Rectangle 10"/>
          <p:cNvSpPr>
            <a:spLocks noChangeArrowheads="1"/>
          </p:cNvSpPr>
          <p:nvPr/>
        </p:nvSpPr>
        <p:spPr bwMode="auto">
          <a:xfrm>
            <a:off x="2697162" y="5141232"/>
            <a:ext cx="3531021" cy="144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a:spAutoFit/>
          </a:bodyPr>
          <a:lstStyle/>
          <a:p>
            <a:pPr algn="ctr"/>
            <a:r>
              <a:rPr lang="en-US" sz="2000" dirty="0">
                <a:latin typeface="Trebuchet MS" pitchFamily="34" charset="0"/>
              </a:rPr>
              <a:t>Easily Accelerate</a:t>
            </a:r>
          </a:p>
          <a:p>
            <a:pPr algn="ctr"/>
            <a:r>
              <a:rPr lang="en-US" sz="2000" dirty="0">
                <a:latin typeface="Trebuchet MS" pitchFamily="34" charset="0"/>
              </a:rPr>
              <a:t>Applications</a:t>
            </a:r>
          </a:p>
          <a:p>
            <a:pPr algn="ctr"/>
            <a:r>
              <a:rPr lang="en-US" sz="1600" dirty="0">
                <a:latin typeface="Trebuchet MS" pitchFamily="34" charset="0"/>
              </a:rPr>
              <a:t>directive – given by compiler, give some information to the compiler which part will be parallelized</a:t>
            </a:r>
          </a:p>
        </p:txBody>
      </p:sp>
      <p:sp>
        <p:nvSpPr>
          <p:cNvPr id="2" name="Footer Placeholder 1"/>
          <p:cNvSpPr>
            <a:spLocks noGrp="1"/>
          </p:cNvSpPr>
          <p:nvPr>
            <p:ph type="ftr" sz="quarter" idx="11"/>
          </p:nvPr>
        </p:nvSpPr>
        <p:spPr/>
        <p:txBody>
          <a:bodyPr/>
          <a:lstStyle/>
          <a:p>
            <a:r>
              <a:rPr lang="en-US"/>
              <a:t>© NVIDIA 2013</a:t>
            </a:r>
          </a:p>
        </p:txBody>
      </p:sp>
    </p:spTree>
    <p:extLst>
      <p:ext uri="{BB962C8B-B14F-4D97-AF65-F5344CB8AC3E}">
        <p14:creationId xmlns:p14="http://schemas.microsoft.com/office/powerpoint/2010/main" val="1703363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Memory Model</a:t>
            </a:r>
            <a:endParaRPr lang="ko-KR" altLang="en-US" dirty="0"/>
          </a:p>
        </p:txBody>
      </p:sp>
      <p:sp>
        <p:nvSpPr>
          <p:cNvPr id="3" name="내용 개체 틀 2"/>
          <p:cNvSpPr>
            <a:spLocks noGrp="1"/>
          </p:cNvSpPr>
          <p:nvPr>
            <p:ph idx="1"/>
          </p:nvPr>
        </p:nvSpPr>
        <p:spPr/>
        <p:txBody>
          <a:bodyPr/>
          <a:lstStyle/>
          <a:p>
            <a:r>
              <a:rPr lang="en-US" altLang="ko-KR" sz="2400" dirty="0"/>
              <a:t>The host memory and the device memory are separate spaces in </a:t>
            </a:r>
            <a:r>
              <a:rPr lang="en-US" altLang="ko-KR" sz="2400" dirty="0" err="1"/>
              <a:t>OpenACC</a:t>
            </a:r>
            <a:r>
              <a:rPr lang="en-US" altLang="ko-KR" sz="2400" dirty="0"/>
              <a:t>.</a:t>
            </a:r>
          </a:p>
          <a:p>
            <a:r>
              <a:rPr lang="en-US" altLang="ko-KR" sz="2400" dirty="0"/>
              <a:t>The host can not access the device memory directly and the device can not access host memory directly.</a:t>
            </a:r>
          </a:p>
          <a:p>
            <a:r>
              <a:rPr lang="en-US" altLang="ko-KR" sz="2400" dirty="0"/>
              <a:t>In CUDA C, programmers should explicitly code data movement through APIs.</a:t>
            </a:r>
          </a:p>
          <a:p>
            <a:r>
              <a:rPr lang="en-US" altLang="ko-KR" sz="2400" dirty="0"/>
              <a:t>In </a:t>
            </a:r>
            <a:r>
              <a:rPr lang="en-US" altLang="ko-KR" sz="2400" dirty="0" err="1"/>
              <a:t>OpenACC</a:t>
            </a:r>
            <a:r>
              <a:rPr lang="en-US" altLang="ko-KR" sz="2400" dirty="0"/>
              <a:t>, we just annotate which memory objects need to be transferred.</a:t>
            </a:r>
          </a:p>
          <a:p>
            <a:pPr marL="0" indent="0">
              <a:buNone/>
            </a:pPr>
            <a:r>
              <a:rPr lang="en-US" altLang="ko-KR" sz="2400" dirty="0"/>
              <a:t>    Ex.:</a:t>
            </a:r>
          </a:p>
          <a:p>
            <a:pPr marL="0" indent="0">
              <a:buNone/>
            </a:pPr>
            <a:r>
              <a:rPr lang="en-US" altLang="ko-KR" sz="2400" b="1" dirty="0">
                <a:solidFill>
                  <a:srgbClr val="0070C0"/>
                </a:solidFill>
              </a:rPr>
              <a:t>#pragma </a:t>
            </a:r>
            <a:r>
              <a:rPr lang="en-US" altLang="ko-KR" sz="2400" b="1" dirty="0" err="1">
                <a:solidFill>
                  <a:srgbClr val="0070C0"/>
                </a:solidFill>
              </a:rPr>
              <a:t>acc</a:t>
            </a:r>
            <a:r>
              <a:rPr lang="en-US" altLang="ko-KR" sz="2400" b="1" dirty="0">
                <a:solidFill>
                  <a:srgbClr val="0070C0"/>
                </a:solidFill>
              </a:rPr>
              <a:t> parallel loop </a:t>
            </a:r>
            <a:r>
              <a:rPr lang="en-US" altLang="ko-KR" sz="2400" b="1" dirty="0" err="1">
                <a:solidFill>
                  <a:srgbClr val="0070C0"/>
                </a:solidFill>
              </a:rPr>
              <a:t>copyin</a:t>
            </a:r>
            <a:r>
              <a:rPr lang="en-US" altLang="ko-KR" sz="2400" b="1" dirty="0">
                <a:solidFill>
                  <a:srgbClr val="0070C0"/>
                </a:solidFill>
              </a:rPr>
              <a:t>(M[0:Mh*Mw]) </a:t>
            </a:r>
            <a:r>
              <a:rPr lang="en-US" altLang="ko-KR" sz="2400" b="1" dirty="0" err="1">
                <a:solidFill>
                  <a:srgbClr val="0070C0"/>
                </a:solidFill>
              </a:rPr>
              <a:t>copyin</a:t>
            </a:r>
            <a:r>
              <a:rPr lang="en-US" altLang="ko-KR" sz="2400" b="1" dirty="0">
                <a:solidFill>
                  <a:srgbClr val="0070C0"/>
                </a:solidFill>
              </a:rPr>
              <a:t>(N[0:Nw*Mw])  </a:t>
            </a:r>
            <a:r>
              <a:rPr lang="en-US" altLang="ko-KR" sz="2400" b="1" dirty="0" err="1">
                <a:solidFill>
                  <a:srgbClr val="0070C0"/>
                </a:solidFill>
              </a:rPr>
              <a:t>copyout</a:t>
            </a:r>
            <a:r>
              <a:rPr lang="en-US" altLang="ko-KR" sz="2400" b="1" dirty="0">
                <a:solidFill>
                  <a:srgbClr val="0070C0"/>
                </a:solidFill>
              </a:rPr>
              <a:t>(P[0:Mh*Mw])</a:t>
            </a:r>
            <a:endParaRPr lang="ko-KR" altLang="en-US" sz="2400" b="1" dirty="0">
              <a:solidFill>
                <a:srgbClr val="0070C0"/>
              </a:solidFill>
            </a:endParaRPr>
          </a:p>
        </p:txBody>
      </p:sp>
    </p:spTree>
    <p:extLst>
      <p:ext uri="{BB962C8B-B14F-4D97-AF65-F5344CB8AC3E}">
        <p14:creationId xmlns:p14="http://schemas.microsoft.com/office/powerpoint/2010/main" val="1301267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OpenACC</a:t>
            </a:r>
            <a:r>
              <a:rPr lang="en-US" altLang="ko-KR" dirty="0"/>
              <a:t> programs</a:t>
            </a:r>
            <a:endParaRPr lang="ko-KR" altLang="en-US" dirty="0"/>
          </a:p>
        </p:txBody>
      </p:sp>
      <p:sp>
        <p:nvSpPr>
          <p:cNvPr id="3" name="내용 개체 틀 2"/>
          <p:cNvSpPr>
            <a:spLocks noGrp="1"/>
          </p:cNvSpPr>
          <p:nvPr>
            <p:ph idx="1"/>
          </p:nvPr>
        </p:nvSpPr>
        <p:spPr/>
        <p:txBody>
          <a:bodyPr/>
          <a:lstStyle/>
          <a:p>
            <a:pPr marL="0" indent="0">
              <a:buNone/>
            </a:pPr>
            <a:r>
              <a:rPr lang="en-US" altLang="ko-KR" sz="2400" dirty="0"/>
              <a:t>Accelerator Compute Constructs</a:t>
            </a:r>
          </a:p>
          <a:p>
            <a:r>
              <a:rPr lang="en-US" altLang="ko-KR" sz="2400" b="1" dirty="0"/>
              <a:t>parallel</a:t>
            </a:r>
          </a:p>
          <a:p>
            <a:r>
              <a:rPr lang="en-US" altLang="ko-KR" sz="2400" b="1" dirty="0"/>
              <a:t>kernel</a:t>
            </a:r>
          </a:p>
          <a:p>
            <a:r>
              <a:rPr lang="en-US" altLang="ko-KR" sz="2400" b="1" dirty="0"/>
              <a:t>loop</a:t>
            </a:r>
          </a:p>
          <a:p>
            <a:r>
              <a:rPr lang="en-US" altLang="ko-KR" sz="2400" b="1" dirty="0"/>
              <a:t>data</a:t>
            </a:r>
            <a:endParaRPr lang="ko-KR" altLang="en-US" sz="2400" b="1" dirty="0"/>
          </a:p>
        </p:txBody>
      </p:sp>
    </p:spTree>
    <p:extLst>
      <p:ext uri="{BB962C8B-B14F-4D97-AF65-F5344CB8AC3E}">
        <p14:creationId xmlns:p14="http://schemas.microsoft.com/office/powerpoint/2010/main" val="158004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528" y="-315416"/>
            <a:ext cx="8229600" cy="960438"/>
          </a:xfrm>
        </p:spPr>
        <p:txBody>
          <a:bodyPr/>
          <a:lstStyle/>
          <a:p>
            <a:r>
              <a:rPr lang="en-US" altLang="ko-KR" dirty="0"/>
              <a:t>Parallel Construct</a:t>
            </a:r>
            <a:endParaRPr lang="ko-KR" altLang="en-US" dirty="0"/>
          </a:p>
        </p:txBody>
      </p:sp>
      <p:sp>
        <p:nvSpPr>
          <p:cNvPr id="3" name="내용 개체 틀 2"/>
          <p:cNvSpPr>
            <a:spLocks noGrp="1"/>
          </p:cNvSpPr>
          <p:nvPr>
            <p:ph idx="1"/>
          </p:nvPr>
        </p:nvSpPr>
        <p:spPr>
          <a:xfrm>
            <a:off x="395536" y="476672"/>
            <a:ext cx="8229600" cy="4525963"/>
          </a:xfrm>
        </p:spPr>
        <p:txBody>
          <a:bodyPr/>
          <a:lstStyle/>
          <a:p>
            <a:r>
              <a:rPr lang="en-US" altLang="ko-KR" sz="2400" dirty="0"/>
              <a:t>To </a:t>
            </a:r>
            <a:r>
              <a:rPr lang="en-US" altLang="ko-KR" sz="2400" b="1" dirty="0"/>
              <a:t>specify which part of the program is to be executed on the accelerator</a:t>
            </a:r>
            <a:r>
              <a:rPr lang="en-US" altLang="ko-KR" sz="2400" dirty="0"/>
              <a:t>, there are two construct:</a:t>
            </a:r>
          </a:p>
          <a:p>
            <a:pPr lvl="1"/>
            <a:r>
              <a:rPr lang="en-US" altLang="ko-KR" sz="2400" dirty="0"/>
              <a:t>parallel construct </a:t>
            </a:r>
          </a:p>
          <a:p>
            <a:pPr lvl="1"/>
            <a:r>
              <a:rPr lang="en-US" altLang="ko-KR" sz="2400" dirty="0"/>
              <a:t>kernel construct</a:t>
            </a:r>
          </a:p>
          <a:p>
            <a:r>
              <a:rPr lang="en-US" altLang="ko-KR" sz="2400" dirty="0"/>
              <a:t>When </a:t>
            </a:r>
            <a:r>
              <a:rPr lang="en-US" altLang="ko-KR" sz="2400" b="1" dirty="0"/>
              <a:t>a program encounters a parallel construct, the execution of the code within the structured block of the construct( called a parallel region) is moved to the accelerator.</a:t>
            </a:r>
            <a:r>
              <a:rPr lang="en-US" altLang="ko-KR" sz="2400" dirty="0"/>
              <a:t> Gangs of workers on the accelerator are created to execute the parallel region.</a:t>
            </a:r>
          </a:p>
          <a:p>
            <a:r>
              <a:rPr lang="en-US" altLang="ko-KR" sz="2400" dirty="0"/>
              <a:t>Initially only one worker(called </a:t>
            </a:r>
            <a:r>
              <a:rPr lang="en-US" altLang="ko-KR" sz="2400" b="1" dirty="0"/>
              <a:t>a gang lead</a:t>
            </a:r>
            <a:r>
              <a:rPr lang="en-US" altLang="ko-KR" sz="2400" dirty="0"/>
              <a:t>) within each gang will execute the parallel region. The other workers are conceptually idle at this point. They will be deployed when there is more parallel work at an inner level.</a:t>
            </a:r>
          </a:p>
          <a:p>
            <a:pPr marL="0" indent="0">
              <a:buNone/>
            </a:pPr>
            <a:r>
              <a:rPr lang="en-US" altLang="ko-KR" sz="2800" dirty="0"/>
              <a:t>Ex:</a:t>
            </a:r>
          </a:p>
          <a:p>
            <a:pPr marL="0" indent="0">
              <a:buNone/>
            </a:pPr>
            <a:r>
              <a:rPr lang="en-US" altLang="ko-KR" sz="2000" b="1" dirty="0"/>
              <a:t>#pragma </a:t>
            </a:r>
            <a:r>
              <a:rPr lang="en-US" altLang="ko-KR" sz="2000" b="1" dirty="0" err="1"/>
              <a:t>acc</a:t>
            </a:r>
            <a:r>
              <a:rPr lang="en-US" altLang="ko-KR" sz="2000" b="1" dirty="0"/>
              <a:t> parallel </a:t>
            </a:r>
            <a:r>
              <a:rPr lang="en-US" altLang="ko-KR" sz="2000" b="1" dirty="0" err="1"/>
              <a:t>copyout</a:t>
            </a:r>
            <a:r>
              <a:rPr lang="en-US" altLang="ko-KR" sz="2000" b="1" dirty="0"/>
              <a:t>(a) </a:t>
            </a:r>
            <a:r>
              <a:rPr lang="en-US" altLang="ko-KR" sz="2000" b="1" dirty="0" err="1"/>
              <a:t>num_gangs</a:t>
            </a:r>
            <a:r>
              <a:rPr lang="en-US" altLang="ko-KR" sz="2000" b="1" dirty="0"/>
              <a:t>(1024) </a:t>
            </a:r>
            <a:r>
              <a:rPr lang="en-US" altLang="ko-KR" sz="2000" b="1" dirty="0" err="1"/>
              <a:t>num_workers</a:t>
            </a:r>
            <a:r>
              <a:rPr lang="en-US" altLang="ko-KR" sz="2000" b="1" dirty="0"/>
              <a:t>(32)</a:t>
            </a:r>
          </a:p>
          <a:p>
            <a:pPr marL="0" indent="0">
              <a:buNone/>
            </a:pPr>
            <a:r>
              <a:rPr lang="en-US" altLang="ko-KR" sz="2000" b="1" dirty="0"/>
              <a:t>{  a=32; }</a:t>
            </a:r>
            <a:endParaRPr lang="ko-KR" altLang="en-US" sz="2000" b="1" dirty="0"/>
          </a:p>
        </p:txBody>
      </p:sp>
    </p:spTree>
    <p:extLst>
      <p:ext uri="{BB962C8B-B14F-4D97-AF65-F5344CB8AC3E}">
        <p14:creationId xmlns:p14="http://schemas.microsoft.com/office/powerpoint/2010/main" val="24020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Loop Construct-Gang Loop</a:t>
            </a:r>
            <a:endParaRPr lang="ko-KR" altLang="en-US" dirty="0"/>
          </a:p>
        </p:txBody>
      </p:sp>
      <p:sp>
        <p:nvSpPr>
          <p:cNvPr id="3" name="내용 개체 틀 2"/>
          <p:cNvSpPr>
            <a:spLocks noGrp="1"/>
          </p:cNvSpPr>
          <p:nvPr>
            <p:ph idx="1"/>
          </p:nvPr>
        </p:nvSpPr>
        <p:spPr>
          <a:xfrm>
            <a:off x="451323" y="1340768"/>
            <a:ext cx="8229600" cy="4525963"/>
          </a:xfrm>
        </p:spPr>
        <p:txBody>
          <a:bodyPr/>
          <a:lstStyle/>
          <a:p>
            <a:r>
              <a:rPr lang="en-US" altLang="ko-KR" sz="2400" dirty="0"/>
              <a:t>Gang Loop</a:t>
            </a:r>
          </a:p>
          <a:p>
            <a:pPr marL="0" indent="0">
              <a:buNone/>
            </a:pPr>
            <a:r>
              <a:rPr lang="en-US" altLang="ko-KR" sz="2000" b="1" dirty="0"/>
              <a:t>#pragma </a:t>
            </a:r>
            <a:r>
              <a:rPr lang="en-US" altLang="ko-KR" sz="2000" b="1" dirty="0" err="1"/>
              <a:t>acc</a:t>
            </a:r>
            <a:r>
              <a:rPr lang="en-US" altLang="ko-KR" sz="2000" b="1" dirty="0"/>
              <a:t> parallel </a:t>
            </a:r>
            <a:r>
              <a:rPr lang="en-US" altLang="ko-KR" sz="2000" b="1" dirty="0" err="1"/>
              <a:t>num_gangs</a:t>
            </a:r>
            <a:r>
              <a:rPr lang="en-US" altLang="ko-KR" sz="2000" b="1" dirty="0"/>
              <a:t>(1024)</a:t>
            </a:r>
          </a:p>
          <a:p>
            <a:pPr marL="0" indent="0">
              <a:buNone/>
            </a:pPr>
            <a:r>
              <a:rPr lang="en-US" altLang="ko-KR" sz="2000" b="1" dirty="0"/>
              <a:t>{</a:t>
            </a:r>
          </a:p>
          <a:p>
            <a:pPr marL="0" indent="0">
              <a:buNone/>
            </a:pPr>
            <a:r>
              <a:rPr lang="en-US" altLang="ko-KR" sz="2000" b="1" dirty="0"/>
              <a:t>	for( </a:t>
            </a:r>
            <a:r>
              <a:rPr lang="en-US" altLang="ko-KR" sz="2000" b="1" dirty="0" err="1"/>
              <a:t>int</a:t>
            </a:r>
            <a:r>
              <a:rPr lang="en-US" altLang="ko-KR" sz="2000" b="1" dirty="0"/>
              <a:t> </a:t>
            </a:r>
            <a:r>
              <a:rPr lang="en-US" altLang="ko-KR" sz="2000" b="1" dirty="0" err="1"/>
              <a:t>i</a:t>
            </a:r>
            <a:r>
              <a:rPr lang="en-US" altLang="ko-KR" sz="2000" b="1" dirty="0"/>
              <a:t>=0; </a:t>
            </a:r>
            <a:r>
              <a:rPr lang="en-US" altLang="ko-KR" sz="2000" b="1" dirty="0" err="1"/>
              <a:t>i</a:t>
            </a:r>
            <a:r>
              <a:rPr lang="en-US" altLang="ko-KR" sz="2000" b="1" dirty="0"/>
              <a:t>&lt;2048; </a:t>
            </a:r>
            <a:r>
              <a:rPr lang="en-US" altLang="ko-KR" sz="2000" b="1" dirty="0" err="1"/>
              <a:t>i</a:t>
            </a:r>
            <a:r>
              <a:rPr lang="en-US" altLang="ko-KR" sz="2000" b="1" dirty="0"/>
              <a:t>++){</a:t>
            </a:r>
          </a:p>
          <a:p>
            <a:pPr marL="0" indent="0">
              <a:buNone/>
            </a:pPr>
            <a:r>
              <a:rPr lang="en-US" altLang="ko-KR" sz="2000" b="1" dirty="0"/>
              <a:t>		c[</a:t>
            </a:r>
            <a:r>
              <a:rPr lang="en-US" altLang="ko-KR" sz="2000" b="1" dirty="0" err="1"/>
              <a:t>i</a:t>
            </a:r>
            <a:r>
              <a:rPr lang="en-US" altLang="ko-KR" sz="2000" b="1" dirty="0"/>
              <a:t>]=a[</a:t>
            </a:r>
            <a:r>
              <a:rPr lang="en-US" altLang="ko-KR" sz="2000" b="1" dirty="0" err="1"/>
              <a:t>i</a:t>
            </a:r>
            <a:r>
              <a:rPr lang="en-US" altLang="ko-KR" sz="2000" b="1" dirty="0"/>
              <a:t>] + b[</a:t>
            </a:r>
            <a:r>
              <a:rPr lang="en-US" altLang="ko-KR" sz="2000" b="1" dirty="0" err="1"/>
              <a:t>i</a:t>
            </a:r>
            <a:r>
              <a:rPr lang="en-US" altLang="ko-KR" sz="2000" b="1" dirty="0"/>
              <a:t>];</a:t>
            </a:r>
          </a:p>
          <a:p>
            <a:pPr marL="0" indent="0">
              <a:buNone/>
            </a:pPr>
            <a:r>
              <a:rPr lang="en-US" altLang="ko-KR" sz="2000" b="1" dirty="0"/>
              <a:t>	}</a:t>
            </a:r>
          </a:p>
          <a:p>
            <a:pPr marL="0" indent="0">
              <a:buNone/>
            </a:pPr>
            <a:r>
              <a:rPr lang="en-US" altLang="ko-KR" sz="2000" b="1" dirty="0"/>
              <a:t>}</a:t>
            </a:r>
          </a:p>
          <a:p>
            <a:pPr marL="0" indent="0">
              <a:buNone/>
            </a:pPr>
            <a:r>
              <a:rPr lang="en-US" altLang="ko-KR" sz="2000" b="1" dirty="0"/>
              <a:t>#pragma </a:t>
            </a:r>
            <a:r>
              <a:rPr lang="en-US" altLang="ko-KR" sz="2000" b="1" dirty="0" err="1"/>
              <a:t>acc</a:t>
            </a:r>
            <a:r>
              <a:rPr lang="en-US" altLang="ko-KR" sz="2000" b="1" dirty="0"/>
              <a:t> parallel </a:t>
            </a:r>
            <a:r>
              <a:rPr lang="en-US" altLang="ko-KR" sz="2000" b="1" dirty="0" err="1"/>
              <a:t>num_gangs</a:t>
            </a:r>
            <a:r>
              <a:rPr lang="en-US" altLang="ko-KR" sz="2000" b="1" dirty="0"/>
              <a:t>(1024)</a:t>
            </a:r>
          </a:p>
          <a:p>
            <a:pPr marL="0" indent="0">
              <a:buNone/>
            </a:pPr>
            <a:r>
              <a:rPr lang="en-US" altLang="ko-KR" sz="2000" b="1" dirty="0"/>
              <a:t>{</a:t>
            </a:r>
          </a:p>
          <a:p>
            <a:pPr marL="0" indent="0">
              <a:buNone/>
            </a:pPr>
            <a:r>
              <a:rPr lang="en-US" altLang="ko-KR" sz="2000" b="1" dirty="0"/>
              <a:t>	</a:t>
            </a:r>
            <a:r>
              <a:rPr lang="en-US" altLang="ko-KR" sz="2000" b="1" dirty="0">
                <a:solidFill>
                  <a:srgbClr val="FF0000"/>
                </a:solidFill>
              </a:rPr>
              <a:t>#pragma </a:t>
            </a:r>
            <a:r>
              <a:rPr lang="en-US" altLang="ko-KR" sz="2000" b="1" dirty="0" err="1">
                <a:solidFill>
                  <a:srgbClr val="FF0000"/>
                </a:solidFill>
              </a:rPr>
              <a:t>acc</a:t>
            </a:r>
            <a:r>
              <a:rPr lang="en-US" altLang="ko-KR" sz="2000" b="1" dirty="0">
                <a:solidFill>
                  <a:srgbClr val="FF0000"/>
                </a:solidFill>
              </a:rPr>
              <a:t> loop gang</a:t>
            </a:r>
          </a:p>
          <a:p>
            <a:pPr marL="0" indent="0">
              <a:buNone/>
            </a:pPr>
            <a:r>
              <a:rPr lang="en-US" altLang="ko-KR" sz="2000" b="1" dirty="0"/>
              <a:t>	for(</a:t>
            </a:r>
            <a:r>
              <a:rPr lang="en-US" altLang="ko-KR" sz="2000" b="1" dirty="0" err="1"/>
              <a:t>int</a:t>
            </a:r>
            <a:r>
              <a:rPr lang="en-US" altLang="ko-KR" sz="2000" b="1" dirty="0"/>
              <a:t> </a:t>
            </a:r>
            <a:r>
              <a:rPr lang="en-US" altLang="ko-KR" sz="2000" b="1" dirty="0" err="1"/>
              <a:t>i</a:t>
            </a:r>
            <a:r>
              <a:rPr lang="en-US" altLang="ko-KR" sz="2000" b="1" dirty="0"/>
              <a:t>=0;i&lt;2048; </a:t>
            </a:r>
            <a:r>
              <a:rPr lang="en-US" altLang="ko-KR" sz="2000" b="1" dirty="0" err="1"/>
              <a:t>i</a:t>
            </a:r>
            <a:r>
              <a:rPr lang="en-US" altLang="ko-KR" sz="2000" b="1" dirty="0"/>
              <a:t>++){</a:t>
            </a:r>
          </a:p>
          <a:p>
            <a:pPr marL="0" indent="0">
              <a:buNone/>
            </a:pPr>
            <a:r>
              <a:rPr lang="en-US" altLang="ko-KR" sz="2000" b="1" dirty="0"/>
              <a:t>		c[</a:t>
            </a:r>
            <a:r>
              <a:rPr lang="en-US" altLang="ko-KR" sz="2000" b="1" dirty="0" err="1"/>
              <a:t>i</a:t>
            </a:r>
            <a:r>
              <a:rPr lang="en-US" altLang="ko-KR" sz="2000" b="1" dirty="0"/>
              <a:t>]=a[</a:t>
            </a:r>
            <a:r>
              <a:rPr lang="en-US" altLang="ko-KR" sz="2000" b="1" dirty="0" err="1"/>
              <a:t>i</a:t>
            </a:r>
            <a:r>
              <a:rPr lang="en-US" altLang="ko-KR" sz="2000" b="1" dirty="0"/>
              <a:t>]+b[</a:t>
            </a:r>
            <a:r>
              <a:rPr lang="en-US" altLang="ko-KR" sz="2000" b="1" dirty="0" err="1"/>
              <a:t>i</a:t>
            </a:r>
            <a:r>
              <a:rPr lang="en-US" altLang="ko-KR" sz="2000" b="1" dirty="0"/>
              <a:t>];</a:t>
            </a:r>
          </a:p>
          <a:p>
            <a:pPr marL="0" indent="0">
              <a:buNone/>
            </a:pPr>
            <a:r>
              <a:rPr lang="en-US" altLang="ko-KR" sz="2000" b="1" dirty="0"/>
              <a:t>	}</a:t>
            </a:r>
          </a:p>
          <a:p>
            <a:pPr marL="0" indent="0">
              <a:buNone/>
            </a:pPr>
            <a:r>
              <a:rPr lang="en-US" altLang="ko-KR" sz="2000" b="1" dirty="0"/>
              <a:t>}</a:t>
            </a:r>
          </a:p>
          <a:p>
            <a:pPr marL="0" indent="0">
              <a:buNone/>
            </a:pPr>
            <a:endParaRPr lang="ko-KR" altLang="en-US" sz="2000" b="1" dirty="0"/>
          </a:p>
        </p:txBody>
      </p:sp>
      <p:sp>
        <p:nvSpPr>
          <p:cNvPr id="4" name="직사각형 3"/>
          <p:cNvSpPr/>
          <p:nvPr/>
        </p:nvSpPr>
        <p:spPr>
          <a:xfrm>
            <a:off x="395536" y="1772816"/>
            <a:ext cx="5328592" cy="216024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p:cNvSpPr/>
          <p:nvPr/>
        </p:nvSpPr>
        <p:spPr>
          <a:xfrm>
            <a:off x="407225" y="4005064"/>
            <a:ext cx="5336571" cy="25640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0" y="0"/>
            <a:ext cx="2915816" cy="369332"/>
          </a:xfrm>
          <a:prstGeom prst="rect">
            <a:avLst/>
          </a:prstGeom>
          <a:noFill/>
        </p:spPr>
        <p:txBody>
          <a:bodyPr wrap="square" rtlCol="0">
            <a:spAutoFit/>
          </a:bodyPr>
          <a:lstStyle/>
          <a:p>
            <a:r>
              <a:rPr lang="en-US" altLang="ko-KR" dirty="0"/>
              <a:t>Parallel Construct</a:t>
            </a:r>
            <a:endParaRPr lang="ko-KR" altLang="en-US" dirty="0"/>
          </a:p>
        </p:txBody>
      </p:sp>
    </p:spTree>
    <p:extLst>
      <p:ext uri="{BB962C8B-B14F-4D97-AF65-F5344CB8AC3E}">
        <p14:creationId xmlns:p14="http://schemas.microsoft.com/office/powerpoint/2010/main" val="1619433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Gang Loop</a:t>
            </a:r>
            <a:endParaRPr lang="ko-KR" altLang="en-US" dirty="0"/>
          </a:p>
        </p:txBody>
      </p:sp>
      <p:sp>
        <p:nvSpPr>
          <p:cNvPr id="3" name="내용 개체 틀 2"/>
          <p:cNvSpPr>
            <a:spLocks noGrp="1"/>
          </p:cNvSpPr>
          <p:nvPr>
            <p:ph idx="1"/>
          </p:nvPr>
        </p:nvSpPr>
        <p:spPr/>
        <p:txBody>
          <a:bodyPr/>
          <a:lstStyle/>
          <a:p>
            <a:pPr>
              <a:buFont typeface="Wingdings" panose="05000000000000000000" pitchFamily="2" charset="2"/>
              <a:buChar char="Ø"/>
            </a:pPr>
            <a:r>
              <a:rPr lang="en-US" altLang="ko-KR" sz="2400" dirty="0"/>
              <a:t>At the first program [#pragma </a:t>
            </a:r>
            <a:r>
              <a:rPr lang="en-US" altLang="ko-KR" sz="2400" dirty="0" err="1"/>
              <a:t>acc</a:t>
            </a:r>
            <a:r>
              <a:rPr lang="en-US" altLang="ko-KR" sz="2400" dirty="0"/>
              <a:t> parallel </a:t>
            </a:r>
            <a:r>
              <a:rPr lang="en-US" altLang="ko-KR" sz="2400" dirty="0" err="1"/>
              <a:t>num_gangs</a:t>
            </a:r>
            <a:r>
              <a:rPr lang="en-US" altLang="ko-KR" sz="2400" dirty="0"/>
              <a:t>(1024)]</a:t>
            </a:r>
          </a:p>
          <a:p>
            <a:pPr marL="0" indent="0">
              <a:buNone/>
            </a:pPr>
            <a:r>
              <a:rPr lang="en-US" altLang="ko-KR" sz="2400" dirty="0"/>
              <a:t>    	All 2,048 iterations will be executed sequentially and       	redundantly by the 1,024 gang leads.</a:t>
            </a:r>
          </a:p>
          <a:p>
            <a:pPr>
              <a:buFont typeface="Wingdings" panose="05000000000000000000" pitchFamily="2" charset="2"/>
              <a:buChar char="Ø"/>
            </a:pPr>
            <a:r>
              <a:rPr lang="en-US" altLang="ko-KR" sz="2400" dirty="0"/>
              <a:t>To get speedup, you need to distribute  the 2,048 iterations among the gangs.  Each gang lead will be assigned 2 iterations.</a:t>
            </a:r>
          </a:p>
          <a:p>
            <a:pPr marL="0" indent="0">
              <a:buNone/>
            </a:pPr>
            <a:endParaRPr lang="ko-KR" altLang="en-US" sz="2400" dirty="0"/>
          </a:p>
        </p:txBody>
      </p:sp>
    </p:spTree>
    <p:extLst>
      <p:ext uri="{BB962C8B-B14F-4D97-AF65-F5344CB8AC3E}">
        <p14:creationId xmlns:p14="http://schemas.microsoft.com/office/powerpoint/2010/main" val="1027474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Loop Construct-Worker Loop</a:t>
            </a:r>
            <a:endParaRPr lang="ko-KR" altLang="en-US" dirty="0"/>
          </a:p>
        </p:txBody>
      </p:sp>
      <p:sp>
        <p:nvSpPr>
          <p:cNvPr id="3" name="내용 개체 틀 2"/>
          <p:cNvSpPr>
            <a:spLocks noGrp="1"/>
          </p:cNvSpPr>
          <p:nvPr>
            <p:ph idx="1"/>
          </p:nvPr>
        </p:nvSpPr>
        <p:spPr/>
        <p:txBody>
          <a:bodyPr/>
          <a:lstStyle/>
          <a:p>
            <a:r>
              <a:rPr lang="en-US" altLang="ko-KR" sz="2400" b="1" dirty="0"/>
              <a:t>Worker loop</a:t>
            </a:r>
          </a:p>
          <a:p>
            <a:pPr marL="0" indent="0">
              <a:buNone/>
            </a:pPr>
            <a:r>
              <a:rPr lang="en-US" altLang="ko-KR" sz="2000" b="1" dirty="0"/>
              <a:t>Ex:</a:t>
            </a:r>
          </a:p>
          <a:p>
            <a:pPr marL="0" indent="0">
              <a:buNone/>
            </a:pPr>
            <a:r>
              <a:rPr lang="en-US" altLang="ko-KR" sz="2000" b="1" dirty="0"/>
              <a:t>#pragma </a:t>
            </a:r>
            <a:r>
              <a:rPr lang="en-US" altLang="ko-KR" sz="2000" b="1" dirty="0" err="1"/>
              <a:t>acc</a:t>
            </a:r>
            <a:r>
              <a:rPr lang="en-US" altLang="ko-KR" sz="2000" b="1" dirty="0"/>
              <a:t> parallel </a:t>
            </a:r>
            <a:r>
              <a:rPr lang="en-US" altLang="ko-KR" sz="2000" b="1" dirty="0" err="1"/>
              <a:t>num_gangs</a:t>
            </a:r>
            <a:r>
              <a:rPr lang="en-US" altLang="ko-KR" sz="2000" b="1" dirty="0"/>
              <a:t>(1024) </a:t>
            </a:r>
            <a:r>
              <a:rPr lang="en-US" altLang="ko-KR" sz="2000" b="1" dirty="0" err="1"/>
              <a:t>num_workers</a:t>
            </a:r>
            <a:r>
              <a:rPr lang="en-US" altLang="ko-KR" sz="2000" b="1" dirty="0"/>
              <a:t>(32)</a:t>
            </a:r>
          </a:p>
          <a:p>
            <a:pPr marL="0" indent="0">
              <a:buNone/>
            </a:pPr>
            <a:r>
              <a:rPr lang="en-US" altLang="ko-KR" sz="2000" b="1" dirty="0"/>
              <a:t>{</a:t>
            </a:r>
          </a:p>
          <a:p>
            <a:pPr marL="0" indent="0">
              <a:buNone/>
            </a:pPr>
            <a:r>
              <a:rPr lang="en-US" altLang="ko-KR" sz="2000" b="1" dirty="0"/>
              <a:t>	</a:t>
            </a:r>
            <a:r>
              <a:rPr lang="en-US" altLang="ko-KR" sz="2000" b="1" dirty="0">
                <a:solidFill>
                  <a:srgbClr val="00B0F0"/>
                </a:solidFill>
              </a:rPr>
              <a:t>#pragma </a:t>
            </a:r>
            <a:r>
              <a:rPr lang="en-US" altLang="ko-KR" sz="2000" b="1" dirty="0" err="1">
                <a:solidFill>
                  <a:srgbClr val="00B0F0"/>
                </a:solidFill>
              </a:rPr>
              <a:t>acc</a:t>
            </a:r>
            <a:r>
              <a:rPr lang="en-US" altLang="ko-KR" sz="2000" b="1" dirty="0">
                <a:solidFill>
                  <a:srgbClr val="00B0F0"/>
                </a:solidFill>
              </a:rPr>
              <a:t> loop gang</a:t>
            </a:r>
          </a:p>
          <a:p>
            <a:pPr marL="0" indent="0">
              <a:buNone/>
            </a:pPr>
            <a:r>
              <a:rPr lang="en-US" altLang="ko-KR" sz="2000" b="1" dirty="0"/>
              <a:t>	for (</a:t>
            </a:r>
            <a:r>
              <a:rPr lang="en-US" altLang="ko-KR" sz="2000" b="1" dirty="0" err="1"/>
              <a:t>int</a:t>
            </a:r>
            <a:r>
              <a:rPr lang="en-US" altLang="ko-KR" sz="2000" b="1" dirty="0"/>
              <a:t> </a:t>
            </a:r>
            <a:r>
              <a:rPr lang="en-US" altLang="ko-KR" sz="2000" b="1" dirty="0" err="1"/>
              <a:t>i</a:t>
            </a:r>
            <a:r>
              <a:rPr lang="en-US" altLang="ko-KR" sz="2000" b="1" dirty="0"/>
              <a:t>=0; </a:t>
            </a:r>
            <a:r>
              <a:rPr lang="en-US" altLang="ko-KR" sz="2000" b="1" dirty="0" err="1"/>
              <a:t>i</a:t>
            </a:r>
            <a:r>
              <a:rPr lang="en-US" altLang="ko-KR" sz="2000" b="1" dirty="0"/>
              <a:t>&lt;2048;i++){</a:t>
            </a:r>
          </a:p>
          <a:p>
            <a:pPr marL="0" indent="0">
              <a:buNone/>
            </a:pPr>
            <a:r>
              <a:rPr lang="en-US" altLang="ko-KR" sz="2000" b="1" dirty="0"/>
              <a:t>		</a:t>
            </a:r>
            <a:r>
              <a:rPr lang="en-US" altLang="ko-KR" sz="2000" b="1" dirty="0">
                <a:solidFill>
                  <a:srgbClr val="FF0000"/>
                </a:solidFill>
              </a:rPr>
              <a:t>#pragma </a:t>
            </a:r>
            <a:r>
              <a:rPr lang="en-US" altLang="ko-KR" sz="2000" b="1" dirty="0" err="1">
                <a:solidFill>
                  <a:srgbClr val="FF0000"/>
                </a:solidFill>
              </a:rPr>
              <a:t>acc</a:t>
            </a:r>
            <a:r>
              <a:rPr lang="en-US" altLang="ko-KR" sz="2000" b="1" dirty="0">
                <a:solidFill>
                  <a:srgbClr val="FF0000"/>
                </a:solidFill>
              </a:rPr>
              <a:t> loop worker</a:t>
            </a:r>
          </a:p>
          <a:p>
            <a:pPr marL="0" indent="0">
              <a:buNone/>
            </a:pPr>
            <a:r>
              <a:rPr lang="en-US" altLang="ko-KR" sz="2000" b="1" dirty="0"/>
              <a:t>		for (</a:t>
            </a:r>
            <a:r>
              <a:rPr lang="en-US" altLang="ko-KR" sz="2000" b="1" dirty="0" err="1"/>
              <a:t>int</a:t>
            </a:r>
            <a:r>
              <a:rPr lang="en-US" altLang="ko-KR" sz="2000" b="1" dirty="0"/>
              <a:t> j=0; j&lt;512; </a:t>
            </a:r>
            <a:r>
              <a:rPr lang="en-US" altLang="ko-KR" sz="2000" b="1" dirty="0" err="1"/>
              <a:t>j++</a:t>
            </a:r>
            <a:r>
              <a:rPr lang="en-US" altLang="ko-KR" sz="2000" b="1" dirty="0"/>
              <a:t>){</a:t>
            </a:r>
          </a:p>
          <a:p>
            <a:pPr marL="0" indent="0">
              <a:buNone/>
            </a:pPr>
            <a:r>
              <a:rPr lang="en-US" altLang="ko-KR" sz="2000" b="1" dirty="0"/>
              <a:t>			foo(</a:t>
            </a:r>
            <a:r>
              <a:rPr lang="en-US" altLang="ko-KR" sz="2000" b="1" dirty="0" err="1"/>
              <a:t>i,j</a:t>
            </a:r>
            <a:r>
              <a:rPr lang="en-US" altLang="ko-KR" sz="2000" b="1" dirty="0"/>
              <a:t>);</a:t>
            </a:r>
          </a:p>
          <a:p>
            <a:pPr marL="0" indent="0">
              <a:buNone/>
            </a:pPr>
            <a:r>
              <a:rPr lang="en-US" altLang="ko-KR" sz="2000" b="1" dirty="0"/>
              <a:t>		}</a:t>
            </a:r>
          </a:p>
          <a:p>
            <a:pPr marL="0" indent="0">
              <a:buNone/>
            </a:pPr>
            <a:r>
              <a:rPr lang="en-US" altLang="ko-KR" sz="2000" b="1" dirty="0"/>
              <a:t>	}</a:t>
            </a:r>
          </a:p>
          <a:p>
            <a:pPr marL="0" indent="0">
              <a:buNone/>
            </a:pPr>
            <a:r>
              <a:rPr lang="en-US" altLang="ko-KR" sz="2000" b="1" dirty="0"/>
              <a:t>}</a:t>
            </a:r>
          </a:p>
          <a:p>
            <a:pPr marL="0" indent="0">
              <a:buNone/>
            </a:pPr>
            <a:endParaRPr lang="ko-KR" altLang="en-US" sz="2400" dirty="0"/>
          </a:p>
        </p:txBody>
      </p:sp>
    </p:spTree>
    <p:extLst>
      <p:ext uri="{BB962C8B-B14F-4D97-AF65-F5344CB8AC3E}">
        <p14:creationId xmlns:p14="http://schemas.microsoft.com/office/powerpoint/2010/main" val="28152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Worker Loop Construct</a:t>
            </a:r>
            <a:endParaRPr lang="ko-KR" altLang="en-US" dirty="0"/>
          </a:p>
        </p:txBody>
      </p:sp>
      <p:sp>
        <p:nvSpPr>
          <p:cNvPr id="3" name="내용 개체 틀 2"/>
          <p:cNvSpPr>
            <a:spLocks noGrp="1"/>
          </p:cNvSpPr>
          <p:nvPr>
            <p:ph idx="1"/>
          </p:nvPr>
        </p:nvSpPr>
        <p:spPr/>
        <p:txBody>
          <a:bodyPr/>
          <a:lstStyle/>
          <a:p>
            <a:pPr>
              <a:buFont typeface="Wingdings" panose="05000000000000000000" pitchFamily="2" charset="2"/>
              <a:buChar char="Ø"/>
            </a:pPr>
            <a:r>
              <a:rPr lang="en-US" altLang="ko-KR" sz="2400" dirty="0"/>
              <a:t>The compiler and runtime will make sure that the iterations of a worker loop are shared among all workers within a gang through ‘worker loop construct’.</a:t>
            </a:r>
          </a:p>
          <a:p>
            <a:pPr>
              <a:buFont typeface="Wingdings" panose="05000000000000000000" pitchFamily="2" charset="2"/>
              <a:buChar char="Ø"/>
            </a:pPr>
            <a:r>
              <a:rPr lang="en-US" altLang="ko-KR" sz="2400" dirty="0"/>
              <a:t>foo: 2048x 512 instances will be executed.</a:t>
            </a:r>
          </a:p>
          <a:p>
            <a:pPr>
              <a:buFont typeface="Wingdings" panose="05000000000000000000" pitchFamily="2" charset="2"/>
              <a:buChar char="Ø"/>
            </a:pPr>
            <a:r>
              <a:rPr lang="en-US" altLang="ko-KR" sz="2400" dirty="0"/>
              <a:t>In the program, 1024x32 workers will be active ,</a:t>
            </a:r>
          </a:p>
          <a:p>
            <a:pPr marL="0" indent="0">
              <a:buNone/>
            </a:pPr>
            <a:r>
              <a:rPr lang="en-US" altLang="ko-KR" sz="2400" dirty="0"/>
              <a:t>    (2048x512)/(1024x32)=32 instances / worker.</a:t>
            </a:r>
            <a:endParaRPr lang="ko-KR" altLang="en-US" sz="2400" dirty="0"/>
          </a:p>
        </p:txBody>
      </p:sp>
    </p:spTree>
    <p:extLst>
      <p:ext uri="{BB962C8B-B14F-4D97-AF65-F5344CB8AC3E}">
        <p14:creationId xmlns:p14="http://schemas.microsoft.com/office/powerpoint/2010/main" val="2296870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Loop Construct-Vector Loop</a:t>
            </a:r>
            <a:endParaRPr lang="ko-KR" altLang="en-US" dirty="0"/>
          </a:p>
        </p:txBody>
      </p:sp>
      <p:sp>
        <p:nvSpPr>
          <p:cNvPr id="3" name="내용 개체 틀 2"/>
          <p:cNvSpPr>
            <a:spLocks noGrp="1"/>
          </p:cNvSpPr>
          <p:nvPr>
            <p:ph idx="1"/>
          </p:nvPr>
        </p:nvSpPr>
        <p:spPr/>
        <p:txBody>
          <a:bodyPr/>
          <a:lstStyle/>
          <a:p>
            <a:pPr marL="0" indent="0">
              <a:buNone/>
            </a:pPr>
            <a:r>
              <a:rPr lang="en-US" altLang="ko-KR" sz="2000" b="1" dirty="0"/>
              <a:t>#pragma </a:t>
            </a:r>
            <a:r>
              <a:rPr lang="en-US" altLang="ko-KR" sz="2000" b="1" dirty="0" err="1"/>
              <a:t>acc</a:t>
            </a:r>
            <a:r>
              <a:rPr lang="en-US" altLang="ko-KR" sz="2000" b="1" dirty="0"/>
              <a:t> parallel </a:t>
            </a:r>
            <a:r>
              <a:rPr lang="en-US" altLang="ko-KR" sz="2000" b="1" dirty="0" err="1"/>
              <a:t>num_gangs</a:t>
            </a:r>
            <a:r>
              <a:rPr lang="en-US" altLang="ko-KR" sz="2000" b="1" dirty="0"/>
              <a:t>(1024) </a:t>
            </a:r>
            <a:r>
              <a:rPr lang="en-US" altLang="ko-KR" sz="2000" b="1" dirty="0" err="1"/>
              <a:t>num_workers</a:t>
            </a:r>
            <a:r>
              <a:rPr lang="en-US" altLang="ko-KR" sz="2000" b="1" dirty="0"/>
              <a:t>(32) </a:t>
            </a:r>
            <a:r>
              <a:rPr lang="en-US" altLang="ko-KR" sz="2000" b="1" dirty="0" err="1"/>
              <a:t>vector_length</a:t>
            </a:r>
            <a:r>
              <a:rPr lang="en-US" altLang="ko-KR" sz="2000" b="1" dirty="0"/>
              <a:t>(32)</a:t>
            </a:r>
          </a:p>
          <a:p>
            <a:pPr marL="0" indent="0">
              <a:buNone/>
            </a:pPr>
            <a:r>
              <a:rPr lang="en-US" altLang="ko-KR" sz="2000" b="1" dirty="0"/>
              <a:t>{</a:t>
            </a:r>
          </a:p>
          <a:p>
            <a:pPr marL="0" indent="0">
              <a:buNone/>
            </a:pPr>
            <a:r>
              <a:rPr lang="en-US" altLang="ko-KR" sz="2000" b="1" dirty="0"/>
              <a:t>	</a:t>
            </a:r>
            <a:r>
              <a:rPr lang="en-US" altLang="ko-KR" sz="2000" b="1" dirty="0">
                <a:solidFill>
                  <a:srgbClr val="00B0F0"/>
                </a:solidFill>
              </a:rPr>
              <a:t>#pragma </a:t>
            </a:r>
            <a:r>
              <a:rPr lang="en-US" altLang="ko-KR" sz="2000" b="1" dirty="0" err="1">
                <a:solidFill>
                  <a:srgbClr val="00B0F0"/>
                </a:solidFill>
              </a:rPr>
              <a:t>acc</a:t>
            </a:r>
            <a:r>
              <a:rPr lang="en-US" altLang="ko-KR" sz="2000" b="1" dirty="0">
                <a:solidFill>
                  <a:srgbClr val="00B0F0"/>
                </a:solidFill>
              </a:rPr>
              <a:t> loop gang</a:t>
            </a:r>
          </a:p>
          <a:p>
            <a:pPr marL="0" indent="0">
              <a:buNone/>
            </a:pPr>
            <a:r>
              <a:rPr lang="en-US" altLang="ko-KR" sz="2000" b="1" dirty="0"/>
              <a:t>	for(</a:t>
            </a:r>
            <a:r>
              <a:rPr lang="en-US" altLang="ko-KR" sz="2000" b="1" dirty="0" err="1"/>
              <a:t>int</a:t>
            </a:r>
            <a:r>
              <a:rPr lang="en-US" altLang="ko-KR" sz="2000" b="1" dirty="0"/>
              <a:t> </a:t>
            </a:r>
            <a:r>
              <a:rPr lang="en-US" altLang="ko-KR" sz="2000" b="1" dirty="0" err="1"/>
              <a:t>i</a:t>
            </a:r>
            <a:r>
              <a:rPr lang="en-US" altLang="ko-KR" sz="2000" b="1" dirty="0"/>
              <a:t>=0;i&lt;2048; </a:t>
            </a:r>
            <a:r>
              <a:rPr lang="en-US" altLang="ko-KR" sz="2000" b="1" dirty="0" err="1"/>
              <a:t>i</a:t>
            </a:r>
            <a:r>
              <a:rPr lang="en-US" altLang="ko-KR" sz="2000" b="1" dirty="0"/>
              <a:t>++0){</a:t>
            </a:r>
          </a:p>
          <a:p>
            <a:pPr marL="0" indent="0">
              <a:buNone/>
            </a:pPr>
            <a:r>
              <a:rPr lang="en-US" altLang="ko-KR" sz="2000" b="1" dirty="0"/>
              <a:t>		</a:t>
            </a:r>
            <a:r>
              <a:rPr lang="en-US" altLang="ko-KR" sz="2000" b="1" dirty="0">
                <a:solidFill>
                  <a:srgbClr val="00B050"/>
                </a:solidFill>
              </a:rPr>
              <a:t>#pragma </a:t>
            </a:r>
            <a:r>
              <a:rPr lang="en-US" altLang="ko-KR" sz="2000" b="1" dirty="0" err="1">
                <a:solidFill>
                  <a:srgbClr val="00B050"/>
                </a:solidFill>
              </a:rPr>
              <a:t>acc</a:t>
            </a:r>
            <a:r>
              <a:rPr lang="en-US" altLang="ko-KR" sz="2000" b="1" dirty="0">
                <a:solidFill>
                  <a:srgbClr val="00B050"/>
                </a:solidFill>
              </a:rPr>
              <a:t> loop worker</a:t>
            </a:r>
          </a:p>
          <a:p>
            <a:pPr marL="0" indent="0">
              <a:buNone/>
            </a:pPr>
            <a:r>
              <a:rPr lang="en-US" altLang="ko-KR" sz="2000" b="1" dirty="0"/>
              <a:t>		for (</a:t>
            </a:r>
            <a:r>
              <a:rPr lang="en-US" altLang="ko-KR" sz="2000" b="1" dirty="0" err="1"/>
              <a:t>int</a:t>
            </a:r>
            <a:r>
              <a:rPr lang="en-US" altLang="ko-KR" sz="2000" b="1" dirty="0"/>
              <a:t> j=0; j&lt;512; </a:t>
            </a:r>
            <a:r>
              <a:rPr lang="en-US" altLang="ko-KR" sz="2000" b="1" dirty="0" err="1"/>
              <a:t>j++</a:t>
            </a:r>
            <a:r>
              <a:rPr lang="en-US" altLang="ko-KR" sz="2000" b="1" dirty="0"/>
              <a:t>){</a:t>
            </a:r>
          </a:p>
          <a:p>
            <a:pPr marL="0" indent="0">
              <a:buNone/>
            </a:pPr>
            <a:r>
              <a:rPr lang="en-US" altLang="ko-KR" sz="2000" b="1" dirty="0"/>
              <a:t>			</a:t>
            </a:r>
            <a:r>
              <a:rPr lang="en-US" altLang="ko-KR" sz="2000" b="1" dirty="0">
                <a:solidFill>
                  <a:srgbClr val="FF0000"/>
                </a:solidFill>
              </a:rPr>
              <a:t>#pragma </a:t>
            </a:r>
            <a:r>
              <a:rPr lang="en-US" altLang="ko-KR" sz="2000" b="1" dirty="0" err="1">
                <a:solidFill>
                  <a:srgbClr val="FF0000"/>
                </a:solidFill>
              </a:rPr>
              <a:t>acc</a:t>
            </a:r>
            <a:r>
              <a:rPr lang="en-US" altLang="ko-KR" sz="2000" b="1" dirty="0">
                <a:solidFill>
                  <a:srgbClr val="FF0000"/>
                </a:solidFill>
              </a:rPr>
              <a:t> loop vector</a:t>
            </a:r>
          </a:p>
          <a:p>
            <a:pPr marL="0" indent="0">
              <a:buNone/>
            </a:pPr>
            <a:r>
              <a:rPr lang="en-US" altLang="ko-KR" sz="2000" b="1" dirty="0"/>
              <a:t>			for( </a:t>
            </a:r>
            <a:r>
              <a:rPr lang="en-US" altLang="ko-KR" sz="2000" b="1" dirty="0" err="1"/>
              <a:t>int</a:t>
            </a:r>
            <a:r>
              <a:rPr lang="en-US" altLang="ko-KR" sz="2000" b="1" dirty="0"/>
              <a:t> k=0; k&lt;1024; k++){</a:t>
            </a:r>
          </a:p>
          <a:p>
            <a:pPr marL="0" indent="0">
              <a:buNone/>
            </a:pPr>
            <a:r>
              <a:rPr lang="en-US" altLang="ko-KR" sz="2000" b="1" dirty="0"/>
              <a:t>				foo(</a:t>
            </a:r>
            <a:r>
              <a:rPr lang="en-US" altLang="ko-KR" sz="2000" b="1" dirty="0" err="1"/>
              <a:t>i,j,k</a:t>
            </a:r>
            <a:r>
              <a:rPr lang="en-US" altLang="ko-KR" sz="2000" b="1" dirty="0"/>
              <a:t>);</a:t>
            </a:r>
          </a:p>
          <a:p>
            <a:pPr marL="0" indent="0">
              <a:buNone/>
            </a:pPr>
            <a:r>
              <a:rPr lang="en-US" altLang="ko-KR" sz="2000" b="1" dirty="0"/>
              <a:t>			}</a:t>
            </a:r>
          </a:p>
          <a:p>
            <a:pPr marL="0" indent="0">
              <a:buNone/>
            </a:pPr>
            <a:r>
              <a:rPr lang="en-US" altLang="ko-KR" sz="2000" b="1" dirty="0"/>
              <a:t>		}</a:t>
            </a:r>
          </a:p>
          <a:p>
            <a:pPr marL="0" indent="0">
              <a:buNone/>
            </a:pPr>
            <a:r>
              <a:rPr lang="en-US" altLang="ko-KR" sz="2000" b="1" dirty="0"/>
              <a:t>	}</a:t>
            </a:r>
          </a:p>
          <a:p>
            <a:pPr marL="0" indent="0">
              <a:buNone/>
            </a:pPr>
            <a:r>
              <a:rPr lang="en-US" altLang="ko-KR" sz="2000" b="1" dirty="0"/>
              <a:t>}</a:t>
            </a:r>
            <a:endParaRPr lang="ko-KR" altLang="en-US" sz="2000" b="1" dirty="0"/>
          </a:p>
        </p:txBody>
      </p:sp>
    </p:spTree>
    <p:extLst>
      <p:ext uri="{BB962C8B-B14F-4D97-AF65-F5344CB8AC3E}">
        <p14:creationId xmlns:p14="http://schemas.microsoft.com/office/powerpoint/2010/main" val="3324604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Kernel Construct</a:t>
            </a:r>
            <a:endParaRPr lang="ko-KR" altLang="en-US" dirty="0"/>
          </a:p>
        </p:txBody>
      </p:sp>
      <p:sp>
        <p:nvSpPr>
          <p:cNvPr id="3" name="내용 개체 틀 2"/>
          <p:cNvSpPr>
            <a:spLocks noGrp="1"/>
          </p:cNvSpPr>
          <p:nvPr>
            <p:ph idx="1"/>
          </p:nvPr>
        </p:nvSpPr>
        <p:spPr>
          <a:xfrm>
            <a:off x="395536" y="1340768"/>
            <a:ext cx="8229600" cy="4525963"/>
          </a:xfrm>
        </p:spPr>
        <p:txBody>
          <a:bodyPr/>
          <a:lstStyle/>
          <a:p>
            <a:r>
              <a:rPr lang="en-US" altLang="ko-KR" sz="2000" b="1" dirty="0"/>
              <a:t>A kernel region may be broken into a sequence of kernels, each of which will be executed on the accelerator, while the </a:t>
            </a:r>
            <a:r>
              <a:rPr lang="en-US" altLang="ko-KR" sz="2000" b="1" dirty="0">
                <a:solidFill>
                  <a:srgbClr val="00B0F0"/>
                </a:solidFill>
              </a:rPr>
              <a:t>whole parallel region </a:t>
            </a:r>
            <a:r>
              <a:rPr lang="en-US" altLang="ko-KR" sz="2000" b="1" dirty="0"/>
              <a:t>will become </a:t>
            </a:r>
            <a:r>
              <a:rPr lang="en-US" altLang="ko-KR" sz="2000" b="1" dirty="0">
                <a:solidFill>
                  <a:srgbClr val="00B0F0"/>
                </a:solidFill>
              </a:rPr>
              <a:t>a kernel.</a:t>
            </a:r>
          </a:p>
          <a:p>
            <a:pPr marL="0" indent="0">
              <a:buNone/>
            </a:pPr>
            <a:r>
              <a:rPr lang="en-US" altLang="ko-KR" sz="2000" b="1" dirty="0"/>
              <a:t>Ex:</a:t>
            </a:r>
          </a:p>
          <a:p>
            <a:pPr marL="0" indent="0">
              <a:buNone/>
            </a:pPr>
            <a:r>
              <a:rPr lang="en-US" altLang="ko-KR" sz="2000" b="1" dirty="0"/>
              <a:t>#pragma </a:t>
            </a:r>
            <a:r>
              <a:rPr lang="en-US" altLang="ko-KR" sz="2000" b="1" dirty="0" err="1"/>
              <a:t>acc</a:t>
            </a:r>
            <a:r>
              <a:rPr lang="en-US" altLang="ko-KR" sz="2000" b="1" dirty="0"/>
              <a:t> kernels</a:t>
            </a:r>
          </a:p>
          <a:p>
            <a:pPr marL="0" indent="0">
              <a:buNone/>
            </a:pPr>
            <a:r>
              <a:rPr lang="en-US" altLang="ko-KR" sz="2000" b="1" dirty="0"/>
              <a:t>{</a:t>
            </a:r>
          </a:p>
          <a:p>
            <a:pPr marL="0" indent="0">
              <a:buNone/>
            </a:pPr>
            <a:r>
              <a:rPr lang="en-US" altLang="ko-KR" sz="2000" b="1" dirty="0"/>
              <a:t>	#pragma </a:t>
            </a:r>
            <a:r>
              <a:rPr lang="en-US" altLang="ko-KR" sz="2000" b="1" dirty="0" err="1"/>
              <a:t>acc</a:t>
            </a:r>
            <a:r>
              <a:rPr lang="en-US" altLang="ko-KR" sz="2000" b="1" dirty="0"/>
              <a:t> loop </a:t>
            </a:r>
            <a:r>
              <a:rPr lang="en-US" altLang="ko-KR" sz="2000" b="1" dirty="0" err="1"/>
              <a:t>num_gangs</a:t>
            </a:r>
            <a:r>
              <a:rPr lang="en-US" altLang="ko-KR" sz="2000" b="1" dirty="0"/>
              <a:t>(1024)</a:t>
            </a:r>
          </a:p>
          <a:p>
            <a:pPr marL="0" indent="0">
              <a:buNone/>
            </a:pPr>
            <a:r>
              <a:rPr lang="en-US" altLang="ko-KR" sz="2000" b="1" dirty="0"/>
              <a:t>	for(</a:t>
            </a:r>
            <a:r>
              <a:rPr lang="en-US" altLang="ko-KR" sz="2000" b="1" dirty="0" err="1"/>
              <a:t>int</a:t>
            </a:r>
            <a:r>
              <a:rPr lang="en-US" altLang="ko-KR" sz="2000" b="1" dirty="0"/>
              <a:t> </a:t>
            </a:r>
            <a:r>
              <a:rPr lang="en-US" altLang="ko-KR" sz="2000" b="1" dirty="0" err="1"/>
              <a:t>i</a:t>
            </a:r>
            <a:r>
              <a:rPr lang="en-US" altLang="ko-KR" sz="2000" b="1" dirty="0"/>
              <a:t>=0; </a:t>
            </a:r>
            <a:r>
              <a:rPr lang="en-US" altLang="ko-KR" sz="2000" b="1" dirty="0" err="1"/>
              <a:t>i</a:t>
            </a:r>
            <a:r>
              <a:rPr lang="en-US" altLang="ko-KR" sz="2000" b="1" dirty="0"/>
              <a:t>&lt;2048; </a:t>
            </a:r>
            <a:r>
              <a:rPr lang="en-US" altLang="ko-KR" sz="2000" b="1" dirty="0" err="1"/>
              <a:t>i</a:t>
            </a:r>
            <a:r>
              <a:rPr lang="en-US" altLang="ko-KR" sz="2000" b="1" dirty="0"/>
              <a:t>++){ </a:t>
            </a:r>
          </a:p>
          <a:p>
            <a:pPr marL="0" indent="0">
              <a:buNone/>
            </a:pPr>
            <a:r>
              <a:rPr lang="en-US" altLang="ko-KR" sz="2000" b="1" dirty="0"/>
              <a:t>		a[</a:t>
            </a:r>
            <a:r>
              <a:rPr lang="en-US" altLang="ko-KR" sz="2000" b="1" dirty="0" err="1"/>
              <a:t>i</a:t>
            </a:r>
            <a:r>
              <a:rPr lang="en-US" altLang="ko-KR" sz="2000" b="1" dirty="0"/>
              <a:t>]=b[</a:t>
            </a:r>
            <a:r>
              <a:rPr lang="en-US" altLang="ko-KR" sz="2000" b="1" dirty="0" err="1"/>
              <a:t>i</a:t>
            </a:r>
            <a:r>
              <a:rPr lang="en-US" altLang="ko-KR" sz="2000" b="1" dirty="0"/>
              <a:t>]; }</a:t>
            </a:r>
          </a:p>
          <a:p>
            <a:pPr marL="0" indent="0">
              <a:buNone/>
            </a:pPr>
            <a:r>
              <a:rPr lang="en-US" altLang="ko-KR" sz="2000" b="1" dirty="0"/>
              <a:t>	#pragma </a:t>
            </a:r>
            <a:r>
              <a:rPr lang="en-US" altLang="ko-KR" sz="2000" b="1" dirty="0" err="1"/>
              <a:t>acc</a:t>
            </a:r>
            <a:r>
              <a:rPr lang="en-US" altLang="ko-KR" sz="2000" b="1" dirty="0"/>
              <a:t> loop </a:t>
            </a:r>
            <a:r>
              <a:rPr lang="en-US" altLang="ko-KR" sz="2000" b="1" dirty="0" err="1"/>
              <a:t>num_gangs</a:t>
            </a:r>
            <a:r>
              <a:rPr lang="en-US" altLang="ko-KR" sz="2000" b="1" dirty="0"/>
              <a:t>(512)</a:t>
            </a:r>
          </a:p>
          <a:p>
            <a:pPr marL="0" indent="0">
              <a:buNone/>
            </a:pPr>
            <a:r>
              <a:rPr lang="en-US" altLang="ko-KR" sz="2000" b="1" dirty="0"/>
              <a:t>	for (</a:t>
            </a:r>
            <a:r>
              <a:rPr lang="en-US" altLang="ko-KR" sz="2000" b="1" dirty="0" err="1"/>
              <a:t>int</a:t>
            </a:r>
            <a:r>
              <a:rPr lang="en-US" altLang="ko-KR" sz="2000" b="1" dirty="0"/>
              <a:t> j=0; j&lt;2048;j++){</a:t>
            </a:r>
          </a:p>
          <a:p>
            <a:pPr marL="0" indent="0">
              <a:buNone/>
            </a:pPr>
            <a:r>
              <a:rPr lang="en-US" altLang="ko-KR" sz="2000" b="1" dirty="0"/>
              <a:t>		c[j]=a[j]*2;}</a:t>
            </a:r>
          </a:p>
          <a:p>
            <a:pPr marL="0" indent="0">
              <a:buNone/>
            </a:pPr>
            <a:r>
              <a:rPr lang="en-US" altLang="ko-KR" sz="2000" b="1" dirty="0"/>
              <a:t>	for(</a:t>
            </a:r>
            <a:r>
              <a:rPr lang="en-US" altLang="ko-KR" sz="2000" b="1" dirty="0" err="1"/>
              <a:t>int</a:t>
            </a:r>
            <a:r>
              <a:rPr lang="en-US" altLang="ko-KR" sz="2000" b="1" dirty="0"/>
              <a:t> k=0; k&lt;2048;k++){</a:t>
            </a:r>
          </a:p>
          <a:p>
            <a:pPr marL="0" indent="0">
              <a:buNone/>
            </a:pPr>
            <a:r>
              <a:rPr lang="en-US" altLang="ko-KR" sz="2000" b="1" dirty="0"/>
              <a:t>		d[k]=c[k];}</a:t>
            </a:r>
          </a:p>
          <a:p>
            <a:pPr marL="0" indent="0">
              <a:buNone/>
            </a:pPr>
            <a:r>
              <a:rPr lang="en-US" altLang="ko-KR" sz="2000" b="1" dirty="0"/>
              <a:t>}</a:t>
            </a:r>
          </a:p>
          <a:p>
            <a:pPr marL="0" indent="0">
              <a:buNone/>
            </a:pPr>
            <a:endParaRPr lang="en-US" altLang="ko-KR" sz="2400" dirty="0"/>
          </a:p>
          <a:p>
            <a:pPr marL="0" indent="0">
              <a:buNone/>
            </a:pPr>
            <a:endParaRPr lang="ko-KR" altLang="en-US" sz="2400" dirty="0"/>
          </a:p>
        </p:txBody>
      </p:sp>
    </p:spTree>
    <p:extLst>
      <p:ext uri="{BB962C8B-B14F-4D97-AF65-F5344CB8AC3E}">
        <p14:creationId xmlns:p14="http://schemas.microsoft.com/office/powerpoint/2010/main" val="240718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Data Management</a:t>
            </a:r>
            <a:endParaRPr lang="ko-KR" altLang="en-US" dirty="0"/>
          </a:p>
        </p:txBody>
      </p:sp>
      <p:sp>
        <p:nvSpPr>
          <p:cNvPr id="3" name="내용 개체 틀 2"/>
          <p:cNvSpPr>
            <a:spLocks noGrp="1"/>
          </p:cNvSpPr>
          <p:nvPr>
            <p:ph idx="1"/>
          </p:nvPr>
        </p:nvSpPr>
        <p:spPr/>
        <p:txBody>
          <a:bodyPr/>
          <a:lstStyle/>
          <a:p>
            <a:r>
              <a:rPr lang="en-US" altLang="ko-KR" sz="2400" dirty="0"/>
              <a:t>Data Clauses:</a:t>
            </a:r>
          </a:p>
          <a:p>
            <a:pPr lvl="1"/>
            <a:r>
              <a:rPr lang="en-US" altLang="ko-KR" sz="2000" dirty="0" err="1"/>
              <a:t>copyin</a:t>
            </a:r>
            <a:r>
              <a:rPr lang="en-US" altLang="ko-KR" sz="2000" dirty="0"/>
              <a:t>(list)</a:t>
            </a:r>
          </a:p>
          <a:p>
            <a:pPr lvl="1"/>
            <a:r>
              <a:rPr lang="en-US" altLang="ko-KR" sz="2000" dirty="0" err="1"/>
              <a:t>copyout</a:t>
            </a:r>
            <a:r>
              <a:rPr lang="en-US" altLang="ko-KR" sz="2000" dirty="0"/>
              <a:t>(list)</a:t>
            </a:r>
          </a:p>
          <a:p>
            <a:pPr lvl="1"/>
            <a:r>
              <a:rPr lang="en-US" altLang="ko-KR" sz="2000" dirty="0"/>
              <a:t>copy(list); </a:t>
            </a:r>
            <a:r>
              <a:rPr lang="en-US" altLang="ko-KR" sz="2000" b="1" dirty="0"/>
              <a:t>//#pragma </a:t>
            </a:r>
            <a:r>
              <a:rPr lang="en-US" altLang="ko-KR" sz="2000" b="1" dirty="0" err="1"/>
              <a:t>acc</a:t>
            </a:r>
            <a:r>
              <a:rPr lang="en-US" altLang="ko-KR" sz="2000" b="1" dirty="0"/>
              <a:t> kernels copy(x[0:1024],a)</a:t>
            </a:r>
          </a:p>
          <a:p>
            <a:pPr lvl="1"/>
            <a:r>
              <a:rPr lang="en-US" altLang="ko-KR" sz="2000" dirty="0"/>
              <a:t>create(list); </a:t>
            </a:r>
            <a:r>
              <a:rPr lang="en-US" altLang="ko-KR" sz="2000" b="1" dirty="0"/>
              <a:t>//to generate and consume within a kernel</a:t>
            </a:r>
          </a:p>
          <a:p>
            <a:pPr lvl="1"/>
            <a:r>
              <a:rPr lang="en-US" altLang="ko-KR" sz="2000" dirty="0" err="1"/>
              <a:t>deviceptr</a:t>
            </a:r>
            <a:r>
              <a:rPr lang="en-US" altLang="ko-KR" sz="2000" dirty="0"/>
              <a:t>(list)</a:t>
            </a:r>
          </a:p>
          <a:p>
            <a:pPr lvl="1"/>
            <a:r>
              <a:rPr lang="en-US" altLang="ko-KR" sz="2000" dirty="0"/>
              <a:t>and others…</a:t>
            </a:r>
          </a:p>
          <a:p>
            <a:endParaRPr lang="en-US" altLang="ko-KR" sz="2400" dirty="0"/>
          </a:p>
          <a:p>
            <a:r>
              <a:rPr lang="en-US" altLang="ko-KR" sz="2400" dirty="0"/>
              <a:t>Data Construct</a:t>
            </a:r>
          </a:p>
          <a:p>
            <a:pPr marL="0" indent="0">
              <a:buNone/>
            </a:pPr>
            <a:r>
              <a:rPr lang="en-US" altLang="ko-KR" sz="2400" dirty="0"/>
              <a:t>  #pragma </a:t>
            </a:r>
            <a:r>
              <a:rPr lang="en-US" altLang="ko-KR" sz="2400" dirty="0" err="1"/>
              <a:t>acc</a:t>
            </a:r>
            <a:r>
              <a:rPr lang="en-US" altLang="ko-KR" sz="2400" dirty="0"/>
              <a:t> data copy(field) create(</a:t>
            </a:r>
            <a:r>
              <a:rPr lang="en-US" altLang="ko-KR" sz="2400" dirty="0" err="1"/>
              <a:t>tmpfield</a:t>
            </a:r>
            <a:r>
              <a:rPr lang="en-US" altLang="ko-KR" sz="2400" dirty="0"/>
              <a:t>)</a:t>
            </a:r>
          </a:p>
        </p:txBody>
      </p:sp>
    </p:spTree>
    <p:extLst>
      <p:ext uri="{BB962C8B-B14F-4D97-AF65-F5344CB8AC3E}">
        <p14:creationId xmlns:p14="http://schemas.microsoft.com/office/powerpoint/2010/main" val="1533749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124744"/>
            <a:ext cx="8229600" cy="45184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55576" y="5877272"/>
            <a:ext cx="6336704" cy="646331"/>
          </a:xfrm>
          <a:prstGeom prst="rect">
            <a:avLst/>
          </a:prstGeom>
          <a:noFill/>
        </p:spPr>
        <p:txBody>
          <a:bodyPr wrap="square" rtlCol="0">
            <a:spAutoFit/>
          </a:bodyPr>
          <a:lstStyle/>
          <a:p>
            <a:r>
              <a:rPr lang="en-US" altLang="ko-KR" dirty="0" err="1"/>
              <a:t>cuBLAS</a:t>
            </a:r>
            <a:r>
              <a:rPr lang="en-US" altLang="ko-KR" dirty="0"/>
              <a:t> – basic linear algebra </a:t>
            </a:r>
          </a:p>
          <a:p>
            <a:r>
              <a:rPr lang="en-US" altLang="ko-KR" dirty="0"/>
              <a:t>NPP – image processing</a:t>
            </a:r>
            <a:endParaRPr lang="ko-KR" altLang="en-US" dirty="0"/>
          </a:p>
        </p:txBody>
      </p:sp>
    </p:spTree>
    <p:extLst>
      <p:ext uri="{BB962C8B-B14F-4D97-AF65-F5344CB8AC3E}">
        <p14:creationId xmlns:p14="http://schemas.microsoft.com/office/powerpoint/2010/main" val="353935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200" dirty="0"/>
              <a:t>Asynchronous Computation and Data Transfer</a:t>
            </a:r>
            <a:endParaRPr lang="ko-KR" altLang="en-US" sz="3200" dirty="0"/>
          </a:p>
        </p:txBody>
      </p:sp>
      <p:sp>
        <p:nvSpPr>
          <p:cNvPr id="3" name="내용 개체 틀 2"/>
          <p:cNvSpPr>
            <a:spLocks noGrp="1"/>
          </p:cNvSpPr>
          <p:nvPr>
            <p:ph idx="1"/>
          </p:nvPr>
        </p:nvSpPr>
        <p:spPr/>
        <p:txBody>
          <a:bodyPr/>
          <a:lstStyle/>
          <a:p>
            <a:r>
              <a:rPr lang="en-US" altLang="ko-KR" dirty="0"/>
              <a:t>‘</a:t>
            </a:r>
            <a:r>
              <a:rPr lang="en-US" altLang="ko-KR" dirty="0" err="1"/>
              <a:t>async</a:t>
            </a:r>
            <a:r>
              <a:rPr lang="en-US" altLang="ko-KR" dirty="0"/>
              <a:t>’ clause can be added to parallel, kernel, or update directive to enable asynchronous execution.</a:t>
            </a:r>
          </a:p>
          <a:p>
            <a:r>
              <a:rPr lang="en-US" altLang="ko-KR" dirty="0"/>
              <a:t>If there is no </a:t>
            </a:r>
            <a:r>
              <a:rPr lang="en-US" altLang="ko-KR" dirty="0" err="1"/>
              <a:t>async</a:t>
            </a:r>
            <a:r>
              <a:rPr lang="en-US" altLang="ko-KR" dirty="0"/>
              <a:t> clause, the host process will wait until the parallel region, kernel region, or updates are complete before continuing.</a:t>
            </a:r>
          </a:p>
          <a:p>
            <a:pPr marL="0" indent="0">
              <a:buNone/>
            </a:pPr>
            <a:endParaRPr lang="en-US" altLang="ko-KR" dirty="0"/>
          </a:p>
          <a:p>
            <a:pPr marL="0" indent="0">
              <a:buNone/>
            </a:pPr>
            <a:r>
              <a:rPr lang="en-US" altLang="ko-KR" dirty="0"/>
              <a:t>Ex:</a:t>
            </a:r>
          </a:p>
          <a:p>
            <a:pPr marL="0" indent="0">
              <a:buNone/>
            </a:pPr>
            <a:r>
              <a:rPr lang="en-US" altLang="ko-KR" b="1" dirty="0"/>
              <a:t>#pragma </a:t>
            </a:r>
            <a:r>
              <a:rPr lang="en-US" altLang="ko-KR" b="1" dirty="0" err="1"/>
              <a:t>acc</a:t>
            </a:r>
            <a:r>
              <a:rPr lang="en-US" altLang="ko-KR" b="1" dirty="0"/>
              <a:t> parallel </a:t>
            </a:r>
            <a:r>
              <a:rPr lang="en-US" altLang="ko-KR" b="1" dirty="0" err="1"/>
              <a:t>async</a:t>
            </a:r>
            <a:endParaRPr lang="ko-KR" altLang="en-US" b="1" dirty="0"/>
          </a:p>
        </p:txBody>
      </p:sp>
    </p:spTree>
    <p:extLst>
      <p:ext uri="{BB962C8B-B14F-4D97-AF65-F5344CB8AC3E}">
        <p14:creationId xmlns:p14="http://schemas.microsoft.com/office/powerpoint/2010/main" val="3228412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8870" y="1600200"/>
            <a:ext cx="8166259"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4089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5543" y="1600200"/>
            <a:ext cx="8132913"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820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OpenACC</a:t>
            </a:r>
            <a:endParaRPr lang="ko-KR" altLang="en-US" dirty="0"/>
          </a:p>
        </p:txBody>
      </p:sp>
      <p:sp>
        <p:nvSpPr>
          <p:cNvPr id="3" name="내용 개체 틀 2"/>
          <p:cNvSpPr>
            <a:spLocks noGrp="1"/>
          </p:cNvSpPr>
          <p:nvPr>
            <p:ph idx="1"/>
          </p:nvPr>
        </p:nvSpPr>
        <p:spPr/>
        <p:txBody>
          <a:bodyPr/>
          <a:lstStyle/>
          <a:p>
            <a:pPr marL="0" indent="0">
              <a:buNone/>
            </a:pPr>
            <a:r>
              <a:rPr lang="en-US" altLang="ko-KR" sz="2000" dirty="0"/>
              <a:t>Program in </a:t>
            </a:r>
            <a:r>
              <a:rPr lang="en-US" altLang="ko-KR" sz="2000" b="1" dirty="0"/>
              <a:t>C</a:t>
            </a:r>
          </a:p>
          <a:p>
            <a:pPr marL="0" indent="0">
              <a:buNone/>
            </a:pPr>
            <a:r>
              <a:rPr lang="en-US" altLang="ko-KR" sz="2000" b="1" dirty="0"/>
              <a:t>#pragma </a:t>
            </a:r>
            <a:r>
              <a:rPr lang="en-US" altLang="ko-KR" sz="2000" b="1" dirty="0" err="1"/>
              <a:t>acc</a:t>
            </a:r>
            <a:r>
              <a:rPr lang="en-US" altLang="ko-KR" sz="2000" b="1" dirty="0"/>
              <a:t> parallel </a:t>
            </a:r>
            <a:r>
              <a:rPr lang="en-US" altLang="ko-KR" sz="2000" b="1" dirty="0" err="1"/>
              <a:t>num_gangs</a:t>
            </a:r>
            <a:r>
              <a:rPr lang="en-US" altLang="ko-KR" sz="2000" b="1" dirty="0"/>
              <a:t>(1024)</a:t>
            </a:r>
          </a:p>
          <a:p>
            <a:pPr marL="0" indent="0">
              <a:buNone/>
            </a:pPr>
            <a:r>
              <a:rPr lang="en-US" altLang="ko-KR" sz="2000" dirty="0"/>
              <a:t>{</a:t>
            </a:r>
          </a:p>
          <a:p>
            <a:pPr marL="0" indent="0">
              <a:buNone/>
            </a:pPr>
            <a:r>
              <a:rPr lang="en-US" altLang="ko-KR" sz="2000" dirty="0"/>
              <a:t>	for( </a:t>
            </a:r>
            <a:r>
              <a:rPr lang="en-US" altLang="ko-KR" sz="2000" dirty="0" err="1"/>
              <a:t>int</a:t>
            </a:r>
            <a:r>
              <a:rPr lang="en-US" altLang="ko-KR" sz="2000" dirty="0"/>
              <a:t> </a:t>
            </a:r>
            <a:r>
              <a:rPr lang="en-US" altLang="ko-KR" sz="2000" dirty="0" err="1"/>
              <a:t>i</a:t>
            </a:r>
            <a:r>
              <a:rPr lang="en-US" altLang="ko-KR" sz="2000" dirty="0"/>
              <a:t>=0; </a:t>
            </a:r>
            <a:r>
              <a:rPr lang="en-US" altLang="ko-KR" sz="2000" dirty="0" err="1"/>
              <a:t>i</a:t>
            </a:r>
            <a:r>
              <a:rPr lang="en-US" altLang="ko-KR" sz="2000" dirty="0"/>
              <a:t>&lt;2048;i++){  }</a:t>
            </a:r>
          </a:p>
          <a:p>
            <a:pPr marL="0" indent="0">
              <a:buNone/>
            </a:pPr>
            <a:r>
              <a:rPr lang="en-US" altLang="ko-KR" sz="2000" dirty="0"/>
              <a:t>}</a:t>
            </a:r>
          </a:p>
          <a:p>
            <a:pPr marL="0" indent="0">
              <a:buNone/>
            </a:pPr>
            <a:r>
              <a:rPr lang="en-US" altLang="ko-KR" sz="2000" b="1" dirty="0"/>
              <a:t>#pragma </a:t>
            </a:r>
            <a:r>
              <a:rPr lang="en-US" altLang="ko-KR" sz="2000" b="1" dirty="0" err="1"/>
              <a:t>acc</a:t>
            </a:r>
            <a:r>
              <a:rPr lang="en-US" altLang="ko-KR" sz="2000" b="1" dirty="0"/>
              <a:t> parallel loop </a:t>
            </a:r>
            <a:r>
              <a:rPr lang="en-US" altLang="ko-KR" sz="2000" b="1" dirty="0" err="1"/>
              <a:t>copyin</a:t>
            </a:r>
            <a:r>
              <a:rPr lang="en-US" altLang="ko-KR" sz="2000" b="1" dirty="0"/>
              <a:t>(A[0:M*N]) </a:t>
            </a:r>
            <a:r>
              <a:rPr lang="en-US" altLang="ko-KR" sz="2000" b="1" dirty="0" err="1"/>
              <a:t>copyin</a:t>
            </a:r>
            <a:r>
              <a:rPr lang="en-US" altLang="ko-KR" sz="2000" b="1" dirty="0"/>
              <a:t>(B[0:N*M]</a:t>
            </a:r>
          </a:p>
          <a:p>
            <a:pPr marL="0" indent="0">
              <a:buNone/>
            </a:pPr>
            <a:r>
              <a:rPr lang="en-US" altLang="ko-KR" sz="2000" b="1" dirty="0" err="1"/>
              <a:t>copyout</a:t>
            </a:r>
            <a:r>
              <a:rPr lang="en-US" altLang="ko-KR" sz="2000" b="1" dirty="0"/>
              <a:t>(C[0:M*N])</a:t>
            </a:r>
          </a:p>
          <a:p>
            <a:pPr marL="0" indent="0">
              <a:buNone/>
            </a:pPr>
            <a:r>
              <a:rPr lang="en-US" altLang="ko-KR" sz="2000" dirty="0"/>
              <a:t>for(</a:t>
            </a:r>
            <a:r>
              <a:rPr lang="en-US" altLang="ko-KR" sz="2000" dirty="0" err="1"/>
              <a:t>int</a:t>
            </a:r>
            <a:r>
              <a:rPr lang="en-US" altLang="ko-KR" sz="2000" dirty="0"/>
              <a:t> </a:t>
            </a:r>
            <a:r>
              <a:rPr lang="en-US" altLang="ko-KR" sz="2000" dirty="0" err="1"/>
              <a:t>i</a:t>
            </a:r>
            <a:r>
              <a:rPr lang="en-US" altLang="ko-KR" sz="2000" dirty="0"/>
              <a:t>=0;i&lt;</a:t>
            </a:r>
            <a:r>
              <a:rPr lang="en-US" altLang="ko-KR" sz="2000" dirty="0" err="1"/>
              <a:t>M;i</a:t>
            </a:r>
            <a:r>
              <a:rPr lang="en-US" altLang="ko-KR" sz="2000" dirty="0"/>
              <a:t>++){</a:t>
            </a:r>
          </a:p>
          <a:p>
            <a:pPr marL="0" indent="0">
              <a:buNone/>
            </a:pPr>
            <a:r>
              <a:rPr lang="en-US" altLang="ko-KR" sz="2000" dirty="0"/>
              <a:t>  ---</a:t>
            </a:r>
          </a:p>
          <a:p>
            <a:pPr marL="0" indent="0">
              <a:buNone/>
            </a:pPr>
            <a:r>
              <a:rPr lang="en-US" altLang="ko-KR" sz="2000" dirty="0"/>
              <a:t>}</a:t>
            </a:r>
          </a:p>
          <a:p>
            <a:pPr marL="0" indent="0">
              <a:buNone/>
            </a:pPr>
            <a:r>
              <a:rPr lang="en-US" altLang="ko-KR" sz="2000" dirty="0"/>
              <a:t>gang – block </a:t>
            </a:r>
          </a:p>
          <a:p>
            <a:pPr marL="0" indent="0">
              <a:buNone/>
            </a:pPr>
            <a:r>
              <a:rPr lang="en-US" altLang="ko-KR" sz="2000" dirty="0"/>
              <a:t>worker – warp</a:t>
            </a:r>
          </a:p>
          <a:p>
            <a:pPr marL="0" indent="0">
              <a:buNone/>
            </a:pPr>
            <a:r>
              <a:rPr lang="en-US" altLang="ko-KR" sz="2000" dirty="0"/>
              <a:t>vector - thread</a:t>
            </a:r>
          </a:p>
        </p:txBody>
      </p:sp>
    </p:spTree>
    <p:extLst>
      <p:ext uri="{BB962C8B-B14F-4D97-AF65-F5344CB8AC3E}">
        <p14:creationId xmlns:p14="http://schemas.microsoft.com/office/powerpoint/2010/main" val="2849061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3728" y="1029201"/>
            <a:ext cx="4340489" cy="5859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18572"/>
            <a:ext cx="4600575"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932040" y="4149080"/>
            <a:ext cx="4032448" cy="646331"/>
          </a:xfrm>
          <a:prstGeom prst="rect">
            <a:avLst/>
          </a:prstGeom>
          <a:noFill/>
        </p:spPr>
        <p:txBody>
          <a:bodyPr wrap="square" rtlCol="0">
            <a:spAutoFit/>
          </a:bodyPr>
          <a:lstStyle/>
          <a:p>
            <a:r>
              <a:rPr lang="en-US" altLang="ko-KR" dirty="0"/>
              <a:t>just modify the running program code</a:t>
            </a:r>
            <a:endParaRPr lang="ko-KR" altLang="en-US" dirty="0"/>
          </a:p>
        </p:txBody>
      </p:sp>
    </p:spTree>
    <p:extLst>
      <p:ext uri="{BB962C8B-B14F-4D97-AF65-F5344CB8AC3E}">
        <p14:creationId xmlns:p14="http://schemas.microsoft.com/office/powerpoint/2010/main" val="622628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OpenACC</a:t>
            </a:r>
            <a:endParaRPr lang="ko-KR" altLang="en-US" dirty="0"/>
          </a:p>
        </p:txBody>
      </p:sp>
      <p:sp>
        <p:nvSpPr>
          <p:cNvPr id="3" name="내용 개체 틀 2"/>
          <p:cNvSpPr>
            <a:spLocks noGrp="1"/>
          </p:cNvSpPr>
          <p:nvPr>
            <p:ph idx="1"/>
          </p:nvPr>
        </p:nvSpPr>
        <p:spPr/>
        <p:txBody>
          <a:bodyPr/>
          <a:lstStyle/>
          <a:p>
            <a:pPr marL="0" indent="0">
              <a:buNone/>
            </a:pPr>
            <a:r>
              <a:rPr lang="en-US" altLang="ko-KR" sz="2000" dirty="0"/>
              <a:t>: Open Programming standard for Parallel Computing using GPU 	Directives.</a:t>
            </a:r>
          </a:p>
          <a:p>
            <a:r>
              <a:rPr lang="en-US" altLang="ko-KR" sz="2000" dirty="0"/>
              <a:t>High level programming model for accelerator based architectures.</a:t>
            </a:r>
          </a:p>
          <a:p>
            <a:r>
              <a:rPr lang="en-US" altLang="ko-KR" sz="2000" dirty="0"/>
              <a:t>Developed by a consortium consisting of </a:t>
            </a:r>
          </a:p>
          <a:p>
            <a:pPr marL="457200" lvl="1" indent="0">
              <a:buNone/>
            </a:pPr>
            <a:r>
              <a:rPr lang="en-US" altLang="ko-KR" sz="1600" dirty="0"/>
              <a:t>CAPS, CRAY, NVIDIA and the Portland Group.</a:t>
            </a:r>
          </a:p>
          <a:p>
            <a:pPr marL="0" indent="0">
              <a:buNone/>
            </a:pPr>
            <a:endParaRPr lang="en-US" altLang="ko-KR" sz="2000" dirty="0"/>
          </a:p>
          <a:p>
            <a:pPr marL="0" indent="0">
              <a:buNone/>
            </a:pPr>
            <a:r>
              <a:rPr lang="en-US" altLang="ko-KR" sz="2000" dirty="0"/>
              <a:t>The Reason to use  </a:t>
            </a:r>
            <a:r>
              <a:rPr lang="en-US" altLang="ko-KR" sz="2000" dirty="0" err="1"/>
              <a:t>OpenACC</a:t>
            </a:r>
            <a:r>
              <a:rPr lang="en-US" altLang="ko-KR" sz="2000" dirty="0"/>
              <a:t>:</a:t>
            </a:r>
          </a:p>
          <a:p>
            <a:r>
              <a:rPr lang="en-US" altLang="ko-KR" sz="2000" dirty="0"/>
              <a:t>Productivity </a:t>
            </a:r>
          </a:p>
          <a:p>
            <a:r>
              <a:rPr lang="en-US" altLang="ko-KR" sz="2000" dirty="0"/>
              <a:t>Portability – </a:t>
            </a:r>
            <a:r>
              <a:rPr lang="en-US" altLang="ko-KR" sz="2000" dirty="0" err="1"/>
              <a:t>openacc</a:t>
            </a:r>
            <a:r>
              <a:rPr lang="en-US" altLang="ko-KR" sz="2000" dirty="0"/>
              <a:t> : independent of hardware architecture!</a:t>
            </a:r>
          </a:p>
          <a:p>
            <a:r>
              <a:rPr lang="en-US" altLang="ko-KR" sz="2000" dirty="0"/>
              <a:t>Performance feedback</a:t>
            </a:r>
            <a:endParaRPr lang="en-US" altLang="ko-KR" sz="1600" dirty="0"/>
          </a:p>
          <a:p>
            <a:pPr marL="0" indent="0">
              <a:buNone/>
            </a:pPr>
            <a:endParaRPr lang="en-US" altLang="ko-KR" sz="2000" dirty="0"/>
          </a:p>
          <a:p>
            <a:pPr marL="0" indent="0">
              <a:buNone/>
            </a:pPr>
            <a:endParaRPr lang="en-US" altLang="ko-KR" sz="2000" dirty="0"/>
          </a:p>
          <a:p>
            <a:pPr marL="0" indent="0">
              <a:buNone/>
            </a:pPr>
            <a:endParaRPr lang="ko-KR" altLang="en-US" sz="2400" dirty="0"/>
          </a:p>
        </p:txBody>
      </p:sp>
    </p:spTree>
    <p:extLst>
      <p:ext uri="{BB962C8B-B14F-4D97-AF65-F5344CB8AC3E}">
        <p14:creationId xmlns:p14="http://schemas.microsoft.com/office/powerpoint/2010/main" val="2141413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pPr marL="0" indent="0">
              <a:buNone/>
            </a:pPr>
            <a:r>
              <a:rPr lang="en-US" altLang="ko-KR" sz="2800" dirty="0"/>
              <a:t>Ex: Program in </a:t>
            </a:r>
            <a:r>
              <a:rPr lang="en-US" altLang="ko-KR" sz="2800" b="1" dirty="0"/>
              <a:t>C</a:t>
            </a:r>
          </a:p>
          <a:p>
            <a:pPr marL="0" indent="0">
              <a:buNone/>
            </a:pPr>
            <a:r>
              <a:rPr lang="en-US" altLang="ko-KR" sz="2800" b="1" dirty="0"/>
              <a:t>#pragma </a:t>
            </a:r>
            <a:r>
              <a:rPr lang="en-US" altLang="ko-KR" sz="2800" b="1" dirty="0" err="1"/>
              <a:t>acc</a:t>
            </a:r>
            <a:r>
              <a:rPr lang="en-US" altLang="ko-KR" sz="2800" b="1" dirty="0"/>
              <a:t> parallel </a:t>
            </a:r>
            <a:r>
              <a:rPr lang="en-US" altLang="ko-KR" sz="2800" b="1" dirty="0" err="1"/>
              <a:t>num_gangs</a:t>
            </a:r>
            <a:r>
              <a:rPr lang="en-US" altLang="ko-KR" sz="2800" b="1" dirty="0"/>
              <a:t>(1024)</a:t>
            </a:r>
          </a:p>
          <a:p>
            <a:pPr marL="0" indent="0">
              <a:buNone/>
            </a:pPr>
            <a:r>
              <a:rPr lang="en-US" altLang="ko-KR" sz="2800" dirty="0"/>
              <a:t>{</a:t>
            </a:r>
          </a:p>
          <a:p>
            <a:pPr marL="0" indent="0">
              <a:buNone/>
            </a:pPr>
            <a:r>
              <a:rPr lang="en-US" altLang="ko-KR" sz="2800" dirty="0"/>
              <a:t>	for( </a:t>
            </a:r>
            <a:r>
              <a:rPr lang="en-US" altLang="ko-KR" sz="2800" dirty="0" err="1"/>
              <a:t>int</a:t>
            </a:r>
            <a:r>
              <a:rPr lang="en-US" altLang="ko-KR" sz="2800" dirty="0"/>
              <a:t> </a:t>
            </a:r>
            <a:r>
              <a:rPr lang="en-US" altLang="ko-KR" sz="2800" dirty="0" err="1"/>
              <a:t>i</a:t>
            </a:r>
            <a:r>
              <a:rPr lang="en-US" altLang="ko-KR" sz="2800" dirty="0"/>
              <a:t>=0; </a:t>
            </a:r>
            <a:r>
              <a:rPr lang="en-US" altLang="ko-KR" sz="2800" dirty="0" err="1"/>
              <a:t>i</a:t>
            </a:r>
            <a:r>
              <a:rPr lang="en-US" altLang="ko-KR" sz="2800" dirty="0"/>
              <a:t>&lt;2048;i++){  }</a:t>
            </a:r>
          </a:p>
          <a:p>
            <a:pPr marL="0" indent="0">
              <a:buNone/>
            </a:pPr>
            <a:r>
              <a:rPr lang="en-US" altLang="ko-KR" sz="2800" dirty="0"/>
              <a:t>}</a:t>
            </a:r>
          </a:p>
          <a:p>
            <a:pPr marL="0" indent="0">
              <a:buNone/>
            </a:pPr>
            <a:r>
              <a:rPr lang="en-US" altLang="ko-KR" sz="2800" dirty="0"/>
              <a:t>Ex: Program in </a:t>
            </a:r>
            <a:r>
              <a:rPr lang="en-US" altLang="ko-KR" sz="2800" b="1" dirty="0"/>
              <a:t>Fortran</a:t>
            </a:r>
          </a:p>
          <a:p>
            <a:pPr marL="0" indent="0">
              <a:buNone/>
            </a:pPr>
            <a:r>
              <a:rPr lang="en-US" altLang="ko-KR" sz="2800" b="1" dirty="0"/>
              <a:t>!$</a:t>
            </a:r>
            <a:r>
              <a:rPr lang="en-US" altLang="ko-KR" sz="2800" b="1" dirty="0" err="1"/>
              <a:t>acc</a:t>
            </a:r>
            <a:r>
              <a:rPr lang="en-US" altLang="ko-KR" sz="2800" b="1" dirty="0"/>
              <a:t> parallel [clause  …]</a:t>
            </a:r>
          </a:p>
          <a:p>
            <a:pPr marL="0" indent="0">
              <a:buNone/>
            </a:pPr>
            <a:r>
              <a:rPr lang="en-US" altLang="ko-KR" sz="2800" dirty="0"/>
              <a:t>		….</a:t>
            </a:r>
          </a:p>
          <a:p>
            <a:pPr marL="0" indent="0">
              <a:buNone/>
            </a:pPr>
            <a:r>
              <a:rPr lang="en-US" altLang="ko-KR" sz="2800" b="1" dirty="0"/>
              <a:t>!$</a:t>
            </a:r>
            <a:r>
              <a:rPr lang="en-US" altLang="ko-KR" sz="2800" b="1" dirty="0" err="1"/>
              <a:t>acc</a:t>
            </a:r>
            <a:r>
              <a:rPr lang="en-US" altLang="ko-KR" sz="2800" b="1" dirty="0"/>
              <a:t> end parallel</a:t>
            </a:r>
            <a:endParaRPr lang="ko-KR" altLang="en-US" sz="2800" b="1" dirty="0"/>
          </a:p>
        </p:txBody>
      </p:sp>
    </p:spTree>
    <p:extLst>
      <p:ext uri="{BB962C8B-B14F-4D97-AF65-F5344CB8AC3E}">
        <p14:creationId xmlns:p14="http://schemas.microsoft.com/office/powerpoint/2010/main" val="2727848004"/>
      </p:ext>
    </p:extLst>
  </p:cSld>
  <p:clrMapOvr>
    <a:masterClrMapping/>
  </p:clrMapOvr>
</p:sld>
</file>

<file path=ppt/theme/theme1.xml><?xml version="1.0" encoding="utf-8"?>
<a:theme xmlns:a="http://schemas.openxmlformats.org/drawingml/2006/main" name="심플 테마">
  <a:themeElements>
    <a:clrScheme name="New_Simple01">
      <a:dk1>
        <a:sysClr val="windowText" lastClr="000000"/>
      </a:dk1>
      <a:lt1>
        <a:sysClr val="window" lastClr="FFFFFF"/>
      </a:lt1>
      <a:dk2>
        <a:srgbClr val="562B71"/>
      </a:dk2>
      <a:lt2>
        <a:srgbClr val="DFF0F7"/>
      </a:lt2>
      <a:accent1>
        <a:srgbClr val="6BA2DF"/>
      </a:accent1>
      <a:accent2>
        <a:srgbClr val="C0504D"/>
      </a:accent2>
      <a:accent3>
        <a:srgbClr val="9BBB59"/>
      </a:accent3>
      <a:accent4>
        <a:srgbClr val="8064A2"/>
      </a:accent4>
      <a:accent5>
        <a:srgbClr val="AA5E74"/>
      </a:accent5>
      <a:accent6>
        <a:srgbClr val="EF9031"/>
      </a:accent6>
      <a:hlink>
        <a:srgbClr val="FF0000"/>
      </a:hlink>
      <a:folHlink>
        <a:srgbClr val="92D050"/>
      </a:folHlink>
    </a:clrScheme>
    <a:fontScheme name="New_Simple01">
      <a:maj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New_Simple01">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hade val="100000"/>
                <a:satMod val="165000"/>
              </a:schemeClr>
            </a:gs>
            <a:gs pos="55000">
              <a:schemeClr val="phClr">
                <a:tint val="83000"/>
                <a:shade val="100000"/>
                <a:satMod val="155000"/>
              </a:schemeClr>
            </a:gs>
            <a:gs pos="100000">
              <a:schemeClr val="phClr">
                <a:shade val="85000"/>
                <a:satMod val="100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a:rot lat="0" lon="0" rev="0"/>
            </a:camera>
            <a:lightRig rig="glow" dir="t">
              <a:rot lat="0" lon="0" rev="20040000"/>
            </a:lightRig>
          </a:scene3d>
          <a:sp3d contourW="12700">
            <a:bevelT w="38100" h="25400" prst="softRound"/>
            <a:contourClr>
              <a:schemeClr val="phClr"/>
            </a:contourClr>
          </a:sp3d>
        </a:effectStyle>
      </a:effectStyleLst>
      <a:bgFillStyleLst>
        <a:solidFill>
          <a:schemeClr val="phClr"/>
        </a:solidFill>
        <a:gradFill rotWithShape="1">
          <a:gsLst>
            <a:gs pos="0">
              <a:schemeClr val="phClr">
                <a:tint val="85000"/>
                <a:hueMod val="105000"/>
                <a:satMod val="250000"/>
              </a:schemeClr>
            </a:gs>
            <a:gs pos="100000">
              <a:schemeClr val="phClr">
                <a:tint val="95000"/>
                <a:shade val="100000"/>
                <a:satMod val="200000"/>
              </a:schemeClr>
            </a:gs>
          </a:gsLst>
          <a:lin ang="2700000" scaled="0"/>
        </a:gradFill>
        <a:gradFill rotWithShape="1">
          <a:gsLst>
            <a:gs pos="0">
              <a:schemeClr val="phClr">
                <a:tint val="94000"/>
                <a:satMod val="200000"/>
              </a:schemeClr>
            </a:gs>
            <a:gs pos="100000">
              <a:schemeClr val="phClr">
                <a:shade val="70000"/>
                <a:satMod val="200000"/>
              </a:schemeClr>
            </a:gs>
          </a:gsLst>
          <a:path path="circle">
            <a:fillToRect l="40000" r="40000" b="6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심플 테마</Template>
  <TotalTime>15672</TotalTime>
  <Words>1107</Words>
  <Application>Microsoft Office PowerPoint</Application>
  <PresentationFormat>화면 슬라이드 쇼(4:3)</PresentationFormat>
  <Paragraphs>212</Paragraphs>
  <Slides>30</Slides>
  <Notes>2</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30</vt:i4>
      </vt:variant>
    </vt:vector>
  </HeadingPairs>
  <TitlesOfParts>
    <vt:vector size="39" baseType="lpstr">
      <vt:lpstr>굴림</vt:lpstr>
      <vt:lpstr>맑은 고딕</vt:lpstr>
      <vt:lpstr>Arial</vt:lpstr>
      <vt:lpstr>Calibri</vt:lpstr>
      <vt:lpstr>Trebuchet MS</vt:lpstr>
      <vt:lpstr>Tw Cen MT</vt:lpstr>
      <vt:lpstr>Wingdings</vt:lpstr>
      <vt:lpstr>Wingdings 3</vt:lpstr>
      <vt:lpstr>심플 테마</vt:lpstr>
      <vt:lpstr>Lecture 15  Introduction to OpenACC</vt:lpstr>
      <vt:lpstr>3 Ways to Accelerate Applications</vt:lpstr>
      <vt:lpstr>PowerPoint 프레젠테이션</vt:lpstr>
      <vt:lpstr>PowerPoint 프레젠테이션</vt:lpstr>
      <vt:lpstr>PowerPoint 프레젠테이션</vt:lpstr>
      <vt:lpstr>OpenACC</vt:lpstr>
      <vt:lpstr>PowerPoint 프레젠테이션</vt:lpstr>
      <vt:lpstr>OpenACC</vt:lpstr>
      <vt:lpstr>PowerPoint 프레젠테이션</vt:lpstr>
      <vt:lpstr>PowerPoint 프레젠테이션</vt:lpstr>
      <vt:lpstr>PowerPoint 프레젠테이션</vt:lpstr>
      <vt:lpstr>PowerPoint 프레젠테이션</vt:lpstr>
      <vt:lpstr>PowerPoint 프레젠테이션</vt:lpstr>
      <vt:lpstr>OpenACC</vt:lpstr>
      <vt:lpstr>Benefit of OpenACC[1]</vt:lpstr>
      <vt:lpstr>Properties of OpenACC</vt:lpstr>
      <vt:lpstr>Execution Model</vt:lpstr>
      <vt:lpstr>OpenACC Task Granularity</vt:lpstr>
      <vt:lpstr>Relations between CUDA and OpenACC Tasks</vt:lpstr>
      <vt:lpstr>Memory Model</vt:lpstr>
      <vt:lpstr>OpenACC programs</vt:lpstr>
      <vt:lpstr>Parallel Construct</vt:lpstr>
      <vt:lpstr>Loop Construct-Gang Loop</vt:lpstr>
      <vt:lpstr>Gang Loop</vt:lpstr>
      <vt:lpstr>Loop Construct-Worker Loop</vt:lpstr>
      <vt:lpstr>Worker Loop Construct</vt:lpstr>
      <vt:lpstr>Loop Construct-Vector Loop</vt:lpstr>
      <vt:lpstr>Kernel Construct</vt:lpstr>
      <vt:lpstr>Data Management</vt:lpstr>
      <vt:lpstr>Asynchronous Computation and Data Transfer</vt:lpstr>
    </vt:vector>
  </TitlesOfParts>
  <Company>스머프마을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Report M.S. Candidate 2ST,  Chulmin Kim</dc:title>
  <dc:creator>CHULMIN KIM</dc:creator>
  <cp:lastModifiedBy>김진권</cp:lastModifiedBy>
  <cp:revision>1122</cp:revision>
  <cp:lastPrinted>2016-05-09T02:18:29Z</cp:lastPrinted>
  <dcterms:created xsi:type="dcterms:W3CDTF">2009-02-06T01:28:03Z</dcterms:created>
  <dcterms:modified xsi:type="dcterms:W3CDTF">2017-05-29T16:52:37Z</dcterms:modified>
</cp:coreProperties>
</file>