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282" r:id="rId2"/>
    <p:sldId id="283" r:id="rId3"/>
    <p:sldId id="322" r:id="rId4"/>
    <p:sldId id="284" r:id="rId5"/>
    <p:sldId id="285" r:id="rId6"/>
    <p:sldId id="287" r:id="rId7"/>
    <p:sldId id="286" r:id="rId8"/>
    <p:sldId id="315" r:id="rId9"/>
    <p:sldId id="303" r:id="rId10"/>
    <p:sldId id="345" r:id="rId11"/>
    <p:sldId id="346" r:id="rId12"/>
    <p:sldId id="289" r:id="rId13"/>
    <p:sldId id="362" r:id="rId14"/>
    <p:sldId id="349" r:id="rId15"/>
    <p:sldId id="350" r:id="rId16"/>
    <p:sldId id="351" r:id="rId17"/>
    <p:sldId id="352" r:id="rId18"/>
    <p:sldId id="290" r:id="rId19"/>
    <p:sldId id="329" r:id="rId20"/>
    <p:sldId id="330" r:id="rId21"/>
    <p:sldId id="356" r:id="rId22"/>
    <p:sldId id="291" r:id="rId23"/>
    <p:sldId id="339" r:id="rId24"/>
    <p:sldId id="316" r:id="rId25"/>
    <p:sldId id="294" r:id="rId26"/>
    <p:sldId id="353" r:id="rId27"/>
    <p:sldId id="354" r:id="rId28"/>
    <p:sldId id="355" r:id="rId29"/>
    <p:sldId id="295" r:id="rId30"/>
    <p:sldId id="296" r:id="rId31"/>
    <p:sldId id="347" r:id="rId32"/>
    <p:sldId id="348" r:id="rId33"/>
    <p:sldId id="340" r:id="rId34"/>
    <p:sldId id="363" r:id="rId35"/>
    <p:sldId id="341" r:id="rId36"/>
    <p:sldId id="342" r:id="rId37"/>
    <p:sldId id="343" r:id="rId38"/>
    <p:sldId id="344" r:id="rId39"/>
    <p:sldId id="331" r:id="rId40"/>
    <p:sldId id="336" r:id="rId41"/>
    <p:sldId id="357" r:id="rId42"/>
    <p:sldId id="358" r:id="rId43"/>
    <p:sldId id="360" r:id="rId44"/>
    <p:sldId id="338" r:id="rId45"/>
    <p:sldId id="337" r:id="rId46"/>
  </p:sldIdLst>
  <p:sldSz cx="9144000" cy="6858000" type="screen4x3"/>
  <p:notesSz cx="9874250" cy="67976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7176" autoAdjust="0"/>
  </p:normalViewPr>
  <p:slideViewPr>
    <p:cSldViewPr>
      <p:cViewPr varScale="1">
        <p:scale>
          <a:sx n="82" d="100"/>
          <a:sy n="82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8D145-3F61-4970-8B92-DDA610F3EB4F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206F8-01DD-4630-9B7B-A16367679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36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3E914D-5292-4E0C-9A21-703CD46AEF85}" type="datetimeFigureOut">
              <a:rPr lang="ko-KR" altLang="en-US"/>
              <a:pPr>
                <a:defRPr/>
              </a:pPr>
              <a:t>2017-06-01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965" y="3229443"/>
            <a:ext cx="7900322" cy="305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EA3ECF-0238-4ED3-94B0-5264E6F3A8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31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EA3ECF-0238-4ED3-94B0-5264E6F3A85D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96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3590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F61C63-DA39-4CD1-83BE-3D462E77D048}" type="datetimeFigureOut">
              <a:rPr lang="en-US" altLang="ko-KR"/>
              <a:pPr>
                <a:defRPr/>
              </a:pPr>
              <a:t>6/1/2017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CA11FF-03D6-457B-9461-EFC9720B29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06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99D42-7497-4BA5-9D6C-4AAE755F8654}" type="datetimeFigureOut">
              <a:rPr lang="en-US" altLang="ko-KR"/>
              <a:pPr>
                <a:defRPr/>
              </a:pPr>
              <a:t>6/1/2017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041BC-D921-4362-9DAF-1EFA329D50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55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 rot="5400000">
            <a:off x="4572000" y="2349500"/>
            <a:ext cx="6519863" cy="181133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6553200" y="6135688"/>
            <a:ext cx="987425" cy="7223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8605838" y="1379538"/>
            <a:ext cx="539750" cy="1462087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8604250" y="0"/>
            <a:ext cx="539750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EA0896-9478-4294-8E35-68E34F60EDEC}" type="datetimeFigureOut">
              <a:rPr lang="en-US" altLang="ko-KR"/>
              <a:pPr>
                <a:defRPr/>
              </a:pPr>
              <a:t>6/1/2017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5E03FF-AA99-4373-B27C-B026F1875C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108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8FB71-ED1F-41CD-94F6-D4DBE5960FC2}" type="datetimeFigureOut">
              <a:rPr lang="en-US" altLang="ko-KR"/>
              <a:pPr>
                <a:defRPr/>
              </a:pPr>
              <a:t>6/1/2017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E592C-AD8F-4534-B360-0ADA75B68A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97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6701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7E5300-5FEE-4A5E-A343-57FF8E474C71}" type="datetimeFigureOut">
              <a:rPr lang="en-US" altLang="ko-KR"/>
              <a:pPr>
                <a:defRPr/>
              </a:pPr>
              <a:t>6/1/2017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FC7D83-25E0-4BB8-893B-9121833E22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135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A0D28-13FA-49F2-8DFC-A972E295BFB1}" type="datetimeFigureOut">
              <a:rPr lang="en-US" altLang="ko-KR"/>
              <a:pPr>
                <a:defRPr/>
              </a:pPr>
              <a:t>6/1/2017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47C2D-5FF0-490E-AF53-DD16BFEDBE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06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8CA30-1FB4-4EC0-BB50-92688CDEA103}" type="datetimeFigureOut">
              <a:rPr lang="en-US" altLang="ko-KR"/>
              <a:pPr>
                <a:defRPr/>
              </a:pPr>
              <a:t>6/1/2017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0927-0A0A-4892-8044-5326362313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395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6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C95FE4-E7E8-4BAD-9D51-3FA36E3B038A}" type="datetimeFigureOut">
              <a:rPr lang="en-US" altLang="ko-KR"/>
              <a:pPr>
                <a:defRPr/>
              </a:pPr>
              <a:t>6/1/2017</a:t>
            </a:fld>
            <a:endParaRPr lang="en-US" altLang="ko-K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C5D31F-F50C-4C69-AE3B-672DD7464E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0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 bwMode="gray"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Rectangle 11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12"/>
          <p:cNvSpPr/>
          <p:nvPr userDrawn="1"/>
        </p:nvSpPr>
        <p:spPr bwMode="gray">
          <a:xfrm>
            <a:off x="0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13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14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15"/>
          <p:cNvSpPr/>
          <p:nvPr userDrawn="1"/>
        </p:nvSpPr>
        <p:spPr bwMode="gray">
          <a:xfrm>
            <a:off x="8842375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BA2287-A19B-43DB-AC94-A6E013692543}" type="datetimeFigureOut">
              <a:rPr lang="en-US" altLang="ko-KR"/>
              <a:pPr>
                <a:defRPr/>
              </a:pPr>
              <a:t>6/1/2017</a:t>
            </a:fld>
            <a:endParaRPr lang="en-US" altLang="ko-KR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5E7A1E-8363-419C-A981-4E49ED8C75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71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0CAA7-E52F-4B75-89F8-22124F4CDC38}" type="datetimeFigureOut">
              <a:rPr lang="en-US" altLang="ko-KR"/>
              <a:pPr>
                <a:defRPr/>
              </a:pPr>
              <a:t>6/1/2017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391DD-18A5-4F6A-BA57-CAFDE3958C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86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E69F5-B7FA-4AC0-AF69-0F71DCC38AF2}" type="datetimeFigureOut">
              <a:rPr lang="en-US" altLang="ko-KR"/>
              <a:pPr>
                <a:defRPr/>
              </a:pPr>
              <a:t>6/1/2017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8E20E-5F6B-4A91-A3CF-81E1147DAA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3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1638"/>
            <a:ext cx="8686800" cy="109855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166100" y="996950"/>
            <a:ext cx="977900" cy="89535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782763" y="0"/>
            <a:ext cx="1947862" cy="5397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050" cy="5397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975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A8A4CDAF-F56B-4897-8A18-3A8E285DBAFA}" type="datetimeFigureOut">
              <a:rPr lang="en-US" altLang="ko-KR"/>
              <a:pPr>
                <a:defRPr/>
              </a:pPr>
              <a:t>6/1/2017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575" y="6537325"/>
            <a:ext cx="2895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025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37911D5C-7600-4BC7-9FF1-4DEE66882D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695" r:id="rId5"/>
    <p:sldLayoutId id="2147483701" r:id="rId6"/>
    <p:sldLayoutId id="2147483702" r:id="rId7"/>
    <p:sldLayoutId id="2147483696" r:id="rId8"/>
    <p:sldLayoutId id="2147483697" r:id="rId9"/>
    <p:sldLayoutId id="2147483698" r:id="rId10"/>
    <p:sldLayoutId id="214748370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BBB59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8064A2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AA5E7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8615872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Lecture 16 </a:t>
            </a:r>
            <a:br>
              <a:rPr lang="en-US" altLang="ko-KR" dirty="0"/>
            </a:br>
            <a:r>
              <a:rPr lang="en-US" altLang="ko-KR" dirty="0"/>
              <a:t>CUDA Thrust Template Library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Kyu Ho Park</a:t>
            </a:r>
          </a:p>
          <a:p>
            <a:r>
              <a:rPr lang="en-US" altLang="ko-KR" dirty="0"/>
              <a:t>May 30, 2017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5467705"/>
            <a:ext cx="5760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Ref:</a:t>
            </a:r>
          </a:p>
          <a:p>
            <a:r>
              <a:rPr lang="en-US" altLang="ko-KR" sz="1400" dirty="0">
                <a:latin typeface="+mn-lt"/>
              </a:rPr>
              <a:t>1.THRUST Quick Start Guide, DU-06716-001_v8.0</a:t>
            </a:r>
            <a:r>
              <a:rPr lang="en-US" altLang="ko-KR" sz="1400">
                <a:latin typeface="+mn-lt"/>
              </a:rPr>
              <a:t>, Jan.2017,NVIDIA</a:t>
            </a:r>
            <a:r>
              <a:rPr lang="en-US" altLang="ko-KR" sz="1400" dirty="0">
                <a:latin typeface="+mn-lt"/>
              </a:rPr>
              <a:t>. </a:t>
            </a:r>
          </a:p>
          <a:p>
            <a:r>
              <a:rPr lang="en-US" altLang="ko-KR" sz="1400" dirty="0">
                <a:latin typeface="+mn-lt"/>
              </a:rPr>
              <a:t>2.Gerassimos </a:t>
            </a:r>
            <a:r>
              <a:rPr lang="en-US" altLang="ko-KR" sz="1400" dirty="0" err="1">
                <a:latin typeface="+mn-lt"/>
              </a:rPr>
              <a:t>Barlas,Multicore</a:t>
            </a:r>
            <a:r>
              <a:rPr lang="en-US" altLang="ko-KR" sz="1400" dirty="0">
                <a:latin typeface="+mn-lt"/>
              </a:rPr>
              <a:t> and GPU Programming, MK.</a:t>
            </a:r>
          </a:p>
          <a:p>
            <a:r>
              <a:rPr lang="en-US" altLang="ko-KR" sz="1400" dirty="0">
                <a:latin typeface="+mn-lt"/>
              </a:rPr>
              <a:t>3.David Kirk and Wen-</a:t>
            </a:r>
            <a:r>
              <a:rPr lang="en-US" altLang="ko-KR" sz="1400" dirty="0" err="1">
                <a:latin typeface="+mn-lt"/>
              </a:rPr>
              <a:t>mei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Hwu</a:t>
            </a:r>
            <a:r>
              <a:rPr lang="en-US" altLang="ko-KR" sz="1400" dirty="0">
                <a:latin typeface="+mn-lt"/>
              </a:rPr>
              <a:t>, Programming Massively Parallel Processors, MK and NVIDIA. </a:t>
            </a:r>
          </a:p>
          <a:p>
            <a:r>
              <a:rPr lang="en-US" altLang="ko-KR" sz="1400" dirty="0">
                <a:latin typeface="+mn-lt"/>
              </a:rPr>
              <a:t>4.Duane </a:t>
            </a:r>
            <a:r>
              <a:rPr lang="en-US" altLang="ko-KR" sz="1400" dirty="0" err="1">
                <a:latin typeface="+mn-lt"/>
              </a:rPr>
              <a:t>Storti,Mete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Yurtoglu,CUDA</a:t>
            </a:r>
            <a:r>
              <a:rPr lang="en-US" altLang="ko-KR" sz="1400" dirty="0">
                <a:latin typeface="+mn-lt"/>
              </a:rPr>
              <a:t> for </a:t>
            </a:r>
            <a:r>
              <a:rPr lang="en-US" altLang="ko-KR" sz="1400" dirty="0" err="1">
                <a:latin typeface="+mn-lt"/>
              </a:rPr>
              <a:t>Engineers,Addison</a:t>
            </a:r>
            <a:r>
              <a:rPr lang="en-US" altLang="ko-KR" sz="1400" dirty="0">
                <a:latin typeface="+mn-lt"/>
              </a:rPr>
              <a:t> Wesley.</a:t>
            </a:r>
          </a:p>
          <a:p>
            <a:endParaRPr lang="en-US" altLang="ko-KR" sz="1400" dirty="0">
              <a:latin typeface="+mn-lt"/>
            </a:endParaRPr>
          </a:p>
          <a:p>
            <a:endParaRPr lang="en-US" altLang="ko-KR" sz="1400" dirty="0">
              <a:latin typeface="+mn-lt"/>
            </a:endParaRPr>
          </a:p>
          <a:p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193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6239"/>
            <a:ext cx="8229600" cy="960438"/>
          </a:xfrm>
        </p:spPr>
        <p:txBody>
          <a:bodyPr/>
          <a:lstStyle/>
          <a:p>
            <a:r>
              <a:rPr lang="en-US" altLang="ko-KR" dirty="0"/>
              <a:t>Thrust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3612992"/>
              </p:ext>
            </p:extLst>
          </p:nvPr>
        </p:nvGraphicFramePr>
        <p:xfrm>
          <a:off x="1403648" y="764704"/>
          <a:ext cx="5472608" cy="1851176"/>
        </p:xfrm>
        <a:graphic>
          <a:graphicData uri="http://schemas.openxmlformats.org/drawingml/2006/table">
            <a:tbl>
              <a:tblPr/>
              <a:tblGrid>
                <a:gridCol w="1250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1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effectLst/>
                        </a:rPr>
                        <a:t>Component</a:t>
                      </a:r>
                    </a:p>
                  </a:txBody>
                  <a:tcPr marL="59947" marR="59947" marT="59947" marB="599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Description(C++ STL)</a:t>
                      </a:r>
                    </a:p>
                  </a:txBody>
                  <a:tcPr marL="59947" marR="59947" marT="59947" marB="599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855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Containers</a:t>
                      </a:r>
                    </a:p>
                  </a:txBody>
                  <a:tcPr marL="59947" marR="59947" marT="59947" marB="599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Containers are used to manage collections of objects of a certain kind. There are several different types of </a:t>
                      </a:r>
                    </a:p>
                    <a:p>
                      <a:pPr fontAlgn="t"/>
                      <a:r>
                        <a:rPr lang="en-US" sz="1000" dirty="0">
                          <a:effectLst/>
                        </a:rPr>
                        <a:t>containers like </a:t>
                      </a:r>
                      <a:r>
                        <a:rPr lang="en-US" sz="1000" dirty="0" err="1">
                          <a:effectLst/>
                        </a:rPr>
                        <a:t>dequeue</a:t>
                      </a:r>
                      <a:r>
                        <a:rPr lang="en-US" sz="1000" dirty="0">
                          <a:effectLst/>
                        </a:rPr>
                        <a:t>, list, vector, map etc.</a:t>
                      </a:r>
                    </a:p>
                  </a:txBody>
                  <a:tcPr marL="59947" marR="59947" marT="59947" marB="599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748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Algorithms</a:t>
                      </a:r>
                    </a:p>
                  </a:txBody>
                  <a:tcPr marL="59947" marR="59947" marT="59947" marB="599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Algorithms act on containers. They provide the means by which you will perform initialization, sorting, searching,   and transforming of the contents of containers.</a:t>
                      </a:r>
                    </a:p>
                  </a:txBody>
                  <a:tcPr marL="59947" marR="59947" marT="59947" marB="599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02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Iterators</a:t>
                      </a:r>
                    </a:p>
                  </a:txBody>
                  <a:tcPr marL="59947" marR="59947" marT="59947" marB="599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Iterators are used to step through the elements of </a:t>
                      </a:r>
                    </a:p>
                    <a:p>
                      <a:pPr fontAlgn="t"/>
                      <a:r>
                        <a:rPr lang="en-US" sz="1000" dirty="0">
                          <a:effectLst/>
                        </a:rPr>
                        <a:t>collections of objects. These collections may be containers or subsets of containers.</a:t>
                      </a:r>
                    </a:p>
                  </a:txBody>
                  <a:tcPr marL="59947" marR="59947" marT="59947" marB="599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156382"/>
              </p:ext>
            </p:extLst>
          </p:nvPr>
        </p:nvGraphicFramePr>
        <p:xfrm>
          <a:off x="1331640" y="2996952"/>
          <a:ext cx="60960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Component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Thrust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Containers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thrust::</a:t>
                      </a:r>
                      <a:r>
                        <a:rPr lang="en-US" altLang="ko-KR" dirty="0" err="1"/>
                        <a:t>host_vector</a:t>
                      </a:r>
                      <a:r>
                        <a:rPr lang="en-US" altLang="ko-KR" dirty="0"/>
                        <a:t>&lt;T&gt;,thrust::</a:t>
                      </a:r>
                      <a:r>
                        <a:rPr lang="en-US" altLang="ko-KR" dirty="0" err="1"/>
                        <a:t>device_vector</a:t>
                      </a:r>
                      <a:r>
                        <a:rPr lang="en-US" altLang="ko-KR" dirty="0"/>
                        <a:t>&lt;T&gt;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Algorithms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thrust::transform(),thrust::reduce(),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Iterators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thrust::</a:t>
                      </a:r>
                      <a:r>
                        <a:rPr lang="en-US" altLang="ko-KR" dirty="0" err="1"/>
                        <a:t>constant_iterator,thrust</a:t>
                      </a:r>
                      <a:r>
                        <a:rPr lang="en-US" altLang="ko-KR" dirty="0"/>
                        <a:t>::</a:t>
                      </a:r>
                      <a:r>
                        <a:rPr lang="en-US" altLang="ko-KR" dirty="0" err="1"/>
                        <a:t>counting_iterator</a:t>
                      </a:r>
                      <a:r>
                        <a:rPr lang="en-US" altLang="ko-KR" dirty="0"/>
                        <a:t>(),thrust::</a:t>
                      </a:r>
                      <a:r>
                        <a:rPr lang="en-US" altLang="ko-KR" dirty="0" err="1"/>
                        <a:t>transform_iterator</a:t>
                      </a:r>
                      <a:r>
                        <a:rPr lang="en-US" altLang="ko-KR" dirty="0"/>
                        <a:t>(),thrust::</a:t>
                      </a:r>
                      <a:r>
                        <a:rPr lang="en-US" altLang="ko-KR" dirty="0" err="1"/>
                        <a:t>permutation_iterator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748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Containers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Thrust two vector containers:</a:t>
            </a:r>
          </a:p>
          <a:p>
            <a:pPr marL="0" indent="0">
              <a:buNone/>
            </a:pPr>
            <a:r>
              <a:rPr lang="en-US" altLang="ko-KR" sz="2800" dirty="0"/>
              <a:t>	</a:t>
            </a:r>
            <a:r>
              <a:rPr lang="en-US" altLang="ko-KR" sz="2800" dirty="0" err="1"/>
              <a:t>host_vector</a:t>
            </a:r>
            <a:r>
              <a:rPr lang="en-US" altLang="ko-KR" sz="2800" dirty="0"/>
              <a:t>,</a:t>
            </a:r>
          </a:p>
          <a:p>
            <a:pPr marL="0" indent="0">
              <a:buNone/>
            </a:pPr>
            <a:r>
              <a:rPr lang="en-US" altLang="ko-KR" sz="2800" dirty="0"/>
              <a:t>	</a:t>
            </a:r>
            <a:r>
              <a:rPr lang="en-US" altLang="ko-KR" sz="2800" dirty="0" err="1"/>
              <a:t>device_vector</a:t>
            </a: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It hides </a:t>
            </a:r>
            <a:r>
              <a:rPr lang="en-US" altLang="ko-KR" sz="2800" dirty="0" err="1"/>
              <a:t>cudaMalloc</a:t>
            </a:r>
            <a:r>
              <a:rPr lang="en-US" altLang="ko-KR" sz="2800" dirty="0"/>
              <a:t> and </a:t>
            </a:r>
            <a:r>
              <a:rPr lang="en-US" altLang="ko-KR" sz="2800" dirty="0" err="1"/>
              <a:t>cudaMemcpy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08511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88640"/>
            <a:ext cx="6866975" cy="662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187624" y="4581128"/>
            <a:ext cx="4248472" cy="43204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64288" y="65253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ref:[1]</a:t>
            </a:r>
            <a:endParaRPr lang="ko-KR" altLang="en-US" dirty="0">
              <a:latin typeface="+mn-lt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187624" y="6453336"/>
            <a:ext cx="554461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277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thrust algorithms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Transformations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Sorting and searching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Reductions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Scans/prefix-sums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Data management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323528" y="3933056"/>
            <a:ext cx="4248472" cy="7920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Data management</a:t>
            </a:r>
          </a:p>
          <a:p>
            <a:endParaRPr lang="ko-KR" altLang="en-US" dirty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085184"/>
            <a:ext cx="5943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89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thrust::fill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void thrust::fill(	</a:t>
            </a:r>
            <a:r>
              <a:rPr lang="en-US" altLang="ko-KR" sz="2000" dirty="0" err="1"/>
              <a:t>ForwardIterator</a:t>
            </a:r>
            <a:r>
              <a:rPr lang="en-US" altLang="ko-KR" sz="2000" dirty="0"/>
              <a:t> first,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ForwardIterator</a:t>
            </a:r>
            <a:r>
              <a:rPr lang="en-US" altLang="ko-KR" sz="2000" dirty="0"/>
              <a:t> last,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T &amp; value )</a:t>
            </a:r>
          </a:p>
          <a:p>
            <a:pPr marL="0" indent="0">
              <a:buNone/>
            </a:pPr>
            <a:r>
              <a:rPr lang="en-US" altLang="ko-KR" sz="2000" dirty="0"/>
              <a:t>,where</a:t>
            </a:r>
          </a:p>
          <a:p>
            <a:pPr marL="0" indent="0">
              <a:buNone/>
            </a:pPr>
            <a:r>
              <a:rPr lang="en-US" altLang="ko-KR" sz="2000" dirty="0"/>
              <a:t>	first	:The beginning of the sequence,</a:t>
            </a:r>
          </a:p>
          <a:p>
            <a:pPr marL="0" indent="0">
              <a:buNone/>
            </a:pPr>
            <a:r>
              <a:rPr lang="en-US" altLang="ko-KR" sz="2000" dirty="0"/>
              <a:t>	last	:The end of the sequence,</a:t>
            </a:r>
          </a:p>
          <a:p>
            <a:pPr marL="0" indent="0">
              <a:buNone/>
            </a:pPr>
            <a:r>
              <a:rPr lang="en-US" altLang="ko-KR" sz="2000" dirty="0"/>
              <a:t>	value	:The value to be copied.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Example:</a:t>
            </a:r>
          </a:p>
          <a:p>
            <a:pPr marL="0" indent="0">
              <a:buNone/>
            </a:pPr>
            <a:r>
              <a:rPr lang="en-US" altLang="ko-KR" sz="2000" dirty="0"/>
              <a:t>	#include &lt;thrust/</a:t>
            </a:r>
            <a:r>
              <a:rPr lang="en-US" altLang="ko-KR" sz="2000" dirty="0" err="1"/>
              <a:t>fill.h</a:t>
            </a:r>
            <a:r>
              <a:rPr lang="en-US" altLang="ko-KR" sz="2000" dirty="0"/>
              <a:t>&gt;</a:t>
            </a:r>
          </a:p>
          <a:p>
            <a:pPr marL="0" indent="0">
              <a:buNone/>
            </a:pPr>
            <a:r>
              <a:rPr lang="en-US" altLang="ko-KR" sz="2000" dirty="0"/>
              <a:t>	#include &lt;thrust/</a:t>
            </a:r>
            <a:r>
              <a:rPr lang="en-US" altLang="ko-KR" sz="2000" dirty="0" err="1"/>
              <a:t>device_vector.h</a:t>
            </a:r>
            <a:r>
              <a:rPr lang="en-US" altLang="ko-KR" sz="2000" dirty="0"/>
              <a:t>&gt;</a:t>
            </a:r>
          </a:p>
          <a:p>
            <a:pPr marL="0" indent="0">
              <a:buNone/>
            </a:pPr>
            <a:r>
              <a:rPr lang="en-US" altLang="ko-KR" sz="2000" dirty="0"/>
              <a:t>	…..</a:t>
            </a:r>
          </a:p>
          <a:p>
            <a:pPr marL="0" indent="0">
              <a:buNone/>
            </a:pPr>
            <a:r>
              <a:rPr lang="en-US" altLang="ko-KR" sz="2000" dirty="0"/>
              <a:t>	thrust::</a:t>
            </a:r>
            <a:r>
              <a:rPr lang="en-US" altLang="ko-KR" sz="2000" dirty="0" err="1"/>
              <a:t>device_vector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&gt; a(4);</a:t>
            </a:r>
          </a:p>
          <a:p>
            <a:pPr marL="0" indent="0">
              <a:buNone/>
            </a:pPr>
            <a:r>
              <a:rPr lang="en-US" altLang="ko-KR" sz="2000" dirty="0"/>
              <a:t>	thrust::fill(</a:t>
            </a:r>
            <a:r>
              <a:rPr lang="en-US" altLang="ko-KR" sz="2000" dirty="0" err="1"/>
              <a:t>a.begin</a:t>
            </a:r>
            <a:r>
              <a:rPr lang="en-US" altLang="ko-KR" sz="2000" dirty="0"/>
              <a:t>(),</a:t>
            </a:r>
            <a:r>
              <a:rPr lang="en-US" altLang="ko-KR" sz="2000" dirty="0" err="1"/>
              <a:t>a.end</a:t>
            </a:r>
            <a:r>
              <a:rPr lang="en-US" altLang="ko-KR" sz="2000" dirty="0"/>
              <a:t>(), 0);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36463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thrust::sequence()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void thrust::sequence(	</a:t>
            </a:r>
            <a:r>
              <a:rPr lang="en-US" altLang="ko-KR" sz="2000" dirty="0" err="1"/>
              <a:t>ForwardIterator</a:t>
            </a:r>
            <a:r>
              <a:rPr lang="en-US" altLang="ko-KR" sz="2000" dirty="0"/>
              <a:t>	first,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ForwardIterator</a:t>
            </a:r>
            <a:r>
              <a:rPr lang="en-US" altLang="ko-KR" sz="2000" dirty="0"/>
              <a:t>	last,</a:t>
            </a:r>
          </a:p>
          <a:p>
            <a:pPr marL="0" indent="0">
              <a:buNone/>
            </a:pPr>
            <a:r>
              <a:rPr lang="en-US" altLang="ko-KR" sz="2000" dirty="0"/>
              <a:t>			T		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en-US" altLang="ko-KR" sz="2000" dirty="0"/>
              <a:t>			T		step )</a:t>
            </a:r>
          </a:p>
          <a:p>
            <a:pPr marL="0" indent="0">
              <a:buNone/>
            </a:pPr>
            <a:r>
              <a:rPr lang="en-US" altLang="ko-KR" sz="2000" dirty="0"/>
              <a:t>,where</a:t>
            </a:r>
          </a:p>
          <a:p>
            <a:pPr marL="0" indent="0">
              <a:buNone/>
            </a:pPr>
            <a:r>
              <a:rPr lang="en-US" altLang="ko-KR" sz="2000" dirty="0"/>
              <a:t>	first	:The beginning of the sequence,</a:t>
            </a:r>
          </a:p>
          <a:p>
            <a:pPr marL="0" indent="0">
              <a:buNone/>
            </a:pPr>
            <a:r>
              <a:rPr lang="en-US" altLang="ko-KR" sz="2000" dirty="0"/>
              <a:t>	last	:The end of sequence,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	:The first value of the sequence of numbers,</a:t>
            </a:r>
          </a:p>
          <a:p>
            <a:pPr marL="0" indent="0">
              <a:buNone/>
            </a:pPr>
            <a:r>
              <a:rPr lang="en-US" altLang="ko-KR" sz="2000" dirty="0"/>
              <a:t>	step	:The difference between consecutive elements.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Example:</a:t>
            </a:r>
          </a:p>
          <a:p>
            <a:pPr marL="0" indent="0">
              <a:buNone/>
            </a:pPr>
            <a:r>
              <a:rPr lang="en-US" altLang="ko-KR" sz="2000" dirty="0"/>
              <a:t>#include &lt;thrust/</a:t>
            </a:r>
            <a:r>
              <a:rPr lang="en-US" altLang="ko-KR" sz="2000" dirty="0" err="1"/>
              <a:t>sequence.h</a:t>
            </a:r>
            <a:r>
              <a:rPr lang="en-US" altLang="ko-KR" sz="2000" dirty="0"/>
              <a:t>&gt;</a:t>
            </a:r>
          </a:p>
          <a:p>
            <a:pPr marL="0" indent="0">
              <a:buNone/>
            </a:pPr>
            <a:r>
              <a:rPr lang="en-US" altLang="ko-KR" sz="2000" dirty="0"/>
              <a:t>….</a:t>
            </a:r>
          </a:p>
          <a:p>
            <a:pPr marL="0" indent="0">
              <a:buNone/>
            </a:pP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a[10];</a:t>
            </a:r>
          </a:p>
          <a:p>
            <a:pPr marL="0" indent="0">
              <a:buNone/>
            </a:pPr>
            <a:r>
              <a:rPr lang="en-US" altLang="ko-KR" sz="2000" dirty="0"/>
              <a:t>thrust::sequence(a,a+10,1,2);   1 3 5 7 9 11 ...19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0199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thrust::copy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 err="1"/>
              <a:t>OutputIterator</a:t>
            </a:r>
            <a:r>
              <a:rPr lang="en-US" altLang="ko-KR" sz="2000" dirty="0"/>
              <a:t> thrust::copy(	</a:t>
            </a:r>
            <a:r>
              <a:rPr lang="en-US" altLang="ko-KR" sz="2000" dirty="0" err="1"/>
              <a:t>InputIterator</a:t>
            </a:r>
            <a:r>
              <a:rPr lang="en-US" altLang="ko-KR" sz="2000" dirty="0"/>
              <a:t>	first,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InputIterator</a:t>
            </a:r>
            <a:r>
              <a:rPr lang="en-US" altLang="ko-KR" sz="2000" dirty="0"/>
              <a:t>	last,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OutputIterator</a:t>
            </a:r>
            <a:r>
              <a:rPr lang="en-US" altLang="ko-KR" sz="2000" dirty="0"/>
              <a:t>	result)</a:t>
            </a:r>
          </a:p>
          <a:p>
            <a:pPr marL="0" indent="0">
              <a:buNone/>
            </a:pPr>
            <a:r>
              <a:rPr lang="en-US" altLang="ko-KR" sz="2000" dirty="0"/>
              <a:t>,where</a:t>
            </a:r>
          </a:p>
          <a:p>
            <a:pPr marL="0" indent="0">
              <a:buNone/>
            </a:pPr>
            <a:r>
              <a:rPr lang="en-US" altLang="ko-KR" sz="2000" dirty="0"/>
              <a:t>	first	:The beginning of the sequence to copy,</a:t>
            </a:r>
          </a:p>
          <a:p>
            <a:pPr marL="0" indent="0">
              <a:buNone/>
            </a:pPr>
            <a:r>
              <a:rPr lang="en-US" altLang="ko-KR" sz="2000" dirty="0"/>
              <a:t>	last	:The end  of the sequence to copy,</a:t>
            </a:r>
          </a:p>
          <a:p>
            <a:pPr marL="0" indent="0">
              <a:buNone/>
            </a:pPr>
            <a:r>
              <a:rPr lang="en-US" altLang="ko-KR" sz="2000" dirty="0"/>
              <a:t>	result	:The destination copy.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Example:</a:t>
            </a:r>
          </a:p>
          <a:p>
            <a:pPr marL="0" indent="0">
              <a:buNone/>
            </a:pPr>
            <a:r>
              <a:rPr lang="en-US" altLang="ko-KR" sz="2000" dirty="0"/>
              <a:t>	thrust::</a:t>
            </a:r>
            <a:r>
              <a:rPr lang="en-US" altLang="ko-KR" sz="2000" dirty="0" err="1"/>
              <a:t>device_vector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&gt; a(10);</a:t>
            </a:r>
          </a:p>
          <a:p>
            <a:pPr marL="0" indent="0">
              <a:buNone/>
            </a:pPr>
            <a:r>
              <a:rPr lang="en-US" altLang="ko-KR" sz="2000" dirty="0"/>
              <a:t>	thrust::</a:t>
            </a:r>
            <a:r>
              <a:rPr lang="en-US" altLang="ko-KR" sz="2000" dirty="0" err="1"/>
              <a:t>device_vector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&gt; b(10);</a:t>
            </a:r>
          </a:p>
          <a:p>
            <a:pPr marL="0" indent="0">
              <a:buNone/>
            </a:pPr>
            <a:r>
              <a:rPr lang="en-US" altLang="ko-KR" sz="2000" dirty="0"/>
              <a:t>	thrust::copy(</a:t>
            </a:r>
            <a:r>
              <a:rPr lang="en-US" altLang="ko-KR" sz="2000" dirty="0" err="1"/>
              <a:t>a.begin</a:t>
            </a:r>
            <a:r>
              <a:rPr lang="en-US" altLang="ko-KR" sz="2000" dirty="0"/>
              <a:t>(),</a:t>
            </a:r>
            <a:r>
              <a:rPr lang="en-US" altLang="ko-KR" sz="2000" dirty="0" err="1"/>
              <a:t>a.end</a:t>
            </a:r>
            <a:r>
              <a:rPr lang="en-US" altLang="ko-KR" sz="2000" dirty="0"/>
              <a:t>(),</a:t>
            </a:r>
            <a:r>
              <a:rPr lang="en-US" altLang="ko-KR" sz="2000" dirty="0" err="1"/>
              <a:t>b.begin</a:t>
            </a:r>
            <a:r>
              <a:rPr lang="en-US" altLang="ko-KR" sz="2000" dirty="0"/>
              <a:t>());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27676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thrust::replace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void thrust::replace(	</a:t>
            </a:r>
            <a:r>
              <a:rPr lang="en-US" altLang="ko-KR" sz="2000" dirty="0" err="1"/>
              <a:t>ForwardIterator</a:t>
            </a:r>
            <a:r>
              <a:rPr lang="en-US" altLang="ko-KR" sz="2000" dirty="0"/>
              <a:t>	first,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ForwardIterator</a:t>
            </a:r>
            <a:r>
              <a:rPr lang="en-US" altLang="ko-KR" sz="2000" dirty="0"/>
              <a:t>	last,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T &amp;		</a:t>
            </a:r>
            <a:r>
              <a:rPr lang="en-US" altLang="ko-KR" sz="2000" dirty="0" err="1"/>
              <a:t>old_value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T &amp;		</a:t>
            </a:r>
            <a:r>
              <a:rPr lang="en-US" altLang="ko-KR" sz="2000" dirty="0" err="1"/>
              <a:t>new_value</a:t>
            </a:r>
            <a:r>
              <a:rPr lang="en-US" altLang="ko-KR" sz="2000" dirty="0"/>
              <a:t>		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Example: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thrust::</a:t>
            </a:r>
            <a:r>
              <a:rPr lang="en-US" altLang="ko-KR" sz="2000" dirty="0" err="1"/>
              <a:t>device_vector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&gt; c(4)</a:t>
            </a:r>
          </a:p>
          <a:p>
            <a:pPr marL="0" indent="0">
              <a:buNone/>
            </a:pPr>
            <a:r>
              <a:rPr lang="en-US" altLang="ko-KR" sz="2000" dirty="0"/>
              <a:t>	c[0]=100;c[1]=98;c[2]=97;c[3]=100;</a:t>
            </a:r>
          </a:p>
          <a:p>
            <a:pPr marL="0" indent="0">
              <a:buNone/>
            </a:pPr>
            <a:r>
              <a:rPr lang="en-US" altLang="ko-KR" sz="2000" dirty="0"/>
              <a:t>	thrust::replace(</a:t>
            </a:r>
            <a:r>
              <a:rPr lang="en-US" altLang="ko-KR" sz="2000" dirty="0" err="1"/>
              <a:t>c.begin</a:t>
            </a:r>
            <a:r>
              <a:rPr lang="en-US" altLang="ko-KR" sz="2000" dirty="0"/>
              <a:t>(),</a:t>
            </a:r>
            <a:r>
              <a:rPr lang="en-US" altLang="ko-KR" sz="2000" dirty="0" err="1"/>
              <a:t>c.end</a:t>
            </a:r>
            <a:r>
              <a:rPr lang="en-US" altLang="ko-KR" sz="2000" dirty="0"/>
              <a:t>(),100,1);</a:t>
            </a:r>
          </a:p>
          <a:p>
            <a:pPr marL="0" indent="0">
              <a:buNone/>
            </a:pPr>
            <a:r>
              <a:rPr lang="en-US" altLang="ko-KR" sz="2000" dirty="0"/>
              <a:t>	c[0]=1 , c[1]=98 , c[2] =97 , c[3] =1</a:t>
            </a:r>
          </a:p>
        </p:txBody>
      </p:sp>
    </p:spTree>
    <p:extLst>
      <p:ext uri="{BB962C8B-B14F-4D97-AF65-F5344CB8AC3E}">
        <p14:creationId xmlns:p14="http://schemas.microsoft.com/office/powerpoint/2010/main" val="4089289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Thrust Data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Thrust vector classes provide the same functionality as the STL vector template class.</a:t>
            </a:r>
          </a:p>
          <a:p>
            <a:pPr marL="0" indent="0">
              <a:buNone/>
            </a:pPr>
            <a:r>
              <a:rPr lang="en-US" altLang="ko-KR" sz="2400" dirty="0" err="1"/>
              <a:t>int</a:t>
            </a:r>
            <a:r>
              <a:rPr lang="en-US" altLang="ko-KR" sz="2400" dirty="0"/>
              <a:t> N=100;</a:t>
            </a:r>
          </a:p>
          <a:p>
            <a:pPr marL="0" indent="0">
              <a:buNone/>
            </a:pPr>
            <a:r>
              <a:rPr lang="en-US" altLang="ko-KR" sz="2400" dirty="0"/>
              <a:t>thrust::</a:t>
            </a:r>
            <a:r>
              <a:rPr lang="en-US" altLang="ko-KR" sz="2400" dirty="0" err="1"/>
              <a:t>device_vector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d_x</a:t>
            </a:r>
            <a:r>
              <a:rPr lang="en-US" altLang="ko-KR" sz="2400" dirty="0"/>
              <a:t>(N);</a:t>
            </a:r>
          </a:p>
          <a:p>
            <a:pPr marL="0" indent="0">
              <a:buNone/>
            </a:pPr>
            <a:r>
              <a:rPr lang="en-US" altLang="ko-KR" sz="2400" dirty="0"/>
              <a:t>//100 elements of a device vector </a:t>
            </a:r>
            <a:r>
              <a:rPr lang="en-US" altLang="ko-KR" sz="2400" dirty="0" err="1"/>
              <a:t>d_x</a:t>
            </a:r>
            <a:r>
              <a:rPr lang="en-US" altLang="ko-KR" sz="2400" dirty="0"/>
              <a:t> are allocated.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d_x.resize</a:t>
            </a:r>
            <a:r>
              <a:rPr lang="en-US" altLang="ko-KR" sz="2400" dirty="0"/>
              <a:t>(1000);</a:t>
            </a:r>
          </a:p>
          <a:p>
            <a:pPr marL="0" indent="0">
              <a:buNone/>
            </a:pPr>
            <a:r>
              <a:rPr lang="en-US" altLang="ko-KR" sz="2400" dirty="0" err="1"/>
              <a:t>cout</a:t>
            </a:r>
            <a:r>
              <a:rPr lang="en-US" altLang="ko-KR" sz="2400" dirty="0"/>
              <a:t>&lt;&lt;“Modified size of </a:t>
            </a:r>
            <a:r>
              <a:rPr lang="en-US" altLang="ko-KR" sz="2400" dirty="0" err="1"/>
              <a:t>d_x</a:t>
            </a:r>
            <a:r>
              <a:rPr lang="en-US" altLang="ko-KR" sz="2400" dirty="0"/>
              <a:t>:”&lt;&lt;</a:t>
            </a:r>
            <a:r>
              <a:rPr lang="en-US" altLang="ko-KR" sz="2400" dirty="0" err="1"/>
              <a:t>d_x.size</a:t>
            </a:r>
            <a:r>
              <a:rPr lang="en-US" altLang="ko-KR" sz="2400" dirty="0"/>
              <a:t>() &lt;&lt;</a:t>
            </a:r>
            <a:r>
              <a:rPr lang="en-US" altLang="ko-KR" sz="2400" dirty="0" err="1"/>
              <a:t>endl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thrust::</a:t>
            </a:r>
            <a:r>
              <a:rPr lang="en-US" altLang="ko-KR" sz="2400" dirty="0" err="1"/>
              <a:t>host_vector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&gt;</a:t>
            </a:r>
            <a:r>
              <a:rPr lang="en-US" altLang="ko-KR" sz="2400" dirty="0" err="1"/>
              <a:t>h_x</a:t>
            </a:r>
            <a:r>
              <a:rPr lang="en-US" altLang="ko-KR" sz="2400" dirty="0"/>
              <a:t>(100, </a:t>
            </a:r>
            <a:r>
              <a:rPr lang="en-US" altLang="ko-KR" sz="2400" dirty="0">
                <a:solidFill>
                  <a:srgbClr val="FF0000"/>
                </a:solidFill>
              </a:rPr>
              <a:t>0</a:t>
            </a:r>
            <a:r>
              <a:rPr lang="en-US" altLang="ko-KR" sz="2400" dirty="0"/>
              <a:t>); </a:t>
            </a:r>
            <a:r>
              <a:rPr lang="en-US" altLang="ko-KR" sz="2400" dirty="0">
                <a:solidFill>
                  <a:srgbClr val="FF0000"/>
                </a:solidFill>
              </a:rPr>
              <a:t>//</a:t>
            </a:r>
            <a:r>
              <a:rPr lang="en-US" altLang="ko-KR" sz="2400" dirty="0" err="1">
                <a:solidFill>
                  <a:srgbClr val="FF0000"/>
                </a:solidFill>
              </a:rPr>
              <a:t>h_x</a:t>
            </a:r>
            <a:r>
              <a:rPr lang="en-US" altLang="ko-KR" sz="2400" dirty="0">
                <a:solidFill>
                  <a:srgbClr val="FF0000"/>
                </a:solidFill>
              </a:rPr>
              <a:t> are all set to 0</a:t>
            </a:r>
          </a:p>
          <a:p>
            <a:pPr marL="0" indent="0">
              <a:buNone/>
            </a:pPr>
            <a:r>
              <a:rPr lang="en-US" altLang="ko-KR" sz="2400" dirty="0"/>
              <a:t>thrust::</a:t>
            </a:r>
            <a:r>
              <a:rPr lang="en-US" altLang="ko-KR" sz="2400" dirty="0" err="1"/>
              <a:t>host_vector</a:t>
            </a:r>
            <a:r>
              <a:rPr lang="en-US" altLang="ko-KR" sz="2400" dirty="0"/>
              <a:t>&lt;float&gt;</a:t>
            </a:r>
            <a:r>
              <a:rPr lang="en-US" altLang="ko-KR" sz="2400" dirty="0" err="1"/>
              <a:t>h_x</a:t>
            </a:r>
            <a:r>
              <a:rPr lang="en-US" altLang="ko-KR" sz="2400" dirty="0"/>
              <a:t>(N);</a:t>
            </a:r>
          </a:p>
          <a:p>
            <a:pPr marL="0" indent="0">
              <a:buNone/>
            </a:pPr>
            <a:r>
              <a:rPr lang="en-US" altLang="ko-KR" sz="2400" dirty="0"/>
              <a:t>thrust::copy(</a:t>
            </a:r>
            <a:r>
              <a:rPr lang="en-US" altLang="ko-KR" sz="2400" dirty="0" err="1"/>
              <a:t>d_x.begin</a:t>
            </a:r>
            <a:r>
              <a:rPr lang="en-US" altLang="ko-KR" sz="2400" dirty="0"/>
              <a:t>()+5,d_x.begin()+10,h_x.begin());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7191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60438"/>
          </a:xfrm>
        </p:spPr>
        <p:txBody>
          <a:bodyPr/>
          <a:lstStyle/>
          <a:p>
            <a:r>
              <a:rPr lang="en-US" altLang="ko-KR" dirty="0"/>
              <a:t>Thrust Data 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//insert</a:t>
            </a:r>
          </a:p>
          <a:p>
            <a:pPr marL="0" indent="0">
              <a:buNone/>
            </a:pPr>
            <a:r>
              <a:rPr lang="en-US" altLang="ko-KR" sz="2400" dirty="0"/>
              <a:t>thrust::</a:t>
            </a:r>
            <a:r>
              <a:rPr lang="en-US" altLang="ko-KR" sz="2400" dirty="0" err="1"/>
              <a:t>host_vector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&gt;</a:t>
            </a:r>
            <a:r>
              <a:rPr lang="en-US" altLang="ko-KR" sz="2400" dirty="0" err="1"/>
              <a:t>h_x</a:t>
            </a:r>
            <a:r>
              <a:rPr lang="en-US" altLang="ko-KR" sz="2400" dirty="0"/>
              <a:t>(10,0);</a:t>
            </a:r>
          </a:p>
          <a:p>
            <a:pPr marL="0" indent="0">
              <a:buNone/>
            </a:pPr>
            <a:r>
              <a:rPr lang="en-US" altLang="ko-KR" sz="2400" dirty="0"/>
              <a:t>thrust::</a:t>
            </a:r>
            <a:r>
              <a:rPr lang="en-US" altLang="ko-KR" sz="2400" dirty="0" err="1"/>
              <a:t>host_vector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&gt;</a:t>
            </a:r>
            <a:r>
              <a:rPr lang="en-US" altLang="ko-KR" sz="2400" dirty="0" err="1"/>
              <a:t>h_y</a:t>
            </a:r>
            <a:r>
              <a:rPr lang="en-US" altLang="ko-KR" sz="2400" dirty="0"/>
              <a:t>(10);</a:t>
            </a:r>
          </a:p>
          <a:p>
            <a:pPr marL="0" indent="0">
              <a:buNone/>
            </a:pPr>
            <a:r>
              <a:rPr lang="en-US" altLang="ko-KR" sz="2400" dirty="0" err="1"/>
              <a:t>h_data.insert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h_x.begin</a:t>
            </a:r>
            <a:r>
              <a:rPr lang="en-US" altLang="ko-KR" sz="2400" dirty="0"/>
              <a:t>(),</a:t>
            </a:r>
            <a:r>
              <a:rPr lang="en-US" altLang="ko-KR" sz="2400" dirty="0" err="1"/>
              <a:t>h_y.begin</a:t>
            </a:r>
            <a:r>
              <a:rPr lang="en-US" altLang="ko-KR" sz="2400" dirty="0"/>
              <a:t>(),</a:t>
            </a:r>
            <a:r>
              <a:rPr lang="en-US" altLang="ko-KR" sz="2400" dirty="0" err="1"/>
              <a:t>h_y.end</a:t>
            </a:r>
            <a:r>
              <a:rPr lang="en-US" altLang="ko-KR" sz="2400" dirty="0"/>
              <a:t>());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//erase</a:t>
            </a:r>
          </a:p>
          <a:p>
            <a:pPr marL="0" indent="0">
              <a:buNone/>
            </a:pPr>
            <a:r>
              <a:rPr lang="en-US" altLang="ko-KR" sz="2400" dirty="0" err="1"/>
              <a:t>h_data.erase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h_x.begin</a:t>
            </a:r>
            <a:r>
              <a:rPr lang="en-US" altLang="ko-KR" sz="2400" dirty="0"/>
              <a:t>()+12,h_x.end());</a:t>
            </a:r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92727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Thrust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Thrust: A productivity oriented library for CUDA.</a:t>
            </a:r>
          </a:p>
          <a:p>
            <a:r>
              <a:rPr lang="en-US" altLang="ko-KR" sz="2400" dirty="0"/>
              <a:t>Thrust is a C++ template library for CUDA based on the Standard Template Library(STL) .</a:t>
            </a:r>
          </a:p>
          <a:p>
            <a:r>
              <a:rPr lang="en-US" altLang="ko-KR" sz="2400" dirty="0"/>
              <a:t>It brings a high-level interface to the GPU computing maintaining  the full interoperability with the rest of the CUDA software environment.</a:t>
            </a:r>
          </a:p>
          <a:p>
            <a:r>
              <a:rPr lang="en-US" altLang="ko-KR" sz="2400" dirty="0"/>
              <a:t>Thrust reduces the effort of developing parallel applications significantly.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4699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fill and sequence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//fill and sequence</a:t>
            </a:r>
          </a:p>
          <a:p>
            <a:pPr marL="0" indent="0">
              <a:buNone/>
            </a:pPr>
            <a:r>
              <a:rPr lang="en-US" altLang="ko-KR" sz="2400" dirty="0"/>
              <a:t>#include &lt;thrust/</a:t>
            </a:r>
            <a:r>
              <a:rPr lang="en-US" altLang="ko-KR" sz="2400" dirty="0" err="1"/>
              <a:t>fill.h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/>
              <a:t>#include &lt;thrust/</a:t>
            </a:r>
            <a:r>
              <a:rPr lang="en-US" altLang="ko-KR" sz="2400" dirty="0" err="1"/>
              <a:t>sequence.h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/>
              <a:t>thrust::fill(</a:t>
            </a:r>
            <a:r>
              <a:rPr lang="en-US" altLang="ko-KR" sz="2400" dirty="0" err="1"/>
              <a:t>d_x.begin</a:t>
            </a:r>
            <a:r>
              <a:rPr lang="en-US" altLang="ko-KR" sz="2400" dirty="0"/>
              <a:t>(),d_x.begin+10,100);</a:t>
            </a:r>
          </a:p>
          <a:p>
            <a:pPr marL="0" indent="0">
              <a:buNone/>
            </a:pPr>
            <a:r>
              <a:rPr lang="en-US" altLang="ko-KR" sz="2400" dirty="0"/>
              <a:t>//fills the first 10 elements of </a:t>
            </a:r>
            <a:r>
              <a:rPr lang="en-US" altLang="ko-KR" sz="2400" dirty="0" err="1"/>
              <a:t>d_x</a:t>
            </a:r>
            <a:r>
              <a:rPr lang="en-US" altLang="ko-KR" sz="2400" dirty="0"/>
              <a:t> with 100.</a:t>
            </a:r>
            <a:endParaRPr lang="ko-KR" altLang="en-US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thrust::sequence(</a:t>
            </a:r>
            <a:r>
              <a:rPr lang="en-US" altLang="ko-KR" sz="2400" dirty="0" err="1"/>
              <a:t>d_x.begin</a:t>
            </a:r>
            <a:r>
              <a:rPr lang="en-US" altLang="ko-KR" sz="2400" dirty="0"/>
              <a:t>()+10,d_x.begin()+20);</a:t>
            </a:r>
          </a:p>
          <a:p>
            <a:pPr marL="0" indent="0">
              <a:buNone/>
            </a:pPr>
            <a:r>
              <a:rPr lang="en-US" altLang="ko-KR" sz="2400" dirty="0"/>
              <a:t>//fills the next 10 elements of </a:t>
            </a:r>
            <a:r>
              <a:rPr lang="en-US" altLang="ko-KR" sz="2400" dirty="0" err="1"/>
              <a:t>d_x</a:t>
            </a:r>
            <a:r>
              <a:rPr lang="en-US" altLang="ko-KR" sz="2400" dirty="0"/>
              <a:t> with the sequence 0,1,2,3,…</a:t>
            </a:r>
          </a:p>
          <a:p>
            <a:pPr marL="0" indent="0">
              <a:buNone/>
            </a:pPr>
            <a:r>
              <a:rPr lang="en-US" altLang="ko-KR" sz="2400" dirty="0"/>
              <a:t>//The initial and step values can also be specified.</a:t>
            </a:r>
          </a:p>
          <a:p>
            <a:pPr marL="0" indent="0">
              <a:buNone/>
            </a:pPr>
            <a:r>
              <a:rPr lang="en-US" altLang="ko-KR" sz="2400" dirty="0"/>
              <a:t>//thrust::sequence(</a:t>
            </a:r>
            <a:r>
              <a:rPr lang="en-US" altLang="ko-KR" sz="2400" dirty="0" err="1"/>
              <a:t>d_x.begin</a:t>
            </a:r>
            <a:r>
              <a:rPr lang="en-US" altLang="ko-KR" sz="2400" dirty="0"/>
              <a:t>(),</a:t>
            </a:r>
            <a:r>
              <a:rPr lang="en-US" altLang="ko-KR" sz="2400" dirty="0" err="1"/>
              <a:t>d_x.end</a:t>
            </a:r>
            <a:r>
              <a:rPr lang="en-US" altLang="ko-KR" sz="2400" dirty="0"/>
              <a:t>(),0,3),0:initial value, 3:step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6270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Iterators operate just like pointers to array elements.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thrust::</a:t>
            </a:r>
            <a:r>
              <a:rPr lang="en-US" altLang="ko-KR" sz="2400" dirty="0" err="1"/>
              <a:t>device_vector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d_a</a:t>
            </a:r>
            <a:r>
              <a:rPr lang="en-US" altLang="ko-KR" sz="2400" dirty="0"/>
              <a:t>(5);</a:t>
            </a:r>
          </a:p>
          <a:p>
            <a:pPr marL="0" indent="0">
              <a:buNone/>
            </a:pPr>
            <a:r>
              <a:rPr lang="en-US" altLang="ko-KR" sz="2400" dirty="0" err="1"/>
              <a:t>d_a.begin</a:t>
            </a:r>
            <a:r>
              <a:rPr lang="en-US" altLang="ko-KR" sz="2400" dirty="0"/>
              <a:t>();</a:t>
            </a:r>
          </a:p>
          <a:p>
            <a:pPr marL="0" indent="0">
              <a:buNone/>
            </a:pPr>
            <a:r>
              <a:rPr lang="en-US" altLang="ko-KR" sz="2400" dirty="0" err="1"/>
              <a:t>d_a.end</a:t>
            </a:r>
            <a:r>
              <a:rPr lang="en-US" altLang="ko-KR" sz="2400" dirty="0"/>
              <a:t>();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995095"/>
              </p:ext>
            </p:extLst>
          </p:nvPr>
        </p:nvGraphicFramePr>
        <p:xfrm>
          <a:off x="2555776" y="4581128"/>
          <a:ext cx="3528390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a[0]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a[2]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a[3]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a[4]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 flipV="1">
            <a:off x="2915816" y="5013176"/>
            <a:ext cx="0" cy="43204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5796136" y="5068525"/>
            <a:ext cx="0" cy="43204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55776" y="544522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n-lt"/>
              </a:rPr>
              <a:t>d_a.begin</a:t>
            </a:r>
            <a:r>
              <a:rPr lang="en-US" altLang="ko-KR" sz="1400" dirty="0">
                <a:latin typeface="+mn-lt"/>
              </a:rPr>
              <a:t>()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52120" y="5500573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n-lt"/>
              </a:rPr>
              <a:t>d_a.end</a:t>
            </a:r>
            <a:r>
              <a:rPr lang="en-US" altLang="ko-KR" sz="1400" dirty="0">
                <a:latin typeface="+mn-lt"/>
              </a:rPr>
              <a:t>()</a:t>
            </a:r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7491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229600" cy="960438"/>
          </a:xfrm>
        </p:spPr>
        <p:txBody>
          <a:bodyPr/>
          <a:lstStyle/>
          <a:p>
            <a:r>
              <a:rPr lang="en-US" altLang="ko-KR" dirty="0"/>
              <a:t>thrust::fill, copy, and sequence</a:t>
            </a:r>
            <a:br>
              <a:rPr lang="en-US" altLang="ko-KR" dirty="0"/>
            </a:br>
            <a:r>
              <a:rPr lang="en-US" altLang="ko-KR" dirty="0"/>
              <a:t>for the initialization of a vector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59" y="1196752"/>
            <a:ext cx="7438349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88224" y="65253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ref:[1]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6635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thrust algorithms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Transformations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Sorting and searching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Reductions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Scans/prefix-sums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Data management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2985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thrust::transform()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 err="1"/>
              <a:t>OutputIterator</a:t>
            </a:r>
            <a:r>
              <a:rPr lang="en-US" altLang="ko-KR" sz="2000" dirty="0"/>
              <a:t> thrust::transform(</a:t>
            </a:r>
            <a:r>
              <a:rPr lang="en-US" altLang="ko-KR" sz="2000" dirty="0" err="1"/>
              <a:t>InputIterator</a:t>
            </a:r>
            <a:r>
              <a:rPr lang="en-US" altLang="ko-KR" sz="2000" dirty="0"/>
              <a:t> first, </a:t>
            </a:r>
            <a:r>
              <a:rPr lang="en-US" altLang="ko-KR" sz="2000" dirty="0" err="1"/>
              <a:t>InputIterator</a:t>
            </a:r>
            <a:r>
              <a:rPr lang="en-US" altLang="ko-KR" sz="2000" dirty="0"/>
              <a:t> last,</a:t>
            </a:r>
          </a:p>
          <a:p>
            <a:pPr marL="0" indent="0">
              <a:buNone/>
            </a:pPr>
            <a:r>
              <a:rPr lang="en-US" altLang="ko-KR" sz="2000" dirty="0"/>
              <a:t>				</a:t>
            </a:r>
            <a:r>
              <a:rPr lang="en-US" altLang="ko-KR" sz="2000" dirty="0" err="1"/>
              <a:t>OutputIterator</a:t>
            </a:r>
            <a:r>
              <a:rPr lang="en-US" altLang="ko-KR" sz="2000" dirty="0"/>
              <a:t> result, </a:t>
            </a:r>
            <a:r>
              <a:rPr lang="en-US" altLang="ko-KR" sz="2000" dirty="0" err="1"/>
              <a:t>Unaryfunction</a:t>
            </a:r>
            <a:r>
              <a:rPr lang="en-US" altLang="ko-KR" sz="2000" dirty="0"/>
              <a:t> op)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,where </a:t>
            </a:r>
          </a:p>
          <a:p>
            <a:pPr marL="0" indent="0">
              <a:buNone/>
            </a:pPr>
            <a:r>
              <a:rPr lang="en-US" altLang="ko-KR" sz="2000" dirty="0"/>
              <a:t>	first	:the beginning of the input sequence,</a:t>
            </a:r>
          </a:p>
          <a:p>
            <a:pPr marL="0" indent="0">
              <a:buNone/>
            </a:pPr>
            <a:r>
              <a:rPr lang="en-US" altLang="ko-KR" sz="2000" dirty="0"/>
              <a:t>	last	:the end of the input sequence,</a:t>
            </a:r>
          </a:p>
          <a:p>
            <a:pPr marL="0" indent="0">
              <a:buNone/>
            </a:pPr>
            <a:r>
              <a:rPr lang="en-US" altLang="ko-KR" sz="2000" dirty="0"/>
              <a:t>	result	:the beginning of the output sequence,</a:t>
            </a:r>
          </a:p>
          <a:p>
            <a:pPr marL="0" indent="0">
              <a:buNone/>
            </a:pPr>
            <a:r>
              <a:rPr lang="en-US" altLang="ko-KR" sz="2000" dirty="0"/>
              <a:t>	op	:the transformation operation.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It returns the end of the output sequence.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38743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29498"/>
            <a:ext cx="6264696" cy="537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36096" y="609329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ref:[1]</a:t>
            </a:r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7835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SAXPY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ko-KR" dirty="0"/>
              <a:t>-SAXPY stands for “Single-Precision AX Plus Y”.</a:t>
            </a:r>
          </a:p>
          <a:p>
            <a:pPr>
              <a:buFont typeface="Wingdings" pitchFamily="2" charset="2"/>
              <a:buChar char="Ø"/>
            </a:pPr>
            <a:r>
              <a:rPr lang="en-US" altLang="ko-KR" dirty="0"/>
              <a:t>-z=ax + y, where </a:t>
            </a:r>
            <a:r>
              <a:rPr lang="en-US" altLang="ko-KR" dirty="0" err="1"/>
              <a:t>x,y,z</a:t>
            </a:r>
            <a:r>
              <a:rPr lang="en-US" altLang="ko-KR" dirty="0"/>
              <a:t> are vectors and a is a scalar.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2677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 C SAXPY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__global__ void </a:t>
            </a:r>
            <a:r>
              <a:rPr lang="en-US" altLang="ko-KR" sz="2000" dirty="0" err="1"/>
              <a:t>saxpy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n, float a, float *x, float *y) {</a:t>
            </a:r>
            <a:br>
              <a:rPr lang="en-US" altLang="ko-KR" sz="2000" dirty="0"/>
            </a:br>
            <a:r>
              <a:rPr lang="en-US" altLang="ko-KR" sz="2000" dirty="0"/>
              <a:t>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i=</a:t>
            </a:r>
            <a:r>
              <a:rPr lang="en-US" altLang="ko-KR" sz="2000" dirty="0" err="1"/>
              <a:t>blockIdx.x</a:t>
            </a:r>
            <a:r>
              <a:rPr lang="en-US" altLang="ko-KR" sz="2000" dirty="0"/>
              <a:t>*</a:t>
            </a:r>
            <a:r>
              <a:rPr lang="en-US" altLang="ko-KR" sz="2000" dirty="0" err="1"/>
              <a:t>blockDim.x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threadIdx.x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	if(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&lt;n) y[i]=a*x[i] + y[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…..</a:t>
            </a:r>
          </a:p>
          <a:p>
            <a:pPr marL="0" indent="0">
              <a:buNone/>
            </a:pPr>
            <a:r>
              <a:rPr lang="en-US" altLang="ko-KR" sz="2000" dirty="0" err="1"/>
              <a:t>int</a:t>
            </a:r>
            <a:r>
              <a:rPr lang="en-US" altLang="ko-KR" sz="2000" dirty="0"/>
              <a:t> N=1&lt;&lt;20;</a:t>
            </a:r>
          </a:p>
          <a:p>
            <a:pPr marL="0" indent="0">
              <a:buNone/>
            </a:pPr>
            <a:r>
              <a:rPr lang="en-US" altLang="ko-KR" sz="2000" dirty="0" err="1"/>
              <a:t>cudaMemcpy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d_x</a:t>
            </a:r>
            <a:r>
              <a:rPr lang="en-US" altLang="ko-KR" sz="2000" dirty="0"/>
              <a:t>, x, N, </a:t>
            </a:r>
            <a:r>
              <a:rPr lang="en-US" altLang="ko-KR" sz="2000" dirty="0" err="1"/>
              <a:t>cudaMemcpyHostToDevice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r>
              <a:rPr lang="en-US" altLang="ko-KR" sz="2000" dirty="0" err="1"/>
              <a:t>cudaMemcpy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d_y</a:t>
            </a:r>
            <a:r>
              <a:rPr lang="en-US" altLang="ko-KR" sz="2000" dirty="0"/>
              <a:t>,  y, N, </a:t>
            </a:r>
            <a:r>
              <a:rPr lang="en-US" altLang="ko-KR" sz="2000" dirty="0" err="1"/>
              <a:t>cudaMemcpyHostToDevice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saxpy</a:t>
            </a:r>
            <a:r>
              <a:rPr lang="en-US" altLang="ko-KR" sz="2000" dirty="0"/>
              <a:t>&lt;&lt;&lt;4096,256&gt;&gt;&gt;(N,2.0,x,y);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cudaMemcpy</a:t>
            </a:r>
            <a:r>
              <a:rPr lang="en-US" altLang="ko-KR" sz="2000" dirty="0"/>
              <a:t>(</a:t>
            </a:r>
            <a:r>
              <a:rPr lang="en-US" altLang="ko-KR" sz="2000" dirty="0" err="1"/>
              <a:t>y,d_y,N,cudaMemcpyDeviceToHost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….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52794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Thrust SAXPY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void </a:t>
            </a:r>
            <a:r>
              <a:rPr lang="en-US" altLang="ko-KR" sz="2000" dirty="0" err="1"/>
              <a:t>saxpy</a:t>
            </a:r>
            <a:r>
              <a:rPr lang="en-US" altLang="ko-KR" sz="2000" dirty="0"/>
              <a:t>(float a, thrust::</a:t>
            </a:r>
            <a:r>
              <a:rPr lang="en-US" altLang="ko-KR" sz="2000" dirty="0" err="1"/>
              <a:t>device_vector</a:t>
            </a:r>
            <a:r>
              <a:rPr lang="en-US" altLang="ko-KR" sz="2000" dirty="0"/>
              <a:t>&lt;float&gt; &amp;</a:t>
            </a:r>
            <a:r>
              <a:rPr lang="en-US" altLang="ko-KR" sz="2000" dirty="0" err="1"/>
              <a:t>x,thrust</a:t>
            </a:r>
            <a:r>
              <a:rPr lang="en-US" altLang="ko-KR" sz="2000" dirty="0"/>
              <a:t>::</a:t>
            </a:r>
            <a:r>
              <a:rPr lang="en-US" altLang="ko-KR" sz="2000" dirty="0" err="1"/>
              <a:t>device_vector</a:t>
            </a:r>
            <a:r>
              <a:rPr lang="en-US" altLang="ko-KR" sz="2000" dirty="0"/>
              <a:t>&lt;float&gt;&amp;y) {</a:t>
            </a:r>
          </a:p>
          <a:p>
            <a:pPr marL="0" indent="0">
              <a:buNone/>
            </a:pPr>
            <a:r>
              <a:rPr lang="en-US" altLang="ko-KR" sz="2000" dirty="0"/>
              <a:t>	thrust::</a:t>
            </a:r>
            <a:r>
              <a:rPr lang="en-US" altLang="ko-KR" sz="2000" dirty="0" err="1"/>
              <a:t>device_vector</a:t>
            </a:r>
            <a:r>
              <a:rPr lang="en-US" altLang="ko-KR" sz="2000" dirty="0"/>
              <a:t>&lt;float&gt; temp(</a:t>
            </a:r>
            <a:r>
              <a:rPr lang="en-US" altLang="ko-KR" sz="2000" dirty="0" err="1"/>
              <a:t>x,size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r>
              <a:rPr lang="en-US" altLang="ko-KR" sz="2000" dirty="0"/>
              <a:t>	//temp</a:t>
            </a:r>
            <a:r>
              <a:rPr lang="en-US" altLang="ko-KR" sz="2000" dirty="0">
                <a:sym typeface="Wingdings" panose="05000000000000000000" pitchFamily="2" charset="2"/>
              </a:rPr>
              <a:t></a:t>
            </a:r>
            <a:r>
              <a:rPr lang="en-US" altLang="ko-KR" sz="2000" dirty="0"/>
              <a:t> a</a:t>
            </a:r>
          </a:p>
          <a:p>
            <a:pPr marL="0" indent="0">
              <a:buNone/>
            </a:pPr>
            <a:r>
              <a:rPr lang="en-US" altLang="ko-KR" sz="2000" dirty="0"/>
              <a:t>	thrust::fill(</a:t>
            </a:r>
            <a:r>
              <a:rPr lang="en-US" altLang="ko-KR" sz="2000" dirty="0" err="1"/>
              <a:t>temp.begin</a:t>
            </a:r>
            <a:r>
              <a:rPr lang="en-US" altLang="ko-KR" sz="2000" dirty="0"/>
              <a:t>(), </a:t>
            </a:r>
            <a:r>
              <a:rPr lang="en-US" altLang="ko-KR" sz="2000" dirty="0" err="1"/>
              <a:t>temp.end</a:t>
            </a:r>
            <a:r>
              <a:rPr lang="en-US" altLang="ko-KR" sz="2000" dirty="0"/>
              <a:t>(),a);</a:t>
            </a:r>
          </a:p>
          <a:p>
            <a:pPr marL="0" indent="0">
              <a:buNone/>
            </a:pPr>
            <a:r>
              <a:rPr lang="en-US" altLang="ko-KR" sz="2000" dirty="0"/>
              <a:t>	//</a:t>
            </a:r>
            <a:r>
              <a:rPr lang="en-US" altLang="ko-KR" sz="2000" dirty="0" err="1"/>
              <a:t>temp</a:t>
            </a:r>
            <a:r>
              <a:rPr lang="en-US" altLang="ko-KR" sz="2000" dirty="0" err="1">
                <a:sym typeface="Wingdings" panose="05000000000000000000" pitchFamily="2" charset="2"/>
              </a:rPr>
              <a:t></a:t>
            </a:r>
            <a:r>
              <a:rPr lang="en-US" altLang="ko-KR" sz="2000" dirty="0" err="1"/>
              <a:t>a</a:t>
            </a:r>
            <a:r>
              <a:rPr lang="en-US" altLang="ko-KR" sz="2000" dirty="0"/>
              <a:t>*x</a:t>
            </a:r>
          </a:p>
          <a:p>
            <a:pPr marL="0" indent="0">
              <a:buNone/>
            </a:pPr>
            <a:r>
              <a:rPr lang="en-US" altLang="ko-KR" sz="2000" dirty="0"/>
              <a:t>	thrust::transform(</a:t>
            </a:r>
            <a:r>
              <a:rPr lang="en-US" altLang="ko-KR" sz="2000" dirty="0" err="1"/>
              <a:t>x.begin</a:t>
            </a:r>
            <a:r>
              <a:rPr lang="en-US" altLang="ko-KR" sz="2000" dirty="0"/>
              <a:t>(),</a:t>
            </a:r>
            <a:r>
              <a:rPr lang="en-US" altLang="ko-KR" sz="2000" dirty="0" err="1"/>
              <a:t>x.end</a:t>
            </a:r>
            <a:r>
              <a:rPr lang="en-US" altLang="ko-KR" sz="2000" dirty="0"/>
              <a:t>(),</a:t>
            </a:r>
            <a:r>
              <a:rPr lang="en-US" altLang="ko-KR" sz="2000" dirty="0" err="1"/>
              <a:t>temp.begin</a:t>
            </a:r>
            <a:r>
              <a:rPr lang="en-US" altLang="ko-KR" sz="2000" dirty="0"/>
              <a:t>(),</a:t>
            </a:r>
            <a:r>
              <a:rPr lang="en-US" altLang="ko-KR" sz="2000" dirty="0" err="1"/>
              <a:t>temp.begin</a:t>
            </a:r>
            <a:r>
              <a:rPr lang="en-US" altLang="ko-KR" sz="2000" dirty="0"/>
              <a:t>(),</a:t>
            </a:r>
          </a:p>
          <a:p>
            <a:pPr marL="0" indent="0">
              <a:buNone/>
            </a:pPr>
            <a:r>
              <a:rPr lang="en-US" altLang="ko-KR" sz="2000" dirty="0"/>
              <a:t>			thrust::multiplies&lt;float&gt;());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//</a:t>
            </a:r>
            <a:r>
              <a:rPr lang="en-US" altLang="ko-KR" sz="2000" dirty="0" err="1"/>
              <a:t>y</a:t>
            </a:r>
            <a:r>
              <a:rPr lang="en-US" altLang="ko-KR" sz="2000" dirty="0" err="1">
                <a:sym typeface="Wingdings" panose="05000000000000000000" pitchFamily="2" charset="2"/>
              </a:rPr>
              <a:t></a:t>
            </a:r>
            <a:r>
              <a:rPr lang="en-US" altLang="ko-KR" sz="2000" dirty="0" err="1"/>
              <a:t>a</a:t>
            </a:r>
            <a:r>
              <a:rPr lang="en-US" altLang="ko-KR" sz="2000" dirty="0"/>
              <a:t>*x + y</a:t>
            </a:r>
          </a:p>
          <a:p>
            <a:pPr marL="0" indent="0">
              <a:buNone/>
            </a:pPr>
            <a:r>
              <a:rPr lang="en-US" altLang="ko-KR" sz="2000" dirty="0"/>
              <a:t>	thrust::transform(</a:t>
            </a:r>
            <a:r>
              <a:rPr lang="en-US" altLang="ko-KR" sz="2000" dirty="0" err="1"/>
              <a:t>temp.begin</a:t>
            </a:r>
            <a:r>
              <a:rPr lang="en-US" altLang="ko-KR" sz="2000" dirty="0"/>
              <a:t>(),</a:t>
            </a:r>
            <a:r>
              <a:rPr lang="en-US" altLang="ko-KR" sz="2000" dirty="0" err="1"/>
              <a:t>temp.end</a:t>
            </a:r>
            <a:r>
              <a:rPr lang="en-US" altLang="ko-KR" sz="2000" dirty="0"/>
              <a:t>(),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y.begin</a:t>
            </a:r>
            <a:r>
              <a:rPr lang="en-US" altLang="ko-KR" sz="2000" dirty="0"/>
              <a:t>(),</a:t>
            </a:r>
            <a:r>
              <a:rPr lang="en-US" altLang="ko-KR" sz="2000" dirty="0" err="1"/>
              <a:t>y.begin</a:t>
            </a:r>
            <a:r>
              <a:rPr lang="en-US" altLang="ko-KR" sz="2000" dirty="0"/>
              <a:t>(),</a:t>
            </a:r>
          </a:p>
          <a:p>
            <a:pPr marL="0" indent="0">
              <a:buNone/>
            </a:pPr>
            <a:r>
              <a:rPr lang="en-US" altLang="ko-KR" sz="2000" dirty="0"/>
              <a:t>			thrust::plus&lt;float&gt;());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5442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590" y="1809591"/>
            <a:ext cx="5036820" cy="410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92080" y="594928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Ref:[1]</a:t>
            </a:r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351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Thrust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844824"/>
            <a:ext cx="5256584" cy="342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16216" y="587727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[NVIDIA]</a:t>
            </a:r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25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Norm of a vector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5959936" cy="49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56176" y="64533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ref:[1]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3915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Prefix-Sums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#include &lt;thrust/</a:t>
            </a:r>
            <a:r>
              <a:rPr lang="en-US" altLang="ko-KR" sz="2400" dirty="0" err="1"/>
              <a:t>scan.h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 err="1"/>
              <a:t>int</a:t>
            </a:r>
            <a:r>
              <a:rPr lang="en-US" altLang="ko-KR" sz="2400" dirty="0"/>
              <a:t> data[6]={0,1,2,3,4,5};</a:t>
            </a:r>
          </a:p>
          <a:p>
            <a:pPr marL="0" indent="0">
              <a:buNone/>
            </a:pPr>
            <a:r>
              <a:rPr lang="en-US" altLang="ko-KR" sz="2400" dirty="0"/>
              <a:t>thrust::</a:t>
            </a:r>
            <a:r>
              <a:rPr lang="en-US" altLang="ko-KR" sz="2400" dirty="0" err="1"/>
              <a:t>inclusive_scan</a:t>
            </a:r>
            <a:r>
              <a:rPr lang="en-US" altLang="ko-KR" sz="2400" dirty="0"/>
              <a:t>(data,data+6,data);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Result:</a:t>
            </a:r>
          </a:p>
          <a:p>
            <a:pPr marL="0" indent="0">
              <a:buNone/>
            </a:pPr>
            <a:r>
              <a:rPr lang="en-US" altLang="ko-KR" sz="2400" dirty="0"/>
              <a:t>data[6] is now {0,1,3,6,10,15}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1492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#include &lt;thrust/</a:t>
            </a:r>
            <a:r>
              <a:rPr lang="en-US" altLang="ko-KR" sz="2400" dirty="0" err="1"/>
              <a:t>sort.h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/>
              <a:t>….</a:t>
            </a:r>
          </a:p>
          <a:p>
            <a:pPr marL="0" indent="0">
              <a:buNone/>
            </a:pPr>
            <a:r>
              <a:rPr lang="en-US" altLang="ko-KR" sz="2400" dirty="0" err="1"/>
              <a:t>const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N=6;</a:t>
            </a:r>
          </a:p>
          <a:p>
            <a:pPr marL="0" indent="0">
              <a:buNone/>
            </a:pPr>
            <a:r>
              <a:rPr lang="en-US" altLang="ko-KR" sz="2400" dirty="0" err="1"/>
              <a:t>int</a:t>
            </a:r>
            <a:r>
              <a:rPr lang="en-US" altLang="ko-KR" sz="2400" dirty="0"/>
              <a:t> A[N]={0,3,2,5,4,1};</a:t>
            </a:r>
          </a:p>
          <a:p>
            <a:pPr marL="0" indent="0">
              <a:buNone/>
            </a:pPr>
            <a:r>
              <a:rPr lang="en-US" altLang="ko-KR" sz="2400" dirty="0"/>
              <a:t>thrust::sort(A,A+N);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int</a:t>
            </a:r>
            <a:r>
              <a:rPr lang="en-US" altLang="ko-KR" sz="2400" dirty="0"/>
              <a:t> keys[N]={1,4,2,8,5,7};</a:t>
            </a:r>
          </a:p>
          <a:p>
            <a:pPr marL="0" indent="0">
              <a:buNone/>
            </a:pPr>
            <a:r>
              <a:rPr lang="en-US" altLang="ko-KR" sz="2400" dirty="0"/>
              <a:t>char values[N]={‘</a:t>
            </a:r>
            <a:r>
              <a:rPr lang="en-US" altLang="ko-KR" sz="2400" dirty="0" err="1"/>
              <a:t>a’,’b’,’c’,’d’,’e’,’f’,’d</a:t>
            </a:r>
            <a:r>
              <a:rPr lang="en-US" altLang="ko-KR" sz="2400" dirty="0"/>
              <a:t>’}</a:t>
            </a:r>
          </a:p>
          <a:p>
            <a:pPr marL="0" indent="0">
              <a:buNone/>
            </a:pPr>
            <a:r>
              <a:rPr lang="en-US" altLang="ko-KR" sz="2400" dirty="0"/>
              <a:t>thrust::</a:t>
            </a:r>
            <a:r>
              <a:rPr lang="en-US" altLang="ko-KR" sz="2400" dirty="0" err="1"/>
              <a:t>sort_by_key</a:t>
            </a:r>
            <a:r>
              <a:rPr lang="en-US" altLang="ko-KR" sz="2400" dirty="0"/>
              <a:t>(</a:t>
            </a:r>
            <a:r>
              <a:rPr lang="en-US" altLang="ko-KR" sz="2400" dirty="0" err="1"/>
              <a:t>keys,keys+N,values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en-US" altLang="ko-KR" sz="2400" dirty="0"/>
              <a:t>//keys ={1,2,4,5,7,8} and values={‘</a:t>
            </a:r>
            <a:r>
              <a:rPr lang="en-US" altLang="ko-KR" sz="2400" dirty="0" err="1"/>
              <a:t>a’,’c’,’b’,’e’,’f’,’d</a:t>
            </a:r>
            <a:r>
              <a:rPr lang="en-US" altLang="ko-KR" sz="2400" dirty="0"/>
              <a:t>’}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78042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Iterator:constant_iterator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65" y="2780928"/>
            <a:ext cx="8396953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52120" y="5949280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lt"/>
              </a:rPr>
              <a:t>ref:[1]</a:t>
            </a:r>
            <a:endParaRPr lang="ko-KR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4696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9036496" cy="6054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623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counting_iterator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20" y="2708920"/>
            <a:ext cx="842493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56176" y="54452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ref:[1]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12511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transform_iterator</a:t>
            </a:r>
            <a:endParaRPr lang="ko-KR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64904"/>
            <a:ext cx="7315794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40152" y="573325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lt"/>
              </a:rPr>
              <a:t>ref:[1]</a:t>
            </a:r>
            <a:endParaRPr lang="ko-KR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2474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permutation_iterator</a:t>
            </a:r>
            <a:endParaRPr lang="ko-KR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71194"/>
            <a:ext cx="7307952" cy="4278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72200" y="6021288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lt"/>
              </a:rPr>
              <a:t>ref:[1]</a:t>
            </a:r>
            <a:endParaRPr lang="ko-KR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2766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zip_iterator</a:t>
            </a:r>
            <a:endParaRPr lang="ko-KR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40528"/>
            <a:ext cx="7640394" cy="344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5608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467544" y="188640"/>
                <a:ext cx="8229600" cy="960438"/>
              </a:xfrm>
            </p:spPr>
            <p:txBody>
              <a:bodyPr/>
              <a:lstStyle/>
              <a:p>
                <a:r>
                  <a:rPr lang="en-US" altLang="ko-KR" dirty="0" err="1"/>
                  <a:t>Application:Calculating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ko-KR" altLang="en-US" sz="6000" i="1" smtClean="0">
                        <a:latin typeface="Cambria Math"/>
                      </a:rPr>
                      <m:t>𝜋</m:t>
                    </m:r>
                  </m:oMath>
                </a14:m>
                <a:endParaRPr lang="ko-KR" altLang="en-US" sz="6000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7544" y="188640"/>
                <a:ext cx="8229600" cy="960438"/>
              </a:xfrm>
              <a:blipFill rotWithShape="1">
                <a:blip r:embed="rId2"/>
                <a:stretch>
                  <a:fillRect b="-273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Pseudocode:</a:t>
            </a:r>
          </a:p>
          <a:p>
            <a:pPr marL="0" indent="0">
              <a:buNone/>
            </a:pPr>
            <a:r>
              <a:rPr lang="en-US" altLang="ko-KR" sz="2400" dirty="0" err="1"/>
              <a:t>int</a:t>
            </a:r>
            <a:r>
              <a:rPr lang="en-US" altLang="ko-KR" sz="2400" dirty="0"/>
              <a:t> inside=0;</a:t>
            </a:r>
          </a:p>
          <a:p>
            <a:pPr marL="0" indent="0">
              <a:buNone/>
            </a:pPr>
            <a:r>
              <a:rPr lang="en-US" altLang="ko-KR" sz="2400" dirty="0"/>
              <a:t>for(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=0;i&lt;</a:t>
            </a:r>
            <a:r>
              <a:rPr lang="en-US" altLang="ko-KR" sz="2400" dirty="0" err="1"/>
              <a:t>N;i</a:t>
            </a:r>
            <a:r>
              <a:rPr lang="en-US" altLang="ko-KR" sz="2400" dirty="0"/>
              <a:t>++){</a:t>
            </a:r>
          </a:p>
          <a:p>
            <a:pPr marL="0" indent="0">
              <a:buNone/>
            </a:pPr>
            <a:r>
              <a:rPr lang="en-US" altLang="ko-KR" sz="2400" dirty="0"/>
              <a:t>	double </a:t>
            </a:r>
            <a:r>
              <a:rPr lang="en-US" altLang="ko-KR" sz="2400" dirty="0" err="1"/>
              <a:t>x,y,distance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	x=rand();</a:t>
            </a:r>
          </a:p>
          <a:p>
            <a:pPr marL="0" indent="0">
              <a:buNone/>
            </a:pPr>
            <a:r>
              <a:rPr lang="en-US" altLang="ko-KR" sz="2400" dirty="0"/>
              <a:t>	y=rand();</a:t>
            </a:r>
          </a:p>
          <a:p>
            <a:pPr marL="0" indent="0">
              <a:buNone/>
            </a:pPr>
            <a:r>
              <a:rPr lang="en-US" altLang="ko-KR" sz="2400" dirty="0"/>
              <a:t>	distance=x*</a:t>
            </a:r>
            <a:r>
              <a:rPr lang="en-US" altLang="ko-KR" sz="2400" dirty="0" err="1"/>
              <a:t>x+y</a:t>
            </a:r>
            <a:r>
              <a:rPr lang="en-US" altLang="ko-KR" sz="2400" dirty="0"/>
              <a:t>*y;</a:t>
            </a:r>
          </a:p>
          <a:p>
            <a:pPr marL="0" indent="0">
              <a:buNone/>
            </a:pPr>
            <a:r>
              <a:rPr lang="en-US" altLang="ko-KR" sz="2400" dirty="0"/>
              <a:t>	if(distance &lt;=1) inside++;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r>
              <a:rPr lang="en-US" altLang="ko-KR" sz="2400" dirty="0"/>
              <a:t>double PI=4.0*inside/N;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658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960438"/>
          </a:xfrm>
        </p:spPr>
        <p:txBody>
          <a:bodyPr/>
          <a:lstStyle/>
          <a:p>
            <a:r>
              <a:rPr lang="en-US" altLang="ko-KR" dirty="0"/>
              <a:t>Function Template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3682752" cy="2764904"/>
          </a:xfrm>
        </p:spPr>
        <p:txBody>
          <a:bodyPr/>
          <a:lstStyle/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float add(float </a:t>
            </a:r>
            <a:r>
              <a:rPr lang="en-US" altLang="ko-KR" sz="2400" dirty="0" err="1"/>
              <a:t>a,float</a:t>
            </a:r>
            <a:r>
              <a:rPr lang="en-US" altLang="ko-KR" sz="2400" dirty="0"/>
              <a:t> b){</a:t>
            </a:r>
          </a:p>
          <a:p>
            <a:pPr marL="0" indent="0">
              <a:buNone/>
            </a:pPr>
            <a:r>
              <a:rPr lang="en-US" altLang="ko-KR" sz="2400" dirty="0"/>
              <a:t>	float sum=0;</a:t>
            </a:r>
          </a:p>
          <a:p>
            <a:pPr marL="0" indent="0">
              <a:buNone/>
            </a:pPr>
            <a:r>
              <a:rPr lang="en-US" altLang="ko-KR" sz="2400" dirty="0"/>
              <a:t>	sum=</a:t>
            </a:r>
            <a:r>
              <a:rPr lang="en-US" altLang="ko-KR" sz="2400" dirty="0" err="1"/>
              <a:t>a+b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	return sum;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355976" y="1556792"/>
            <a:ext cx="41764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altLang="ko-KR" sz="2400" dirty="0">
              <a:latin typeface="+mn-lt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+mn-lt"/>
              </a:rPr>
              <a:t>int</a:t>
            </a:r>
            <a:r>
              <a:rPr lang="en-US" altLang="ko-KR" sz="2400" dirty="0">
                <a:latin typeface="+mn-lt"/>
              </a:rPr>
              <a:t>  add(</a:t>
            </a:r>
            <a:r>
              <a:rPr lang="en-US" altLang="ko-KR" sz="2400" dirty="0" err="1">
                <a:latin typeface="+mn-lt"/>
              </a:rPr>
              <a:t>int</a:t>
            </a:r>
            <a:r>
              <a:rPr lang="en-US" altLang="ko-KR" sz="2400" dirty="0">
                <a:latin typeface="+mn-lt"/>
              </a:rPr>
              <a:t> </a:t>
            </a:r>
            <a:r>
              <a:rPr lang="en-US" altLang="ko-KR" sz="2400" dirty="0" err="1">
                <a:latin typeface="+mn-lt"/>
              </a:rPr>
              <a:t>a,int</a:t>
            </a:r>
            <a:r>
              <a:rPr lang="en-US" altLang="ko-KR" sz="2400" dirty="0">
                <a:latin typeface="+mn-lt"/>
              </a:rPr>
              <a:t> b){</a:t>
            </a:r>
          </a:p>
          <a:p>
            <a:pPr marL="0" indent="0">
              <a:buNone/>
            </a:pPr>
            <a:r>
              <a:rPr lang="en-US" altLang="ko-KR" sz="2400" dirty="0">
                <a:latin typeface="+mn-lt"/>
              </a:rPr>
              <a:t>	</a:t>
            </a:r>
            <a:r>
              <a:rPr lang="en-US" altLang="ko-KR" sz="2400" dirty="0" err="1">
                <a:latin typeface="+mn-lt"/>
              </a:rPr>
              <a:t>int</a:t>
            </a:r>
            <a:r>
              <a:rPr lang="en-US" altLang="ko-KR" sz="2400" dirty="0">
                <a:latin typeface="+mn-lt"/>
              </a:rPr>
              <a:t> sum=0;</a:t>
            </a:r>
          </a:p>
          <a:p>
            <a:pPr marL="0" indent="0">
              <a:buNone/>
            </a:pPr>
            <a:r>
              <a:rPr lang="en-US" altLang="ko-KR" sz="2400" dirty="0">
                <a:latin typeface="+mn-lt"/>
              </a:rPr>
              <a:t>	sum=</a:t>
            </a:r>
            <a:r>
              <a:rPr lang="en-US" altLang="ko-KR" sz="2400" dirty="0" err="1">
                <a:latin typeface="+mn-lt"/>
              </a:rPr>
              <a:t>a+b</a:t>
            </a:r>
            <a:r>
              <a:rPr lang="en-US" altLang="ko-KR" sz="2400" dirty="0">
                <a:latin typeface="+mn-lt"/>
              </a:rPr>
              <a:t>;</a:t>
            </a:r>
          </a:p>
          <a:p>
            <a:pPr marL="0" indent="0">
              <a:buNone/>
            </a:pPr>
            <a:r>
              <a:rPr lang="en-US" altLang="ko-KR" sz="2400" dirty="0">
                <a:latin typeface="+mn-lt"/>
              </a:rPr>
              <a:t>	return sum;</a:t>
            </a:r>
          </a:p>
          <a:p>
            <a:pPr marL="0" indent="0">
              <a:buNone/>
            </a:pPr>
            <a:r>
              <a:rPr lang="en-US" altLang="ko-KR" sz="2400" dirty="0">
                <a:latin typeface="+mn-lt"/>
              </a:rPr>
              <a:t>}</a:t>
            </a:r>
            <a:endParaRPr lang="ko-KR" altLang="en-US" sz="2400" dirty="0">
              <a:latin typeface="+mn-lt"/>
            </a:endParaRPr>
          </a:p>
          <a:p>
            <a:endParaRPr lang="ko-KR" altLang="en-US" sz="2400" dirty="0"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556792"/>
            <a:ext cx="4104456" cy="2880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83968" y="1556856"/>
            <a:ext cx="4104456" cy="2880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504" y="155685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Program 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83968" y="155685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Program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8784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0"/>
            <a:ext cx="9108504" cy="6901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7504" y="1052736"/>
            <a:ext cx="2952328" cy="50405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1400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8" y="760210"/>
            <a:ext cx="8676294" cy="536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89514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69691" cy="507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637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60"/>
            <a:ext cx="7920880" cy="6670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851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6043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052736"/>
            <a:ext cx="288032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#include &lt;thrust/</a:t>
            </a:r>
            <a:r>
              <a:rPr lang="en-US" altLang="ko-KR" sz="1600" dirty="0" err="1"/>
              <a:t>host_vector.h</a:t>
            </a:r>
            <a:r>
              <a:rPr lang="en-US" altLang="ko-KR" sz="1600" dirty="0"/>
              <a:t>&gt;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#include &lt;thrust/</a:t>
            </a:r>
            <a:r>
              <a:rPr lang="en-US" altLang="ko-KR" sz="1600" dirty="0" err="1"/>
              <a:t>device_vector.h</a:t>
            </a:r>
            <a:r>
              <a:rPr lang="en-US" altLang="ko-KR" sz="1600" dirty="0"/>
              <a:t>&gt;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#include &lt;thrust/</a:t>
            </a:r>
            <a:r>
              <a:rPr lang="en-US" altLang="ko-KR" sz="1600" dirty="0" err="1"/>
              <a:t>reduce.h</a:t>
            </a:r>
            <a:r>
              <a:rPr lang="en-US" altLang="ko-KR" sz="1600" dirty="0"/>
              <a:t>&gt;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#include &lt;thrust/</a:t>
            </a:r>
            <a:r>
              <a:rPr lang="en-US" altLang="ko-KR" sz="1600" dirty="0" err="1"/>
              <a:t>generate.h</a:t>
            </a:r>
            <a:r>
              <a:rPr lang="en-US" altLang="ko-KR" sz="1600" dirty="0"/>
              <a:t>&gt;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#include &lt;thrust/</a:t>
            </a:r>
            <a:r>
              <a:rPr lang="en-US" altLang="ko-KR" sz="1600" dirty="0" err="1"/>
              <a:t>transform.h</a:t>
            </a:r>
            <a:r>
              <a:rPr lang="en-US" altLang="ko-KR" sz="1600" dirty="0"/>
              <a:t>&gt;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math.h</a:t>
            </a:r>
            <a:r>
              <a:rPr lang="en-US" altLang="ko-KR" sz="1600" dirty="0"/>
              <a:t>&gt;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#define N (1&lt;&lt;20)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 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using namespace thrust::placeholders;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100" dirty="0"/>
              <a:t> </a:t>
            </a:r>
            <a:endParaRPr lang="ko-KR" altLang="ko-KR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2987824" y="980728"/>
            <a:ext cx="61561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1600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main(void)</a:t>
            </a:r>
            <a:endParaRPr lang="ko-KR" altLang="ko-KR" sz="1600" dirty="0">
              <a:latin typeface="+mn-lt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lt"/>
              </a:rPr>
              <a:t>{</a:t>
            </a:r>
            <a:endParaRPr lang="ko-KR" altLang="ko-KR" sz="1600" dirty="0">
              <a:latin typeface="+mn-lt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lt"/>
              </a:rPr>
              <a:t>        thrust::</a:t>
            </a:r>
            <a:r>
              <a:rPr lang="en-US" altLang="ko-KR" sz="1600" dirty="0" err="1">
                <a:latin typeface="+mn-lt"/>
              </a:rPr>
              <a:t>host_vector</a:t>
            </a:r>
            <a:r>
              <a:rPr lang="en-US" altLang="ko-KR" sz="1600" dirty="0">
                <a:latin typeface="+mn-lt"/>
              </a:rPr>
              <a:t>&lt;float&gt;</a:t>
            </a:r>
            <a:r>
              <a:rPr lang="en-US" altLang="ko-KR" sz="1600" dirty="0" err="1">
                <a:latin typeface="+mn-lt"/>
              </a:rPr>
              <a:t>h_x</a:t>
            </a:r>
            <a:r>
              <a:rPr lang="en-US" altLang="ko-KR" sz="1600" dirty="0">
                <a:latin typeface="+mn-lt"/>
              </a:rPr>
              <a:t>(N);</a:t>
            </a:r>
            <a:endParaRPr lang="ko-KR" altLang="ko-KR" sz="1600" dirty="0">
              <a:latin typeface="+mn-lt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lt"/>
              </a:rPr>
              <a:t>        thrust::</a:t>
            </a:r>
            <a:r>
              <a:rPr lang="en-US" altLang="ko-KR" sz="1600" dirty="0" err="1">
                <a:latin typeface="+mn-lt"/>
              </a:rPr>
              <a:t>host_vector</a:t>
            </a:r>
            <a:r>
              <a:rPr lang="en-US" altLang="ko-KR" sz="1600" dirty="0">
                <a:latin typeface="+mn-lt"/>
              </a:rPr>
              <a:t>&lt;float&gt;</a:t>
            </a:r>
            <a:r>
              <a:rPr lang="en-US" altLang="ko-KR" sz="1600" dirty="0" err="1">
                <a:latin typeface="+mn-lt"/>
              </a:rPr>
              <a:t>h_y</a:t>
            </a:r>
            <a:r>
              <a:rPr lang="en-US" altLang="ko-KR" sz="1600" dirty="0">
                <a:latin typeface="+mn-lt"/>
              </a:rPr>
              <a:t>(N);</a:t>
            </a:r>
            <a:endParaRPr lang="ko-KR" altLang="ko-KR" sz="1600" dirty="0">
              <a:latin typeface="+mn-lt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lt"/>
              </a:rPr>
              <a:t>        thrust::generate(</a:t>
            </a:r>
            <a:r>
              <a:rPr lang="en-US" altLang="ko-KR" sz="1600" dirty="0" err="1">
                <a:latin typeface="+mn-lt"/>
              </a:rPr>
              <a:t>h_x.begin</a:t>
            </a:r>
            <a:r>
              <a:rPr lang="en-US" altLang="ko-KR" sz="1600" dirty="0">
                <a:latin typeface="+mn-lt"/>
              </a:rPr>
              <a:t>(),</a:t>
            </a:r>
            <a:r>
              <a:rPr lang="en-US" altLang="ko-KR" sz="1600" dirty="0" err="1">
                <a:latin typeface="+mn-lt"/>
              </a:rPr>
              <a:t>h_x.end</a:t>
            </a:r>
            <a:r>
              <a:rPr lang="en-US" altLang="ko-KR" sz="1600" dirty="0">
                <a:latin typeface="+mn-lt"/>
              </a:rPr>
              <a:t>(),rand);</a:t>
            </a:r>
            <a:endParaRPr lang="ko-KR" altLang="ko-KR" sz="1600" dirty="0">
              <a:latin typeface="+mn-lt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lt"/>
              </a:rPr>
              <a:t>        thrust::generate(</a:t>
            </a:r>
            <a:r>
              <a:rPr lang="en-US" altLang="ko-KR" sz="1600" dirty="0" err="1">
                <a:latin typeface="+mn-lt"/>
              </a:rPr>
              <a:t>h_y.begin</a:t>
            </a:r>
            <a:r>
              <a:rPr lang="en-US" altLang="ko-KR" sz="1600" dirty="0">
                <a:latin typeface="+mn-lt"/>
              </a:rPr>
              <a:t>(),</a:t>
            </a:r>
            <a:r>
              <a:rPr lang="en-US" altLang="ko-KR" sz="1600" dirty="0" err="1">
                <a:latin typeface="+mn-lt"/>
              </a:rPr>
              <a:t>h_y.end</a:t>
            </a:r>
            <a:r>
              <a:rPr lang="en-US" altLang="ko-KR" sz="1600" dirty="0">
                <a:latin typeface="+mn-lt"/>
              </a:rPr>
              <a:t>(),rand);</a:t>
            </a:r>
            <a:endParaRPr lang="ko-KR" altLang="ko-KR" sz="1600" dirty="0">
              <a:latin typeface="+mn-lt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lt"/>
              </a:rPr>
              <a:t>        thrust::</a:t>
            </a:r>
            <a:r>
              <a:rPr lang="en-US" altLang="ko-KR" sz="1600" dirty="0" err="1">
                <a:latin typeface="+mn-lt"/>
              </a:rPr>
              <a:t>device_vector</a:t>
            </a:r>
            <a:r>
              <a:rPr lang="en-US" altLang="ko-KR" sz="1600" dirty="0">
                <a:latin typeface="+mn-lt"/>
              </a:rPr>
              <a:t>&lt;float&gt; </a:t>
            </a:r>
            <a:r>
              <a:rPr lang="en-US" altLang="ko-KR" sz="1600" dirty="0" err="1">
                <a:latin typeface="+mn-lt"/>
              </a:rPr>
              <a:t>d_x</a:t>
            </a:r>
            <a:r>
              <a:rPr lang="en-US" altLang="ko-KR" sz="1600" dirty="0">
                <a:latin typeface="+mn-lt"/>
              </a:rPr>
              <a:t>=</a:t>
            </a:r>
            <a:r>
              <a:rPr lang="en-US" altLang="ko-KR" sz="1600" dirty="0" err="1">
                <a:latin typeface="+mn-lt"/>
              </a:rPr>
              <a:t>h_x</a:t>
            </a:r>
            <a:r>
              <a:rPr lang="en-US" altLang="ko-KR" sz="1600" dirty="0">
                <a:latin typeface="+mn-lt"/>
              </a:rPr>
              <a:t>;</a:t>
            </a:r>
            <a:endParaRPr lang="ko-KR" altLang="ko-KR" sz="1600" dirty="0">
              <a:latin typeface="+mn-lt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lt"/>
              </a:rPr>
              <a:t>        thrust::</a:t>
            </a:r>
            <a:r>
              <a:rPr lang="en-US" altLang="ko-KR" sz="1600" dirty="0" err="1">
                <a:latin typeface="+mn-lt"/>
              </a:rPr>
              <a:t>device_vector</a:t>
            </a:r>
            <a:r>
              <a:rPr lang="en-US" altLang="ko-KR" sz="1600" dirty="0">
                <a:latin typeface="+mn-lt"/>
              </a:rPr>
              <a:t>&lt;float&gt; </a:t>
            </a:r>
            <a:r>
              <a:rPr lang="en-US" altLang="ko-KR" sz="1600" dirty="0" err="1">
                <a:latin typeface="+mn-lt"/>
              </a:rPr>
              <a:t>d_y</a:t>
            </a:r>
            <a:r>
              <a:rPr lang="en-US" altLang="ko-KR" sz="1600" dirty="0">
                <a:latin typeface="+mn-lt"/>
              </a:rPr>
              <a:t>=</a:t>
            </a:r>
            <a:r>
              <a:rPr lang="en-US" altLang="ko-KR" sz="1600" dirty="0" err="1">
                <a:latin typeface="+mn-lt"/>
              </a:rPr>
              <a:t>h_y</a:t>
            </a:r>
            <a:r>
              <a:rPr lang="en-US" altLang="ko-KR" sz="1600" dirty="0">
                <a:latin typeface="+mn-lt"/>
              </a:rPr>
              <a:t>;</a:t>
            </a:r>
            <a:endParaRPr lang="ko-KR" altLang="ko-KR" sz="1600" dirty="0">
              <a:latin typeface="+mn-lt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lt"/>
              </a:rPr>
              <a:t>        thrust::transform(</a:t>
            </a:r>
            <a:r>
              <a:rPr lang="en-US" altLang="ko-KR" sz="1600" dirty="0" err="1">
                <a:latin typeface="+mn-lt"/>
              </a:rPr>
              <a:t>d_x.begin</a:t>
            </a:r>
            <a:r>
              <a:rPr lang="en-US" altLang="ko-KR" sz="1600" dirty="0">
                <a:latin typeface="+mn-lt"/>
              </a:rPr>
              <a:t>(),</a:t>
            </a:r>
            <a:r>
              <a:rPr lang="en-US" altLang="ko-KR" sz="1600" dirty="0" err="1">
                <a:latin typeface="+mn-lt"/>
              </a:rPr>
              <a:t>d_x.end</a:t>
            </a:r>
            <a:r>
              <a:rPr lang="en-US" altLang="ko-KR" sz="1600" dirty="0">
                <a:latin typeface="+mn-lt"/>
              </a:rPr>
              <a:t>(),</a:t>
            </a:r>
            <a:r>
              <a:rPr lang="en-US" altLang="ko-KR" sz="1600" dirty="0" err="1">
                <a:latin typeface="+mn-lt"/>
              </a:rPr>
              <a:t>d_x.begin</a:t>
            </a:r>
            <a:r>
              <a:rPr lang="en-US" altLang="ko-KR" sz="1600" dirty="0">
                <a:latin typeface="+mn-lt"/>
              </a:rPr>
              <a:t>(), _1/RAND_MAX);</a:t>
            </a:r>
            <a:endParaRPr lang="ko-KR" altLang="ko-KR" sz="1600" dirty="0">
              <a:latin typeface="+mn-lt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lt"/>
              </a:rPr>
              <a:t>        thrust::transform(</a:t>
            </a:r>
            <a:r>
              <a:rPr lang="en-US" altLang="ko-KR" sz="1600" dirty="0" err="1">
                <a:latin typeface="+mn-lt"/>
              </a:rPr>
              <a:t>d_y.begin</a:t>
            </a:r>
            <a:r>
              <a:rPr lang="en-US" altLang="ko-KR" sz="1600" dirty="0">
                <a:latin typeface="+mn-lt"/>
              </a:rPr>
              <a:t>(),</a:t>
            </a:r>
            <a:r>
              <a:rPr lang="en-US" altLang="ko-KR" sz="1600" dirty="0" err="1">
                <a:latin typeface="+mn-lt"/>
              </a:rPr>
              <a:t>d_y.end</a:t>
            </a:r>
            <a:r>
              <a:rPr lang="en-US" altLang="ko-KR" sz="1600" dirty="0">
                <a:latin typeface="+mn-lt"/>
              </a:rPr>
              <a:t>(),</a:t>
            </a:r>
            <a:r>
              <a:rPr lang="en-US" altLang="ko-KR" sz="1600" dirty="0" err="1">
                <a:latin typeface="+mn-lt"/>
              </a:rPr>
              <a:t>d_y.begin</a:t>
            </a:r>
            <a:r>
              <a:rPr lang="en-US" altLang="ko-KR" sz="1600" dirty="0">
                <a:latin typeface="+mn-lt"/>
              </a:rPr>
              <a:t>(), _1/RAND_MAX);</a:t>
            </a:r>
            <a:endParaRPr lang="ko-KR" altLang="ko-KR" sz="1600" dirty="0">
              <a:latin typeface="+mn-lt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lt"/>
              </a:rPr>
              <a:t>        thrust::</a:t>
            </a:r>
            <a:r>
              <a:rPr lang="en-US" altLang="ko-KR" sz="1600" dirty="0" err="1">
                <a:latin typeface="+mn-lt"/>
              </a:rPr>
              <a:t>device_vector</a:t>
            </a:r>
            <a:r>
              <a:rPr lang="en-US" altLang="ko-KR" sz="1600" dirty="0">
                <a:latin typeface="+mn-lt"/>
              </a:rPr>
              <a:t>&lt;float&gt;</a:t>
            </a:r>
            <a:r>
              <a:rPr lang="en-US" altLang="ko-KR" sz="1600" dirty="0" err="1">
                <a:latin typeface="+mn-lt"/>
              </a:rPr>
              <a:t>d_inCircle</a:t>
            </a:r>
            <a:r>
              <a:rPr lang="en-US" altLang="ko-KR" sz="1600" dirty="0">
                <a:latin typeface="+mn-lt"/>
              </a:rPr>
              <a:t>(N);</a:t>
            </a:r>
            <a:endParaRPr lang="ko-KR" altLang="ko-KR" sz="1600" dirty="0">
              <a:latin typeface="+mn-lt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lt"/>
              </a:rPr>
              <a:t>        thrust::transform(</a:t>
            </a:r>
            <a:r>
              <a:rPr lang="en-US" altLang="ko-KR" sz="1600" dirty="0" err="1">
                <a:latin typeface="+mn-lt"/>
              </a:rPr>
              <a:t>d_x.begin</a:t>
            </a:r>
            <a:r>
              <a:rPr lang="en-US" altLang="ko-KR" sz="1600" dirty="0">
                <a:latin typeface="+mn-lt"/>
              </a:rPr>
              <a:t>(),</a:t>
            </a:r>
            <a:r>
              <a:rPr lang="en-US" altLang="ko-KR" sz="1600" dirty="0" err="1">
                <a:latin typeface="+mn-lt"/>
              </a:rPr>
              <a:t>d_x.end</a:t>
            </a:r>
            <a:r>
              <a:rPr lang="en-US" altLang="ko-KR" sz="1600" dirty="0">
                <a:latin typeface="+mn-lt"/>
              </a:rPr>
              <a:t>(),</a:t>
            </a:r>
            <a:r>
              <a:rPr lang="en-US" altLang="ko-KR" sz="1600" dirty="0" err="1">
                <a:latin typeface="+mn-lt"/>
              </a:rPr>
              <a:t>d_y.begin</a:t>
            </a:r>
            <a:r>
              <a:rPr lang="en-US" altLang="ko-KR" sz="1600" dirty="0">
                <a:latin typeface="+mn-lt"/>
              </a:rPr>
              <a:t>(),</a:t>
            </a:r>
            <a:r>
              <a:rPr lang="en-US" altLang="ko-KR" sz="1600" dirty="0" err="1">
                <a:latin typeface="+mn-lt"/>
              </a:rPr>
              <a:t>d_inCircle.begin</a:t>
            </a:r>
            <a:r>
              <a:rPr lang="en-US" altLang="ko-KR" sz="1600" dirty="0">
                <a:latin typeface="+mn-lt"/>
              </a:rPr>
              <a:t>(),</a:t>
            </a:r>
          </a:p>
          <a:p>
            <a:pPr marL="0" indent="0">
              <a:buNone/>
            </a:pPr>
            <a:r>
              <a:rPr lang="en-US" altLang="ko-KR" sz="1600" dirty="0">
                <a:latin typeface="+mn-lt"/>
              </a:rPr>
              <a:t>		(_1*_1 + _2*_2)&lt;1);</a:t>
            </a:r>
            <a:endParaRPr lang="ko-KR" altLang="ko-KR" sz="1600" dirty="0">
              <a:latin typeface="+mn-lt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lt"/>
              </a:rPr>
              <a:t>        float pi=thrust::reduce(</a:t>
            </a:r>
            <a:r>
              <a:rPr lang="en-US" altLang="ko-KR" sz="1600" dirty="0" err="1">
                <a:latin typeface="+mn-lt"/>
              </a:rPr>
              <a:t>d_inCircle.begin</a:t>
            </a:r>
            <a:r>
              <a:rPr lang="en-US" altLang="ko-KR" sz="1600" dirty="0">
                <a:latin typeface="+mn-lt"/>
              </a:rPr>
              <a:t>(),</a:t>
            </a:r>
            <a:r>
              <a:rPr lang="en-US" altLang="ko-KR" sz="1600" dirty="0" err="1">
                <a:latin typeface="+mn-lt"/>
              </a:rPr>
              <a:t>d_inCircle.end</a:t>
            </a:r>
            <a:r>
              <a:rPr lang="en-US" altLang="ko-KR" sz="1600" dirty="0">
                <a:latin typeface="+mn-lt"/>
              </a:rPr>
              <a:t>())*4.f/N;</a:t>
            </a:r>
            <a:endParaRPr lang="ko-KR" altLang="ko-KR" sz="1600" dirty="0">
              <a:latin typeface="+mn-lt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lt"/>
              </a:rPr>
              <a:t>        </a:t>
            </a:r>
            <a:r>
              <a:rPr lang="en-US" altLang="ko-KR" sz="1600" dirty="0" err="1">
                <a:latin typeface="+mn-lt"/>
              </a:rPr>
              <a:t>printf</a:t>
            </a:r>
            <a:r>
              <a:rPr lang="en-US" altLang="ko-KR" sz="1600" dirty="0">
                <a:latin typeface="+mn-lt"/>
              </a:rPr>
              <a:t>("pi=%f\</a:t>
            </a:r>
            <a:r>
              <a:rPr lang="en-US" altLang="ko-KR" sz="1600" dirty="0" err="1">
                <a:latin typeface="+mn-lt"/>
              </a:rPr>
              <a:t>n",pi</a:t>
            </a:r>
            <a:r>
              <a:rPr lang="en-US" altLang="ko-KR" sz="1600" dirty="0">
                <a:latin typeface="+mn-lt"/>
              </a:rPr>
              <a:t>);</a:t>
            </a:r>
            <a:endParaRPr lang="ko-KR" altLang="ko-KR" sz="1600" dirty="0">
              <a:latin typeface="+mn-lt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lt"/>
              </a:rPr>
              <a:t>        return 0;</a:t>
            </a:r>
            <a:endParaRPr lang="ko-KR" altLang="ko-KR" sz="1600" dirty="0">
              <a:latin typeface="+mn-lt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lt"/>
              </a:rPr>
              <a:t>}</a:t>
            </a:r>
            <a:endParaRPr lang="ko-KR" altLang="ko-KR" sz="1600" dirty="0">
              <a:latin typeface="+mn-lt"/>
            </a:endParaRPr>
          </a:p>
          <a:p>
            <a:endParaRPr lang="ko-KR" altLang="en-US" sz="1600" dirty="0"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980728"/>
            <a:ext cx="2843808" cy="3816424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87824" y="980728"/>
            <a:ext cx="6156176" cy="452431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83446" y="5513941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lt"/>
              </a:rPr>
              <a:t>Ref:[4]</a:t>
            </a:r>
            <a:endParaRPr lang="ko-KR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55114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G:\thrustPiSour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8724901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G:\thrustP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874612"/>
            <a:ext cx="65627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77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Generic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template &lt;</a:t>
            </a:r>
            <a:r>
              <a:rPr lang="en-US" altLang="ko-KR" sz="2400" dirty="0" err="1"/>
              <a:t>typename</a:t>
            </a:r>
            <a:r>
              <a:rPr lang="en-US" altLang="ko-KR" sz="2400" dirty="0"/>
              <a:t> T&gt;</a:t>
            </a:r>
          </a:p>
          <a:p>
            <a:pPr marL="0" indent="0">
              <a:buNone/>
            </a:pPr>
            <a:r>
              <a:rPr lang="en-US" altLang="ko-KR" sz="2400" dirty="0"/>
              <a:t>T add(T </a:t>
            </a:r>
            <a:r>
              <a:rPr lang="en-US" altLang="ko-KR" sz="2400" dirty="0" err="1"/>
              <a:t>a,T</a:t>
            </a:r>
            <a:r>
              <a:rPr lang="en-US" altLang="ko-KR" sz="2400" dirty="0"/>
              <a:t> b) {</a:t>
            </a:r>
          </a:p>
          <a:p>
            <a:pPr marL="0" indent="0">
              <a:buNone/>
            </a:pPr>
            <a:r>
              <a:rPr lang="en-US" altLang="ko-KR" sz="2400" dirty="0"/>
              <a:t>T sum=0;</a:t>
            </a:r>
          </a:p>
          <a:p>
            <a:pPr marL="0" indent="0">
              <a:buNone/>
            </a:pPr>
            <a:r>
              <a:rPr lang="en-US" altLang="ko-KR" sz="2400" dirty="0"/>
              <a:t>sum=</a:t>
            </a:r>
            <a:r>
              <a:rPr lang="en-US" altLang="ko-KR" sz="2400" dirty="0" err="1"/>
              <a:t>a+b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return sum;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539552" y="1556792"/>
            <a:ext cx="4104456" cy="2880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4299" y="4581128"/>
            <a:ext cx="92890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lt"/>
                <a:ea typeface="Microsoft Himalaya" panose="01010100010101010101" pitchFamily="2" charset="0"/>
                <a:cs typeface="Microsoft Himalaya" panose="01010100010101010101" pitchFamily="2" charset="0"/>
              </a:rPr>
              <a:t>-The ‘template’ keyword indicates the beginning of a type-generic definition.</a:t>
            </a:r>
          </a:p>
          <a:p>
            <a:r>
              <a:rPr lang="en-US" altLang="ko-KR" sz="2400" dirty="0">
                <a:latin typeface="+mn-lt"/>
                <a:ea typeface="Microsoft Himalaya" panose="01010100010101010101" pitchFamily="2" charset="0"/>
                <a:cs typeface="Microsoft Himalaya" panose="01010100010101010101" pitchFamily="2" charset="0"/>
              </a:rPr>
              <a:t>-The key concept of generic programming is the use of </a:t>
            </a:r>
          </a:p>
          <a:p>
            <a:r>
              <a:rPr lang="en-US" altLang="ko-KR" sz="2400" dirty="0">
                <a:latin typeface="+mn-lt"/>
                <a:ea typeface="Microsoft Himalaya" panose="01010100010101010101" pitchFamily="2" charset="0"/>
                <a:cs typeface="Microsoft Himalaya" panose="01010100010101010101" pitchFamily="2" charset="0"/>
              </a:rPr>
              <a:t>type parameters such as T that can be replaced by arbitrary types.</a:t>
            </a:r>
          </a:p>
          <a:p>
            <a:r>
              <a:rPr lang="en-US" altLang="ko-KR" sz="2400" dirty="0">
                <a:latin typeface="+mn-lt"/>
                <a:ea typeface="Microsoft Himalaya" panose="01010100010101010101" pitchFamily="2" charset="0"/>
                <a:cs typeface="Microsoft Himalaya" panose="01010100010101010101" pitchFamily="2" charset="0"/>
              </a:rPr>
              <a:t>-Thrust is a library of generic functions.</a:t>
            </a:r>
            <a:endParaRPr lang="ko-KR" altLang="en-US" sz="2400" dirty="0">
              <a:latin typeface="+mn-lt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26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addTemplate.cpp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#include &lt;</a:t>
            </a:r>
            <a:r>
              <a:rPr lang="en-US" altLang="ko-KR" sz="2400" dirty="0" err="1"/>
              <a:t>iostream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/>
              <a:t>using namespace </a:t>
            </a:r>
            <a:r>
              <a:rPr lang="en-US" altLang="ko-KR" sz="2400" dirty="0" err="1"/>
              <a:t>std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template &lt;</a:t>
            </a:r>
            <a:r>
              <a:rPr lang="en-US" altLang="ko-KR" sz="2400" dirty="0" err="1"/>
              <a:t>typename</a:t>
            </a:r>
            <a:r>
              <a:rPr lang="en-US" altLang="ko-KR" sz="2400" dirty="0"/>
              <a:t> T&gt;</a:t>
            </a:r>
          </a:p>
          <a:p>
            <a:pPr marL="0" indent="0">
              <a:buNone/>
            </a:pPr>
            <a:r>
              <a:rPr lang="en-US" altLang="ko-KR" sz="2400" dirty="0"/>
              <a:t>T add(T a, T b){</a:t>
            </a:r>
            <a:br>
              <a:rPr lang="en-US" altLang="ko-KR" sz="2400" dirty="0"/>
            </a:br>
            <a:r>
              <a:rPr lang="en-US" altLang="ko-KR" sz="2400" dirty="0"/>
              <a:t>	return </a:t>
            </a:r>
            <a:r>
              <a:rPr lang="en-US" altLang="ko-KR" sz="2400" dirty="0" err="1"/>
              <a:t>a+b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r>
              <a:rPr lang="en-US" altLang="ko-KR" sz="2400" dirty="0" err="1"/>
              <a:t>int</a:t>
            </a:r>
            <a:r>
              <a:rPr lang="en-US" altLang="ko-KR" sz="2400" dirty="0"/>
              <a:t> main(void){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cout</a:t>
            </a:r>
            <a:r>
              <a:rPr lang="en-US" altLang="ko-KR" sz="2400" dirty="0"/>
              <a:t>&lt;&lt;add&lt;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&gt;(1,2) &lt;&lt;</a:t>
            </a:r>
            <a:r>
              <a:rPr lang="en-US" altLang="ko-KR" sz="2400" dirty="0" err="1"/>
              <a:t>endl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cout</a:t>
            </a:r>
            <a:r>
              <a:rPr lang="en-US" altLang="ko-KR" sz="2400" dirty="0"/>
              <a:t>&lt;&lt;add&lt;float&gt;(1.5,2.1)&lt;&lt;</a:t>
            </a:r>
            <a:r>
              <a:rPr lang="en-US" altLang="ko-KR" sz="2400" dirty="0" err="1"/>
              <a:t>endl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cout</a:t>
            </a:r>
            <a:r>
              <a:rPr lang="en-US" altLang="ko-KR" sz="2400" dirty="0"/>
              <a:t>&lt;&lt;add&lt;double&gt;(1.512, 2.072)&lt;&lt;</a:t>
            </a:r>
            <a:r>
              <a:rPr lang="en-US" altLang="ko-KR" sz="2400" dirty="0" err="1"/>
              <a:t>endl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	return 0;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331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60438"/>
          </a:xfrm>
        </p:spPr>
        <p:txBody>
          <a:bodyPr/>
          <a:lstStyle/>
          <a:p>
            <a:r>
              <a:rPr lang="en-US" altLang="ko-KR" dirty="0"/>
              <a:t> Class Template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class Point</a:t>
            </a:r>
            <a:br>
              <a:rPr lang="en-US" altLang="ko-KR" sz="2000" dirty="0"/>
            </a:b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public:</a:t>
            </a:r>
          </a:p>
          <a:p>
            <a:pPr marL="0" indent="0">
              <a:buNone/>
            </a:pPr>
            <a:r>
              <a:rPr lang="en-US" altLang="ko-KR" sz="2000" dirty="0"/>
              <a:t>	Point(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x=0,int y=0):</a:t>
            </a:r>
            <a:r>
              <a:rPr lang="en-US" altLang="ko-KR" sz="2000" dirty="0" err="1"/>
              <a:t>xpos</a:t>
            </a:r>
            <a:r>
              <a:rPr lang="en-US" altLang="ko-KR" sz="2000" dirty="0"/>
              <a:t>(x),</a:t>
            </a:r>
            <a:r>
              <a:rPr lang="en-US" altLang="ko-KR" sz="2000" dirty="0" err="1"/>
              <a:t>ypos</a:t>
            </a:r>
            <a:r>
              <a:rPr lang="en-US" altLang="ko-KR" sz="2000" dirty="0"/>
              <a:t>(y) </a:t>
            </a:r>
          </a:p>
          <a:p>
            <a:pPr marL="0" indent="0">
              <a:buNone/>
            </a:pPr>
            <a:r>
              <a:rPr lang="en-US" altLang="ko-KR" sz="2000" dirty="0"/>
              <a:t>	{…….}</a:t>
            </a:r>
          </a:p>
          <a:p>
            <a:pPr marL="0" indent="0">
              <a:buNone/>
            </a:pPr>
            <a:r>
              <a:rPr lang="en-US" altLang="ko-KR" sz="2000" dirty="0"/>
              <a:t>	void </a:t>
            </a:r>
            <a:r>
              <a:rPr lang="en-US" altLang="ko-KR" sz="2000" dirty="0" err="1"/>
              <a:t>PrintPosition</a:t>
            </a:r>
            <a:r>
              <a:rPr lang="en-US" altLang="ko-KR" sz="2000" dirty="0"/>
              <a:t>( ) </a:t>
            </a:r>
            <a:r>
              <a:rPr lang="en-US" altLang="ko-KR" sz="2000" dirty="0" err="1"/>
              <a:t>const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{ </a:t>
            </a:r>
            <a:r>
              <a:rPr lang="en-US" altLang="ko-KR" sz="2000" dirty="0" err="1"/>
              <a:t>cout</a:t>
            </a:r>
            <a:r>
              <a:rPr lang="en-US" altLang="ko-KR" sz="2000" dirty="0"/>
              <a:t>&lt;&lt;</a:t>
            </a:r>
            <a:r>
              <a:rPr lang="en-US" altLang="ko-KR" sz="2000" dirty="0" err="1"/>
              <a:t>xpos</a:t>
            </a:r>
            <a:r>
              <a:rPr lang="en-US" altLang="ko-KR" sz="2000" dirty="0"/>
              <a:t> &lt;&lt;“,”&lt;&lt;</a:t>
            </a:r>
            <a:r>
              <a:rPr lang="en-US" altLang="ko-KR" sz="2000" dirty="0" err="1"/>
              <a:t>ypos</a:t>
            </a:r>
            <a:r>
              <a:rPr lang="en-US" altLang="ko-KR" sz="2000" dirty="0"/>
              <a:t>&lt;&lt;</a:t>
            </a:r>
            <a:r>
              <a:rPr lang="en-US" altLang="ko-KR" sz="2000" dirty="0" err="1"/>
              <a:t>endl</a:t>
            </a:r>
            <a:r>
              <a:rPr lang="en-US" altLang="ko-KR" sz="2000" dirty="0"/>
              <a:t>;}</a:t>
            </a:r>
          </a:p>
          <a:p>
            <a:pPr marL="0" indent="0">
              <a:buNone/>
            </a:pPr>
            <a:r>
              <a:rPr lang="en-US" altLang="ko-KR" sz="2000" dirty="0"/>
              <a:t>};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C00000"/>
                </a:solidFill>
              </a:rPr>
              <a:t>template &lt;</a:t>
            </a:r>
            <a:r>
              <a:rPr lang="en-US" altLang="ko-KR" sz="2000" dirty="0" err="1">
                <a:solidFill>
                  <a:srgbClr val="C00000"/>
                </a:solidFill>
              </a:rPr>
              <a:t>typename</a:t>
            </a:r>
            <a:r>
              <a:rPr lang="en-US" altLang="ko-KR" sz="2000" dirty="0">
                <a:solidFill>
                  <a:srgbClr val="C00000"/>
                </a:solidFill>
              </a:rPr>
              <a:t> T&gt;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C00000"/>
                </a:solidFill>
              </a:rPr>
              <a:t>class Point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C0000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C00000"/>
                </a:solidFill>
              </a:rPr>
              <a:t>	Point(T x=0, T y=0):</a:t>
            </a:r>
            <a:r>
              <a:rPr lang="en-US" altLang="ko-KR" sz="2000" dirty="0" err="1">
                <a:solidFill>
                  <a:srgbClr val="C00000"/>
                </a:solidFill>
              </a:rPr>
              <a:t>xpos</a:t>
            </a:r>
            <a:r>
              <a:rPr lang="en-US" altLang="ko-KR" sz="2000" dirty="0">
                <a:solidFill>
                  <a:srgbClr val="C00000"/>
                </a:solidFill>
              </a:rPr>
              <a:t>(x),</a:t>
            </a:r>
            <a:r>
              <a:rPr lang="en-US" altLang="ko-KR" sz="2000" dirty="0" err="1">
                <a:solidFill>
                  <a:srgbClr val="C00000"/>
                </a:solidFill>
              </a:rPr>
              <a:t>ypos</a:t>
            </a:r>
            <a:r>
              <a:rPr lang="en-US" altLang="ko-KR" sz="2000" dirty="0">
                <a:solidFill>
                  <a:srgbClr val="C00000"/>
                </a:solidFill>
              </a:rPr>
              <a:t>(y)</a:t>
            </a:r>
            <a:br>
              <a:rPr lang="en-US" altLang="ko-KR" sz="2000" dirty="0">
                <a:solidFill>
                  <a:srgbClr val="C00000"/>
                </a:solidFill>
              </a:rPr>
            </a:br>
            <a:r>
              <a:rPr lang="en-US" altLang="ko-KR" sz="2000" dirty="0">
                <a:solidFill>
                  <a:srgbClr val="C00000"/>
                </a:solidFill>
              </a:rPr>
              <a:t>	{…..}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C00000"/>
                </a:solidFill>
              </a:rPr>
              <a:t>…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00192" y="3933056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+mn-lt"/>
              </a:rPr>
              <a:t>Point&lt;</a:t>
            </a:r>
            <a:r>
              <a:rPr lang="en-US" altLang="ko-KR" sz="2000" dirty="0" err="1">
                <a:solidFill>
                  <a:srgbClr val="C00000"/>
                </a:solidFill>
                <a:latin typeface="+mn-lt"/>
              </a:rPr>
              <a:t>int</a:t>
            </a:r>
            <a:r>
              <a:rPr lang="en-US" altLang="ko-KR" sz="2000" dirty="0">
                <a:solidFill>
                  <a:srgbClr val="C00000"/>
                </a:solidFill>
                <a:latin typeface="+mn-lt"/>
              </a:rPr>
              <a:t>&gt;</a:t>
            </a:r>
          </a:p>
          <a:p>
            <a:r>
              <a:rPr lang="en-US" altLang="ko-KR" sz="2000" dirty="0">
                <a:solidFill>
                  <a:srgbClr val="C00000"/>
                </a:solidFill>
                <a:latin typeface="+mn-lt"/>
              </a:rPr>
              <a:t>Point&lt;double&gt;</a:t>
            </a:r>
          </a:p>
          <a:p>
            <a:r>
              <a:rPr lang="en-US" altLang="ko-KR" sz="2000" dirty="0">
                <a:solidFill>
                  <a:srgbClr val="C00000"/>
                </a:solidFill>
                <a:latin typeface="+mn-lt"/>
              </a:rPr>
              <a:t>Point&lt;char&gt;</a:t>
            </a:r>
          </a:p>
          <a:p>
            <a:r>
              <a:rPr lang="en-US" altLang="ko-KR" sz="2000" dirty="0">
                <a:solidFill>
                  <a:srgbClr val="C00000"/>
                </a:solidFill>
                <a:latin typeface="+mn-lt"/>
              </a:rPr>
              <a:t>..,</a:t>
            </a:r>
            <a:endParaRPr lang="ko-KR" altLang="en-US" sz="200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352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thrust?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ko-KR" sz="2400" dirty="0"/>
              <a:t>High Productivity.</a:t>
            </a:r>
          </a:p>
          <a:p>
            <a:pPr>
              <a:buFont typeface="Wingdings" pitchFamily="2" charset="2"/>
              <a:buChar char="Ø"/>
            </a:pPr>
            <a:r>
              <a:rPr lang="en-US" altLang="ko-KR" sz="2400" dirty="0"/>
              <a:t>Hiding Complexity.</a:t>
            </a:r>
          </a:p>
          <a:p>
            <a:pPr>
              <a:buFont typeface="Wingdings" pitchFamily="2" charset="2"/>
              <a:buChar char="Ø"/>
            </a:pPr>
            <a:r>
              <a:rPr lang="en-US" altLang="ko-KR" sz="2400" dirty="0"/>
              <a:t>Quick prototyping applications.</a:t>
            </a:r>
          </a:p>
          <a:p>
            <a:pPr>
              <a:buFont typeface="Wingdings" pitchFamily="2" charset="2"/>
              <a:buChar char="Ø"/>
            </a:pPr>
            <a:r>
              <a:rPr lang="en-US" altLang="ko-KR" sz="2400" dirty="0"/>
              <a:t>Generic programming.</a:t>
            </a:r>
          </a:p>
          <a:p>
            <a:pPr marL="0" indent="0">
              <a:buNone/>
            </a:pPr>
            <a:endParaRPr lang="en-US" altLang="ko-KR" sz="2400" dirty="0"/>
          </a:p>
          <a:p>
            <a:pPr>
              <a:buFont typeface="Wingdings" pitchFamily="2" charset="2"/>
              <a:buChar char="Ø"/>
            </a:pP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17" y="3331151"/>
            <a:ext cx="52387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5595124"/>
            <a:ext cx="6408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[Wen-Mei </a:t>
            </a:r>
            <a:r>
              <a:rPr lang="en-US" altLang="ko-KR" sz="1400" dirty="0" err="1">
                <a:latin typeface="+mn-lt"/>
              </a:rPr>
              <a:t>Hwu,GPU</a:t>
            </a:r>
            <a:r>
              <a:rPr lang="en-US" altLang="ko-KR" sz="1400" dirty="0">
                <a:latin typeface="+mn-lt"/>
              </a:rPr>
              <a:t> Computing Gems,Chapter26, pp365,Jade Edition]</a:t>
            </a:r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9652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STL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347220"/>
              </p:ext>
            </p:extLst>
          </p:nvPr>
        </p:nvGraphicFramePr>
        <p:xfrm>
          <a:off x="2267744" y="1844824"/>
          <a:ext cx="4525963" cy="4594376"/>
        </p:xfrm>
        <a:graphic>
          <a:graphicData uri="http://schemas.openxmlformats.org/drawingml/2006/table">
            <a:tbl>
              <a:tblPr/>
              <a:tblGrid>
                <a:gridCol w="1357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65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Component</a:t>
                      </a:r>
                    </a:p>
                  </a:txBody>
                  <a:tcPr marL="59947" marR="59947" marT="59947" marB="599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59947" marR="59947" marT="59947" marB="599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869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Containers</a:t>
                      </a:r>
                    </a:p>
                  </a:txBody>
                  <a:tcPr marL="59947" marR="59947" marT="59947" marB="599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Containers are used to manage collections of objects of a certain kind. There are several different types of containers like </a:t>
                      </a:r>
                      <a:r>
                        <a:rPr lang="en-US" sz="1800" dirty="0" err="1">
                          <a:effectLst/>
                        </a:rPr>
                        <a:t>deque</a:t>
                      </a:r>
                      <a:r>
                        <a:rPr lang="en-US" sz="1800" dirty="0">
                          <a:effectLst/>
                        </a:rPr>
                        <a:t>, list, vector, map etc.</a:t>
                      </a:r>
                    </a:p>
                  </a:txBody>
                  <a:tcPr marL="59947" marR="59947" marT="59947" marB="599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869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Algorithms</a:t>
                      </a:r>
                    </a:p>
                  </a:txBody>
                  <a:tcPr marL="59947" marR="59947" marT="59947" marB="599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Algorithms act on containers. They provide the means by which you will perform initialization, sorting, searching, and transforming of the contents of containers.</a:t>
                      </a:r>
                    </a:p>
                  </a:txBody>
                  <a:tcPr marL="59947" marR="59947" marT="59947" marB="599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893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Iterators</a:t>
                      </a:r>
                    </a:p>
                  </a:txBody>
                  <a:tcPr marL="59947" marR="59947" marT="59947" marB="599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Iterators are used to step through the elements of collections of objects. These collections may be containers or subsets of containers.</a:t>
                      </a:r>
                    </a:p>
                  </a:txBody>
                  <a:tcPr marL="59947" marR="59947" marT="59947" marB="599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6712" y="1412776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At the core of the C++ Standard Template Library are following three well-structured components:</a:t>
            </a:r>
            <a:endParaRPr lang="ko-KR" altLang="en-US" sz="1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6597352"/>
            <a:ext cx="6408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[http://www.tutorialspoint.com/cplusplus/cpp_stl_tutorial.htm]</a:t>
            </a:r>
            <a:endParaRPr lang="ko-KR" alt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2285547"/>
      </p:ext>
    </p:extLst>
  </p:cSld>
  <p:clrMapOvr>
    <a:masterClrMapping/>
  </p:clrMapOvr>
</p:sld>
</file>

<file path=ppt/theme/theme1.xml><?xml version="1.0" encoding="utf-8"?>
<a:theme xmlns:a="http://schemas.openxmlformats.org/drawingml/2006/main" name="심플 테마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19019</TotalTime>
  <Words>1683</Words>
  <Application>Microsoft Office PowerPoint</Application>
  <PresentationFormat>화면 슬라이드 쇼(4:3)</PresentationFormat>
  <Paragraphs>349</Paragraphs>
  <Slides>45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4" baseType="lpstr">
      <vt:lpstr>굴림</vt:lpstr>
      <vt:lpstr>맑은 고딕</vt:lpstr>
      <vt:lpstr>Arial</vt:lpstr>
      <vt:lpstr>Cambria Math</vt:lpstr>
      <vt:lpstr>Microsoft Himalaya</vt:lpstr>
      <vt:lpstr>Tw Cen MT</vt:lpstr>
      <vt:lpstr>Wingdings</vt:lpstr>
      <vt:lpstr>Wingdings 3</vt:lpstr>
      <vt:lpstr>심플 테마</vt:lpstr>
      <vt:lpstr>Lecture 16  CUDA Thrust Template Library</vt:lpstr>
      <vt:lpstr>Thrust</vt:lpstr>
      <vt:lpstr>Thrust</vt:lpstr>
      <vt:lpstr>Function Template</vt:lpstr>
      <vt:lpstr>Generic function</vt:lpstr>
      <vt:lpstr>addTemplate.cpp</vt:lpstr>
      <vt:lpstr> Class Template </vt:lpstr>
      <vt:lpstr>Why thrust?</vt:lpstr>
      <vt:lpstr>C++ STL</vt:lpstr>
      <vt:lpstr>Thrust</vt:lpstr>
      <vt:lpstr>Containers</vt:lpstr>
      <vt:lpstr>PowerPoint 프레젠테이션</vt:lpstr>
      <vt:lpstr>thrust algorithms</vt:lpstr>
      <vt:lpstr>thrust::fill</vt:lpstr>
      <vt:lpstr>thrust::sequence()</vt:lpstr>
      <vt:lpstr>thrust::copy</vt:lpstr>
      <vt:lpstr>thrust::replace</vt:lpstr>
      <vt:lpstr>Thrust Data Types</vt:lpstr>
      <vt:lpstr>Thrust Data Type</vt:lpstr>
      <vt:lpstr>fill and sequence</vt:lpstr>
      <vt:lpstr>Iterators</vt:lpstr>
      <vt:lpstr>thrust::fill, copy, and sequence for the initialization of a vector</vt:lpstr>
      <vt:lpstr>thrust algorithms</vt:lpstr>
      <vt:lpstr>thrust::transform()</vt:lpstr>
      <vt:lpstr>transform</vt:lpstr>
      <vt:lpstr>SAXPY</vt:lpstr>
      <vt:lpstr>CUDA C SAXPY</vt:lpstr>
      <vt:lpstr>Thrust SAXPY</vt:lpstr>
      <vt:lpstr>transform</vt:lpstr>
      <vt:lpstr>Norm of a vector</vt:lpstr>
      <vt:lpstr>Prefix-Sums</vt:lpstr>
      <vt:lpstr>Sorting</vt:lpstr>
      <vt:lpstr>Iterator:constant_iterator</vt:lpstr>
      <vt:lpstr>PowerPoint 프레젠테이션</vt:lpstr>
      <vt:lpstr>counting_iterator</vt:lpstr>
      <vt:lpstr>transform_iterator</vt:lpstr>
      <vt:lpstr>permutation_iterator</vt:lpstr>
      <vt:lpstr>zip_iterator</vt:lpstr>
      <vt:lpstr>Application:Calculating 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스머프마을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M.S. Candidate 2ST,  Chulmin Kim</dc:title>
  <dc:creator>CHULMIN KIM</dc:creator>
  <cp:lastModifiedBy>김진권</cp:lastModifiedBy>
  <cp:revision>1288</cp:revision>
  <cp:lastPrinted>2016-05-30T01:39:57Z</cp:lastPrinted>
  <dcterms:created xsi:type="dcterms:W3CDTF">2009-02-06T01:28:03Z</dcterms:created>
  <dcterms:modified xsi:type="dcterms:W3CDTF">2017-06-01T02:38:37Z</dcterms:modified>
</cp:coreProperties>
</file>